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301" r:id="rId46"/>
    <p:sldId id="295" r:id="rId47"/>
    <p:sldId id="296" r:id="rId48"/>
    <p:sldId id="300" r:id="rId49"/>
    <p:sldId id="297" r:id="rId50"/>
    <p:sldId id="298" r:id="rId51"/>
    <p:sldId id="299" r:id="rId5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6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ea typeface="+mn-ea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email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4AEF1C5-405F-47AC-BE67-8DB74568FD83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FB68889-DF74-4897-8BA6-87236C61C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3CE1-C180-439D-B86C-F5F5587184D7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797E7-4D05-46AE-A161-7B7A816062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2B2-37FA-4F0C-8436-5614E623EDA4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95E45-BFF5-4119-9376-D9EA9A8DDD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CCCAA-E457-4DDF-8B87-75B24FAF2041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51CC5-052A-465A-8D3A-2BEF3FF636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燕尾形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燕尾形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86FEFA4-E2C6-45A5-9EB6-552B2029982D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F0F862-6E5B-4AFF-BD43-034DFA9AE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FA9A3A-D631-4B5E-8DD2-34AA82C7D92B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DF427EA-D53E-4218-9F1D-9C76101550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A2BD70-1153-4D8E-8369-E64966748800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851EDA9-48EE-4C2F-A61E-D7170A55C7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BDF6A35-3F9F-49F6-8033-63FF123DA9AE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883A0BB-429C-47A8-A0D9-979676C68D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267DB8-191F-4E7B-98B9-0620D32699F7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F948BC-B354-42A5-99E0-51D27C1A63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7566927-EC52-47DC-9B50-075AF95BBD89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AA5FFA-5DBA-4159-8300-C2E92FD1B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任意多边形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7" name="直角三角形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燕尾形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燕尾形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9EFA057-7E63-4766-896B-946385E4763E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30FA90AD-548C-461F-BA4B-0FEF34D84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email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B23CA78-54E3-4EE3-AF10-44C0C52B88F8}" type="datetimeFigureOut">
              <a:rPr lang="zh-CN" altLang="en-US"/>
              <a:pPr>
                <a:defRPr/>
              </a:pPr>
              <a:t>2021/8/13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D8DFF59-0488-427F-AFA7-CDFEAC4A43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59" r:id="rId2"/>
    <p:sldLayoutId id="2147483864" r:id="rId3"/>
    <p:sldLayoutId id="2147483865" r:id="rId4"/>
    <p:sldLayoutId id="2147483866" r:id="rId5"/>
    <p:sldLayoutId id="2147483867" r:id="rId6"/>
    <p:sldLayoutId id="2147483860" r:id="rId7"/>
    <p:sldLayoutId id="2147483868" r:id="rId8"/>
    <p:sldLayoutId id="2147483869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黑体" pitchFamily="49" charset="-122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Computer Science Dept.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/>
              <a:t>http://www.cs.uga.edu/~khaled</a:t>
            </a:r>
            <a:endParaRPr lang="zh-CN" altLang="en-US"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633734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Maintain a population of potential solutions</a:t>
            </a:r>
          </a:p>
          <a:p>
            <a:pPr eaLnBrk="1" hangingPunct="1"/>
            <a:r>
              <a:rPr lang="en-US" altLang="zh-CN" sz="3200" b="1" dirty="0"/>
              <a:t>New solutions are generated by selecting, combining and modifying existing solutions</a:t>
            </a:r>
          </a:p>
          <a:p>
            <a:pPr lvl="1" eaLnBrk="1" hangingPunct="1"/>
            <a:r>
              <a:rPr lang="en-US" altLang="zh-CN" sz="2800" dirty="0"/>
              <a:t>Crossover</a:t>
            </a:r>
          </a:p>
          <a:p>
            <a:pPr lvl="1" eaLnBrk="1" hangingPunct="1"/>
            <a:r>
              <a:rPr lang="en-US" altLang="zh-CN" sz="2800" dirty="0"/>
              <a:t>Mutation</a:t>
            </a:r>
          </a:p>
          <a:p>
            <a:pPr eaLnBrk="1" hangingPunct="1"/>
            <a:r>
              <a:rPr lang="en-US" altLang="zh-CN" sz="3200" b="1" dirty="0"/>
              <a:t>Objective function = Fitness function</a:t>
            </a:r>
          </a:p>
          <a:p>
            <a:pPr lvl="1" eaLnBrk="1" hangingPunct="1"/>
            <a:r>
              <a:rPr lang="en-US" altLang="zh-CN" sz="2800" dirty="0"/>
              <a:t>Better solutions favored for parenthood</a:t>
            </a:r>
          </a:p>
          <a:p>
            <a:pPr lvl="1" eaLnBrk="1" hangingPunct="1"/>
            <a:r>
              <a:rPr lang="en-US" altLang="zh-CN" sz="2800" dirty="0"/>
              <a:t>Worse solutions favored for replacement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/>
              <a:t>maximize 2X^2-y+5 where X:[0,3],Y:[0,3]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内容占位符 1"/>
          <p:cNvSpPr>
            <a:spLocks noGrp="1"/>
          </p:cNvSpPr>
          <p:nvPr>
            <p:ph idx="1"/>
          </p:nvPr>
        </p:nvSpPr>
        <p:spPr>
          <a:xfrm>
            <a:off x="457200" y="1695450"/>
            <a:ext cx="8229600" cy="590550"/>
          </a:xfrm>
        </p:spPr>
        <p:txBody>
          <a:bodyPr/>
          <a:lstStyle/>
          <a:p>
            <a:pPr eaLnBrk="1" hangingPunct="1"/>
            <a:r>
              <a:rPr lang="es-ES" altLang="zh-CN" sz="3000" b="1"/>
              <a:t>maximize 2X^2-y+5 where X:[0,3],Y:[0,3]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 with binary representation</a:t>
            </a:r>
            <a:endParaRPr lang="zh-CN" altLang="en-US" dirty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79450" y="2647950"/>
            <a:ext cx="8291513" cy="342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/>
              <a:t>Representation</a:t>
            </a:r>
          </a:p>
          <a:p>
            <a:pPr eaLnBrk="1" hangingPunct="1"/>
            <a:r>
              <a:rPr lang="en-US" altLang="zh-CN" sz="3000" b="1"/>
              <a:t>Fitness function</a:t>
            </a:r>
          </a:p>
          <a:p>
            <a:pPr eaLnBrk="1" hangingPunct="1"/>
            <a:r>
              <a:rPr lang="en-US" altLang="zh-CN" sz="3000" b="1"/>
              <a:t>Initialization strategy</a:t>
            </a:r>
          </a:p>
          <a:p>
            <a:pPr eaLnBrk="1" hangingPunct="1"/>
            <a:r>
              <a:rPr lang="en-US" altLang="zh-CN" sz="3000" b="1"/>
              <a:t>Selection strategy</a:t>
            </a:r>
          </a:p>
          <a:p>
            <a:pPr eaLnBrk="1" hangingPunct="1"/>
            <a:r>
              <a:rPr lang="en-US" altLang="zh-CN" sz="3000" b="1"/>
              <a:t>Crossover operators</a:t>
            </a:r>
          </a:p>
          <a:p>
            <a:pPr eaLnBrk="1" hangingPunct="1"/>
            <a:r>
              <a:rPr lang="en-US" altLang="zh-CN" sz="3000" b="1"/>
              <a:t>Mutation operators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generational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295775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/>
              <a:t>Representation</a:t>
            </a:r>
          </a:p>
          <a:p>
            <a:pPr eaLnBrk="1" hangingPunct="1"/>
            <a:r>
              <a:rPr lang="en-US" altLang="zh-CN" sz="3000" b="1"/>
              <a:t>Fitness function</a:t>
            </a:r>
          </a:p>
          <a:p>
            <a:pPr eaLnBrk="1" hangingPunct="1"/>
            <a:r>
              <a:rPr lang="en-US" altLang="zh-CN" sz="3000" b="1"/>
              <a:t>Initialization strategy</a:t>
            </a:r>
          </a:p>
          <a:p>
            <a:pPr eaLnBrk="1" hangingPunct="1"/>
            <a:r>
              <a:rPr lang="en-US" altLang="zh-CN" sz="3000" b="1"/>
              <a:t>Selection strategy</a:t>
            </a:r>
          </a:p>
          <a:p>
            <a:pPr eaLnBrk="1" hangingPunct="1"/>
            <a:r>
              <a:rPr lang="en-US" altLang="zh-CN" sz="3000" b="1"/>
              <a:t>Crossover operators</a:t>
            </a:r>
          </a:p>
          <a:p>
            <a:pPr eaLnBrk="1" hangingPunct="1"/>
            <a:r>
              <a:rPr lang="en-US" altLang="zh-CN" sz="3000" b="1"/>
              <a:t>Mutation operators</a:t>
            </a:r>
          </a:p>
          <a:p>
            <a:pPr eaLnBrk="1" hangingPunct="1"/>
            <a:r>
              <a:rPr lang="en-US" altLang="zh-CN" sz="3000" b="1"/>
              <a:t>Replacement strategy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steady state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51520" y="1196752"/>
            <a:ext cx="8784976" cy="4979689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Proportional selection (roulette wheel)</a:t>
            </a:r>
          </a:p>
          <a:p>
            <a:pPr lvl="1" eaLnBrk="1" hangingPunct="1"/>
            <a:r>
              <a:rPr lang="en-US" altLang="zh-CN" sz="2400" dirty="0"/>
              <a:t>Selection probability of individual = individual’s fitness/sum of fitness</a:t>
            </a:r>
          </a:p>
          <a:p>
            <a:pPr eaLnBrk="1" hangingPunct="1"/>
            <a:r>
              <a:rPr lang="en-US" altLang="zh-CN" sz="3200" b="1" dirty="0"/>
              <a:t>Rank based selection</a:t>
            </a:r>
          </a:p>
          <a:p>
            <a:pPr lvl="1" eaLnBrk="1" hangingPunct="1"/>
            <a:r>
              <a:rPr lang="en-US" altLang="zh-CN" sz="2400" dirty="0"/>
              <a:t>Example: decreasing arithmetic/geometric series</a:t>
            </a:r>
          </a:p>
          <a:p>
            <a:pPr lvl="1" eaLnBrk="1" hangingPunct="1"/>
            <a:r>
              <a:rPr lang="en-US" altLang="zh-CN" sz="2400" dirty="0"/>
              <a:t>Better when fitness range is very large or small</a:t>
            </a:r>
          </a:p>
          <a:p>
            <a:pPr eaLnBrk="1" hangingPunct="1"/>
            <a:r>
              <a:rPr lang="en-US" altLang="zh-CN" sz="3400" b="1" dirty="0"/>
              <a:t>Tournament selection</a:t>
            </a:r>
          </a:p>
          <a:p>
            <a:pPr lvl="1" eaLnBrk="1" hangingPunct="1"/>
            <a:r>
              <a:rPr lang="en-US" altLang="zh-CN" sz="2400" dirty="0"/>
              <a:t>Virtual tournament between randomly selected individuals using fitness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54622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Uniform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971600" y="1481138"/>
            <a:ext cx="77768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change one or more components</a:t>
            </a:r>
          </a:p>
          <a:p>
            <a:pPr eaLnBrk="1" hangingPunct="1"/>
            <a:r>
              <a:rPr lang="en-US" altLang="zh-CN" sz="2800" b="1" dirty="0"/>
              <a:t>Let Child=x1,x2,P,x3,x4...</a:t>
            </a:r>
          </a:p>
          <a:p>
            <a:pPr eaLnBrk="1" hangingPunct="1"/>
            <a:r>
              <a:rPr lang="en-US" altLang="zh-CN" sz="2800" b="1" dirty="0"/>
              <a:t>Gaussian mutation:</a:t>
            </a:r>
          </a:p>
          <a:p>
            <a:pPr lvl="1" eaLnBrk="1" hangingPunct="1"/>
            <a:r>
              <a:rPr lang="en-US" altLang="zh-CN" i="1" dirty="0"/>
              <a:t>P ¬ P ± ∆p</a:t>
            </a:r>
          </a:p>
          <a:p>
            <a:pPr lvl="1" eaLnBrk="1" hangingPunct="1"/>
            <a:r>
              <a:rPr lang="en-US" altLang="zh-CN" i="1" dirty="0"/>
              <a:t>∆ p: (small) random normal value</a:t>
            </a:r>
          </a:p>
          <a:p>
            <a:pPr eaLnBrk="1" hangingPunct="1"/>
            <a:r>
              <a:rPr lang="en-US" altLang="zh-CN" sz="2800" b="1" dirty="0"/>
              <a:t>Uniform mutation:</a:t>
            </a:r>
          </a:p>
          <a:p>
            <a:pPr lvl="1" eaLnBrk="1" hangingPunct="1"/>
            <a:r>
              <a:rPr lang="en-US" altLang="zh-CN" i="1" dirty="0"/>
              <a:t>P ¬ P new</a:t>
            </a:r>
          </a:p>
          <a:p>
            <a:pPr lvl="1" eaLnBrk="1" hangingPunct="1"/>
            <a:r>
              <a:rPr lang="en-US" altLang="zh-CN" i="1" dirty="0"/>
              <a:t>p new : random uniform value</a:t>
            </a:r>
          </a:p>
          <a:p>
            <a:pPr eaLnBrk="1" hangingPunct="1"/>
            <a:r>
              <a:rPr lang="en-US" altLang="zh-CN" sz="2800" b="1" dirty="0"/>
              <a:t>boundary mutation:</a:t>
            </a:r>
          </a:p>
          <a:p>
            <a:pPr lvl="1" eaLnBrk="1" hangingPunct="1"/>
            <a:r>
              <a:rPr lang="en-US" altLang="zh-CN" i="1" dirty="0"/>
              <a:t>P ¬ </a:t>
            </a:r>
            <a:r>
              <a:rPr lang="en-US" altLang="zh-CN" i="1" dirty="0" err="1"/>
              <a:t>Pmin</a:t>
            </a:r>
            <a:r>
              <a:rPr lang="en-US" altLang="zh-CN" i="1" dirty="0"/>
              <a:t> OR </a:t>
            </a:r>
            <a:r>
              <a:rPr lang="en-US" altLang="zh-CN" i="1" dirty="0" err="1"/>
              <a:t>Pmax</a:t>
            </a:r>
            <a:endParaRPr lang="en-US" altLang="zh-CN" i="1" dirty="0"/>
          </a:p>
          <a:p>
            <a:pPr eaLnBrk="1" hangingPunct="1"/>
            <a:r>
              <a:rPr lang="en-US" altLang="zh-CN" sz="2800" b="1" dirty="0"/>
              <a:t>Binary mutation=bit flip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8573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Finds global optima</a:t>
            </a:r>
          </a:p>
          <a:p>
            <a:pPr eaLnBrk="1" hangingPunct="1"/>
            <a:r>
              <a:rPr lang="en-US" altLang="zh-CN" sz="3200" b="1" dirty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/>
              <a:t>Easy to use (short programs)</a:t>
            </a:r>
          </a:p>
          <a:p>
            <a:pPr eaLnBrk="1" hangingPunct="1"/>
            <a:r>
              <a:rPr lang="en-US" altLang="zh-CN" sz="3200" b="1" dirty="0"/>
              <a:t>Robust (less sensitive to noise, ill conditions)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457200" y="19288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/>
              <a:t>Theory lags behind applications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Genetic-</a:t>
            </a:r>
            <a:br>
              <a:rPr lang="en-US" altLang="zh-CN" dirty="0"/>
            </a:br>
            <a:r>
              <a:rPr lang="en-US" altLang="zh-CN" dirty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algorithms</a:t>
            </a:r>
          </a:p>
          <a:p>
            <a:pPr lvl="1" eaLnBrk="1" hangingPunct="1"/>
            <a:r>
              <a:rPr lang="en-US" altLang="zh-CN" sz="2800" b="1" dirty="0"/>
              <a:t>Parallel genetic algorithms</a:t>
            </a:r>
          </a:p>
          <a:p>
            <a:pPr eaLnBrk="1" hangingPunct="1"/>
            <a:r>
              <a:rPr lang="en-US" altLang="zh-CN" sz="3200" b="1" dirty="0"/>
              <a:t>Genetic programming</a:t>
            </a:r>
          </a:p>
          <a:p>
            <a:pPr eaLnBrk="1" hangingPunct="1"/>
            <a:r>
              <a:rPr lang="en-US" altLang="zh-CN" sz="3200" b="1" dirty="0"/>
              <a:t>Evolution strategies</a:t>
            </a:r>
          </a:p>
          <a:p>
            <a:pPr eaLnBrk="1" hangingPunct="1"/>
            <a:r>
              <a:rPr lang="en-US" altLang="zh-CN" sz="3200" b="1" dirty="0"/>
              <a:t>Classifier systems</a:t>
            </a:r>
          </a:p>
          <a:p>
            <a:pPr eaLnBrk="1" hangingPunct="1"/>
            <a:r>
              <a:rPr lang="en-US" altLang="zh-CN" sz="3200" b="1" dirty="0"/>
              <a:t>Evolution programming</a:t>
            </a:r>
          </a:p>
          <a:p>
            <a:pPr eaLnBrk="1" hangingPunct="1"/>
            <a:r>
              <a:rPr lang="en-US" altLang="zh-CN" sz="3200" b="1" dirty="0"/>
              <a:t>Related topics</a:t>
            </a:r>
          </a:p>
          <a:p>
            <a:pPr eaLnBrk="1" hangingPunct="1"/>
            <a:r>
              <a:rPr lang="en-US" altLang="zh-CN" sz="3200" b="1" dirty="0"/>
              <a:t>Conclusion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Global parallel GA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38" y="1857375"/>
            <a:ext cx="65801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Coarse-grained parallel GA (Island model)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00438" y="1714500"/>
            <a:ext cx="4071937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Fine-grained parallel GA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86063" y="1571625"/>
            <a:ext cx="47148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Fine-grained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9063" y="2857500"/>
            <a:ext cx="3357562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Global parallel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25" y="2857500"/>
            <a:ext cx="4071938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Coarse-grained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75" y="2928938"/>
            <a:ext cx="350043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/>
              <a:t>Idea is to evolve computer programs</a:t>
            </a:r>
          </a:p>
          <a:p>
            <a:pPr eaLnBrk="1" hangingPunct="1"/>
            <a:r>
              <a:rPr lang="en-US" altLang="zh-CN" sz="3000" b="1"/>
              <a:t>Declarative programming languages usually used (Lisp)</a:t>
            </a:r>
          </a:p>
          <a:p>
            <a:pPr eaLnBrk="1" hangingPunct="1"/>
            <a:r>
              <a:rPr lang="en-US" altLang="zh-CN" sz="3000" b="1"/>
              <a:t>Programs are represented as trees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/>
              <a:t>A population of trees representing programs</a:t>
            </a:r>
          </a:p>
          <a:p>
            <a:pPr eaLnBrk="1" hangingPunct="1"/>
            <a:r>
              <a:rPr lang="en-US" altLang="zh-CN" sz="2800" b="1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/>
              <a:t>These sets are usually fixed sets of symbols</a:t>
            </a:r>
          </a:p>
          <a:p>
            <a:pPr eaLnBrk="1" hangingPunct="1"/>
            <a:r>
              <a:rPr lang="en-US" altLang="zh-CN" sz="2800" b="1"/>
              <a:t>The function set forms "non-leaf" nodes. (e.g. +,-,*,sin,cos)</a:t>
            </a:r>
          </a:p>
          <a:p>
            <a:pPr eaLnBrk="1" hangingPunct="1"/>
            <a:r>
              <a:rPr lang="en-US" altLang="zh-CN" sz="2800" b="1"/>
              <a:t>The terminal set forms leaf nodes. (e.g. x,3.7, random())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85813" y="1765300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/>
              <a:t>Fitness is usually based on I/O traces</a:t>
            </a:r>
          </a:p>
          <a:p>
            <a:pPr eaLnBrk="1" hangingPunct="1"/>
            <a:r>
              <a:rPr lang="en-US" altLang="zh-CN" sz="3000" b="1" dirty="0"/>
              <a:t>Crossover is implemented by randomly swapping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 between individuals</a:t>
            </a:r>
          </a:p>
          <a:p>
            <a:pPr eaLnBrk="1" hangingPunct="1"/>
            <a:r>
              <a:rPr lang="en-US" altLang="zh-CN" sz="3000" b="1" dirty="0"/>
              <a:t>GP usually does not extensively rely on mutation (random nodes or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)</a:t>
            </a:r>
          </a:p>
          <a:p>
            <a:pPr eaLnBrk="1" hangingPunct="1"/>
            <a:r>
              <a:rPr lang="en-US" altLang="zh-CN" sz="3000" b="1" dirty="0"/>
              <a:t>GPs are usually generational (sometimes with a generation gap)</a:t>
            </a:r>
          </a:p>
          <a:p>
            <a:pPr eaLnBrk="1" hangingPunct="1"/>
            <a:r>
              <a:rPr lang="en-US" altLang="zh-CN" sz="3000" b="1" dirty="0"/>
              <a:t>GP usually uses huge populations (1M individuals)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Initially equal proportions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of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Giraffe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tree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species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571625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More flexible representation</a:t>
            </a:r>
          </a:p>
          <a:p>
            <a:pPr eaLnBrk="1" hangingPunct="1"/>
            <a:r>
              <a:rPr lang="en-US" altLang="zh-CN" sz="3200" b="1" dirty="0"/>
              <a:t>Greater application spectrum</a:t>
            </a:r>
          </a:p>
          <a:p>
            <a:pPr eaLnBrk="1" hangingPunct="1"/>
            <a:r>
              <a:rPr lang="en-US" altLang="zh-CN" sz="3200" b="1" dirty="0"/>
              <a:t>If tractable, evolving a way to make “things” is more useful than evolving the “things”.</a:t>
            </a:r>
          </a:p>
          <a:p>
            <a:pPr eaLnBrk="1" hangingPunct="1"/>
            <a:r>
              <a:rPr lang="en-US" altLang="zh-CN" sz="3200" b="1" dirty="0"/>
              <a:t>Example: evolving a learning rule for neural networks (</a:t>
            </a:r>
            <a:r>
              <a:rPr lang="en-US" altLang="zh-CN" sz="3200" b="1" dirty="0" err="1"/>
              <a:t>Amr</a:t>
            </a:r>
            <a:r>
              <a:rPr lang="en-US" altLang="zh-CN" sz="3200" b="1" dirty="0"/>
              <a:t> </a:t>
            </a:r>
            <a:r>
              <a:rPr lang="en-US" altLang="zh-CN" sz="3200" b="1" dirty="0" err="1"/>
              <a:t>Radi</a:t>
            </a:r>
            <a:r>
              <a:rPr lang="en-US" altLang="zh-CN" sz="3200" b="1" dirty="0"/>
              <a:t>, GP98) vs. evolving the weights of a particular NN.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Extremely slow</a:t>
            </a:r>
          </a:p>
          <a:p>
            <a:pPr eaLnBrk="1" hangingPunct="1"/>
            <a:r>
              <a:rPr lang="en-US" altLang="zh-CN" sz="3200" b="1" dirty="0"/>
              <a:t>Very poor handling of numbers</a:t>
            </a:r>
          </a:p>
          <a:p>
            <a:pPr eaLnBrk="1" hangingPunct="1"/>
            <a:r>
              <a:rPr lang="en-US" altLang="zh-CN" sz="3200" b="1" dirty="0"/>
              <a:t>Very large populations needed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programming with linear genomes (Wolfgang </a:t>
            </a:r>
            <a:r>
              <a:rPr lang="en-US" altLang="zh-CN" sz="3000" b="1" dirty="0" err="1"/>
              <a:t>Banzaf</a:t>
            </a:r>
            <a:r>
              <a:rPr lang="en-US" altLang="zh-CN" sz="3000" b="1" dirty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electric circuits represented as trees (</a:t>
            </a:r>
            <a:r>
              <a:rPr lang="en-US" altLang="zh-CN" sz="2600" dirty="0" err="1"/>
              <a:t>Koza</a:t>
            </a:r>
            <a:r>
              <a:rPr lang="en-US" altLang="zh-CN" sz="2600" dirty="0"/>
              <a:t>, AI in design 1996)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Modern Trends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Were invented to solve numerical optimization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Originated in Europe in the 1960s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Initially: two-member or (1+1) 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one PARENT generates one OFFSPRING per GENERATION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by applying normally distributed (Gaussian) mutations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until offspring is better and replaces parent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This simple structure allowed theoretical results to be obtained (speed of convergence, mutation size)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Later: enhanced to a (</a:t>
            </a:r>
            <a:r>
              <a:rPr lang="el-GR" altLang="zh-CN" sz="3000" b="1" dirty="0"/>
              <a:t>μ</a:t>
            </a:r>
            <a:r>
              <a:rPr lang="en-US" altLang="zh-CN" sz="3000" b="1" dirty="0"/>
              <a:t>+1) strategy which incorporated crossover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Strategies (ES)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Normal (Gaussian) mutation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928813"/>
            <a:ext cx="76930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Schwefel introduced the multi-membered ESs now denoted by (</a:t>
            </a:r>
            <a:r>
              <a:rPr lang="el-GR" altLang="zh-CN" sz="3000" b="1"/>
              <a:t>μ </a:t>
            </a:r>
            <a:r>
              <a:rPr lang="en-US" altLang="zh-CN" sz="3000" b="1"/>
              <a:t>+λ) and (</a:t>
            </a:r>
            <a:r>
              <a:rPr lang="el-GR" altLang="zh-CN" sz="3000" b="1"/>
              <a:t>μ</a:t>
            </a:r>
            <a:r>
              <a:rPr lang="en-US" altLang="zh-CN" sz="3000" b="1"/>
              <a:t>, λ)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</a:t>
            </a:r>
            <a:r>
              <a:rPr lang="en-US" altLang="zh-CN" sz="3000" b="1"/>
              <a:t>, λ) ES: The parent generation is disjoint from the child generation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 </a:t>
            </a:r>
            <a:r>
              <a:rPr lang="en-US" altLang="zh-CN" sz="3000" b="1"/>
              <a:t>+ λ) ES: Some of the parents may be selected to "propagate" to the child generation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Modern evolution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Real valued vectors consisting of two parts:</a:t>
            </a:r>
          </a:p>
          <a:p>
            <a:pPr lvl="1" eaLnBrk="1" hangingPunct="1"/>
            <a:r>
              <a:rPr lang="en-US" altLang="zh-CN" sz="2800"/>
              <a:t>Object variable: just like real-valued GA individual</a:t>
            </a:r>
          </a:p>
          <a:p>
            <a:pPr lvl="1" eaLnBrk="1" hangingPunct="1"/>
            <a:r>
              <a:rPr lang="en-US" altLang="zh-CN" sz="2800"/>
              <a:t>Strategy variable: a set of standard deviations for the Gaussian mutation</a:t>
            </a:r>
          </a:p>
          <a:p>
            <a:pPr eaLnBrk="1" hangingPunct="1"/>
            <a:r>
              <a:rPr lang="en-US" altLang="zh-CN" sz="3200" b="1"/>
              <a:t>This structure allows for "Self-adaptation“ of the mutation size</a:t>
            </a:r>
          </a:p>
          <a:p>
            <a:pPr lvl="1" eaLnBrk="1" hangingPunct="1"/>
            <a:r>
              <a:rPr lang="en-US" altLang="zh-CN" sz="2800"/>
              <a:t>Excellent feature for dynamically changing fitness landscape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ES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In machine learning we seek a good hypothesis</a:t>
            </a:r>
          </a:p>
          <a:p>
            <a:pPr eaLnBrk="1" hangingPunct="1"/>
            <a:r>
              <a:rPr lang="en-US" altLang="zh-CN" sz="3200" b="1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/>
              <a:t>GAs and other EC methods can evolve rules, NNs, programs ...etc.</a:t>
            </a:r>
          </a:p>
          <a:p>
            <a:pPr eaLnBrk="1" hangingPunct="1"/>
            <a:r>
              <a:rPr lang="en-US" altLang="zh-CN" sz="3200" b="1"/>
              <a:t>Classifier systems (CFS) are the most explicit GA based machine learning tool.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Machine learning and</a:t>
            </a:r>
            <a:br>
              <a:rPr lang="en-US" altLang="zh-CN" dirty="0"/>
            </a:br>
            <a:r>
              <a:rPr lang="en-US" altLang="zh-CN" dirty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Giraffe height will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97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28625" y="1785938"/>
            <a:ext cx="8229600" cy="4525962"/>
          </a:xfrm>
        </p:spPr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Michigan approach:</a:t>
            </a:r>
            <a:br>
              <a:rPr lang="en-US" altLang="zh-CN" dirty="0"/>
            </a:br>
            <a:r>
              <a:rPr lang="en-US" altLang="zh-CN" dirty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457200" y="2000250"/>
            <a:ext cx="82296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dirty="0"/>
              <a:t>Avoids the hard credit assignment problem</a:t>
            </a:r>
          </a:p>
          <a:p>
            <a:pPr eaLnBrk="1" hangingPunct="1"/>
            <a:r>
              <a:rPr lang="en-US" altLang="zh-CN" sz="3200" b="1" dirty="0"/>
              <a:t>Slow because of complexity of space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Pittsburgh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Classical EP evolves finite state machines (or similar structures)</a:t>
            </a:r>
          </a:p>
          <a:p>
            <a:pPr eaLnBrk="1" hangingPunct="1"/>
            <a:r>
              <a:rPr lang="en-US" altLang="zh-CN" sz="3200" b="1" dirty="0"/>
              <a:t>Relies on mutation (no crossover)</a:t>
            </a:r>
          </a:p>
          <a:p>
            <a:pPr eaLnBrk="1" hangingPunct="1"/>
            <a:r>
              <a:rPr lang="en-US" altLang="zh-CN" sz="3200" b="1" dirty="0"/>
              <a:t>Fitness based on training </a:t>
            </a:r>
            <a:r>
              <a:rPr lang="en-US" altLang="zh-CN" sz="3200" b="1"/>
              <a:t>sequence(s)</a:t>
            </a:r>
            <a:endParaRPr lang="en-US" altLang="zh-CN" sz="3200" b="1" dirty="0"/>
          </a:p>
          <a:p>
            <a:pPr eaLnBrk="1" hangingPunct="1"/>
            <a:r>
              <a:rPr lang="en-US" altLang="zh-CN" sz="3200" b="1" dirty="0"/>
              <a:t>Good for sequence problems (DNA) and prediction in time series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928688" y="1714500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Add a state (with random transitions)</a:t>
            </a:r>
          </a:p>
          <a:p>
            <a:pPr eaLnBrk="1" hangingPunct="1"/>
            <a:r>
              <a:rPr lang="en-US" altLang="zh-CN" sz="3200" b="1"/>
              <a:t>Delete a state (reassign state transitions)</a:t>
            </a:r>
          </a:p>
          <a:p>
            <a:pPr eaLnBrk="1" hangingPunct="1"/>
            <a:r>
              <a:rPr lang="en-US" altLang="zh-CN" sz="3200" b="1"/>
              <a:t>Change an output symbol</a:t>
            </a:r>
          </a:p>
          <a:p>
            <a:pPr eaLnBrk="1" hangingPunct="1"/>
            <a:r>
              <a:rPr lang="en-US" altLang="zh-CN" sz="3200" b="1"/>
              <a:t>Change a state transition</a:t>
            </a:r>
          </a:p>
          <a:p>
            <a:pPr eaLnBrk="1" hangingPunct="1"/>
            <a:r>
              <a:rPr lang="en-US" altLang="zh-CN" sz="3200" b="1"/>
              <a:t>Change the start state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specific representation</a:t>
            </a:r>
          </a:p>
          <a:p>
            <a:r>
              <a:rPr lang="en-US" dirty="0"/>
              <a:t>Similar to Evolution Strategies </a:t>
            </a:r>
          </a:p>
          <a:p>
            <a:pPr lvl="1"/>
            <a:r>
              <a:rPr lang="en-US" dirty="0"/>
              <a:t>Most work in continuous optimization</a:t>
            </a:r>
          </a:p>
          <a:p>
            <a:pPr lvl="1"/>
            <a:r>
              <a:rPr lang="en-US" dirty="0"/>
              <a:t>Self adaptation common</a:t>
            </a:r>
          </a:p>
          <a:p>
            <a:r>
              <a:rPr lang="en-US" dirty="0"/>
              <a:t>No crossover ever used!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EP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Variable complexity linear representations</a:t>
            </a:r>
            <a:endParaRPr lang="it-IT" altLang="zh-CN" b="1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Representations based on description of transformations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instead of enumerating the parameters of the individual, describe how to change another (nominal) individual to be it.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for dimension reduction, at the expense of optimality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Surrogate assisted evolution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when objective function is very expensive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fit an approximation to the objective function and uses it to speed up the evolution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b="1" dirty="0"/>
              <a:t>Differential Evolution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Other evolutionary</a:t>
            </a:r>
            <a:br>
              <a:rPr lang="en-US" altLang="zh-CN" dirty="0"/>
            </a:br>
            <a:r>
              <a:rPr lang="en-US" altLang="zh-CN" dirty="0"/>
              <a:t>computation "ways"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2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Artificial life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individual’s fitness depends on genes + lifetime experience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 can pass the experience to offspring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Co-evolution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Several populations of different types of individuals co-evolve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Interaction between populations changes fitness measures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3200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Related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Ant Colony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Inspired by the social behavior of ants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Useful in problems that need to find paths to goals</a:t>
            </a:r>
            <a:endParaRPr lang="en-US" altLang="zh-CN" sz="2800" b="1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200" b="1" dirty="0"/>
              <a:t>Particle Swarm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Inspired by social behavior of bird flocking or fish schooling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The potential solutions, called particles, fly through the problem space by following the current optimum particles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/>
              <a:t>Other Nature Inspired Heuristics</a:t>
            </a:r>
            <a:br>
              <a:rPr lang="en-US" altLang="zh-CN" sz="4400"/>
            </a:b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All evolutionary computation models are getting closer to each other</a:t>
            </a:r>
          </a:p>
          <a:p>
            <a:pPr eaLnBrk="1" hangingPunct="1"/>
            <a:r>
              <a:rPr lang="en-US" altLang="zh-CN" sz="3200" b="1"/>
              <a:t>The choice of method is important for success</a:t>
            </a:r>
          </a:p>
          <a:p>
            <a:pPr eaLnBrk="1" hangingPunct="1"/>
            <a:r>
              <a:rPr lang="en-US" altLang="zh-CN" sz="3200" b="1"/>
              <a:t>EC provides a very flexible architecture</a:t>
            </a:r>
          </a:p>
          <a:p>
            <a:pPr lvl="1" eaLnBrk="1" hangingPunct="1"/>
            <a:r>
              <a:rPr lang="en-US" altLang="zh-CN" sz="2800"/>
              <a:t>easy to combine with other paradigms</a:t>
            </a:r>
          </a:p>
          <a:p>
            <a:pPr lvl="1" eaLnBrk="1" hangingPunct="1"/>
            <a:r>
              <a:rPr lang="en-US" altLang="zh-CN" sz="2800"/>
              <a:t>easy to inject domain knowledge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bigger 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tree height will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4325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Evolutionary Computation</a:t>
            </a:r>
          </a:p>
          <a:p>
            <a:pPr eaLnBrk="1" hangingPunct="1"/>
            <a:r>
              <a:rPr lang="en-US" altLang="zh-CN" sz="3200" b="1" dirty="0"/>
              <a:t>IEEE transactions on evolutionary computation</a:t>
            </a:r>
          </a:p>
          <a:p>
            <a:pPr eaLnBrk="1" hangingPunct="1"/>
            <a:r>
              <a:rPr lang="en-US" altLang="zh-CN" sz="3200" b="1" dirty="0"/>
              <a:t>Genetic programming and evolvable machines</a:t>
            </a:r>
          </a:p>
          <a:p>
            <a:pPr eaLnBrk="1" hangingPunct="1"/>
            <a:r>
              <a:rPr lang="en-US" altLang="zh-CN" sz="3200" b="1" dirty="0"/>
              <a:t>other: AIEDAM, AIENG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and evolutionary computation conference (GECCO)</a:t>
            </a:r>
          </a:p>
          <a:p>
            <a:pPr eaLnBrk="1" hangingPunct="1"/>
            <a:r>
              <a:rPr lang="en-US" altLang="zh-CN" sz="3200" b="1" dirty="0"/>
              <a:t>Congress on evolutionary computation (CEC)</a:t>
            </a:r>
          </a:p>
          <a:p>
            <a:pPr eaLnBrk="1" hangingPunct="1"/>
            <a:r>
              <a:rPr lang="en-US" altLang="zh-CN" sz="3200" b="1" dirty="0"/>
              <a:t>Parallel problem solving from nature (PPSN)</a:t>
            </a:r>
          </a:p>
          <a:p>
            <a:pPr eaLnBrk="1" hangingPunct="1"/>
            <a:r>
              <a:rPr lang="it-IT" altLang="zh-CN" sz="3200" b="1" dirty="0"/>
              <a:t>other: AI in design, IJCAI, AAAI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Giraffe height will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9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tree height will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8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Fitness = Height</a:t>
            </a:r>
          </a:p>
          <a:p>
            <a:pPr eaLnBrk="1" hangingPunct="1"/>
            <a:r>
              <a:rPr lang="en-US" altLang="zh-CN" sz="3200" b="1" dirty="0"/>
              <a:t>Survival of the fittest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2928938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聚合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176</TotalTime>
  <Words>1654</Words>
  <Application>Microsoft Office PowerPoint</Application>
  <PresentationFormat>On-screen Show (4:3)</PresentationFormat>
  <Paragraphs>261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Lucida Sans Unicode</vt:lpstr>
      <vt:lpstr>Verdana</vt:lpstr>
      <vt:lpstr>Wingdings 2</vt:lpstr>
      <vt:lpstr>Wingdings 3</vt:lpstr>
      <vt:lpstr>聚合</vt:lpstr>
      <vt:lpstr>Evolutionary Computation</vt:lpstr>
      <vt:lpstr>Presentation outline</vt:lpstr>
      <vt:lpstr>In the forest</vt:lpstr>
      <vt:lpstr>One million years later</vt:lpstr>
      <vt:lpstr>One million years later</vt:lpstr>
      <vt:lpstr>One million years later</vt:lpstr>
      <vt:lpstr>One million years later</vt:lpstr>
      <vt:lpstr>In the forest</vt:lpstr>
      <vt:lpstr>Reproduction</vt:lpstr>
      <vt:lpstr>Genetic Algorithms</vt:lpstr>
      <vt:lpstr>Example: numerical optimization</vt:lpstr>
      <vt:lpstr>Example with binary representation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Global parallel GA</vt:lpstr>
      <vt:lpstr>Coarse-grained parallel GA (Island model)</vt:lpstr>
      <vt:lpstr>Fine-grained parallel GA</vt:lpstr>
      <vt:lpstr>Hybrid parallel GA</vt:lpstr>
      <vt:lpstr>Hybrid parallel GA</vt:lpstr>
      <vt:lpstr>Hybrid parallel GA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Modern Trends</vt:lpstr>
      <vt:lpstr>Evolution Strategies (ES)</vt:lpstr>
      <vt:lpstr>Normal (Gaussian) mutation</vt:lpstr>
      <vt:lpstr>Modern evolution strategies</vt:lpstr>
      <vt:lpstr>ES individuals</vt:lpstr>
      <vt:lpstr>Machine learning and evolutionary computation</vt:lpstr>
      <vt:lpstr>Elements of a classifier system</vt:lpstr>
      <vt:lpstr>The Michigan approach: population of rules</vt:lpstr>
      <vt:lpstr>The Pittsburgh approach</vt:lpstr>
      <vt:lpstr>Evolution programming (EP)</vt:lpstr>
      <vt:lpstr>EP individual</vt:lpstr>
      <vt:lpstr>EP mutation operators</vt:lpstr>
      <vt:lpstr>Modern EP</vt:lpstr>
      <vt:lpstr>Other evolutionary computation "ways"</vt:lpstr>
      <vt:lpstr>Related Topics</vt:lpstr>
      <vt:lpstr>Other Nature Inspired Heuristics </vt:lpstr>
      <vt:lpstr>The bigger picture</vt:lpstr>
      <vt:lpstr>EC journals</vt:lpstr>
      <vt:lpstr>EC conferences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Evolutionary Computation</dc:title>
  <dc:creator>kaven</dc:creator>
  <cp:lastModifiedBy>User</cp:lastModifiedBy>
  <cp:revision>27</cp:revision>
  <dcterms:created xsi:type="dcterms:W3CDTF">2009-08-21T12:17:08Z</dcterms:created>
  <dcterms:modified xsi:type="dcterms:W3CDTF">2021-08-13T19:47:22Z</dcterms:modified>
</cp:coreProperties>
</file>