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handoutMasterIdLst>
    <p:handoutMasterId r:id="rId54"/>
  </p:handoutMasterIdLst>
  <p:sldIdLst>
    <p:sldId id="264" r:id="rId2"/>
    <p:sldId id="256" r:id="rId3"/>
    <p:sldId id="257" r:id="rId4"/>
    <p:sldId id="302" r:id="rId5"/>
    <p:sldId id="303" r:id="rId6"/>
    <p:sldId id="304" r:id="rId7"/>
    <p:sldId id="305" r:id="rId8"/>
    <p:sldId id="306" r:id="rId9"/>
    <p:sldId id="258" r:id="rId10"/>
    <p:sldId id="259" r:id="rId11"/>
    <p:sldId id="260" r:id="rId12"/>
    <p:sldId id="261" r:id="rId13"/>
    <p:sldId id="262" r:id="rId14"/>
    <p:sldId id="263" r:id="rId15"/>
    <p:sldId id="307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308" r:id="rId25"/>
    <p:sldId id="309" r:id="rId26"/>
    <p:sldId id="275" r:id="rId27"/>
    <p:sldId id="276" r:id="rId28"/>
    <p:sldId id="277" r:id="rId29"/>
    <p:sldId id="310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311" r:id="rId38"/>
    <p:sldId id="312" r:id="rId39"/>
    <p:sldId id="313" r:id="rId40"/>
    <p:sldId id="289" r:id="rId41"/>
    <p:sldId id="290" r:id="rId42"/>
    <p:sldId id="314" r:id="rId43"/>
    <p:sldId id="315" r:id="rId44"/>
    <p:sldId id="316" r:id="rId45"/>
    <p:sldId id="317" r:id="rId46"/>
    <p:sldId id="301" r:id="rId47"/>
    <p:sldId id="318" r:id="rId48"/>
    <p:sldId id="319" r:id="rId49"/>
    <p:sldId id="300" r:id="rId50"/>
    <p:sldId id="320" r:id="rId51"/>
    <p:sldId id="298" r:id="rId52"/>
    <p:sldId id="299" r:id="rId53"/>
  </p:sldIdLst>
  <p:sldSz cx="9144000" cy="6858000" type="screen4x3"/>
  <p:notesSz cx="7016750" cy="93091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94660"/>
  </p:normalViewPr>
  <p:slideViewPr>
    <p:cSldViewPr>
      <p:cViewPr varScale="1">
        <p:scale>
          <a:sx n="101" d="100"/>
          <a:sy n="101" d="100"/>
        </p:scale>
        <p:origin x="34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41010" cy="4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4172" y="0"/>
            <a:ext cx="3041010" cy="4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42331"/>
            <a:ext cx="3041010" cy="4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4172" y="8842331"/>
            <a:ext cx="3041010" cy="4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D571B83-BA4E-441D-A8AC-4A540DB338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/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Rectangle 5"/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6" name="Picture 6" descr="grapes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" name="Rectangle 10"/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380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80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000">
                <a:solidFill>
                  <a:srgbClr val="660066"/>
                </a:solidFill>
                <a:latin typeface="Impact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rgbClr val="660066"/>
                </a:solidFill>
                <a:latin typeface="Impact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000">
                <a:solidFill>
                  <a:srgbClr val="660066"/>
                </a:solidFill>
                <a:latin typeface="Impact" pitchFamily="34" charset="0"/>
              </a:defRPr>
            </a:lvl1pPr>
          </a:lstStyle>
          <a:p>
            <a:pPr>
              <a:defRPr/>
            </a:pPr>
            <a:fld id="{E16882E3-BCEF-410C-9C79-44E3E18C9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2578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2954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32772" name="Rectangle 4"/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384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773" name="Rectangle 5"/>
              <p:cNvSpPr>
                <a:spLocks noChangeArrowheads="1"/>
              </p:cNvSpPr>
              <p:nvPr/>
            </p:nvSpPr>
            <p:spPr bwMode="white">
              <a:xfrm>
                <a:off x="0" y="384"/>
                <a:ext cx="5760" cy="3936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054" name="Group 6"/>
            <p:cNvGrpSpPr>
              <a:grpSpLocks/>
            </p:cNvGrpSpPr>
            <p:nvPr/>
          </p:nvGrpSpPr>
          <p:grpSpPr bwMode="auto">
            <a:xfrm>
              <a:off x="0" y="0"/>
              <a:ext cx="1667" cy="3613"/>
              <a:chOff x="0" y="0"/>
              <a:chExt cx="1667" cy="3613"/>
            </a:xfrm>
          </p:grpSpPr>
          <p:pic>
            <p:nvPicPr>
              <p:cNvPr id="2055" name="Picture 7" descr="grapes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ltGray">
              <a:xfrm>
                <a:off x="163" y="0"/>
                <a:ext cx="534" cy="3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056" name="Group 8"/>
              <p:cNvGrpSpPr>
                <a:grpSpLocks/>
              </p:cNvGrpSpPr>
              <p:nvPr/>
            </p:nvGrpSpPr>
            <p:grpSpPr bwMode="auto">
              <a:xfrm>
                <a:off x="226" y="0"/>
                <a:ext cx="80" cy="3613"/>
                <a:chOff x="226" y="0"/>
                <a:chExt cx="80" cy="3613"/>
              </a:xfrm>
            </p:grpSpPr>
            <p:sp>
              <p:nvSpPr>
                <p:cNvPr id="32777" name="Rectangle 9"/>
                <p:cNvSpPr>
                  <a:spLocks noChangeArrowheads="1"/>
                </p:cNvSpPr>
                <p:nvPr/>
              </p:nvSpPr>
              <p:spPr bwMode="ltGray">
                <a:xfrm>
                  <a:off x="226" y="0"/>
                  <a:ext cx="80" cy="853"/>
                </a:xfrm>
                <a:prstGeom prst="rect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778" name="Rectangle 10"/>
                <p:cNvSpPr>
                  <a:spLocks noChangeArrowheads="1"/>
                </p:cNvSpPr>
                <p:nvPr/>
              </p:nvSpPr>
              <p:spPr bwMode="ltGray">
                <a:xfrm>
                  <a:off x="226" y="840"/>
                  <a:ext cx="80" cy="2773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32779" name="Rectangle 11"/>
              <p:cNvSpPr>
                <a:spLocks noChangeArrowheads="1"/>
              </p:cNvSpPr>
              <p:nvPr/>
            </p:nvSpPr>
            <p:spPr bwMode="ltGray">
              <a:xfrm>
                <a:off x="0" y="347"/>
                <a:ext cx="1667" cy="8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05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1295400" y="762000"/>
            <a:ext cx="7772400" cy="1143000"/>
          </a:xfrm>
        </p:spPr>
        <p:txBody>
          <a:bodyPr/>
          <a:lstStyle/>
          <a:p>
            <a:pPr algn="ctr"/>
            <a:r>
              <a:rPr lang="en-US" dirty="0"/>
              <a:t>Welcome To The</a:t>
            </a:r>
            <a:br>
              <a:rPr lang="en-US" dirty="0"/>
            </a:br>
            <a:r>
              <a:rPr lang="en-US" dirty="0"/>
              <a:t>Institute for Artificial Intelligence</a:t>
            </a:r>
            <a:br>
              <a:rPr lang="en-US" dirty="0"/>
            </a:br>
            <a:r>
              <a:rPr lang="en-US" dirty="0"/>
              <a:t>University of Georgia</a:t>
            </a:r>
          </a:p>
        </p:txBody>
      </p:sp>
      <p:sp>
        <p:nvSpPr>
          <p:cNvPr id="4099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048000"/>
            <a:ext cx="7924800" cy="3505200"/>
          </a:xfrm>
        </p:spPr>
        <p:txBody>
          <a:bodyPr/>
          <a:lstStyle/>
          <a:p>
            <a:pPr algn="ctr"/>
            <a:r>
              <a:rPr lang="en-US" dirty="0"/>
              <a:t>Khaled Rasheed – Director</a:t>
            </a:r>
          </a:p>
          <a:p>
            <a:pPr algn="ctr"/>
            <a:r>
              <a:rPr lang="en-US" dirty="0"/>
              <a:t>Fred Maier – Associate Director</a:t>
            </a:r>
          </a:p>
          <a:p>
            <a:pPr algn="ctr"/>
            <a:r>
              <a:rPr lang="en-US" dirty="0"/>
              <a:t>Neal Outland – Graduate Coordinator</a:t>
            </a:r>
          </a:p>
          <a:p>
            <a:pPr algn="ctr"/>
            <a:r>
              <a:rPr lang="en-US" dirty="0"/>
              <a:t>Sarah Wright – Undergraduate Coordinator</a:t>
            </a:r>
          </a:p>
          <a:p>
            <a:pPr algn="ctr"/>
            <a:r>
              <a:rPr lang="en-US" dirty="0"/>
              <a:t>Kimberly Van Orman – AI Lecturer</a:t>
            </a:r>
          </a:p>
          <a:p>
            <a:pPr algn="ctr"/>
            <a:r>
              <a:rPr lang="en-US" dirty="0"/>
              <a:t>Evette Dunbar – Office Manager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2938" y="1571625"/>
            <a:ext cx="8053387" cy="506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Reproduction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>
          <a:xfrm>
            <a:off x="804862" y="1196752"/>
            <a:ext cx="8186738" cy="4972273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Maintain a population of potential solutions</a:t>
            </a:r>
          </a:p>
          <a:p>
            <a:pPr eaLnBrk="1" hangingPunct="1"/>
            <a:r>
              <a:rPr lang="en-US" altLang="zh-CN" sz="3200" b="1" dirty="0"/>
              <a:t>New solutions are generated by selecting, combining and modifying existing solutions</a:t>
            </a:r>
          </a:p>
          <a:p>
            <a:pPr lvl="1" eaLnBrk="1" hangingPunct="1"/>
            <a:r>
              <a:rPr lang="en-US" altLang="zh-CN" sz="2800" dirty="0"/>
              <a:t>Crossover</a:t>
            </a:r>
          </a:p>
          <a:p>
            <a:pPr lvl="1" eaLnBrk="1" hangingPunct="1"/>
            <a:r>
              <a:rPr lang="en-US" altLang="zh-CN" sz="2800" dirty="0"/>
              <a:t>Mutation</a:t>
            </a:r>
          </a:p>
          <a:p>
            <a:pPr eaLnBrk="1" hangingPunct="1"/>
            <a:r>
              <a:rPr lang="en-US" altLang="zh-CN" sz="3200" b="1" dirty="0"/>
              <a:t>Objective function = Fitness function</a:t>
            </a:r>
          </a:p>
          <a:p>
            <a:pPr lvl="1" eaLnBrk="1" hangingPunct="1"/>
            <a:r>
              <a:rPr lang="en-US" altLang="zh-CN" sz="2800" dirty="0"/>
              <a:t>Better solutions favored for parenthood</a:t>
            </a:r>
          </a:p>
          <a:p>
            <a:pPr lvl="1" eaLnBrk="1" hangingPunct="1"/>
            <a:r>
              <a:rPr lang="en-US" altLang="zh-CN" sz="2800" dirty="0"/>
              <a:t>Worse solutions favored for replacement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Genetic Algorithms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idx="1"/>
          </p:nvPr>
        </p:nvSpPr>
        <p:spPr>
          <a:xfrm>
            <a:off x="457200" y="1766888"/>
            <a:ext cx="8229600" cy="519112"/>
          </a:xfrm>
        </p:spPr>
        <p:txBody>
          <a:bodyPr/>
          <a:lstStyle/>
          <a:p>
            <a:pPr eaLnBrk="1" hangingPunct="1"/>
            <a:r>
              <a:rPr lang="es-ES" altLang="zh-CN" sz="3000" b="1" dirty="0" err="1"/>
              <a:t>Maximize</a:t>
            </a:r>
            <a:r>
              <a:rPr lang="es-ES" altLang="zh-CN" sz="3000" b="1" dirty="0"/>
              <a:t> 2X^2-y+5 </a:t>
            </a:r>
            <a:r>
              <a:rPr lang="es-ES" altLang="zh-CN" sz="3000" b="1" dirty="0" err="1"/>
              <a:t>where</a:t>
            </a:r>
            <a:r>
              <a:rPr lang="es-ES" altLang="zh-CN" sz="3000" b="1" dirty="0"/>
              <a:t> X:[0,3],Y:[0,3]</a:t>
            </a:r>
            <a:endParaRPr lang="zh-CN" altLang="en-US" sz="3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Example: numerical optimization</a:t>
            </a:r>
            <a:endParaRPr lang="zh-CN" altLang="en-US" dirty="0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2938" y="2643188"/>
            <a:ext cx="8375650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idx="1"/>
          </p:nvPr>
        </p:nvSpPr>
        <p:spPr>
          <a:xfrm>
            <a:off x="457200" y="1695450"/>
            <a:ext cx="8229600" cy="590550"/>
          </a:xfrm>
        </p:spPr>
        <p:txBody>
          <a:bodyPr/>
          <a:lstStyle/>
          <a:p>
            <a:pPr eaLnBrk="1" hangingPunct="1"/>
            <a:r>
              <a:rPr lang="es-ES" altLang="zh-CN" sz="3000" b="1" dirty="0" err="1"/>
              <a:t>Maximize</a:t>
            </a:r>
            <a:r>
              <a:rPr lang="es-ES" altLang="zh-CN" sz="3000" b="1" dirty="0"/>
              <a:t> 2X^2-y+5 </a:t>
            </a:r>
            <a:r>
              <a:rPr lang="es-ES" altLang="zh-CN" sz="3000" b="1" dirty="0" err="1"/>
              <a:t>where</a:t>
            </a:r>
            <a:r>
              <a:rPr lang="es-ES" altLang="zh-CN" sz="3000" b="1" dirty="0"/>
              <a:t> X:[0,3],Y:[0,3]</a:t>
            </a:r>
            <a:endParaRPr lang="zh-CN" altLang="en-US" sz="3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Example with binary representation</a:t>
            </a:r>
            <a:endParaRPr lang="zh-CN" altLang="en-US" dirty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79450" y="2647950"/>
            <a:ext cx="8291513" cy="342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idx="1"/>
          </p:nvPr>
        </p:nvSpPr>
        <p:spPr>
          <a:xfrm>
            <a:off x="457200" y="1689100"/>
            <a:ext cx="3829050" cy="4525963"/>
          </a:xfrm>
        </p:spPr>
        <p:txBody>
          <a:bodyPr/>
          <a:lstStyle/>
          <a:p>
            <a:pPr eaLnBrk="1" hangingPunct="1"/>
            <a:r>
              <a:rPr lang="en-US" altLang="zh-CN" sz="3000" b="1"/>
              <a:t>Representation</a:t>
            </a:r>
          </a:p>
          <a:p>
            <a:pPr eaLnBrk="1" hangingPunct="1"/>
            <a:r>
              <a:rPr lang="en-US" altLang="zh-CN" sz="3000" b="1"/>
              <a:t>Fitness function</a:t>
            </a:r>
          </a:p>
          <a:p>
            <a:pPr eaLnBrk="1" hangingPunct="1"/>
            <a:r>
              <a:rPr lang="en-US" altLang="zh-CN" sz="3000" b="1"/>
              <a:t>Initialization strategy</a:t>
            </a:r>
          </a:p>
          <a:p>
            <a:pPr eaLnBrk="1" hangingPunct="1"/>
            <a:r>
              <a:rPr lang="en-US" altLang="zh-CN" sz="3000" b="1"/>
              <a:t>Selection strategy</a:t>
            </a:r>
          </a:p>
          <a:p>
            <a:pPr eaLnBrk="1" hangingPunct="1"/>
            <a:r>
              <a:rPr lang="en-US" altLang="zh-CN" sz="3000" b="1"/>
              <a:t>Crossover operators</a:t>
            </a:r>
          </a:p>
          <a:p>
            <a:pPr eaLnBrk="1" hangingPunct="1"/>
            <a:r>
              <a:rPr lang="en-US" altLang="zh-CN" sz="3000" b="1"/>
              <a:t>Mutation operators</a:t>
            </a:r>
            <a:endParaRPr lang="zh-CN" altLang="en-US" sz="3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Elements of a generational</a:t>
            </a:r>
            <a:br>
              <a:rPr lang="en-US" altLang="zh-CN" dirty="0"/>
            </a:br>
            <a:r>
              <a:rPr lang="en-US" altLang="zh-CN" dirty="0"/>
              <a:t>genetic algorithm</a:t>
            </a:r>
            <a:endParaRPr lang="zh-CN" altLang="en-US" dirty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191000" y="2143125"/>
            <a:ext cx="48482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1"/>
          </p:nvPr>
        </p:nvSpPr>
        <p:spPr>
          <a:xfrm>
            <a:off x="457200" y="1874837"/>
            <a:ext cx="4329113" cy="4525963"/>
          </a:xfrm>
        </p:spPr>
        <p:txBody>
          <a:bodyPr/>
          <a:lstStyle/>
          <a:p>
            <a:pPr eaLnBrk="1" hangingPunct="1"/>
            <a:r>
              <a:rPr lang="en-US" altLang="zh-CN" sz="3000" b="1" dirty="0"/>
              <a:t>Representation</a:t>
            </a:r>
          </a:p>
          <a:p>
            <a:pPr eaLnBrk="1" hangingPunct="1"/>
            <a:r>
              <a:rPr lang="en-US" altLang="zh-CN" sz="3000" b="1" dirty="0"/>
              <a:t>Fitness function</a:t>
            </a:r>
          </a:p>
          <a:p>
            <a:pPr eaLnBrk="1" hangingPunct="1"/>
            <a:r>
              <a:rPr lang="en-US" altLang="zh-CN" sz="3000" b="1" dirty="0"/>
              <a:t>Initialization strategy</a:t>
            </a:r>
          </a:p>
          <a:p>
            <a:pPr eaLnBrk="1" hangingPunct="1"/>
            <a:r>
              <a:rPr lang="en-US" altLang="zh-CN" sz="3000" b="1" dirty="0"/>
              <a:t>Selection strategy</a:t>
            </a:r>
          </a:p>
          <a:p>
            <a:pPr eaLnBrk="1" hangingPunct="1"/>
            <a:r>
              <a:rPr lang="en-US" altLang="zh-CN" sz="3000" b="1" dirty="0"/>
              <a:t>Crossover operators</a:t>
            </a:r>
          </a:p>
          <a:p>
            <a:pPr eaLnBrk="1" hangingPunct="1"/>
            <a:r>
              <a:rPr lang="en-US" altLang="zh-CN" sz="3000" b="1" dirty="0"/>
              <a:t>Mutation operators</a:t>
            </a:r>
          </a:p>
          <a:p>
            <a:pPr eaLnBrk="1" hangingPunct="1"/>
            <a:r>
              <a:rPr lang="en-US" altLang="zh-CN" sz="3000" b="1" dirty="0"/>
              <a:t>Replacement strategy</a:t>
            </a:r>
            <a:endParaRPr lang="zh-CN" altLang="en-US" sz="3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Elements of a steady state</a:t>
            </a:r>
            <a:br>
              <a:rPr lang="en-US" altLang="zh-CN" dirty="0"/>
            </a:br>
            <a:r>
              <a:rPr lang="en-US" altLang="zh-CN" dirty="0"/>
              <a:t>genetic algorithm</a:t>
            </a:r>
            <a:endParaRPr lang="zh-CN" altLang="en-US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14875" y="1990725"/>
            <a:ext cx="41433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251520" y="1344911"/>
            <a:ext cx="8784976" cy="4979689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Proportional selection (roulette wheel)</a:t>
            </a:r>
          </a:p>
          <a:p>
            <a:pPr lvl="1" eaLnBrk="1" hangingPunct="1"/>
            <a:r>
              <a:rPr lang="en-US" altLang="zh-CN" sz="2400" dirty="0"/>
              <a:t>Selection probability of individual = individual’s fitness/sum of fitness</a:t>
            </a:r>
          </a:p>
          <a:p>
            <a:pPr eaLnBrk="1" hangingPunct="1"/>
            <a:r>
              <a:rPr lang="en-US" altLang="zh-CN" sz="3200" b="1" dirty="0"/>
              <a:t>Rank based selection</a:t>
            </a:r>
          </a:p>
          <a:p>
            <a:pPr lvl="1" eaLnBrk="1" hangingPunct="1"/>
            <a:r>
              <a:rPr lang="en-US" altLang="zh-CN" sz="2400" dirty="0"/>
              <a:t>Example: decreasing arithmetic/geometric series</a:t>
            </a:r>
          </a:p>
          <a:p>
            <a:pPr lvl="1" eaLnBrk="1" hangingPunct="1"/>
            <a:r>
              <a:rPr lang="en-US" altLang="zh-CN" sz="2400" dirty="0"/>
              <a:t>Better when fitness range is very large or small</a:t>
            </a:r>
          </a:p>
          <a:p>
            <a:pPr eaLnBrk="1" hangingPunct="1"/>
            <a:r>
              <a:rPr lang="en-US" altLang="zh-CN" sz="3400" b="1" dirty="0"/>
              <a:t>Tournament selection</a:t>
            </a:r>
          </a:p>
          <a:p>
            <a:pPr lvl="1" eaLnBrk="1" hangingPunct="1"/>
            <a:r>
              <a:rPr lang="en-US" altLang="zh-CN" sz="2400" dirty="0"/>
              <a:t>Virtual tournament between randomly selected individuals using fitness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Selection strategies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90600" y="1546225"/>
            <a:ext cx="7696200" cy="4525963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2800" b="1" dirty="0"/>
              <a:t>Point crossover (classical)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/>
              <a:t>Parent1=x1,x2,x3,x4,x5,x6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/>
              <a:t>Parent2=y1,y2,y3,y4,y5,y6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/>
              <a:t>Child =x1,x2,x3,x4,y5,y6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2800" b="1" dirty="0"/>
              <a:t>Uniform crossover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/>
              <a:t>Parent1=x1,x2,x3,x4,x5,x6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/>
              <a:t>Parent2=y1,y2,y3,y4,y5,y6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/>
              <a:t>Child =x1,x2,y3,x4,y5,y6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2800" b="1" dirty="0"/>
              <a:t>Arithmetic crossover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/>
              <a:t>Parent1=x1,x2,x3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/>
              <a:t>Parent2=y1,y2,y3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s-ES" altLang="zh-CN" sz="2500" dirty="0"/>
              <a:t>Child =(x1+y1)/2,(x2+y2)/2,(x3+y3)/2</a:t>
            </a:r>
            <a:endParaRPr lang="zh-CN" altLang="en-US" sz="25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Crossover Operators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1066800" y="1481138"/>
            <a:ext cx="7681664" cy="4900190"/>
          </a:xfrm>
        </p:spPr>
        <p:txBody>
          <a:bodyPr/>
          <a:lstStyle/>
          <a:p>
            <a:pPr eaLnBrk="1" hangingPunct="1"/>
            <a:r>
              <a:rPr lang="en-US" altLang="zh-CN" sz="2800" b="1" dirty="0"/>
              <a:t>change one or more components</a:t>
            </a:r>
          </a:p>
          <a:p>
            <a:pPr eaLnBrk="1" hangingPunct="1"/>
            <a:r>
              <a:rPr lang="en-US" altLang="zh-CN" sz="2800" b="1" dirty="0"/>
              <a:t>Let Child=x1,x2,P,x3,x4...</a:t>
            </a:r>
          </a:p>
          <a:p>
            <a:pPr eaLnBrk="1" hangingPunct="1"/>
            <a:r>
              <a:rPr lang="en-US" altLang="zh-CN" sz="2800" b="1" dirty="0"/>
              <a:t>Gaussian mutation:</a:t>
            </a:r>
          </a:p>
          <a:p>
            <a:pPr lvl="1" eaLnBrk="1" hangingPunct="1"/>
            <a:r>
              <a:rPr lang="en-US" altLang="zh-CN" i="1" dirty="0"/>
              <a:t>P ¬ P ± ∆p</a:t>
            </a:r>
          </a:p>
          <a:p>
            <a:pPr lvl="1" eaLnBrk="1" hangingPunct="1"/>
            <a:r>
              <a:rPr lang="en-US" altLang="zh-CN" i="1" dirty="0"/>
              <a:t>∆ p: (small) random normal value</a:t>
            </a:r>
          </a:p>
          <a:p>
            <a:pPr eaLnBrk="1" hangingPunct="1"/>
            <a:r>
              <a:rPr lang="en-US" altLang="zh-CN" sz="2800" b="1" dirty="0"/>
              <a:t>Uniform mutation:</a:t>
            </a:r>
          </a:p>
          <a:p>
            <a:pPr lvl="1" eaLnBrk="1" hangingPunct="1"/>
            <a:r>
              <a:rPr lang="en-US" altLang="zh-CN" i="1" dirty="0"/>
              <a:t>P ¬ P new</a:t>
            </a:r>
          </a:p>
          <a:p>
            <a:pPr lvl="1" eaLnBrk="1" hangingPunct="1"/>
            <a:r>
              <a:rPr lang="en-US" altLang="zh-CN" i="1" dirty="0"/>
              <a:t>p new : random uniform value</a:t>
            </a:r>
          </a:p>
          <a:p>
            <a:pPr eaLnBrk="1" hangingPunct="1"/>
            <a:r>
              <a:rPr lang="en-US" altLang="zh-CN" sz="2800" b="1" dirty="0"/>
              <a:t>boundary mutation:</a:t>
            </a:r>
          </a:p>
          <a:p>
            <a:pPr lvl="1" eaLnBrk="1" hangingPunct="1"/>
            <a:r>
              <a:rPr lang="en-US" altLang="zh-CN" i="1" dirty="0"/>
              <a:t>P ¬ </a:t>
            </a:r>
            <a:r>
              <a:rPr lang="en-US" altLang="zh-CN" i="1" dirty="0" err="1"/>
              <a:t>Pmin</a:t>
            </a:r>
            <a:r>
              <a:rPr lang="en-US" altLang="zh-CN" i="1" dirty="0"/>
              <a:t> OR </a:t>
            </a:r>
            <a:r>
              <a:rPr lang="en-US" altLang="zh-CN" i="1" dirty="0" err="1"/>
              <a:t>Pmax</a:t>
            </a:r>
            <a:endParaRPr lang="en-US" altLang="zh-CN" i="1" dirty="0"/>
          </a:p>
          <a:p>
            <a:pPr eaLnBrk="1" hangingPunct="1"/>
            <a:r>
              <a:rPr lang="en-US" altLang="zh-CN" sz="2800" b="1" dirty="0"/>
              <a:t>Binary mutation=bit flip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Mutation Operators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idx="1"/>
          </p:nvPr>
        </p:nvSpPr>
        <p:spPr>
          <a:xfrm>
            <a:off x="685800" y="2022475"/>
            <a:ext cx="8229600" cy="4149725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Finds global optima</a:t>
            </a:r>
          </a:p>
          <a:p>
            <a:pPr eaLnBrk="1" hangingPunct="1"/>
            <a:r>
              <a:rPr lang="en-US" altLang="zh-CN" sz="3200" b="1" dirty="0"/>
              <a:t>Can handle discrete, continuous and mixed variable spaces</a:t>
            </a:r>
          </a:p>
          <a:p>
            <a:pPr eaLnBrk="1" hangingPunct="1"/>
            <a:r>
              <a:rPr lang="en-US" altLang="zh-CN" sz="3200" b="1" dirty="0"/>
              <a:t>Easy to use (short programs)</a:t>
            </a:r>
          </a:p>
          <a:p>
            <a:pPr eaLnBrk="1" hangingPunct="1"/>
            <a:r>
              <a:rPr lang="en-US" altLang="zh-CN" sz="3200" b="1" dirty="0"/>
              <a:t>Robust (less sensitive to noise, ill conditions)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Advantages of Genetic-Algorithm based optimization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Evolutionary Computation</a:t>
            </a:r>
            <a:endParaRPr lang="zh-CN" altLang="en-US" dirty="0"/>
          </a:p>
        </p:txBody>
      </p:sp>
      <p:sp>
        <p:nvSpPr>
          <p:cNvPr id="9219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80000"/>
              </a:lnSpc>
            </a:pPr>
            <a:r>
              <a:rPr lang="en-US" altLang="zh-CN" sz="1900" b="1"/>
              <a:t>Khaled Rasheed</a:t>
            </a:r>
          </a:p>
          <a:p>
            <a:pPr marR="0" eaLnBrk="1" hangingPunct="1">
              <a:lnSpc>
                <a:spcPct val="80000"/>
              </a:lnSpc>
            </a:pPr>
            <a:r>
              <a:rPr lang="en-US" altLang="zh-CN" sz="1900" b="1"/>
              <a:t>Computer Science Dept.</a:t>
            </a:r>
          </a:p>
          <a:p>
            <a:pPr marR="0" eaLnBrk="1" hangingPunct="1">
              <a:lnSpc>
                <a:spcPct val="80000"/>
              </a:lnSpc>
            </a:pPr>
            <a:r>
              <a:rPr lang="en-US" altLang="zh-CN" sz="1900" b="1"/>
              <a:t>University of Georgia</a:t>
            </a:r>
          </a:p>
          <a:p>
            <a:pPr marR="0" eaLnBrk="1" hangingPunct="1">
              <a:lnSpc>
                <a:spcPct val="80000"/>
              </a:lnSpc>
            </a:pPr>
            <a:r>
              <a:rPr lang="en-US" altLang="zh-CN" sz="1900" b="1"/>
              <a:t>http://www.cs.uga.edu/~khaled</a:t>
            </a:r>
            <a:endParaRPr lang="zh-CN" altLang="en-US"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>
          <a:xfrm>
            <a:off x="762000" y="2170113"/>
            <a:ext cx="8229600" cy="4078287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Relatively slower than other methods (not suitable for easy problems)</a:t>
            </a:r>
          </a:p>
          <a:p>
            <a:pPr eaLnBrk="1" hangingPunct="1"/>
            <a:r>
              <a:rPr lang="en-US" altLang="zh-CN" sz="3200" b="1" dirty="0"/>
              <a:t>Theory lags behind applications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Disadvantages of Genetic-</a:t>
            </a:r>
            <a:br>
              <a:rPr lang="en-US" altLang="zh-CN" dirty="0"/>
            </a:br>
            <a:r>
              <a:rPr lang="en-US" altLang="zh-CN" dirty="0"/>
              <a:t>Algorithm based optimization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Global parallel GA</a:t>
            </a:r>
            <a:endParaRPr lang="zh-CN" altLang="en-US" dirty="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14438" y="1857375"/>
            <a:ext cx="6580187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Coarse-grained parallel GA (Island model)</a:t>
            </a:r>
            <a:endParaRPr lang="zh-CN" altLang="en-US" dirty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500438" y="1714500"/>
            <a:ext cx="4071937" cy="370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Fine-grained parallel GA</a:t>
            </a:r>
            <a:endParaRPr lang="zh-CN" altLang="en-US" dirty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786063" y="1571625"/>
            <a:ext cx="4714875" cy="458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Coarse-grained GA at high level</a:t>
            </a:r>
          </a:p>
          <a:p>
            <a:pPr eaLnBrk="1" hangingPunct="1"/>
            <a:r>
              <a:rPr lang="en-US" altLang="zh-CN" sz="3200" b="1"/>
              <a:t>Fine-grained GA at low level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Hybrid parallel GA</a:t>
            </a:r>
            <a:endParaRPr lang="zh-CN" altLang="en-US" dirty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929063" y="3154362"/>
            <a:ext cx="3357562" cy="347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Coarse-grained GA at high level</a:t>
            </a:r>
          </a:p>
          <a:p>
            <a:pPr eaLnBrk="1" hangingPunct="1"/>
            <a:r>
              <a:rPr lang="en-US" altLang="zh-CN" sz="3200" b="1"/>
              <a:t>Global parallel GA at low level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Hybrid parallel GA</a:t>
            </a:r>
            <a:endParaRPr lang="zh-CN" altLang="en-US" dirty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286125" y="3124200"/>
            <a:ext cx="4071938" cy="367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Coarse-grained GA at high level</a:t>
            </a:r>
          </a:p>
          <a:p>
            <a:pPr eaLnBrk="1" hangingPunct="1"/>
            <a:r>
              <a:rPr lang="en-US" altLang="zh-CN" sz="3200" b="1"/>
              <a:t>Coarse-grained GA at low level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Hybrid parallel GA</a:t>
            </a:r>
            <a:endParaRPr lang="zh-CN" altLang="en-US" dirty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571875" y="3200400"/>
            <a:ext cx="3500438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000" b="1"/>
              <a:t>Introduced (officially) by John Koza in his book (genetic programming, 1992)</a:t>
            </a:r>
          </a:p>
          <a:p>
            <a:pPr eaLnBrk="1" hangingPunct="1"/>
            <a:r>
              <a:rPr lang="en-US" altLang="zh-CN" sz="3000" b="1"/>
              <a:t>Early attempts date back to the 50s (evolving populations of binary object codes)</a:t>
            </a:r>
          </a:p>
          <a:p>
            <a:pPr eaLnBrk="1" hangingPunct="1"/>
            <a:r>
              <a:rPr lang="en-US" altLang="zh-CN" sz="3000" b="1"/>
              <a:t>Idea is to evolve computer programs</a:t>
            </a:r>
          </a:p>
          <a:p>
            <a:pPr eaLnBrk="1" hangingPunct="1"/>
            <a:r>
              <a:rPr lang="en-US" altLang="zh-CN" sz="3000" b="1"/>
              <a:t>Declarative programming languages usually used (Lisp)</a:t>
            </a:r>
          </a:p>
          <a:p>
            <a:pPr eaLnBrk="1" hangingPunct="1"/>
            <a:r>
              <a:rPr lang="en-US" altLang="zh-CN" sz="3000" b="1"/>
              <a:t>Programs are represented as trees</a:t>
            </a:r>
            <a:endParaRPr lang="zh-CN" altLang="en-US" sz="3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Genetic Programming (GP)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/>
              <a:t>A population of trees representing programs</a:t>
            </a:r>
          </a:p>
          <a:p>
            <a:pPr eaLnBrk="1" hangingPunct="1"/>
            <a:r>
              <a:rPr lang="en-US" altLang="zh-CN" sz="2800" b="1"/>
              <a:t>The programs are composed of elements from the FUNCTION SET and the TERMINAL SET</a:t>
            </a:r>
          </a:p>
          <a:p>
            <a:pPr eaLnBrk="1" hangingPunct="1"/>
            <a:r>
              <a:rPr lang="en-US" altLang="zh-CN" sz="2800" b="1"/>
              <a:t>These sets are usually fixed sets of symbols</a:t>
            </a:r>
          </a:p>
          <a:p>
            <a:pPr eaLnBrk="1" hangingPunct="1"/>
            <a:r>
              <a:rPr lang="en-US" altLang="zh-CN" sz="2800" b="1"/>
              <a:t>The function set forms "non-leaf" nodes. (e.g. +,-,*,sin,cos)</a:t>
            </a:r>
          </a:p>
          <a:p>
            <a:pPr eaLnBrk="1" hangingPunct="1"/>
            <a:r>
              <a:rPr lang="en-US" altLang="zh-CN" sz="2800" b="1"/>
              <a:t>The terminal set forms leaf nodes. (e.g. x,3.7, random())</a:t>
            </a:r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GP individuals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Example: GP individual</a:t>
            </a:r>
            <a:endParaRPr lang="zh-CN" altLang="en-US" dirty="0"/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8275" y="2208212"/>
            <a:ext cx="6715125" cy="373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/>
              <a:t>Genetic algorithms</a:t>
            </a:r>
          </a:p>
          <a:p>
            <a:pPr lvl="1" eaLnBrk="1" hangingPunct="1"/>
            <a:r>
              <a:rPr lang="en-US" altLang="zh-CN" sz="2800" b="1" dirty="0"/>
              <a:t>Parallel genetic algorithms</a:t>
            </a:r>
          </a:p>
          <a:p>
            <a:pPr eaLnBrk="1" hangingPunct="1"/>
            <a:r>
              <a:rPr lang="en-US" altLang="zh-CN" sz="3200" b="1" dirty="0"/>
              <a:t>Genetic programming</a:t>
            </a:r>
          </a:p>
          <a:p>
            <a:pPr eaLnBrk="1" hangingPunct="1"/>
            <a:r>
              <a:rPr lang="en-US" altLang="zh-CN" sz="3200" b="1" dirty="0"/>
              <a:t>Evolution strategies</a:t>
            </a:r>
          </a:p>
          <a:p>
            <a:pPr eaLnBrk="1" hangingPunct="1"/>
            <a:r>
              <a:rPr lang="en-US" altLang="zh-CN" sz="3200" b="1" dirty="0"/>
              <a:t>Classifier systems</a:t>
            </a:r>
          </a:p>
          <a:p>
            <a:pPr eaLnBrk="1" hangingPunct="1"/>
            <a:r>
              <a:rPr lang="en-US" altLang="zh-CN" sz="3200" b="1" dirty="0"/>
              <a:t>Evolution programming</a:t>
            </a:r>
          </a:p>
          <a:p>
            <a:pPr eaLnBrk="1" hangingPunct="1"/>
            <a:r>
              <a:rPr lang="en-US" altLang="zh-CN" sz="3200" b="1" dirty="0"/>
              <a:t>Related topics</a:t>
            </a:r>
          </a:p>
          <a:p>
            <a:pPr eaLnBrk="1" hangingPunct="1"/>
            <a:r>
              <a:rPr lang="en-US" altLang="zh-CN" sz="3200" b="1" dirty="0"/>
              <a:t>Conclusion</a:t>
            </a:r>
            <a:endParaRPr lang="zh-CN" alt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Presentation outline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000" b="1" dirty="0"/>
              <a:t>Fitness is usually based on I/O traces</a:t>
            </a:r>
          </a:p>
          <a:p>
            <a:pPr eaLnBrk="1" hangingPunct="1"/>
            <a:r>
              <a:rPr lang="en-US" altLang="zh-CN" sz="3000" b="1" dirty="0"/>
              <a:t>Crossover is implemented by randomly swapping </a:t>
            </a:r>
            <a:r>
              <a:rPr lang="en-US" altLang="zh-CN" sz="3000" b="1" dirty="0" err="1"/>
              <a:t>subtrees</a:t>
            </a:r>
            <a:r>
              <a:rPr lang="en-US" altLang="zh-CN" sz="3000" b="1" dirty="0"/>
              <a:t> between individuals</a:t>
            </a:r>
          </a:p>
          <a:p>
            <a:pPr eaLnBrk="1" hangingPunct="1"/>
            <a:r>
              <a:rPr lang="en-US" altLang="zh-CN" sz="3000" b="1" dirty="0"/>
              <a:t>GP usually does not extensively rely on mutation (random nodes or </a:t>
            </a:r>
            <a:r>
              <a:rPr lang="en-US" altLang="zh-CN" sz="3000" b="1" dirty="0" err="1"/>
              <a:t>subtrees</a:t>
            </a:r>
            <a:r>
              <a:rPr lang="en-US" altLang="zh-CN" sz="3000" b="1" dirty="0"/>
              <a:t>)</a:t>
            </a:r>
          </a:p>
          <a:p>
            <a:pPr eaLnBrk="1" hangingPunct="1"/>
            <a:r>
              <a:rPr lang="en-US" altLang="zh-CN" sz="3000" b="1" dirty="0"/>
              <a:t>GPs are usually generational (sometimes with a generation gap)</a:t>
            </a:r>
          </a:p>
          <a:p>
            <a:pPr eaLnBrk="1" hangingPunct="1"/>
            <a:r>
              <a:rPr lang="en-US" altLang="zh-CN" sz="3000" b="1" dirty="0"/>
              <a:t>GP usually uses huge populations (1M individuals)</a:t>
            </a:r>
            <a:endParaRPr lang="zh-CN" altLang="en-US" sz="3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GP operation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Example: GP crossover</a:t>
            </a:r>
            <a:endParaRPr lang="zh-CN" altLang="en-US" dirty="0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95388" y="1695450"/>
            <a:ext cx="7643812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/>
              <a:t>More flexible representation</a:t>
            </a:r>
          </a:p>
          <a:p>
            <a:pPr eaLnBrk="1" hangingPunct="1"/>
            <a:r>
              <a:rPr lang="en-US" altLang="zh-CN" sz="3200" b="1" dirty="0"/>
              <a:t>Greater application spectrum</a:t>
            </a:r>
          </a:p>
          <a:p>
            <a:pPr eaLnBrk="1" hangingPunct="1"/>
            <a:r>
              <a:rPr lang="en-US" altLang="zh-CN" sz="3200" b="1" dirty="0"/>
              <a:t>If tractable, evolving a way to make “things” is more useful than evolving the “things”.</a:t>
            </a:r>
          </a:p>
          <a:p>
            <a:pPr eaLnBrk="1" hangingPunct="1"/>
            <a:r>
              <a:rPr lang="en-US" altLang="zh-CN" sz="3200" b="1" dirty="0"/>
              <a:t>Example: evolving a learning rule for neural networks (</a:t>
            </a:r>
            <a:r>
              <a:rPr lang="en-US" altLang="zh-CN" sz="3200" b="1" dirty="0" err="1"/>
              <a:t>Amr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Radi</a:t>
            </a:r>
            <a:r>
              <a:rPr lang="en-US" altLang="zh-CN" sz="3200" b="1" dirty="0"/>
              <a:t>, GP98) vs. evolving the weights of a particular NN.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Advantages of GP over GAs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/>
          <p:cNvSpPr>
            <a:spLocks noGrp="1"/>
          </p:cNvSpPr>
          <p:nvPr>
            <p:ph idx="1"/>
          </p:nvPr>
        </p:nvSpPr>
        <p:spPr>
          <a:xfrm>
            <a:off x="1143000" y="2000250"/>
            <a:ext cx="7391400" cy="4006850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Extremely slow</a:t>
            </a:r>
          </a:p>
          <a:p>
            <a:pPr eaLnBrk="1" hangingPunct="1"/>
            <a:r>
              <a:rPr lang="en-US" altLang="zh-CN" sz="3200" b="1" dirty="0"/>
              <a:t>Very poor handling of numbers</a:t>
            </a:r>
          </a:p>
          <a:p>
            <a:pPr eaLnBrk="1" hangingPunct="1"/>
            <a:r>
              <a:rPr lang="en-US" altLang="zh-CN" sz="3200" b="1" dirty="0"/>
              <a:t>Very large populations needed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Disadvantages of Genetic Programming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Genetic programming with linear genomes (Wolfgang </a:t>
            </a:r>
            <a:r>
              <a:rPr lang="en-US" altLang="zh-CN" sz="3000" b="1" dirty="0" err="1"/>
              <a:t>Banzaf</a:t>
            </a:r>
            <a:r>
              <a:rPr lang="en-US" altLang="zh-CN" sz="3000" b="1" dirty="0"/>
              <a:t>)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Kind of going back to the evolution of binary program codes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Hybrids of GP and other methods that better handle numbers: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Least squares methods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Gradient based optimizers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Genetic algorithms, other evolutionary computation methods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Evolving things other than programs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Example: electric circuits represented as trees (</a:t>
            </a:r>
            <a:r>
              <a:rPr lang="en-US" altLang="zh-CN" sz="2600" dirty="0" err="1"/>
              <a:t>Koza</a:t>
            </a:r>
            <a:r>
              <a:rPr lang="en-US" altLang="zh-CN" sz="2600" dirty="0"/>
              <a:t>, AI in design 1996)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GP variants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Were invented to solve numerical optimization problems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Originated in Europe in the 1960s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Initially: two-member or (1+1) ES: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one PARENT generates one OFFSPRING per GENERATION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by applying normally distributed (Gaussian) mutations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until offspring is better and replaces parent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This simple structure allowed theoretical results to be obtained (speed of convergence, mutation size)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Later: enhanced to a (</a:t>
            </a:r>
            <a:r>
              <a:rPr lang="el-GR" altLang="zh-CN" sz="3000" b="1" dirty="0"/>
              <a:t>μ</a:t>
            </a:r>
            <a:r>
              <a:rPr lang="en-US" altLang="zh-CN" sz="3000" b="1" dirty="0"/>
              <a:t>+1) strategy which incorporated crossover</a:t>
            </a:r>
            <a:endParaRPr lang="zh-CN" altLang="en-US" sz="3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Evolution Strategies (ES)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Normal (Gaussian) mutation</a:t>
            </a:r>
            <a:endParaRPr lang="zh-CN" altLang="en-US" dirty="0"/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22375" y="2143125"/>
            <a:ext cx="76930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000" b="1"/>
              <a:t>Schwefel introduced the multi-membered ESs now denoted by (</a:t>
            </a:r>
            <a:r>
              <a:rPr lang="el-GR" altLang="zh-CN" sz="3000" b="1"/>
              <a:t>μ </a:t>
            </a:r>
            <a:r>
              <a:rPr lang="en-US" altLang="zh-CN" sz="3000" b="1"/>
              <a:t>+λ) and (</a:t>
            </a:r>
            <a:r>
              <a:rPr lang="el-GR" altLang="zh-CN" sz="3000" b="1"/>
              <a:t>μ</a:t>
            </a:r>
            <a:r>
              <a:rPr lang="en-US" altLang="zh-CN" sz="3000" b="1"/>
              <a:t>, λ)</a:t>
            </a:r>
          </a:p>
          <a:p>
            <a:pPr eaLnBrk="1" hangingPunct="1"/>
            <a:r>
              <a:rPr lang="en-US" altLang="zh-CN" sz="3000" b="1"/>
              <a:t>(</a:t>
            </a:r>
            <a:r>
              <a:rPr lang="el-GR" altLang="zh-CN" sz="3000" b="1"/>
              <a:t>μ</a:t>
            </a:r>
            <a:r>
              <a:rPr lang="en-US" altLang="zh-CN" sz="3000" b="1"/>
              <a:t>, λ) ES: The parent generation is disjoint from the child generation</a:t>
            </a:r>
          </a:p>
          <a:p>
            <a:pPr eaLnBrk="1" hangingPunct="1"/>
            <a:r>
              <a:rPr lang="en-US" altLang="zh-CN" sz="3000" b="1"/>
              <a:t>(</a:t>
            </a:r>
            <a:r>
              <a:rPr lang="el-GR" altLang="zh-CN" sz="3000" b="1"/>
              <a:t>μ </a:t>
            </a:r>
            <a:r>
              <a:rPr lang="en-US" altLang="zh-CN" sz="3000" b="1"/>
              <a:t>+ λ) ES: Some of the parents may be selected to "propagate" to the child generation</a:t>
            </a:r>
            <a:endParaRPr lang="zh-CN" altLang="en-US" sz="3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Modern evolution strategies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/>
          <p:cNvSpPr>
            <a:spLocks noGrp="1"/>
          </p:cNvSpPr>
          <p:nvPr>
            <p:ph idx="1"/>
          </p:nvPr>
        </p:nvSpPr>
        <p:spPr>
          <a:xfrm>
            <a:off x="12954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Real valued vectors consisting of two parts:</a:t>
            </a:r>
          </a:p>
          <a:p>
            <a:pPr lvl="1" eaLnBrk="1" hangingPunct="1"/>
            <a:r>
              <a:rPr lang="en-US" altLang="zh-CN" sz="2800" dirty="0"/>
              <a:t>Object variable: just like real-valued GA individual</a:t>
            </a:r>
          </a:p>
          <a:p>
            <a:pPr lvl="1" eaLnBrk="1" hangingPunct="1"/>
            <a:r>
              <a:rPr lang="en-US" altLang="zh-CN" sz="2800" dirty="0"/>
              <a:t>Strategy variable: a set of standard deviations for the Gaussian mutation</a:t>
            </a:r>
          </a:p>
          <a:p>
            <a:pPr eaLnBrk="1" hangingPunct="1"/>
            <a:r>
              <a:rPr lang="en-US" altLang="zh-CN" sz="3200" b="1" dirty="0"/>
              <a:t>This structure allows for "Self-adaptation“ of the mutation size</a:t>
            </a:r>
          </a:p>
          <a:p>
            <a:pPr lvl="1" eaLnBrk="1" hangingPunct="1"/>
            <a:r>
              <a:rPr lang="en-US" altLang="zh-CN" sz="2800" dirty="0"/>
              <a:t>Excellent feature for dynamically changing fitness landscape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ES individuals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In machine learning we seek a good hypothesis</a:t>
            </a:r>
          </a:p>
          <a:p>
            <a:pPr eaLnBrk="1" hangingPunct="1"/>
            <a:r>
              <a:rPr lang="en-US" altLang="zh-CN" sz="3200" b="1"/>
              <a:t>The hypothesis may be a rule, a neural network, a program ... etc.</a:t>
            </a:r>
          </a:p>
          <a:p>
            <a:pPr eaLnBrk="1" hangingPunct="1"/>
            <a:r>
              <a:rPr lang="en-US" altLang="zh-CN" sz="3200" b="1"/>
              <a:t>GAs and other EC methods can evolve rules, NNs, programs ...etc.</a:t>
            </a:r>
          </a:p>
          <a:p>
            <a:pPr eaLnBrk="1" hangingPunct="1"/>
            <a:r>
              <a:rPr lang="en-US" altLang="zh-CN" sz="3200" b="1"/>
              <a:t>Classifier systems (CFS) are the most explicit GA based machine learning tool.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Machine learning and</a:t>
            </a:r>
            <a:br>
              <a:rPr lang="en-US" altLang="zh-CN" dirty="0"/>
            </a:br>
            <a:r>
              <a:rPr lang="en-US" altLang="zh-CN" dirty="0"/>
              <a:t>evolutionary computation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/>
              <a:t>Initially equal proportions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of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Giraffe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and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tree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species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In the forest</a:t>
            </a:r>
            <a:endParaRPr lang="zh-CN" alt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4375" y="3090863"/>
            <a:ext cx="8072438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Rule and message system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if &lt;condition&gt; then &lt;action&gt;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Apportionment of credit system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Based on a set of training examples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Credit (fitness) given to rules that match the example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Example: Bucket brigade (auctions for examples, winner takes all, existence taxes)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Genetic algorithm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evolves a population of rules or a population of entire rule systems</a:t>
            </a:r>
            <a:endParaRPr lang="zh-CN" altLang="en-US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Elements of a classifier system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90600" y="2027238"/>
            <a:ext cx="8229600" cy="4525962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Evolves a population of rules, the final population is used as the rule and message system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Diversity maintenance among rules is hard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If done well converges faster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Need to specify how to use the rules to classify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what if multiple rules match example?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exact matching only or inexact matching allowed?</a:t>
            </a:r>
            <a:endParaRPr lang="zh-CN" altLang="en-US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The Michigan approach:</a:t>
            </a:r>
            <a:br>
              <a:rPr lang="en-US" altLang="zh-CN" dirty="0"/>
            </a:br>
            <a:r>
              <a:rPr lang="en-US" altLang="zh-CN" dirty="0"/>
              <a:t>population of rules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1"/>
          <p:cNvSpPr>
            <a:spLocks noGrp="1"/>
          </p:cNvSpPr>
          <p:nvPr>
            <p:ph idx="1"/>
          </p:nvPr>
        </p:nvSpPr>
        <p:spPr>
          <a:xfrm>
            <a:off x="1219200" y="2000250"/>
            <a:ext cx="7772400" cy="4006850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Each individual is a complete set of rules or complete solution</a:t>
            </a:r>
          </a:p>
          <a:p>
            <a:pPr eaLnBrk="1" hangingPunct="1"/>
            <a:r>
              <a:rPr lang="en-US" altLang="zh-CN" sz="3200" b="1" dirty="0"/>
              <a:t>Avoids the hard credit assignment problem</a:t>
            </a:r>
          </a:p>
          <a:p>
            <a:pPr eaLnBrk="1" hangingPunct="1"/>
            <a:r>
              <a:rPr lang="en-US" altLang="zh-CN" sz="3200" b="1" dirty="0"/>
              <a:t>Slow because of complexity of space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The Pittsburgh approach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1"/>
          <p:cNvSpPr>
            <a:spLocks noGrp="1"/>
          </p:cNvSpPr>
          <p:nvPr>
            <p:ph idx="1"/>
          </p:nvPr>
        </p:nvSpPr>
        <p:spPr>
          <a:xfrm>
            <a:off x="1066800" y="1879600"/>
            <a:ext cx="7924800" cy="4292600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Classical EP evolves finite state machines (or similar structures)</a:t>
            </a:r>
          </a:p>
          <a:p>
            <a:pPr eaLnBrk="1" hangingPunct="1"/>
            <a:r>
              <a:rPr lang="en-US" altLang="zh-CN" sz="3200" b="1" dirty="0"/>
              <a:t>Relies on mutation (no crossover)</a:t>
            </a:r>
          </a:p>
          <a:p>
            <a:pPr eaLnBrk="1" hangingPunct="1"/>
            <a:r>
              <a:rPr lang="en-US" altLang="zh-CN" sz="3200" b="1" dirty="0"/>
              <a:t>Fitness based on training sequence(s)</a:t>
            </a:r>
          </a:p>
          <a:p>
            <a:pPr eaLnBrk="1" hangingPunct="1"/>
            <a:r>
              <a:rPr lang="en-US" altLang="zh-CN" sz="3200" b="1" dirty="0"/>
              <a:t>Good for sequence problems (DNA) and prediction in time series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Evolution programming (EP)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EP individual</a:t>
            </a:r>
            <a:endParaRPr lang="zh-CN" altLang="en-US" dirty="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657350" y="1868487"/>
            <a:ext cx="6572250" cy="407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Add a state (with random transitions)</a:t>
            </a:r>
          </a:p>
          <a:p>
            <a:pPr eaLnBrk="1" hangingPunct="1"/>
            <a:r>
              <a:rPr lang="en-US" altLang="zh-CN" sz="3200" b="1"/>
              <a:t>Delete a state (reassign state transitions)</a:t>
            </a:r>
          </a:p>
          <a:p>
            <a:pPr eaLnBrk="1" hangingPunct="1"/>
            <a:r>
              <a:rPr lang="en-US" altLang="zh-CN" sz="3200" b="1"/>
              <a:t>Change an output symbol</a:t>
            </a:r>
          </a:p>
          <a:p>
            <a:pPr eaLnBrk="1" hangingPunct="1"/>
            <a:r>
              <a:rPr lang="en-US" altLang="zh-CN" sz="3200" b="1"/>
              <a:t>Change a state transition</a:t>
            </a:r>
          </a:p>
          <a:p>
            <a:pPr eaLnBrk="1" hangingPunct="1"/>
            <a:r>
              <a:rPr lang="en-US" altLang="zh-CN" sz="3200" b="1"/>
              <a:t>Change the start state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EP mutation operators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specific representation</a:t>
            </a:r>
          </a:p>
          <a:p>
            <a:r>
              <a:rPr lang="en-US" dirty="0"/>
              <a:t>Similar to Evolution Strategies </a:t>
            </a:r>
          </a:p>
          <a:p>
            <a:pPr lvl="1"/>
            <a:r>
              <a:rPr lang="en-US" dirty="0"/>
              <a:t>Most work in continuous optimization</a:t>
            </a:r>
          </a:p>
          <a:p>
            <a:pPr lvl="1"/>
            <a:r>
              <a:rPr lang="en-US" dirty="0"/>
              <a:t>Self adaptation common</a:t>
            </a:r>
          </a:p>
          <a:p>
            <a:r>
              <a:rPr lang="en-US" dirty="0"/>
              <a:t>No crossover ever used!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EP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 eaLnBrk="1" fontAlgn="auto" hangingPunct="1">
              <a:spcAft>
                <a:spcPts val="0"/>
              </a:spcAft>
              <a:buNone/>
              <a:defRPr/>
            </a:pPr>
            <a:endParaRPr lang="it-IT" altLang="zh-CN" b="1" dirty="0"/>
          </a:p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b="1" dirty="0"/>
              <a:t>Representations based on description of transformations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/>
              <a:t>instead of enumerating the parameters of the individual, describe how to change another (nominal) individual to be it.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/>
              <a:t>Good for dimension reduction, at the expense of optimality</a:t>
            </a:r>
          </a:p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b="1" dirty="0"/>
              <a:t>Surrogate assisted evolution methods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/>
              <a:t>Good when objective function is very expensive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/>
              <a:t>fit an approximation to the objective function and uses it to speed up the evolution</a:t>
            </a:r>
          </a:p>
          <a:p>
            <a:pPr marL="366204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sz="2800" b="1" dirty="0"/>
              <a:t>Differential Evolution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Other evolutionary</a:t>
            </a:r>
            <a:br>
              <a:rPr lang="en-US" altLang="zh-CN" dirty="0"/>
            </a:br>
            <a:r>
              <a:rPr lang="en-US" altLang="zh-CN" dirty="0"/>
              <a:t>computation "ways"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4400" y="1874838"/>
            <a:ext cx="8229600" cy="4525962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sz="3200" b="1" dirty="0"/>
              <a:t>Artificial life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sz="2800" dirty="0"/>
              <a:t>An individual’s fitness depends on genes + lifetime experience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sz="2800" dirty="0"/>
              <a:t>An individual can pass the experience to offspring</a:t>
            </a:r>
          </a:p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sz="3200" b="1" dirty="0"/>
              <a:t>Co-evolution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sz="2800" dirty="0"/>
              <a:t>Several populations of different types of individuals co-evolve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sz="2800" dirty="0"/>
              <a:t>Interaction between populations changes fitness measures</a:t>
            </a:r>
          </a:p>
          <a:p>
            <a:pPr marL="366204" eaLnBrk="1" fontAlgn="auto" hangingPunct="1">
              <a:spcBef>
                <a:spcPts val="324"/>
              </a:spcBef>
              <a:spcAft>
                <a:spcPts val="0"/>
              </a:spcAft>
              <a:buNone/>
              <a:defRPr/>
            </a:pPr>
            <a:endParaRPr lang="en-US" altLang="zh-CN" sz="3200" dirty="0"/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None/>
              <a:defRPr/>
            </a:pPr>
            <a:endParaRPr lang="en-US" altLang="zh-CN" sz="2800" dirty="0"/>
          </a:p>
          <a:p>
            <a:pPr marL="366204" eaLnBrk="1" fontAlgn="auto" hangingPunct="1">
              <a:spcBef>
                <a:spcPts val="324"/>
              </a:spcBef>
              <a:spcAft>
                <a:spcPts val="0"/>
              </a:spcAft>
              <a:buNone/>
              <a:defRPr/>
            </a:pP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95400" y="4572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Related Topics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sz="3200" b="1" dirty="0"/>
              <a:t>Ant Colony Optimization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/>
              <a:t>Inspired by the social behavior of ants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/>
              <a:t>Useful in problems that need to find paths to goals</a:t>
            </a:r>
            <a:endParaRPr lang="en-US" altLang="zh-CN" sz="2800" b="1" dirty="0"/>
          </a:p>
          <a:p>
            <a:pPr marL="566928" indent="-457200" eaLnBrk="1" fontAlgn="auto" hangingPunct="1">
              <a:spcAft>
                <a:spcPts val="0"/>
              </a:spcAft>
              <a:defRPr/>
            </a:pPr>
            <a:r>
              <a:rPr lang="en-US" altLang="zh-CN" sz="3200" b="1" dirty="0"/>
              <a:t>Particle Swarm optimization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/>
              <a:t>Inspired by social behavior of bird flocking or fish schooling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/>
              <a:t>The potential solutions, called particles, fly through the problem space by following the current optimum particles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/>
              <a:t>Other Nature Inspired Heuristics</a:t>
            </a:r>
            <a:br>
              <a:rPr lang="en-US" altLang="zh-CN" sz="4400"/>
            </a:b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1" dirty="0"/>
              <a:t>Average Giraffe height will probably</a:t>
            </a:r>
          </a:p>
          <a:p>
            <a:pPr lvl="1" eaLnBrk="1" hangingPunct="1"/>
            <a:r>
              <a:rPr lang="en-US" altLang="zh-CN" sz="1600" b="1" dirty="0">
                <a:solidFill>
                  <a:srgbClr val="00B050"/>
                </a:solidFill>
              </a:rPr>
              <a:t>Increase</a:t>
            </a:r>
          </a:p>
          <a:p>
            <a:pPr lvl="1" eaLnBrk="1" hangingPunct="1"/>
            <a:r>
              <a:rPr lang="en-US" altLang="zh-CN" sz="1600" b="1" dirty="0">
                <a:solidFill>
                  <a:srgbClr val="FFC000"/>
                </a:solidFill>
              </a:rPr>
              <a:t>same</a:t>
            </a:r>
          </a:p>
          <a:p>
            <a:pPr lvl="1" eaLnBrk="1" hangingPunct="1"/>
            <a:r>
              <a:rPr lang="en-US" altLang="zh-CN" sz="1600" b="1" dirty="0">
                <a:solidFill>
                  <a:srgbClr val="FF0000"/>
                </a:solidFill>
              </a:rPr>
              <a:t>Decrease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One million years later</a:t>
            </a:r>
            <a:endParaRPr lang="zh-CN" alt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4375" y="3429000"/>
            <a:ext cx="8072438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0978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All evolutionary computation models are getting closer to each other</a:t>
            </a:r>
          </a:p>
          <a:p>
            <a:pPr eaLnBrk="1" hangingPunct="1"/>
            <a:r>
              <a:rPr lang="en-US" altLang="zh-CN" sz="3200" b="1"/>
              <a:t>The choice of method is important for success</a:t>
            </a:r>
          </a:p>
          <a:p>
            <a:pPr eaLnBrk="1" hangingPunct="1"/>
            <a:r>
              <a:rPr lang="en-US" altLang="zh-CN" sz="3200" b="1"/>
              <a:t>EC provides a very flexible architecture</a:t>
            </a:r>
          </a:p>
          <a:p>
            <a:pPr lvl="1" eaLnBrk="1" hangingPunct="1"/>
            <a:r>
              <a:rPr lang="en-US" altLang="zh-CN" sz="2800"/>
              <a:t>easy to combine with other paradigms</a:t>
            </a:r>
          </a:p>
          <a:p>
            <a:pPr lvl="1" eaLnBrk="1" hangingPunct="1"/>
            <a:r>
              <a:rPr lang="en-US" altLang="zh-CN" sz="2800"/>
              <a:t>easy to inject domain knowledge</a:t>
            </a:r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The bigger picture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/>
              <a:t>Evolutionary Computation</a:t>
            </a:r>
          </a:p>
          <a:p>
            <a:pPr eaLnBrk="1" hangingPunct="1"/>
            <a:r>
              <a:rPr lang="en-US" altLang="zh-CN" sz="3200" b="1" dirty="0"/>
              <a:t>IEEE transactions on evolutionary computation</a:t>
            </a:r>
          </a:p>
          <a:p>
            <a:pPr eaLnBrk="1" hangingPunct="1"/>
            <a:r>
              <a:rPr lang="en-US" altLang="zh-CN" sz="3200" b="1" dirty="0"/>
              <a:t>Genetic programming and evolvable machines</a:t>
            </a:r>
          </a:p>
          <a:p>
            <a:pPr eaLnBrk="1" hangingPunct="1"/>
            <a:r>
              <a:rPr lang="en-US" altLang="zh-CN" sz="3200" b="1" dirty="0"/>
              <a:t>other: AIEDAM, AIENG ...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EC journals</a:t>
            </a: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/>
              <a:t>Genetic and evolutionary computation conference (GECCO)</a:t>
            </a:r>
          </a:p>
          <a:p>
            <a:pPr eaLnBrk="1" hangingPunct="1"/>
            <a:r>
              <a:rPr lang="en-US" altLang="zh-CN" sz="3200" b="1" dirty="0"/>
              <a:t>Congress on evolutionary computation (CEC)</a:t>
            </a:r>
          </a:p>
          <a:p>
            <a:pPr eaLnBrk="1" hangingPunct="1"/>
            <a:r>
              <a:rPr lang="en-US" altLang="zh-CN" sz="3200" b="1" dirty="0"/>
              <a:t>Parallel problem solving from nature (PPSN)</a:t>
            </a:r>
          </a:p>
          <a:p>
            <a:pPr eaLnBrk="1" hangingPunct="1"/>
            <a:r>
              <a:rPr lang="it-IT" altLang="zh-CN" sz="3200" b="1" dirty="0"/>
              <a:t>other: AI in design, IJCAI, AAAI ...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EC conferences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1" dirty="0"/>
              <a:t>Average tree height will probably</a:t>
            </a:r>
          </a:p>
          <a:p>
            <a:pPr lvl="1" eaLnBrk="1" hangingPunct="1"/>
            <a:r>
              <a:rPr lang="en-US" altLang="zh-CN" sz="1600" b="1" dirty="0">
                <a:solidFill>
                  <a:srgbClr val="00B050"/>
                </a:solidFill>
              </a:rPr>
              <a:t>Increase</a:t>
            </a:r>
          </a:p>
          <a:p>
            <a:pPr lvl="1" eaLnBrk="1" hangingPunct="1"/>
            <a:r>
              <a:rPr lang="en-US" altLang="zh-CN" sz="1600" b="1" dirty="0">
                <a:solidFill>
                  <a:srgbClr val="FFC000"/>
                </a:solidFill>
              </a:rPr>
              <a:t>same</a:t>
            </a:r>
          </a:p>
          <a:p>
            <a:pPr lvl="1" eaLnBrk="1" hangingPunct="1"/>
            <a:r>
              <a:rPr lang="en-US" altLang="zh-CN" sz="1600" b="1" dirty="0">
                <a:solidFill>
                  <a:srgbClr val="FF0000"/>
                </a:solidFill>
              </a:rPr>
              <a:t>Decrease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One million years later</a:t>
            </a:r>
            <a:endParaRPr lang="zh-CN" alt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4375" y="3319463"/>
            <a:ext cx="8072438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432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1" dirty="0"/>
              <a:t>Maximum Giraffe height will probably</a:t>
            </a:r>
          </a:p>
          <a:p>
            <a:pPr lvl="1" eaLnBrk="1" hangingPunct="1"/>
            <a:r>
              <a:rPr lang="en-US" altLang="zh-CN" sz="1600" b="1" dirty="0">
                <a:solidFill>
                  <a:srgbClr val="00B050"/>
                </a:solidFill>
              </a:rPr>
              <a:t>Increase</a:t>
            </a:r>
          </a:p>
          <a:p>
            <a:pPr lvl="1" eaLnBrk="1" hangingPunct="1"/>
            <a:r>
              <a:rPr lang="en-US" altLang="zh-CN" sz="1600" b="1" dirty="0">
                <a:solidFill>
                  <a:srgbClr val="FFC000"/>
                </a:solidFill>
              </a:rPr>
              <a:t>same</a:t>
            </a:r>
          </a:p>
          <a:p>
            <a:pPr lvl="1" eaLnBrk="1" hangingPunct="1"/>
            <a:r>
              <a:rPr lang="en-US" altLang="zh-CN" sz="1600" b="1" dirty="0">
                <a:solidFill>
                  <a:srgbClr val="FF0000"/>
                </a:solidFill>
              </a:rPr>
              <a:t>Decrease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One million years later</a:t>
            </a:r>
            <a:endParaRPr lang="zh-CN" alt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4375" y="3319463"/>
            <a:ext cx="8072438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499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1" dirty="0"/>
              <a:t>Maximum tree height will probably</a:t>
            </a:r>
          </a:p>
          <a:p>
            <a:pPr lvl="1" eaLnBrk="1" hangingPunct="1"/>
            <a:r>
              <a:rPr lang="en-US" altLang="zh-CN" sz="1600" b="1" dirty="0">
                <a:solidFill>
                  <a:srgbClr val="00B050"/>
                </a:solidFill>
              </a:rPr>
              <a:t>Increase</a:t>
            </a:r>
          </a:p>
          <a:p>
            <a:pPr lvl="1" eaLnBrk="1" hangingPunct="1"/>
            <a:r>
              <a:rPr lang="en-US" altLang="zh-CN" sz="1600" b="1" dirty="0">
                <a:solidFill>
                  <a:srgbClr val="FFC000"/>
                </a:solidFill>
              </a:rPr>
              <a:t>same</a:t>
            </a:r>
          </a:p>
          <a:p>
            <a:pPr lvl="1" eaLnBrk="1" hangingPunct="1"/>
            <a:r>
              <a:rPr lang="en-US" altLang="zh-CN" sz="1600" b="1" dirty="0">
                <a:solidFill>
                  <a:srgbClr val="FF0000"/>
                </a:solidFill>
              </a:rPr>
              <a:t>Decrease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One million years later</a:t>
            </a:r>
            <a:endParaRPr lang="zh-CN" alt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4375" y="3319463"/>
            <a:ext cx="8072438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983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/>
              <a:t>Fitness = Height</a:t>
            </a:r>
          </a:p>
          <a:p>
            <a:pPr eaLnBrk="1" hangingPunct="1"/>
            <a:r>
              <a:rPr lang="en-US" altLang="zh-CN" sz="3200" b="1" dirty="0"/>
              <a:t>Survival of the fittest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In the forest</a:t>
            </a:r>
            <a:endParaRPr lang="zh-CN" alt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4375" y="3276600"/>
            <a:ext cx="8072438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sh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Blush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Blush.pot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sh.pot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sh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sh.pot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Designs\BLUSH.POT</Template>
  <TotalTime>1658</TotalTime>
  <Words>1696</Words>
  <Application>Microsoft Office PowerPoint</Application>
  <PresentationFormat>On-screen Show (4:3)</PresentationFormat>
  <Paragraphs>268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Impact</vt:lpstr>
      <vt:lpstr>Times New Roman</vt:lpstr>
      <vt:lpstr>Verdana</vt:lpstr>
      <vt:lpstr>Wingdings 3</vt:lpstr>
      <vt:lpstr>Blush</vt:lpstr>
      <vt:lpstr>Welcome To The Institute for Artificial Intelligence University of Georgia</vt:lpstr>
      <vt:lpstr>Evolutionary Computation</vt:lpstr>
      <vt:lpstr>Presentation outline</vt:lpstr>
      <vt:lpstr>In the forest</vt:lpstr>
      <vt:lpstr>One million years later</vt:lpstr>
      <vt:lpstr>One million years later</vt:lpstr>
      <vt:lpstr>One million years later</vt:lpstr>
      <vt:lpstr>One million years later</vt:lpstr>
      <vt:lpstr>In the forest</vt:lpstr>
      <vt:lpstr>Reproduction</vt:lpstr>
      <vt:lpstr>Genetic Algorithms</vt:lpstr>
      <vt:lpstr>Example: numerical optimization</vt:lpstr>
      <vt:lpstr>Example with binary representation</vt:lpstr>
      <vt:lpstr>Elements of a generational genetic algorithm</vt:lpstr>
      <vt:lpstr>Elements of a steady state genetic algorithm</vt:lpstr>
      <vt:lpstr>Selection strategies</vt:lpstr>
      <vt:lpstr>Crossover Operators</vt:lpstr>
      <vt:lpstr>Mutation Operators</vt:lpstr>
      <vt:lpstr>Advantages of Genetic-Algorithm based optimization</vt:lpstr>
      <vt:lpstr>Disadvantages of Genetic- Algorithm based optimization</vt:lpstr>
      <vt:lpstr>Global parallel GA</vt:lpstr>
      <vt:lpstr>Coarse-grained parallel GA (Island model)</vt:lpstr>
      <vt:lpstr>Fine-grained parallel GA</vt:lpstr>
      <vt:lpstr>Hybrid parallel GA</vt:lpstr>
      <vt:lpstr>Hybrid parallel GA</vt:lpstr>
      <vt:lpstr>Hybrid parallel GA</vt:lpstr>
      <vt:lpstr>Genetic Programming (GP)</vt:lpstr>
      <vt:lpstr>GP individuals</vt:lpstr>
      <vt:lpstr>Example: GP individual</vt:lpstr>
      <vt:lpstr>GP operation</vt:lpstr>
      <vt:lpstr>Example: GP crossover</vt:lpstr>
      <vt:lpstr>Advantages of GP over GAs</vt:lpstr>
      <vt:lpstr>Disadvantages of Genetic Programming</vt:lpstr>
      <vt:lpstr>GP variants</vt:lpstr>
      <vt:lpstr>Evolution Strategies (ES)</vt:lpstr>
      <vt:lpstr>Normal (Gaussian) mutation</vt:lpstr>
      <vt:lpstr>Modern evolution strategies</vt:lpstr>
      <vt:lpstr>ES individuals</vt:lpstr>
      <vt:lpstr>Machine learning and evolutionary computation</vt:lpstr>
      <vt:lpstr>Elements of a classifier system</vt:lpstr>
      <vt:lpstr>The Michigan approach: population of rules</vt:lpstr>
      <vt:lpstr>The Pittsburgh approach</vt:lpstr>
      <vt:lpstr>Evolution programming (EP)</vt:lpstr>
      <vt:lpstr>EP individual</vt:lpstr>
      <vt:lpstr>EP mutation operators</vt:lpstr>
      <vt:lpstr>Modern EP</vt:lpstr>
      <vt:lpstr>Other evolutionary computation "ways"</vt:lpstr>
      <vt:lpstr>Related Topics</vt:lpstr>
      <vt:lpstr>Other Nature Inspired Heuristics </vt:lpstr>
      <vt:lpstr>The bigger picture</vt:lpstr>
      <vt:lpstr>EC journals</vt:lpstr>
      <vt:lpstr>EC conferences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methods for Biomaterial modeling</dc:title>
  <dc:creator>Khaled</dc:creator>
  <cp:lastModifiedBy>User</cp:lastModifiedBy>
  <cp:revision>170</cp:revision>
  <dcterms:modified xsi:type="dcterms:W3CDTF">2022-08-18T03:00:14Z</dcterms:modified>
</cp:coreProperties>
</file>