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32" r:id="rId1"/>
  </p:sldMasterIdLst>
  <p:notesMasterIdLst>
    <p:notesMasterId r:id="rId78"/>
  </p:notesMasterIdLst>
  <p:sldIdLst>
    <p:sldId id="398" r:id="rId2"/>
    <p:sldId id="399" r:id="rId3"/>
    <p:sldId id="400" r:id="rId4"/>
    <p:sldId id="426" r:id="rId5"/>
    <p:sldId id="427" r:id="rId6"/>
    <p:sldId id="428" r:id="rId7"/>
    <p:sldId id="429" r:id="rId8"/>
    <p:sldId id="430" r:id="rId9"/>
    <p:sldId id="431" r:id="rId10"/>
    <p:sldId id="432" r:id="rId11"/>
    <p:sldId id="433" r:id="rId12"/>
    <p:sldId id="487" r:id="rId13"/>
    <p:sldId id="488" r:id="rId14"/>
    <p:sldId id="489" r:id="rId15"/>
    <p:sldId id="490" r:id="rId16"/>
    <p:sldId id="491" r:id="rId17"/>
    <p:sldId id="436" r:id="rId18"/>
    <p:sldId id="372" r:id="rId19"/>
    <p:sldId id="417" r:id="rId20"/>
    <p:sldId id="403" r:id="rId21"/>
    <p:sldId id="404" r:id="rId22"/>
    <p:sldId id="493" r:id="rId23"/>
    <p:sldId id="379" r:id="rId24"/>
    <p:sldId id="419" r:id="rId25"/>
    <p:sldId id="416" r:id="rId26"/>
    <p:sldId id="412" r:id="rId27"/>
    <p:sldId id="435" r:id="rId28"/>
    <p:sldId id="420" r:id="rId29"/>
    <p:sldId id="421" r:id="rId30"/>
    <p:sldId id="437" r:id="rId31"/>
    <p:sldId id="438" r:id="rId32"/>
    <p:sldId id="439" r:id="rId33"/>
    <p:sldId id="422" r:id="rId34"/>
    <p:sldId id="440" r:id="rId35"/>
    <p:sldId id="441" r:id="rId36"/>
    <p:sldId id="442" r:id="rId37"/>
    <p:sldId id="443" r:id="rId38"/>
    <p:sldId id="444" r:id="rId39"/>
    <p:sldId id="445" r:id="rId40"/>
    <p:sldId id="446" r:id="rId41"/>
    <p:sldId id="447" r:id="rId42"/>
    <p:sldId id="409" r:id="rId43"/>
    <p:sldId id="448" r:id="rId44"/>
    <p:sldId id="449" r:id="rId45"/>
    <p:sldId id="450" r:id="rId46"/>
    <p:sldId id="451" r:id="rId47"/>
    <p:sldId id="452" r:id="rId48"/>
    <p:sldId id="458" r:id="rId49"/>
    <p:sldId id="459" r:id="rId50"/>
    <p:sldId id="460" r:id="rId51"/>
    <p:sldId id="461" r:id="rId52"/>
    <p:sldId id="423" r:id="rId53"/>
    <p:sldId id="462" r:id="rId54"/>
    <p:sldId id="464" r:id="rId55"/>
    <p:sldId id="468" r:id="rId56"/>
    <p:sldId id="465" r:id="rId57"/>
    <p:sldId id="466" r:id="rId58"/>
    <p:sldId id="469" r:id="rId59"/>
    <p:sldId id="470" r:id="rId60"/>
    <p:sldId id="471" r:id="rId61"/>
    <p:sldId id="472" r:id="rId62"/>
    <p:sldId id="486" r:id="rId63"/>
    <p:sldId id="473" r:id="rId64"/>
    <p:sldId id="474" r:id="rId65"/>
    <p:sldId id="475" r:id="rId66"/>
    <p:sldId id="476" r:id="rId67"/>
    <p:sldId id="477" r:id="rId68"/>
    <p:sldId id="478" r:id="rId69"/>
    <p:sldId id="479" r:id="rId70"/>
    <p:sldId id="480" r:id="rId71"/>
    <p:sldId id="481" r:id="rId72"/>
    <p:sldId id="482" r:id="rId73"/>
    <p:sldId id="485" r:id="rId74"/>
    <p:sldId id="483" r:id="rId75"/>
    <p:sldId id="492" r:id="rId76"/>
    <p:sldId id="484" r:id="rId77"/>
  </p:sldIdLst>
  <p:sldSz cx="9144000" cy="6858000" type="screen4x3"/>
  <p:notesSz cx="6781800" cy="90678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autoAdjust="0"/>
    <p:restoredTop sz="89535" autoAdjust="0"/>
  </p:normalViewPr>
  <p:slideViewPr>
    <p:cSldViewPr>
      <p:cViewPr>
        <p:scale>
          <a:sx n="70" d="100"/>
          <a:sy n="70" d="100"/>
        </p:scale>
        <p:origin x="-1206" y="-108"/>
      </p:cViewPr>
      <p:guideLst>
        <p:guide orient="horz" pos="2160"/>
        <p:guide pos="2880"/>
      </p:guideLst>
    </p:cSldViewPr>
  </p:slideViewPr>
  <p:outlineViewPr>
    <p:cViewPr>
      <p:scale>
        <a:sx n="33" d="100"/>
        <a:sy n="33" d="100"/>
      </p:scale>
      <p:origin x="48" y="55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E:\Dropbox\Cancer_ML\Paper\Appendix\A0.%20Experiment%20Design%20and%20Corresponding%20Records%20in%20A5\CancerML_Experiment_Desig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ropbox\Cancer_ML\Paper\Appendix\A0.%20Experiment%20Design%20and%20Corresponding%20Records%20in%20A5\CancerML_Experiment_Desig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ropbox\Cancer_ML\Paper\Appendix\A0.%20Experiment%20Design%20and%20Corresponding%20Records%20in%20A5\CancerML_Experiment_Desig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ropbox\Dissertation\cml\figures\UScore_FG1_SNPDomain_v5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Dropbox\Cancer_ML\Paper\Appendix\A0.%20Experiment%20Design%20and%20Corresponding%20Records%20in%20A5\CancerML_Experiment_Desig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Paper_Figure!$B$17</c:f>
              <c:strCache>
                <c:ptCount val="1"/>
                <c:pt idx="0">
                  <c:v>Number of Mutations</c:v>
                </c:pt>
              </c:strCache>
            </c:strRef>
          </c:tx>
          <c:spPr>
            <a:solidFill>
              <a:srgbClr val="00FFCC"/>
            </a:solidFill>
          </c:spPr>
          <c:invertIfNegative val="0"/>
          <c:dPt>
            <c:idx val="5"/>
            <c:invertIfNegative val="0"/>
            <c:bubble3D val="0"/>
            <c:spPr>
              <a:solidFill>
                <a:srgbClr val="FF0066"/>
              </a:solidFill>
            </c:spPr>
          </c:dPt>
          <c:cat>
            <c:strRef>
              <c:f>Paper_Figure!$A$18:$A$23</c:f>
              <c:strCache>
                <c:ptCount val="6"/>
                <c:pt idx="0">
                  <c:v>90 – 100</c:v>
                </c:pt>
                <c:pt idx="1">
                  <c:v>80 – 89.99</c:v>
                </c:pt>
                <c:pt idx="2">
                  <c:v>70 – 79.99</c:v>
                </c:pt>
                <c:pt idx="3">
                  <c:v>60 – 69.99</c:v>
                </c:pt>
                <c:pt idx="4">
                  <c:v>50 – 59.99</c:v>
                </c:pt>
                <c:pt idx="5">
                  <c:v>40 – 49.99</c:v>
                </c:pt>
              </c:strCache>
            </c:strRef>
          </c:cat>
          <c:val>
            <c:numRef>
              <c:f>Paper_Figure!$B$18:$B$23</c:f>
              <c:numCache>
                <c:formatCode>General</c:formatCode>
                <c:ptCount val="6"/>
                <c:pt idx="0">
                  <c:v>64</c:v>
                </c:pt>
                <c:pt idx="1">
                  <c:v>41</c:v>
                </c:pt>
                <c:pt idx="2">
                  <c:v>27</c:v>
                </c:pt>
                <c:pt idx="3">
                  <c:v>31</c:v>
                </c:pt>
                <c:pt idx="4">
                  <c:v>12</c:v>
                </c:pt>
                <c:pt idx="5">
                  <c:v>2</c:v>
                </c:pt>
              </c:numCache>
            </c:numRef>
          </c:val>
        </c:ser>
        <c:dLbls>
          <c:dLblPos val="outEnd"/>
          <c:showLegendKey val="0"/>
          <c:showVal val="1"/>
          <c:showCatName val="0"/>
          <c:showSerName val="0"/>
          <c:showPercent val="0"/>
          <c:showBubbleSize val="0"/>
        </c:dLbls>
        <c:gapWidth val="150"/>
        <c:axId val="84720640"/>
        <c:axId val="89798912"/>
      </c:barChart>
      <c:catAx>
        <c:axId val="84720640"/>
        <c:scaling>
          <c:orientation val="minMax"/>
        </c:scaling>
        <c:delete val="0"/>
        <c:axPos val="b"/>
        <c:title>
          <c:tx>
            <c:rich>
              <a:bodyPr/>
              <a:lstStyle/>
              <a:p>
                <a:pPr>
                  <a:defRPr/>
                </a:pPr>
                <a:r>
                  <a:rPr lang="en-US"/>
                  <a:t>Probability (%)</a:t>
                </a:r>
              </a:p>
            </c:rich>
          </c:tx>
          <c:layout/>
          <c:overlay val="0"/>
        </c:title>
        <c:majorTickMark val="out"/>
        <c:minorTickMark val="none"/>
        <c:tickLblPos val="nextTo"/>
        <c:txPr>
          <a:bodyPr rot="-1500000"/>
          <a:lstStyle/>
          <a:p>
            <a:pPr>
              <a:defRPr/>
            </a:pPr>
            <a:endParaRPr lang="en-US"/>
          </a:p>
        </c:txPr>
        <c:crossAx val="89798912"/>
        <c:crosses val="autoZero"/>
        <c:auto val="1"/>
        <c:lblAlgn val="ctr"/>
        <c:lblOffset val="100"/>
        <c:noMultiLvlLbl val="0"/>
      </c:catAx>
      <c:valAx>
        <c:axId val="89798912"/>
        <c:scaling>
          <c:orientation val="minMax"/>
        </c:scaling>
        <c:delete val="0"/>
        <c:axPos val="l"/>
        <c:majorGridlines/>
        <c:title>
          <c:tx>
            <c:rich>
              <a:bodyPr rot="-5400000" vert="horz"/>
              <a:lstStyle/>
              <a:p>
                <a:pPr>
                  <a:defRPr/>
                </a:pPr>
                <a:r>
                  <a:rPr lang="en-US"/>
                  <a:t>Number of Mutations</a:t>
                </a:r>
              </a:p>
            </c:rich>
          </c:tx>
          <c:layout/>
          <c:overlay val="0"/>
        </c:title>
        <c:numFmt formatCode="General" sourceLinked="1"/>
        <c:majorTickMark val="out"/>
        <c:minorTickMark val="none"/>
        <c:tickLblPos val="nextTo"/>
        <c:crossAx val="84720640"/>
        <c:crosses val="autoZero"/>
        <c:crossBetween val="between"/>
      </c:valAx>
    </c:plotArea>
    <c:plotVisOnly val="1"/>
    <c:dispBlanksAs val="gap"/>
    <c:showDLblsOverMax val="0"/>
  </c:chart>
  <c:txPr>
    <a:bodyPr/>
    <a:lstStyle/>
    <a:p>
      <a:pPr>
        <a:defRPr sz="180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Paper_Figure!$B$32</c:f>
              <c:strCache>
                <c:ptCount val="1"/>
                <c:pt idx="0">
                  <c:v>Number of Mutations</c:v>
                </c:pt>
              </c:strCache>
            </c:strRef>
          </c:tx>
          <c:spPr>
            <a:solidFill>
              <a:srgbClr val="00FFCC"/>
            </a:solidFill>
          </c:spPr>
          <c:invertIfNegative val="0"/>
          <c:dPt>
            <c:idx val="5"/>
            <c:invertIfNegative val="0"/>
            <c:bubble3D val="0"/>
            <c:spPr>
              <a:solidFill>
                <a:srgbClr val="FF0066"/>
              </a:solidFill>
            </c:spPr>
          </c:dPt>
          <c:cat>
            <c:strRef>
              <c:f>Paper_Figure!$A$33:$A$38</c:f>
              <c:strCache>
                <c:ptCount val="6"/>
                <c:pt idx="0">
                  <c:v>90 – 100</c:v>
                </c:pt>
                <c:pt idx="1">
                  <c:v>80 – 89.99</c:v>
                </c:pt>
                <c:pt idx="2">
                  <c:v>70 – 79.99</c:v>
                </c:pt>
                <c:pt idx="3">
                  <c:v>60 – 69.99</c:v>
                </c:pt>
                <c:pt idx="4">
                  <c:v>50 – 59.99</c:v>
                </c:pt>
                <c:pt idx="5">
                  <c:v>40 – 49.99</c:v>
                </c:pt>
              </c:strCache>
            </c:strRef>
          </c:cat>
          <c:val>
            <c:numRef>
              <c:f>Paper_Figure!$B$33:$B$38</c:f>
              <c:numCache>
                <c:formatCode>General</c:formatCode>
                <c:ptCount val="6"/>
                <c:pt idx="0">
                  <c:v>29</c:v>
                </c:pt>
                <c:pt idx="1">
                  <c:v>18</c:v>
                </c:pt>
                <c:pt idx="2">
                  <c:v>6</c:v>
                </c:pt>
                <c:pt idx="3">
                  <c:v>9</c:v>
                </c:pt>
                <c:pt idx="4">
                  <c:v>7</c:v>
                </c:pt>
                <c:pt idx="5">
                  <c:v>2</c:v>
                </c:pt>
              </c:numCache>
            </c:numRef>
          </c:val>
        </c:ser>
        <c:dLbls>
          <c:dLblPos val="outEnd"/>
          <c:showLegendKey val="0"/>
          <c:showVal val="1"/>
          <c:showCatName val="0"/>
          <c:showSerName val="0"/>
          <c:showPercent val="0"/>
          <c:showBubbleSize val="0"/>
        </c:dLbls>
        <c:gapWidth val="150"/>
        <c:axId val="43556864"/>
        <c:axId val="43560320"/>
      </c:barChart>
      <c:catAx>
        <c:axId val="43556864"/>
        <c:scaling>
          <c:orientation val="minMax"/>
        </c:scaling>
        <c:delete val="0"/>
        <c:axPos val="b"/>
        <c:title>
          <c:tx>
            <c:rich>
              <a:bodyPr/>
              <a:lstStyle/>
              <a:p>
                <a:pPr>
                  <a:defRPr/>
                </a:pPr>
                <a:r>
                  <a:rPr lang="en-US"/>
                  <a:t>Probability (%)</a:t>
                </a:r>
              </a:p>
            </c:rich>
          </c:tx>
          <c:layout/>
          <c:overlay val="0"/>
        </c:title>
        <c:majorTickMark val="out"/>
        <c:minorTickMark val="none"/>
        <c:tickLblPos val="nextTo"/>
        <c:txPr>
          <a:bodyPr rot="-1500000"/>
          <a:lstStyle/>
          <a:p>
            <a:pPr>
              <a:defRPr/>
            </a:pPr>
            <a:endParaRPr lang="en-US"/>
          </a:p>
        </c:txPr>
        <c:crossAx val="43560320"/>
        <c:crosses val="autoZero"/>
        <c:auto val="1"/>
        <c:lblAlgn val="ctr"/>
        <c:lblOffset val="100"/>
        <c:noMultiLvlLbl val="0"/>
      </c:catAx>
      <c:valAx>
        <c:axId val="43560320"/>
        <c:scaling>
          <c:orientation val="minMax"/>
        </c:scaling>
        <c:delete val="0"/>
        <c:axPos val="l"/>
        <c:majorGridlines/>
        <c:title>
          <c:tx>
            <c:rich>
              <a:bodyPr rot="-5400000" vert="horz"/>
              <a:lstStyle/>
              <a:p>
                <a:pPr>
                  <a:defRPr/>
                </a:pPr>
                <a:r>
                  <a:rPr lang="en-US"/>
                  <a:t>Number of Mutations</a:t>
                </a:r>
              </a:p>
            </c:rich>
          </c:tx>
          <c:layout/>
          <c:overlay val="0"/>
        </c:title>
        <c:numFmt formatCode="General" sourceLinked="1"/>
        <c:majorTickMark val="out"/>
        <c:minorTickMark val="none"/>
        <c:tickLblPos val="nextTo"/>
        <c:crossAx val="43556864"/>
        <c:crosses val="autoZero"/>
        <c:crossBetween val="between"/>
      </c:valAx>
    </c:plotArea>
    <c:plotVisOnly val="1"/>
    <c:dispBlanksAs val="gap"/>
    <c:showDLblsOverMax val="0"/>
  </c:chart>
  <c:txPr>
    <a:bodyPr/>
    <a:lstStyle/>
    <a:p>
      <a:pPr>
        <a:defRPr sz="1800">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Paper_Figure!$B$47</c:f>
              <c:strCache>
                <c:ptCount val="1"/>
                <c:pt idx="0">
                  <c:v>Number of Mutations</c:v>
                </c:pt>
              </c:strCache>
            </c:strRef>
          </c:tx>
          <c:spPr>
            <a:solidFill>
              <a:srgbClr val="00FFCC"/>
            </a:solidFill>
          </c:spPr>
          <c:invertIfNegative val="0"/>
          <c:dLbls>
            <c:dLblPos val="outEnd"/>
            <c:showLegendKey val="0"/>
            <c:showVal val="1"/>
            <c:showCatName val="0"/>
            <c:showSerName val="0"/>
            <c:showPercent val="0"/>
            <c:showBubbleSize val="0"/>
            <c:showLeaderLines val="0"/>
          </c:dLbls>
          <c:cat>
            <c:strRef>
              <c:f>Paper_Figure!$A$48:$A$53</c:f>
              <c:strCache>
                <c:ptCount val="6"/>
                <c:pt idx="0">
                  <c:v>90 – 100</c:v>
                </c:pt>
                <c:pt idx="1">
                  <c:v>80 – 89.99</c:v>
                </c:pt>
                <c:pt idx="2">
                  <c:v>70 – 79.99</c:v>
                </c:pt>
                <c:pt idx="3">
                  <c:v>60 – 69.99</c:v>
                </c:pt>
                <c:pt idx="4">
                  <c:v>50 – 59.99</c:v>
                </c:pt>
                <c:pt idx="5">
                  <c:v>40 – 49.99</c:v>
                </c:pt>
              </c:strCache>
            </c:strRef>
          </c:cat>
          <c:val>
            <c:numRef>
              <c:f>Paper_Figure!$B$48:$B$53</c:f>
              <c:numCache>
                <c:formatCode>General</c:formatCode>
                <c:ptCount val="6"/>
                <c:pt idx="0">
                  <c:v>146</c:v>
                </c:pt>
                <c:pt idx="1">
                  <c:v>18</c:v>
                </c:pt>
                <c:pt idx="2">
                  <c:v>1</c:v>
                </c:pt>
                <c:pt idx="3">
                  <c:v>0</c:v>
                </c:pt>
                <c:pt idx="4">
                  <c:v>0</c:v>
                </c:pt>
                <c:pt idx="5">
                  <c:v>0</c:v>
                </c:pt>
              </c:numCache>
            </c:numRef>
          </c:val>
        </c:ser>
        <c:dLbls>
          <c:showLegendKey val="0"/>
          <c:showVal val="0"/>
          <c:showCatName val="0"/>
          <c:showSerName val="0"/>
          <c:showPercent val="0"/>
          <c:showBubbleSize val="0"/>
        </c:dLbls>
        <c:gapWidth val="150"/>
        <c:axId val="37423744"/>
        <c:axId val="38748160"/>
      </c:barChart>
      <c:catAx>
        <c:axId val="37423744"/>
        <c:scaling>
          <c:orientation val="minMax"/>
        </c:scaling>
        <c:delete val="0"/>
        <c:axPos val="b"/>
        <c:title>
          <c:tx>
            <c:rich>
              <a:bodyPr/>
              <a:lstStyle/>
              <a:p>
                <a:pPr>
                  <a:defRPr/>
                </a:pPr>
                <a:r>
                  <a:rPr lang="en-US"/>
                  <a:t>Probability (%)</a:t>
                </a:r>
              </a:p>
            </c:rich>
          </c:tx>
          <c:layout/>
          <c:overlay val="0"/>
        </c:title>
        <c:majorTickMark val="out"/>
        <c:minorTickMark val="none"/>
        <c:tickLblPos val="nextTo"/>
        <c:txPr>
          <a:bodyPr rot="-1500000"/>
          <a:lstStyle/>
          <a:p>
            <a:pPr>
              <a:defRPr/>
            </a:pPr>
            <a:endParaRPr lang="en-US"/>
          </a:p>
        </c:txPr>
        <c:crossAx val="38748160"/>
        <c:crosses val="autoZero"/>
        <c:auto val="1"/>
        <c:lblAlgn val="ctr"/>
        <c:lblOffset val="100"/>
        <c:noMultiLvlLbl val="0"/>
      </c:catAx>
      <c:valAx>
        <c:axId val="38748160"/>
        <c:scaling>
          <c:orientation val="minMax"/>
        </c:scaling>
        <c:delete val="0"/>
        <c:axPos val="l"/>
        <c:majorGridlines/>
        <c:title>
          <c:tx>
            <c:rich>
              <a:bodyPr rot="-5400000" vert="horz"/>
              <a:lstStyle/>
              <a:p>
                <a:pPr>
                  <a:defRPr/>
                </a:pPr>
                <a:r>
                  <a:rPr lang="en-US"/>
                  <a:t>Number of Mutations</a:t>
                </a:r>
              </a:p>
            </c:rich>
          </c:tx>
          <c:layout/>
          <c:overlay val="0"/>
        </c:title>
        <c:numFmt formatCode="General" sourceLinked="1"/>
        <c:majorTickMark val="out"/>
        <c:minorTickMark val="none"/>
        <c:tickLblPos val="nextTo"/>
        <c:crossAx val="37423744"/>
        <c:crosses val="autoZero"/>
        <c:crossBetween val="between"/>
      </c:valAx>
    </c:plotArea>
    <c:plotVisOnly val="1"/>
    <c:dispBlanksAs val="gap"/>
    <c:showDLblsOverMax val="0"/>
  </c:chart>
  <c:txPr>
    <a:bodyPr/>
    <a:lstStyle/>
    <a:p>
      <a:pPr>
        <a:defRPr sz="1800">
          <a:latin typeface="+mn-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v>Pos Instances Uscore &lt;= 0.5</c:v>
          </c:tx>
          <c:spPr>
            <a:solidFill>
              <a:srgbClr val="FF0000"/>
            </a:solidFill>
            <a:ln w="28575">
              <a:noFill/>
            </a:ln>
          </c:spPr>
          <c:val>
            <c:numRef>
              <c:f>Sheet7!$B$2:$B$5</c:f>
              <c:numCache>
                <c:formatCode>General</c:formatCode>
                <c:ptCount val="4"/>
                <c:pt idx="0">
                  <c:v>0.40680419139256202</c:v>
                </c:pt>
                <c:pt idx="1">
                  <c:v>0.44001229006625803</c:v>
                </c:pt>
                <c:pt idx="2">
                  <c:v>0.49205347355217599</c:v>
                </c:pt>
                <c:pt idx="3">
                  <c:v>0.49640373457640402</c:v>
                </c:pt>
              </c:numCache>
            </c:numRef>
          </c:val>
        </c:ser>
        <c:ser>
          <c:idx val="2"/>
          <c:order val="1"/>
          <c:tx>
            <c:v>Pos Instances Uscore &gt; 0.5</c:v>
          </c:tx>
          <c:spPr>
            <a:solidFill>
              <a:srgbClr val="0070C0"/>
            </a:solidFill>
          </c:spPr>
          <c:val>
            <c:numRef>
              <c:f>Sheet7!$C$2:$C$227</c:f>
              <c:numCache>
                <c:formatCode>General</c:formatCode>
                <c:ptCount val="226"/>
                <c:pt idx="0">
                  <c:v>0</c:v>
                </c:pt>
                <c:pt idx="1">
                  <c:v>0</c:v>
                </c:pt>
                <c:pt idx="2">
                  <c:v>0</c:v>
                </c:pt>
                <c:pt idx="3">
                  <c:v>0</c:v>
                </c:pt>
                <c:pt idx="4">
                  <c:v>0.50151287077900997</c:v>
                </c:pt>
                <c:pt idx="5">
                  <c:v>0.50463626153941399</c:v>
                </c:pt>
                <c:pt idx="6">
                  <c:v>0.50467458048362202</c:v>
                </c:pt>
                <c:pt idx="7">
                  <c:v>0.50677325248483596</c:v>
                </c:pt>
                <c:pt idx="8">
                  <c:v>0.50953847294644306</c:v>
                </c:pt>
                <c:pt idx="9">
                  <c:v>0.51032534173216104</c:v>
                </c:pt>
                <c:pt idx="10">
                  <c:v>0.51132556883880598</c:v>
                </c:pt>
                <c:pt idx="11">
                  <c:v>0.51156937381960499</c:v>
                </c:pt>
                <c:pt idx="12">
                  <c:v>0.51167265716128296</c:v>
                </c:pt>
                <c:pt idx="13">
                  <c:v>0.51284197185760105</c:v>
                </c:pt>
                <c:pt idx="14">
                  <c:v>0.51439446827608404</c:v>
                </c:pt>
                <c:pt idx="15">
                  <c:v>0.51448839236626098</c:v>
                </c:pt>
                <c:pt idx="16">
                  <c:v>0.51757642445823704</c:v>
                </c:pt>
                <c:pt idx="17">
                  <c:v>0.51790065272353203</c:v>
                </c:pt>
                <c:pt idx="18">
                  <c:v>0.518511166032813</c:v>
                </c:pt>
                <c:pt idx="19">
                  <c:v>0.52001191591409202</c:v>
                </c:pt>
                <c:pt idx="20">
                  <c:v>0.52076020909515897</c:v>
                </c:pt>
                <c:pt idx="21">
                  <c:v>0.52298826300110901</c:v>
                </c:pt>
                <c:pt idx="22">
                  <c:v>0.52651789434642604</c:v>
                </c:pt>
                <c:pt idx="23">
                  <c:v>0.52699980705816096</c:v>
                </c:pt>
                <c:pt idx="24">
                  <c:v>0.52764906423693503</c:v>
                </c:pt>
                <c:pt idx="25">
                  <c:v>0.529701200853962</c:v>
                </c:pt>
                <c:pt idx="26">
                  <c:v>0.52976851067223296</c:v>
                </c:pt>
                <c:pt idx="27">
                  <c:v>0.53170713556287796</c:v>
                </c:pt>
                <c:pt idx="28">
                  <c:v>0.53221981784764605</c:v>
                </c:pt>
                <c:pt idx="29">
                  <c:v>0.53336034934562404</c:v>
                </c:pt>
                <c:pt idx="30">
                  <c:v>0.53745834454488295</c:v>
                </c:pt>
                <c:pt idx="31">
                  <c:v>0.53986641350981901</c:v>
                </c:pt>
                <c:pt idx="32">
                  <c:v>0.54092843023176396</c:v>
                </c:pt>
                <c:pt idx="33">
                  <c:v>0.54721817340228596</c:v>
                </c:pt>
                <c:pt idx="34">
                  <c:v>0.54729989410151503</c:v>
                </c:pt>
                <c:pt idx="35">
                  <c:v>0.55016020186950498</c:v>
                </c:pt>
                <c:pt idx="36">
                  <c:v>0.55082317729781605</c:v>
                </c:pt>
                <c:pt idx="37">
                  <c:v>0.55176444996872198</c:v>
                </c:pt>
                <c:pt idx="38">
                  <c:v>0.55279055853477399</c:v>
                </c:pt>
                <c:pt idx="39">
                  <c:v>0.55715581135491399</c:v>
                </c:pt>
                <c:pt idx="40">
                  <c:v>0.55912917620686897</c:v>
                </c:pt>
                <c:pt idx="41">
                  <c:v>0.56132080805291495</c:v>
                </c:pt>
                <c:pt idx="42">
                  <c:v>0.56206783623552903</c:v>
                </c:pt>
                <c:pt idx="43">
                  <c:v>0.56245893610344</c:v>
                </c:pt>
                <c:pt idx="44">
                  <c:v>0.56341847244092003</c:v>
                </c:pt>
                <c:pt idx="45">
                  <c:v>0.56362233096261005</c:v>
                </c:pt>
                <c:pt idx="46">
                  <c:v>0.56453865758788602</c:v>
                </c:pt>
                <c:pt idx="47">
                  <c:v>0.56522432080403395</c:v>
                </c:pt>
                <c:pt idx="48">
                  <c:v>0.56572469445526896</c:v>
                </c:pt>
                <c:pt idx="49">
                  <c:v>0.56695375341322696</c:v>
                </c:pt>
                <c:pt idx="50">
                  <c:v>0.56728898415025697</c:v>
                </c:pt>
                <c:pt idx="51">
                  <c:v>0.568739772058096</c:v>
                </c:pt>
                <c:pt idx="52">
                  <c:v>0.56951520910151199</c:v>
                </c:pt>
                <c:pt idx="53">
                  <c:v>0.57024585556194096</c:v>
                </c:pt>
                <c:pt idx="54">
                  <c:v>0.57074351731282902</c:v>
                </c:pt>
                <c:pt idx="55">
                  <c:v>0.57128193943202799</c:v>
                </c:pt>
                <c:pt idx="56">
                  <c:v>0.57140161557046698</c:v>
                </c:pt>
                <c:pt idx="57">
                  <c:v>0.571483941613526</c:v>
                </c:pt>
                <c:pt idx="58">
                  <c:v>0.57295349414325702</c:v>
                </c:pt>
                <c:pt idx="59">
                  <c:v>0.57516555348965004</c:v>
                </c:pt>
                <c:pt idx="60">
                  <c:v>0.57894769369689003</c:v>
                </c:pt>
                <c:pt idx="61">
                  <c:v>0.581517874138192</c:v>
                </c:pt>
                <c:pt idx="62">
                  <c:v>0.58239830136829596</c:v>
                </c:pt>
                <c:pt idx="63">
                  <c:v>0.58251480691991597</c:v>
                </c:pt>
                <c:pt idx="64">
                  <c:v>0.58272255442944898</c:v>
                </c:pt>
                <c:pt idx="65">
                  <c:v>0.58522179693777598</c:v>
                </c:pt>
                <c:pt idx="66">
                  <c:v>0.58757455712611695</c:v>
                </c:pt>
                <c:pt idx="67">
                  <c:v>0.58874693102248798</c:v>
                </c:pt>
                <c:pt idx="68">
                  <c:v>0.58880951781844704</c:v>
                </c:pt>
                <c:pt idx="69">
                  <c:v>0.58904425199403199</c:v>
                </c:pt>
                <c:pt idx="70">
                  <c:v>0.59280236060460101</c:v>
                </c:pt>
                <c:pt idx="71">
                  <c:v>0.59301883328309302</c:v>
                </c:pt>
                <c:pt idx="72">
                  <c:v>0.59318679487277504</c:v>
                </c:pt>
                <c:pt idx="73">
                  <c:v>0.59467579779243696</c:v>
                </c:pt>
                <c:pt idx="74">
                  <c:v>0.59492107965014296</c:v>
                </c:pt>
                <c:pt idx="75">
                  <c:v>0.59577821569007094</c:v>
                </c:pt>
                <c:pt idx="76">
                  <c:v>0.59649886811491803</c:v>
                </c:pt>
                <c:pt idx="77">
                  <c:v>0.59697373534694997</c:v>
                </c:pt>
                <c:pt idx="78">
                  <c:v>0.59764557453345002</c:v>
                </c:pt>
                <c:pt idx="79">
                  <c:v>0.59794040224661205</c:v>
                </c:pt>
                <c:pt idx="80">
                  <c:v>0.600178314014855</c:v>
                </c:pt>
                <c:pt idx="81">
                  <c:v>0.60213968371033</c:v>
                </c:pt>
                <c:pt idx="82">
                  <c:v>0.60371954213513501</c:v>
                </c:pt>
                <c:pt idx="83">
                  <c:v>0.60885535708459804</c:v>
                </c:pt>
                <c:pt idx="84">
                  <c:v>0.61085291391097696</c:v>
                </c:pt>
                <c:pt idx="85">
                  <c:v>0.61124500516173697</c:v>
                </c:pt>
                <c:pt idx="86">
                  <c:v>0.61191480447236801</c:v>
                </c:pt>
                <c:pt idx="87">
                  <c:v>0.61264931573174997</c:v>
                </c:pt>
                <c:pt idx="88">
                  <c:v>0.61343362199784701</c:v>
                </c:pt>
                <c:pt idx="89">
                  <c:v>0.61707484018969305</c:v>
                </c:pt>
                <c:pt idx="90">
                  <c:v>0.618280022233344</c:v>
                </c:pt>
                <c:pt idx="91">
                  <c:v>0.61871407144521495</c:v>
                </c:pt>
                <c:pt idx="92">
                  <c:v>0.61941015933741606</c:v>
                </c:pt>
                <c:pt idx="93">
                  <c:v>0.61941620396574204</c:v>
                </c:pt>
                <c:pt idx="94">
                  <c:v>0.62047496161205495</c:v>
                </c:pt>
                <c:pt idx="95">
                  <c:v>0.62361168850745896</c:v>
                </c:pt>
                <c:pt idx="96">
                  <c:v>0.62586787497538199</c:v>
                </c:pt>
                <c:pt idx="97">
                  <c:v>0.62843722954166803</c:v>
                </c:pt>
                <c:pt idx="98">
                  <c:v>0.63043896738411198</c:v>
                </c:pt>
                <c:pt idx="99">
                  <c:v>0.63185824736001805</c:v>
                </c:pt>
                <c:pt idx="100">
                  <c:v>0.63211918476208995</c:v>
                </c:pt>
                <c:pt idx="101">
                  <c:v>0.63212877944833401</c:v>
                </c:pt>
                <c:pt idx="102">
                  <c:v>0.633835636438698</c:v>
                </c:pt>
                <c:pt idx="103">
                  <c:v>0.63384250063019598</c:v>
                </c:pt>
                <c:pt idx="104">
                  <c:v>0.63424871796015203</c:v>
                </c:pt>
                <c:pt idx="105">
                  <c:v>0.63481006853549304</c:v>
                </c:pt>
                <c:pt idx="106">
                  <c:v>0.63481513108720999</c:v>
                </c:pt>
                <c:pt idx="107">
                  <c:v>0.63719739866080505</c:v>
                </c:pt>
                <c:pt idx="108">
                  <c:v>0.63720313713291599</c:v>
                </c:pt>
                <c:pt idx="109">
                  <c:v>0.64052355214782697</c:v>
                </c:pt>
                <c:pt idx="110">
                  <c:v>0.64052762647079198</c:v>
                </c:pt>
                <c:pt idx="111">
                  <c:v>0.64287495839190101</c:v>
                </c:pt>
                <c:pt idx="112">
                  <c:v>0.64666090656797304</c:v>
                </c:pt>
                <c:pt idx="113">
                  <c:v>0.64835978862214205</c:v>
                </c:pt>
                <c:pt idx="114">
                  <c:v>0.65151319770679195</c:v>
                </c:pt>
                <c:pt idx="115">
                  <c:v>0.65529362296222904</c:v>
                </c:pt>
                <c:pt idx="116">
                  <c:v>0.65683920057924505</c:v>
                </c:pt>
                <c:pt idx="117">
                  <c:v>0.66240913984252503</c:v>
                </c:pt>
                <c:pt idx="118">
                  <c:v>0.66343348947096203</c:v>
                </c:pt>
                <c:pt idx="119">
                  <c:v>0.66435588483691099</c:v>
                </c:pt>
                <c:pt idx="120">
                  <c:v>0.66972965277543695</c:v>
                </c:pt>
                <c:pt idx="121">
                  <c:v>0.67002347362440495</c:v>
                </c:pt>
                <c:pt idx="122">
                  <c:v>0.671797428859918</c:v>
                </c:pt>
                <c:pt idx="123">
                  <c:v>0.67531827005765999</c:v>
                </c:pt>
                <c:pt idx="124">
                  <c:v>0.67615599103994595</c:v>
                </c:pt>
                <c:pt idx="125">
                  <c:v>0.67750446290244404</c:v>
                </c:pt>
                <c:pt idx="126">
                  <c:v>0.67832418618532997</c:v>
                </c:pt>
                <c:pt idx="127">
                  <c:v>0.67910773418938697</c:v>
                </c:pt>
                <c:pt idx="128">
                  <c:v>0.68789794620005995</c:v>
                </c:pt>
                <c:pt idx="129">
                  <c:v>0.68805800313250298</c:v>
                </c:pt>
                <c:pt idx="130">
                  <c:v>0.69182980577143405</c:v>
                </c:pt>
                <c:pt idx="131">
                  <c:v>0.69270837939558905</c:v>
                </c:pt>
                <c:pt idx="132">
                  <c:v>0.693656280460485</c:v>
                </c:pt>
                <c:pt idx="133">
                  <c:v>0.69450420439192695</c:v>
                </c:pt>
                <c:pt idx="134">
                  <c:v>0.69450552609470695</c:v>
                </c:pt>
                <c:pt idx="135">
                  <c:v>0.70122959010471397</c:v>
                </c:pt>
                <c:pt idx="136">
                  <c:v>0.70246667958880704</c:v>
                </c:pt>
                <c:pt idx="137">
                  <c:v>0.70593787317282797</c:v>
                </c:pt>
                <c:pt idx="138">
                  <c:v>0.70636191734174003</c:v>
                </c:pt>
                <c:pt idx="139">
                  <c:v>0.70842968455483701</c:v>
                </c:pt>
                <c:pt idx="140">
                  <c:v>0.70856053368290595</c:v>
                </c:pt>
                <c:pt idx="141">
                  <c:v>0.71310821883848996</c:v>
                </c:pt>
                <c:pt idx="142">
                  <c:v>0.714004262124873</c:v>
                </c:pt>
                <c:pt idx="143">
                  <c:v>0.714340249052413</c:v>
                </c:pt>
                <c:pt idx="144">
                  <c:v>0.71447650239339999</c:v>
                </c:pt>
                <c:pt idx="145">
                  <c:v>0.71562202046154499</c:v>
                </c:pt>
                <c:pt idx="146">
                  <c:v>0.71680385401094404</c:v>
                </c:pt>
                <c:pt idx="147">
                  <c:v>0.71962679408508501</c:v>
                </c:pt>
                <c:pt idx="148">
                  <c:v>0.72196577917198801</c:v>
                </c:pt>
                <c:pt idx="149">
                  <c:v>0.72328392769025895</c:v>
                </c:pt>
                <c:pt idx="150">
                  <c:v>0.72333298398136403</c:v>
                </c:pt>
                <c:pt idx="151">
                  <c:v>0.72710336483506499</c:v>
                </c:pt>
                <c:pt idx="152">
                  <c:v>0.72826960079997605</c:v>
                </c:pt>
                <c:pt idx="153">
                  <c:v>0.73092147600955404</c:v>
                </c:pt>
                <c:pt idx="154">
                  <c:v>0.73159564982779202</c:v>
                </c:pt>
                <c:pt idx="155">
                  <c:v>0.73171971401139702</c:v>
                </c:pt>
                <c:pt idx="156">
                  <c:v>0.73250107985666901</c:v>
                </c:pt>
                <c:pt idx="157">
                  <c:v>0.732512075690814</c:v>
                </c:pt>
                <c:pt idx="158">
                  <c:v>0.73254754409129497</c:v>
                </c:pt>
                <c:pt idx="159">
                  <c:v>0.73367958321411098</c:v>
                </c:pt>
                <c:pt idx="160">
                  <c:v>0.75034143307577095</c:v>
                </c:pt>
                <c:pt idx="161">
                  <c:v>0.75624359598732105</c:v>
                </c:pt>
                <c:pt idx="162">
                  <c:v>0.76033467140501798</c:v>
                </c:pt>
                <c:pt idx="163">
                  <c:v>0.76220526671015998</c:v>
                </c:pt>
                <c:pt idx="164">
                  <c:v>0.76363957456221798</c:v>
                </c:pt>
                <c:pt idx="165">
                  <c:v>0.76365679437777001</c:v>
                </c:pt>
                <c:pt idx="166">
                  <c:v>0.76589778766144101</c:v>
                </c:pt>
                <c:pt idx="167">
                  <c:v>0.76592220810712397</c:v>
                </c:pt>
                <c:pt idx="168">
                  <c:v>0.76674406410711404</c:v>
                </c:pt>
                <c:pt idx="169">
                  <c:v>0.76732774238736201</c:v>
                </c:pt>
                <c:pt idx="170">
                  <c:v>0.76732820408216595</c:v>
                </c:pt>
                <c:pt idx="171">
                  <c:v>0.76733077133180205</c:v>
                </c:pt>
                <c:pt idx="172">
                  <c:v>0.76775853096350399</c:v>
                </c:pt>
                <c:pt idx="173">
                  <c:v>0.76776106841386105</c:v>
                </c:pt>
                <c:pt idx="174">
                  <c:v>0.76782792497452401</c:v>
                </c:pt>
                <c:pt idx="175">
                  <c:v>0.76783811124629398</c:v>
                </c:pt>
                <c:pt idx="176">
                  <c:v>0.76783835943930301</c:v>
                </c:pt>
                <c:pt idx="177">
                  <c:v>0.76783836747929601</c:v>
                </c:pt>
                <c:pt idx="178">
                  <c:v>0.77235524274927103</c:v>
                </c:pt>
                <c:pt idx="179">
                  <c:v>0.77712934789905297</c:v>
                </c:pt>
                <c:pt idx="180">
                  <c:v>0.77812426149893699</c:v>
                </c:pt>
                <c:pt idx="181">
                  <c:v>0.77852158160051499</c:v>
                </c:pt>
                <c:pt idx="182">
                  <c:v>0.78565504196592995</c:v>
                </c:pt>
                <c:pt idx="183">
                  <c:v>0.79101465807037397</c:v>
                </c:pt>
                <c:pt idx="184">
                  <c:v>0.79115541838174297</c:v>
                </c:pt>
                <c:pt idx="185">
                  <c:v>0.79163927786295296</c:v>
                </c:pt>
                <c:pt idx="186">
                  <c:v>0.79290801328313498</c:v>
                </c:pt>
                <c:pt idx="187">
                  <c:v>0.79311279902175902</c:v>
                </c:pt>
                <c:pt idx="188">
                  <c:v>0.79418467825656502</c:v>
                </c:pt>
                <c:pt idx="189">
                  <c:v>0.79478452375254505</c:v>
                </c:pt>
                <c:pt idx="190">
                  <c:v>0.79587029610650695</c:v>
                </c:pt>
                <c:pt idx="191">
                  <c:v>0.80065673241187396</c:v>
                </c:pt>
                <c:pt idx="192">
                  <c:v>0.80154013391316403</c:v>
                </c:pt>
                <c:pt idx="193">
                  <c:v>0.80301725148193503</c:v>
                </c:pt>
                <c:pt idx="194">
                  <c:v>0.80457479846720903</c:v>
                </c:pt>
                <c:pt idx="195">
                  <c:v>0.80583424012912996</c:v>
                </c:pt>
                <c:pt idx="196">
                  <c:v>0.80828407940652103</c:v>
                </c:pt>
                <c:pt idx="197">
                  <c:v>0.81075330189420802</c:v>
                </c:pt>
                <c:pt idx="198">
                  <c:v>0.81102876833035797</c:v>
                </c:pt>
                <c:pt idx="199">
                  <c:v>0.81125909420026598</c:v>
                </c:pt>
                <c:pt idx="200">
                  <c:v>0.81148769506203799</c:v>
                </c:pt>
                <c:pt idx="201">
                  <c:v>0.81250195196713004</c:v>
                </c:pt>
                <c:pt idx="202">
                  <c:v>0.81294998228028104</c:v>
                </c:pt>
                <c:pt idx="203">
                  <c:v>0.81332419353082197</c:v>
                </c:pt>
                <c:pt idx="204">
                  <c:v>0.81333210644920395</c:v>
                </c:pt>
                <c:pt idx="205">
                  <c:v>0.81373738933339401</c:v>
                </c:pt>
                <c:pt idx="206">
                  <c:v>0.81389695725176703</c:v>
                </c:pt>
                <c:pt idx="207">
                  <c:v>0.81409796656329902</c:v>
                </c:pt>
                <c:pt idx="208">
                  <c:v>0.81550971392716998</c:v>
                </c:pt>
                <c:pt idx="209">
                  <c:v>0.81563806751969303</c:v>
                </c:pt>
                <c:pt idx="210">
                  <c:v>0.81973405296456703</c:v>
                </c:pt>
                <c:pt idx="211">
                  <c:v>0.83686867835081602</c:v>
                </c:pt>
                <c:pt idx="212">
                  <c:v>0.83792991849241005</c:v>
                </c:pt>
                <c:pt idx="213">
                  <c:v>0.83933204625249502</c:v>
                </c:pt>
                <c:pt idx="214">
                  <c:v>0.83980910616448901</c:v>
                </c:pt>
                <c:pt idx="215">
                  <c:v>0.84131430887344705</c:v>
                </c:pt>
                <c:pt idx="216">
                  <c:v>0.84133778545781301</c:v>
                </c:pt>
                <c:pt idx="217">
                  <c:v>0.84176137827299102</c:v>
                </c:pt>
                <c:pt idx="218">
                  <c:v>0.84214997890185395</c:v>
                </c:pt>
                <c:pt idx="219">
                  <c:v>0.84215498303905201</c:v>
                </c:pt>
                <c:pt idx="220">
                  <c:v>0.84237608401511599</c:v>
                </c:pt>
                <c:pt idx="221">
                  <c:v>0.84300821869849096</c:v>
                </c:pt>
                <c:pt idx="222">
                  <c:v>0.843045140295267</c:v>
                </c:pt>
                <c:pt idx="223">
                  <c:v>0.84318381041962798</c:v>
                </c:pt>
                <c:pt idx="224">
                  <c:v>0.84445111843885701</c:v>
                </c:pt>
                <c:pt idx="225">
                  <c:v>0.84452962074450799</c:v>
                </c:pt>
              </c:numCache>
            </c:numRef>
          </c:val>
        </c:ser>
        <c:ser>
          <c:idx val="1"/>
          <c:order val="2"/>
          <c:tx>
            <c:v>Neg Instances Uscore &lt;= 0.5</c:v>
          </c:tx>
          <c:spPr>
            <a:solidFill>
              <a:srgbClr val="00FFFF"/>
            </a:solidFill>
            <a:ln w="28575">
              <a:noFill/>
            </a:ln>
          </c:spPr>
          <c:val>
            <c:numRef>
              <c:f>Sheet7!$D$2:$D$256</c:f>
              <c:numCache>
                <c:formatCode>General</c:formatCode>
                <c:ptCount val="255"/>
                <c:pt idx="0">
                  <c:v>0.274675551006825</c:v>
                </c:pt>
                <c:pt idx="1">
                  <c:v>0.27527859825558398</c:v>
                </c:pt>
                <c:pt idx="2">
                  <c:v>0.27698817356564898</c:v>
                </c:pt>
                <c:pt idx="3">
                  <c:v>0.27754796654415198</c:v>
                </c:pt>
                <c:pt idx="4">
                  <c:v>0.27846222289731998</c:v>
                </c:pt>
                <c:pt idx="5">
                  <c:v>0.28006510998202699</c:v>
                </c:pt>
                <c:pt idx="6">
                  <c:v>0.28271912212530798</c:v>
                </c:pt>
                <c:pt idx="7">
                  <c:v>0.28271912212530798</c:v>
                </c:pt>
                <c:pt idx="8">
                  <c:v>0.282722269028857</c:v>
                </c:pt>
                <c:pt idx="9">
                  <c:v>0.28301892920947203</c:v>
                </c:pt>
                <c:pt idx="10">
                  <c:v>0.28342213332747901</c:v>
                </c:pt>
                <c:pt idx="11">
                  <c:v>0.28363980498185498</c:v>
                </c:pt>
                <c:pt idx="12">
                  <c:v>0.28434697154720501</c:v>
                </c:pt>
                <c:pt idx="13">
                  <c:v>0.28500314193871501</c:v>
                </c:pt>
                <c:pt idx="14">
                  <c:v>0.28502938257343202</c:v>
                </c:pt>
                <c:pt idx="15">
                  <c:v>0.28580491212231302</c:v>
                </c:pt>
                <c:pt idx="16">
                  <c:v>0.28604866738464901</c:v>
                </c:pt>
                <c:pt idx="17">
                  <c:v>0.28612263003282101</c:v>
                </c:pt>
                <c:pt idx="18">
                  <c:v>0.28645321888324199</c:v>
                </c:pt>
                <c:pt idx="19">
                  <c:v>0.28651075372582602</c:v>
                </c:pt>
                <c:pt idx="20">
                  <c:v>0.28741427947888898</c:v>
                </c:pt>
                <c:pt idx="21">
                  <c:v>0.28820479042823399</c:v>
                </c:pt>
                <c:pt idx="22">
                  <c:v>0.28886881678690901</c:v>
                </c:pt>
                <c:pt idx="23">
                  <c:v>0.289414653784134</c:v>
                </c:pt>
                <c:pt idx="24">
                  <c:v>0.290053871750312</c:v>
                </c:pt>
                <c:pt idx="25">
                  <c:v>0.29058687854596599</c:v>
                </c:pt>
                <c:pt idx="26">
                  <c:v>0.29068198122896999</c:v>
                </c:pt>
                <c:pt idx="27">
                  <c:v>0.29106474982839198</c:v>
                </c:pt>
                <c:pt idx="28">
                  <c:v>0.291156452410477</c:v>
                </c:pt>
                <c:pt idx="29">
                  <c:v>0.29123032968297202</c:v>
                </c:pt>
                <c:pt idx="30">
                  <c:v>0.291424584828536</c:v>
                </c:pt>
                <c:pt idx="31">
                  <c:v>0.29151833861233301</c:v>
                </c:pt>
                <c:pt idx="32">
                  <c:v>0.29158560687862101</c:v>
                </c:pt>
                <c:pt idx="33">
                  <c:v>0.29185872246781902</c:v>
                </c:pt>
                <c:pt idx="34">
                  <c:v>0.29222412117208002</c:v>
                </c:pt>
                <c:pt idx="35">
                  <c:v>0.29257638412474102</c:v>
                </c:pt>
                <c:pt idx="36">
                  <c:v>0.29265014130551797</c:v>
                </c:pt>
                <c:pt idx="37">
                  <c:v>0.29268889453614</c:v>
                </c:pt>
                <c:pt idx="38">
                  <c:v>0.29345212548270799</c:v>
                </c:pt>
                <c:pt idx="39">
                  <c:v>0.29390146540178302</c:v>
                </c:pt>
                <c:pt idx="40">
                  <c:v>0.29395252548609802</c:v>
                </c:pt>
                <c:pt idx="41">
                  <c:v>0.29405885746402399</c:v>
                </c:pt>
                <c:pt idx="42">
                  <c:v>0.294213097638864</c:v>
                </c:pt>
                <c:pt idx="43">
                  <c:v>0.29428259725966999</c:v>
                </c:pt>
                <c:pt idx="44">
                  <c:v>0.29441755745541598</c:v>
                </c:pt>
                <c:pt idx="45">
                  <c:v>0.294494855512972</c:v>
                </c:pt>
                <c:pt idx="46">
                  <c:v>0.29460503896305801</c:v>
                </c:pt>
                <c:pt idx="47">
                  <c:v>0.29474810547970398</c:v>
                </c:pt>
                <c:pt idx="48">
                  <c:v>0.294798069452615</c:v>
                </c:pt>
                <c:pt idx="49">
                  <c:v>0.29498152600798599</c:v>
                </c:pt>
                <c:pt idx="50">
                  <c:v>0.29506537907922997</c:v>
                </c:pt>
                <c:pt idx="51">
                  <c:v>0.29566023310496298</c:v>
                </c:pt>
                <c:pt idx="52">
                  <c:v>0.29582778386806602</c:v>
                </c:pt>
                <c:pt idx="53">
                  <c:v>0.296064117617929</c:v>
                </c:pt>
                <c:pt idx="54">
                  <c:v>0.29761198744026401</c:v>
                </c:pt>
                <c:pt idx="55">
                  <c:v>0.29770208640305401</c:v>
                </c:pt>
                <c:pt idx="56">
                  <c:v>0.29833295003731802</c:v>
                </c:pt>
                <c:pt idx="57">
                  <c:v>0.29886166779147</c:v>
                </c:pt>
                <c:pt idx="58">
                  <c:v>0.29959299211478502</c:v>
                </c:pt>
                <c:pt idx="59">
                  <c:v>0.29963233600244199</c:v>
                </c:pt>
                <c:pt idx="60">
                  <c:v>0.30051623042456199</c:v>
                </c:pt>
                <c:pt idx="61">
                  <c:v>0.30136664607195501</c:v>
                </c:pt>
                <c:pt idx="62">
                  <c:v>0.30143870185358601</c:v>
                </c:pt>
                <c:pt idx="63">
                  <c:v>0.30161719424336098</c:v>
                </c:pt>
                <c:pt idx="64">
                  <c:v>0.30171095058960001</c:v>
                </c:pt>
                <c:pt idx="65">
                  <c:v>0.30203316908093902</c:v>
                </c:pt>
                <c:pt idx="66">
                  <c:v>0.303527160756282</c:v>
                </c:pt>
                <c:pt idx="67">
                  <c:v>0.30382740637795802</c:v>
                </c:pt>
                <c:pt idx="68">
                  <c:v>0.30442903910489999</c:v>
                </c:pt>
                <c:pt idx="69">
                  <c:v>0.30484129372674801</c:v>
                </c:pt>
                <c:pt idx="70">
                  <c:v>0.30523873337999302</c:v>
                </c:pt>
                <c:pt idx="71">
                  <c:v>0.30605844411109401</c:v>
                </c:pt>
                <c:pt idx="72">
                  <c:v>0.30622371532746701</c:v>
                </c:pt>
                <c:pt idx="73">
                  <c:v>0.30657052123956802</c:v>
                </c:pt>
                <c:pt idx="74">
                  <c:v>0.30726230414347799</c:v>
                </c:pt>
                <c:pt idx="75">
                  <c:v>0.30742955000125399</c:v>
                </c:pt>
                <c:pt idx="76">
                  <c:v>0.30795739104077002</c:v>
                </c:pt>
                <c:pt idx="77">
                  <c:v>0.30853564452150001</c:v>
                </c:pt>
                <c:pt idx="78">
                  <c:v>0.30926633072008702</c:v>
                </c:pt>
                <c:pt idx="79">
                  <c:v>0.30964682011392802</c:v>
                </c:pt>
                <c:pt idx="80">
                  <c:v>0.31000662886642699</c:v>
                </c:pt>
                <c:pt idx="81">
                  <c:v>0.31033207181716799</c:v>
                </c:pt>
                <c:pt idx="82">
                  <c:v>0.310456974394758</c:v>
                </c:pt>
                <c:pt idx="83">
                  <c:v>0.31053418140168398</c:v>
                </c:pt>
                <c:pt idx="84">
                  <c:v>0.31095674879079999</c:v>
                </c:pt>
                <c:pt idx="85">
                  <c:v>0.311413961653557</c:v>
                </c:pt>
                <c:pt idx="86">
                  <c:v>0.31200085245287701</c:v>
                </c:pt>
                <c:pt idx="87">
                  <c:v>0.31331896333562698</c:v>
                </c:pt>
                <c:pt idx="88">
                  <c:v>0.31369691480441497</c:v>
                </c:pt>
                <c:pt idx="89">
                  <c:v>0.31371162224364901</c:v>
                </c:pt>
                <c:pt idx="90">
                  <c:v>0.31388841637993198</c:v>
                </c:pt>
                <c:pt idx="91">
                  <c:v>0.31397353849352899</c:v>
                </c:pt>
                <c:pt idx="92">
                  <c:v>0.31404119741890302</c:v>
                </c:pt>
                <c:pt idx="93">
                  <c:v>0.31410238313650302</c:v>
                </c:pt>
                <c:pt idx="94">
                  <c:v>0.31456809951241999</c:v>
                </c:pt>
                <c:pt idx="95">
                  <c:v>0.31497074431694499</c:v>
                </c:pt>
                <c:pt idx="96">
                  <c:v>0.31511541675552401</c:v>
                </c:pt>
                <c:pt idx="97">
                  <c:v>0.31512487278610501</c:v>
                </c:pt>
                <c:pt idx="98">
                  <c:v>0.31530785622185897</c:v>
                </c:pt>
                <c:pt idx="99">
                  <c:v>0.31761016848946499</c:v>
                </c:pt>
                <c:pt idx="100">
                  <c:v>0.31770663884662798</c:v>
                </c:pt>
                <c:pt idx="101">
                  <c:v>0.31822591828965302</c:v>
                </c:pt>
                <c:pt idx="102">
                  <c:v>0.31833421540926299</c:v>
                </c:pt>
                <c:pt idx="103">
                  <c:v>0.31884440693556498</c:v>
                </c:pt>
                <c:pt idx="104">
                  <c:v>0.31896976359141099</c:v>
                </c:pt>
                <c:pt idx="105">
                  <c:v>0.319159147934442</c:v>
                </c:pt>
                <c:pt idx="106">
                  <c:v>0.32060517727735099</c:v>
                </c:pt>
                <c:pt idx="107">
                  <c:v>0.32205482616048298</c:v>
                </c:pt>
                <c:pt idx="108">
                  <c:v>0.32780103748690198</c:v>
                </c:pt>
                <c:pt idx="109">
                  <c:v>0.32790227804372102</c:v>
                </c:pt>
                <c:pt idx="110">
                  <c:v>0.33468455895699001</c:v>
                </c:pt>
                <c:pt idx="111">
                  <c:v>0.33662967412794598</c:v>
                </c:pt>
                <c:pt idx="112">
                  <c:v>0.33795707019777999</c:v>
                </c:pt>
                <c:pt idx="113">
                  <c:v>0.33937674940149298</c:v>
                </c:pt>
                <c:pt idx="114">
                  <c:v>0.34036426589684099</c:v>
                </c:pt>
                <c:pt idx="115">
                  <c:v>0.34059183292541401</c:v>
                </c:pt>
                <c:pt idx="116">
                  <c:v>0.34098966617703302</c:v>
                </c:pt>
                <c:pt idx="117">
                  <c:v>0.35094218494239399</c:v>
                </c:pt>
                <c:pt idx="118">
                  <c:v>0.35187190856391198</c:v>
                </c:pt>
                <c:pt idx="119">
                  <c:v>0.35511919778886702</c:v>
                </c:pt>
                <c:pt idx="120">
                  <c:v>0.35917916356150098</c:v>
                </c:pt>
                <c:pt idx="121">
                  <c:v>0.35918186990392797</c:v>
                </c:pt>
                <c:pt idx="122">
                  <c:v>0.36673533702818301</c:v>
                </c:pt>
                <c:pt idx="123">
                  <c:v>0.37129467674467098</c:v>
                </c:pt>
                <c:pt idx="124">
                  <c:v>0.372969413492727</c:v>
                </c:pt>
                <c:pt idx="125">
                  <c:v>0.37983373109732199</c:v>
                </c:pt>
                <c:pt idx="126">
                  <c:v>0.38011947298348298</c:v>
                </c:pt>
                <c:pt idx="127">
                  <c:v>0.38206593859406701</c:v>
                </c:pt>
                <c:pt idx="128">
                  <c:v>0.38273110571447899</c:v>
                </c:pt>
                <c:pt idx="129">
                  <c:v>0.38342818860026801</c:v>
                </c:pt>
                <c:pt idx="130">
                  <c:v>0.386002390010382</c:v>
                </c:pt>
                <c:pt idx="131">
                  <c:v>0.38616074821403001</c:v>
                </c:pt>
                <c:pt idx="132">
                  <c:v>0.38616978609866698</c:v>
                </c:pt>
                <c:pt idx="133">
                  <c:v>0.387369225972991</c:v>
                </c:pt>
                <c:pt idx="134">
                  <c:v>0.38959893125773698</c:v>
                </c:pt>
                <c:pt idx="135">
                  <c:v>0.38962273298195799</c:v>
                </c:pt>
                <c:pt idx="136">
                  <c:v>0.389972522166878</c:v>
                </c:pt>
                <c:pt idx="137">
                  <c:v>0.39061988334882802</c:v>
                </c:pt>
                <c:pt idx="138">
                  <c:v>0.39732447288369699</c:v>
                </c:pt>
                <c:pt idx="139">
                  <c:v>0.39874492439341702</c:v>
                </c:pt>
                <c:pt idx="140">
                  <c:v>0.39922479888009299</c:v>
                </c:pt>
                <c:pt idx="141">
                  <c:v>0.40316952083232899</c:v>
                </c:pt>
                <c:pt idx="142">
                  <c:v>0.40431391592416199</c:v>
                </c:pt>
                <c:pt idx="143">
                  <c:v>0.40709801580927801</c:v>
                </c:pt>
                <c:pt idx="144">
                  <c:v>0.4104158889208</c:v>
                </c:pt>
                <c:pt idx="145">
                  <c:v>0.41208852424056103</c:v>
                </c:pt>
                <c:pt idx="146">
                  <c:v>0.41264597961222399</c:v>
                </c:pt>
                <c:pt idx="147">
                  <c:v>0.41462650433057302</c:v>
                </c:pt>
                <c:pt idx="148">
                  <c:v>0.41536582374700998</c:v>
                </c:pt>
                <c:pt idx="149">
                  <c:v>0.41686600521592099</c:v>
                </c:pt>
                <c:pt idx="150">
                  <c:v>0.41800041111492398</c:v>
                </c:pt>
                <c:pt idx="151">
                  <c:v>0.41813234405896299</c:v>
                </c:pt>
                <c:pt idx="152">
                  <c:v>0.42042128331144302</c:v>
                </c:pt>
                <c:pt idx="153">
                  <c:v>0.42160240423557099</c:v>
                </c:pt>
                <c:pt idx="154">
                  <c:v>0.423038273591263</c:v>
                </c:pt>
                <c:pt idx="155">
                  <c:v>0.42396722885390198</c:v>
                </c:pt>
                <c:pt idx="156">
                  <c:v>0.42416822383749198</c:v>
                </c:pt>
                <c:pt idx="157">
                  <c:v>0.42634337163993302</c:v>
                </c:pt>
                <c:pt idx="158">
                  <c:v>0.42698571174886102</c:v>
                </c:pt>
                <c:pt idx="159">
                  <c:v>0.42853191482654401</c:v>
                </c:pt>
                <c:pt idx="160">
                  <c:v>0.42889265386290298</c:v>
                </c:pt>
                <c:pt idx="161">
                  <c:v>0.429588896369546</c:v>
                </c:pt>
                <c:pt idx="162">
                  <c:v>0.43192323588822601</c:v>
                </c:pt>
                <c:pt idx="163">
                  <c:v>0.43334315134524798</c:v>
                </c:pt>
                <c:pt idx="164">
                  <c:v>0.43339235939352999</c:v>
                </c:pt>
                <c:pt idx="165">
                  <c:v>0.43389894818742097</c:v>
                </c:pt>
                <c:pt idx="166">
                  <c:v>0.43415433548540999</c:v>
                </c:pt>
                <c:pt idx="167">
                  <c:v>0.43419077253246002</c:v>
                </c:pt>
                <c:pt idx="168">
                  <c:v>0.43599781004898502</c:v>
                </c:pt>
                <c:pt idx="169">
                  <c:v>0.436617264474913</c:v>
                </c:pt>
                <c:pt idx="170">
                  <c:v>0.43695013930990501</c:v>
                </c:pt>
                <c:pt idx="171">
                  <c:v>0.43703883111035202</c:v>
                </c:pt>
                <c:pt idx="172">
                  <c:v>0.43733614058291997</c:v>
                </c:pt>
                <c:pt idx="173">
                  <c:v>0.43832297340061199</c:v>
                </c:pt>
                <c:pt idx="174">
                  <c:v>0.43934493580859701</c:v>
                </c:pt>
                <c:pt idx="175">
                  <c:v>0.44044652937024398</c:v>
                </c:pt>
                <c:pt idx="176">
                  <c:v>0.44049352706961298</c:v>
                </c:pt>
                <c:pt idx="177">
                  <c:v>0.44063186456176501</c:v>
                </c:pt>
                <c:pt idx="178">
                  <c:v>0.44182810330181699</c:v>
                </c:pt>
                <c:pt idx="179">
                  <c:v>0.44247514271297</c:v>
                </c:pt>
                <c:pt idx="180">
                  <c:v>0.44284412812738699</c:v>
                </c:pt>
                <c:pt idx="181">
                  <c:v>0.44342250493398999</c:v>
                </c:pt>
                <c:pt idx="182">
                  <c:v>0.443924167916671</c:v>
                </c:pt>
                <c:pt idx="183">
                  <c:v>0.44458397590500698</c:v>
                </c:pt>
                <c:pt idx="184">
                  <c:v>0.44474233761012599</c:v>
                </c:pt>
                <c:pt idx="185">
                  <c:v>0.44657894057401498</c:v>
                </c:pt>
                <c:pt idx="186">
                  <c:v>0.44704946117310401</c:v>
                </c:pt>
                <c:pt idx="187">
                  <c:v>0.44713016209699602</c:v>
                </c:pt>
                <c:pt idx="188">
                  <c:v>0.447878533655652</c:v>
                </c:pt>
                <c:pt idx="189">
                  <c:v>0.448099057804138</c:v>
                </c:pt>
                <c:pt idx="190">
                  <c:v>0.448101042080015</c:v>
                </c:pt>
                <c:pt idx="191">
                  <c:v>0.44917573692893997</c:v>
                </c:pt>
                <c:pt idx="192">
                  <c:v>0.44947800464014698</c:v>
                </c:pt>
                <c:pt idx="193">
                  <c:v>0.45022109006515698</c:v>
                </c:pt>
                <c:pt idx="194">
                  <c:v>0.45057951375893701</c:v>
                </c:pt>
                <c:pt idx="195">
                  <c:v>0.45176542670629699</c:v>
                </c:pt>
                <c:pt idx="196">
                  <c:v>0.45203742396025298</c:v>
                </c:pt>
                <c:pt idx="197">
                  <c:v>0.45267503132645298</c:v>
                </c:pt>
                <c:pt idx="198">
                  <c:v>0.45315433560930302</c:v>
                </c:pt>
                <c:pt idx="199">
                  <c:v>0.45554493191217499</c:v>
                </c:pt>
                <c:pt idx="200">
                  <c:v>0.45685864817236299</c:v>
                </c:pt>
                <c:pt idx="201">
                  <c:v>0.45762457512100002</c:v>
                </c:pt>
                <c:pt idx="202">
                  <c:v>0.45872777453813002</c:v>
                </c:pt>
                <c:pt idx="203">
                  <c:v>0.45961702143956701</c:v>
                </c:pt>
                <c:pt idx="204">
                  <c:v>0.46079728579023499</c:v>
                </c:pt>
                <c:pt idx="205">
                  <c:v>0.462345982823191</c:v>
                </c:pt>
                <c:pt idx="206">
                  <c:v>0.463949472447516</c:v>
                </c:pt>
                <c:pt idx="207">
                  <c:v>0.465148743970064</c:v>
                </c:pt>
                <c:pt idx="208">
                  <c:v>0.46541443739378102</c:v>
                </c:pt>
                <c:pt idx="209">
                  <c:v>0.46548077595600001</c:v>
                </c:pt>
                <c:pt idx="210">
                  <c:v>0.46709468194410603</c:v>
                </c:pt>
                <c:pt idx="211">
                  <c:v>0.46845693542704198</c:v>
                </c:pt>
                <c:pt idx="212">
                  <c:v>0.468806613800339</c:v>
                </c:pt>
                <c:pt idx="213">
                  <c:v>0.46915847019474799</c:v>
                </c:pt>
                <c:pt idx="214">
                  <c:v>0.470674541535886</c:v>
                </c:pt>
                <c:pt idx="215">
                  <c:v>0.47204359414309899</c:v>
                </c:pt>
                <c:pt idx="216">
                  <c:v>0.47270422773213799</c:v>
                </c:pt>
                <c:pt idx="217">
                  <c:v>0.47331370421144697</c:v>
                </c:pt>
                <c:pt idx="218">
                  <c:v>0.47451288561237298</c:v>
                </c:pt>
                <c:pt idx="219">
                  <c:v>0.47532268643080799</c:v>
                </c:pt>
                <c:pt idx="220">
                  <c:v>0.47607417855344702</c:v>
                </c:pt>
                <c:pt idx="221">
                  <c:v>0.47650133162967201</c:v>
                </c:pt>
                <c:pt idx="222">
                  <c:v>0.47671466918491501</c:v>
                </c:pt>
                <c:pt idx="223">
                  <c:v>0.47675755363821098</c:v>
                </c:pt>
                <c:pt idx="224">
                  <c:v>0.47698003703085401</c:v>
                </c:pt>
                <c:pt idx="225">
                  <c:v>0.47712191687559302</c:v>
                </c:pt>
                <c:pt idx="226">
                  <c:v>0.47958542159524697</c:v>
                </c:pt>
                <c:pt idx="227">
                  <c:v>0.48061638135609103</c:v>
                </c:pt>
                <c:pt idx="228">
                  <c:v>0.48227895528088999</c:v>
                </c:pt>
                <c:pt idx="229">
                  <c:v>0.48236718933321499</c:v>
                </c:pt>
                <c:pt idx="230">
                  <c:v>0.482394537449093</c:v>
                </c:pt>
                <c:pt idx="231">
                  <c:v>0.48342328654700401</c:v>
                </c:pt>
                <c:pt idx="232">
                  <c:v>0.48345701652669998</c:v>
                </c:pt>
                <c:pt idx="233">
                  <c:v>0.48371135103725998</c:v>
                </c:pt>
                <c:pt idx="234">
                  <c:v>0.48641396481522597</c:v>
                </c:pt>
                <c:pt idx="235">
                  <c:v>0.48713942462909798</c:v>
                </c:pt>
                <c:pt idx="236">
                  <c:v>0.48769529693953501</c:v>
                </c:pt>
                <c:pt idx="237">
                  <c:v>0.48794781903332302</c:v>
                </c:pt>
                <c:pt idx="238">
                  <c:v>0.48810382021359999</c:v>
                </c:pt>
                <c:pt idx="239">
                  <c:v>0.48874644608946699</c:v>
                </c:pt>
                <c:pt idx="240">
                  <c:v>0.491350211387241</c:v>
                </c:pt>
                <c:pt idx="241">
                  <c:v>0.49173971204005501</c:v>
                </c:pt>
                <c:pt idx="242">
                  <c:v>0.49183021187581899</c:v>
                </c:pt>
                <c:pt idx="243">
                  <c:v>0.49254253446935298</c:v>
                </c:pt>
                <c:pt idx="244">
                  <c:v>0.49291075069828899</c:v>
                </c:pt>
                <c:pt idx="245">
                  <c:v>0.49493963226121901</c:v>
                </c:pt>
                <c:pt idx="246">
                  <c:v>0.49496366756500898</c:v>
                </c:pt>
                <c:pt idx="247">
                  <c:v>0.495397401484092</c:v>
                </c:pt>
                <c:pt idx="248">
                  <c:v>0.49578574139230602</c:v>
                </c:pt>
                <c:pt idx="249">
                  <c:v>0.49652454593363299</c:v>
                </c:pt>
                <c:pt idx="250">
                  <c:v>0.49805568894312202</c:v>
                </c:pt>
                <c:pt idx="251">
                  <c:v>0.49820233757436</c:v>
                </c:pt>
                <c:pt idx="252">
                  <c:v>0.49943717739793902</c:v>
                </c:pt>
                <c:pt idx="253">
                  <c:v>0.49987223799726299</c:v>
                </c:pt>
                <c:pt idx="254">
                  <c:v>0.499885216931029</c:v>
                </c:pt>
              </c:numCache>
            </c:numRef>
          </c:val>
        </c:ser>
        <c:ser>
          <c:idx val="3"/>
          <c:order val="3"/>
          <c:tx>
            <c:v>Neg Instances Uscore &gt; 0.5</c:v>
          </c:tx>
          <c:spPr>
            <a:solidFill>
              <a:srgbClr val="CC00FF"/>
            </a:solidFill>
          </c:spPr>
          <c:val>
            <c:numRef>
              <c:f>Sheet7!$E$2:$E$332</c:f>
              <c:numCache>
                <c:formatCode>General</c:formatCode>
                <c:ptCount val="3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0.50093695261994997</c:v>
                </c:pt>
                <c:pt idx="256">
                  <c:v>0.50105981353044604</c:v>
                </c:pt>
                <c:pt idx="257">
                  <c:v>0.50140889115517995</c:v>
                </c:pt>
                <c:pt idx="258">
                  <c:v>0.50306000007109197</c:v>
                </c:pt>
                <c:pt idx="259">
                  <c:v>0.50471018223721098</c:v>
                </c:pt>
                <c:pt idx="260">
                  <c:v>0.50715186086939401</c:v>
                </c:pt>
                <c:pt idx="261">
                  <c:v>0.50860576918392397</c:v>
                </c:pt>
                <c:pt idx="262">
                  <c:v>0.50869651352797496</c:v>
                </c:pt>
                <c:pt idx="263">
                  <c:v>0.50883740301232605</c:v>
                </c:pt>
                <c:pt idx="264">
                  <c:v>0.50998859795930296</c:v>
                </c:pt>
                <c:pt idx="265">
                  <c:v>0.51183186787636203</c:v>
                </c:pt>
                <c:pt idx="266">
                  <c:v>0.51571783375348101</c:v>
                </c:pt>
                <c:pt idx="267">
                  <c:v>0.51768163915116705</c:v>
                </c:pt>
                <c:pt idx="268">
                  <c:v>0.52122789027623595</c:v>
                </c:pt>
                <c:pt idx="269">
                  <c:v>0.52631749441276299</c:v>
                </c:pt>
                <c:pt idx="270">
                  <c:v>0.52776528323885197</c:v>
                </c:pt>
                <c:pt idx="271">
                  <c:v>0.535300015245045</c:v>
                </c:pt>
                <c:pt idx="272">
                  <c:v>0.54227928151611304</c:v>
                </c:pt>
                <c:pt idx="273">
                  <c:v>0.54605685510477098</c:v>
                </c:pt>
                <c:pt idx="274">
                  <c:v>0.55686334219564304</c:v>
                </c:pt>
                <c:pt idx="275">
                  <c:v>0.56058560469478802</c:v>
                </c:pt>
                <c:pt idx="276">
                  <c:v>0.56572158536077799</c:v>
                </c:pt>
                <c:pt idx="277">
                  <c:v>0.56893805991752</c:v>
                </c:pt>
                <c:pt idx="278">
                  <c:v>0.57066881500657196</c:v>
                </c:pt>
                <c:pt idx="279">
                  <c:v>0.57810039069885699</c:v>
                </c:pt>
                <c:pt idx="280">
                  <c:v>0.580495908544575</c:v>
                </c:pt>
                <c:pt idx="281">
                  <c:v>0.59615391304161003</c:v>
                </c:pt>
                <c:pt idx="282">
                  <c:v>0.604023192270564</c:v>
                </c:pt>
                <c:pt idx="283">
                  <c:v>0.60422039512890202</c:v>
                </c:pt>
                <c:pt idx="284">
                  <c:v>0.60622217028019298</c:v>
                </c:pt>
                <c:pt idx="285">
                  <c:v>0.61004625992206396</c:v>
                </c:pt>
                <c:pt idx="286">
                  <c:v>0.61109969489038296</c:v>
                </c:pt>
                <c:pt idx="287">
                  <c:v>0.61279157848064403</c:v>
                </c:pt>
                <c:pt idx="288">
                  <c:v>0.61391038966183598</c:v>
                </c:pt>
                <c:pt idx="289">
                  <c:v>0.61881051207948701</c:v>
                </c:pt>
                <c:pt idx="290">
                  <c:v>0.61933455350909306</c:v>
                </c:pt>
                <c:pt idx="291">
                  <c:v>0.62188915529523803</c:v>
                </c:pt>
                <c:pt idx="292">
                  <c:v>0.62629702290036204</c:v>
                </c:pt>
                <c:pt idx="293">
                  <c:v>0.62804413094739797</c:v>
                </c:pt>
                <c:pt idx="294">
                  <c:v>0.63139512737331305</c:v>
                </c:pt>
                <c:pt idx="295">
                  <c:v>0.63775896136824906</c:v>
                </c:pt>
                <c:pt idx="296">
                  <c:v>0.63936257610741698</c:v>
                </c:pt>
                <c:pt idx="297">
                  <c:v>0.64896163904203097</c:v>
                </c:pt>
                <c:pt idx="298">
                  <c:v>0.64979272856827397</c:v>
                </c:pt>
                <c:pt idx="299">
                  <c:v>0.64982511472932003</c:v>
                </c:pt>
                <c:pt idx="300">
                  <c:v>0.65035378838865998</c:v>
                </c:pt>
                <c:pt idx="301">
                  <c:v>0.65770292725883495</c:v>
                </c:pt>
                <c:pt idx="302">
                  <c:v>0.66471919704509796</c:v>
                </c:pt>
                <c:pt idx="303">
                  <c:v>0.66528652499707797</c:v>
                </c:pt>
                <c:pt idx="304">
                  <c:v>0.66897889190347304</c:v>
                </c:pt>
                <c:pt idx="305">
                  <c:v>0.67222681816176499</c:v>
                </c:pt>
                <c:pt idx="306">
                  <c:v>0.67738378838522795</c:v>
                </c:pt>
                <c:pt idx="307">
                  <c:v>0.68195993197058202</c:v>
                </c:pt>
                <c:pt idx="308">
                  <c:v>0.68459004070813101</c:v>
                </c:pt>
                <c:pt idx="309">
                  <c:v>0.68474851715831297</c:v>
                </c:pt>
                <c:pt idx="310">
                  <c:v>0.685311929511768</c:v>
                </c:pt>
                <c:pt idx="311">
                  <c:v>0.68819622695237903</c:v>
                </c:pt>
                <c:pt idx="312">
                  <c:v>0.68882857895010996</c:v>
                </c:pt>
                <c:pt idx="313">
                  <c:v>0.69491952967605697</c:v>
                </c:pt>
                <c:pt idx="314">
                  <c:v>0.70304573980372098</c:v>
                </c:pt>
                <c:pt idx="315">
                  <c:v>0.70454989520202405</c:v>
                </c:pt>
                <c:pt idx="316">
                  <c:v>0.70571537097847004</c:v>
                </c:pt>
                <c:pt idx="317">
                  <c:v>0.70674304523993903</c:v>
                </c:pt>
                <c:pt idx="318">
                  <c:v>0.70707703711707404</c:v>
                </c:pt>
                <c:pt idx="319">
                  <c:v>0.72407613244536395</c:v>
                </c:pt>
                <c:pt idx="320">
                  <c:v>0.72528338981760498</c:v>
                </c:pt>
                <c:pt idx="321">
                  <c:v>0.72604000569977101</c:v>
                </c:pt>
                <c:pt idx="322">
                  <c:v>0.73228325823072404</c:v>
                </c:pt>
                <c:pt idx="323">
                  <c:v>0.73500081376147897</c:v>
                </c:pt>
                <c:pt idx="324">
                  <c:v>0.73670920422794395</c:v>
                </c:pt>
                <c:pt idx="325">
                  <c:v>0.74150134615095598</c:v>
                </c:pt>
                <c:pt idx="326">
                  <c:v>0.74674502901861095</c:v>
                </c:pt>
                <c:pt idx="327">
                  <c:v>0.75921216249434498</c:v>
                </c:pt>
                <c:pt idx="328">
                  <c:v>0.75945317551644798</c:v>
                </c:pt>
                <c:pt idx="329">
                  <c:v>0.77201858841177495</c:v>
                </c:pt>
                <c:pt idx="330">
                  <c:v>0.78905899642738697</c:v>
                </c:pt>
              </c:numCache>
            </c:numRef>
          </c:val>
        </c:ser>
        <c:dLbls>
          <c:showLegendKey val="0"/>
          <c:showVal val="0"/>
          <c:showCatName val="0"/>
          <c:showSerName val="0"/>
          <c:showPercent val="0"/>
          <c:showBubbleSize val="0"/>
        </c:dLbls>
        <c:axId val="46089728"/>
        <c:axId val="46131072"/>
      </c:areaChart>
      <c:catAx>
        <c:axId val="46089728"/>
        <c:scaling>
          <c:orientation val="minMax"/>
        </c:scaling>
        <c:delete val="0"/>
        <c:axPos val="b"/>
        <c:title>
          <c:tx>
            <c:rich>
              <a:bodyPr/>
              <a:lstStyle/>
              <a:p>
                <a:pPr>
                  <a:defRPr/>
                </a:pPr>
                <a:r>
                  <a:rPr lang="en-US"/>
                  <a:t>Serial Number</a:t>
                </a:r>
              </a:p>
            </c:rich>
          </c:tx>
          <c:layout/>
          <c:overlay val="0"/>
        </c:title>
        <c:majorTickMark val="out"/>
        <c:minorTickMark val="none"/>
        <c:tickLblPos val="nextTo"/>
        <c:crossAx val="46131072"/>
        <c:crosses val="autoZero"/>
        <c:auto val="1"/>
        <c:lblAlgn val="ctr"/>
        <c:lblOffset val="100"/>
        <c:noMultiLvlLbl val="0"/>
      </c:catAx>
      <c:valAx>
        <c:axId val="46131072"/>
        <c:scaling>
          <c:orientation val="minMax"/>
        </c:scaling>
        <c:delete val="0"/>
        <c:axPos val="l"/>
        <c:majorGridlines/>
        <c:title>
          <c:tx>
            <c:rich>
              <a:bodyPr rot="-5400000" vert="horz"/>
              <a:lstStyle/>
              <a:p>
                <a:pPr>
                  <a:defRPr/>
                </a:pPr>
                <a:r>
                  <a:rPr lang="en-US"/>
                  <a:t>U-Score</a:t>
                </a:r>
              </a:p>
            </c:rich>
          </c:tx>
          <c:layout/>
          <c:overlay val="0"/>
        </c:title>
        <c:numFmt formatCode="General" sourceLinked="1"/>
        <c:majorTickMark val="out"/>
        <c:minorTickMark val="none"/>
        <c:tickLblPos val="nextTo"/>
        <c:crossAx val="46089728"/>
        <c:crosses val="autoZero"/>
        <c:crossBetween val="midCat"/>
      </c:valAx>
    </c:plotArea>
    <c:legend>
      <c:legendPos val="b"/>
      <c:layout/>
      <c:overlay val="0"/>
      <c:txPr>
        <a:bodyPr/>
        <a:lstStyle/>
        <a:p>
          <a:pPr rtl="0">
            <a:defRPr/>
          </a:pPr>
          <a:endParaRPr lang="en-US"/>
        </a:p>
      </c:txPr>
    </c:legend>
    <c:plotVisOnly val="1"/>
    <c:dispBlanksAs val="gap"/>
    <c:showDLblsOverMax val="0"/>
  </c:chart>
  <c:txPr>
    <a:bodyPr/>
    <a:lstStyle/>
    <a:p>
      <a:pPr>
        <a:defRPr sz="160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Paper_Figure!$B$62</c:f>
              <c:strCache>
                <c:ptCount val="1"/>
                <c:pt idx="0">
                  <c:v>Number of Mutations</c:v>
                </c:pt>
              </c:strCache>
            </c:strRef>
          </c:tx>
          <c:spPr>
            <a:solidFill>
              <a:srgbClr val="00FFCC"/>
            </a:solidFill>
          </c:spPr>
          <c:invertIfNegative val="0"/>
          <c:dPt>
            <c:idx val="5"/>
            <c:invertIfNegative val="0"/>
            <c:bubble3D val="0"/>
            <c:spPr>
              <a:solidFill>
                <a:srgbClr val="FF0066"/>
              </a:solidFill>
            </c:spPr>
          </c:dPt>
          <c:dLbls>
            <c:dLblPos val="outEnd"/>
            <c:showLegendKey val="0"/>
            <c:showVal val="1"/>
            <c:showCatName val="0"/>
            <c:showSerName val="0"/>
            <c:showPercent val="0"/>
            <c:showBubbleSize val="0"/>
            <c:showLeaderLines val="0"/>
          </c:dLbls>
          <c:cat>
            <c:strRef>
              <c:f>Paper_Figure!$A$48:$A$53</c:f>
              <c:strCache>
                <c:ptCount val="6"/>
                <c:pt idx="0">
                  <c:v>90 – 100</c:v>
                </c:pt>
                <c:pt idx="1">
                  <c:v>80 – 89.99</c:v>
                </c:pt>
                <c:pt idx="2">
                  <c:v>70 – 79.99</c:v>
                </c:pt>
                <c:pt idx="3">
                  <c:v>60 – 69.99</c:v>
                </c:pt>
                <c:pt idx="4">
                  <c:v>50 – 59.99</c:v>
                </c:pt>
                <c:pt idx="5">
                  <c:v>40 – 49.99</c:v>
                </c:pt>
              </c:strCache>
            </c:strRef>
          </c:cat>
          <c:val>
            <c:numRef>
              <c:f>Paper_Figure!$B$63:$B$68</c:f>
              <c:numCache>
                <c:formatCode>General</c:formatCode>
                <c:ptCount val="6"/>
                <c:pt idx="0">
                  <c:v>0</c:v>
                </c:pt>
                <c:pt idx="1">
                  <c:v>12</c:v>
                </c:pt>
                <c:pt idx="2">
                  <c:v>38</c:v>
                </c:pt>
                <c:pt idx="3">
                  <c:v>36</c:v>
                </c:pt>
                <c:pt idx="4">
                  <c:v>75</c:v>
                </c:pt>
                <c:pt idx="5">
                  <c:v>4</c:v>
                </c:pt>
              </c:numCache>
            </c:numRef>
          </c:val>
        </c:ser>
        <c:dLbls>
          <c:showLegendKey val="0"/>
          <c:showVal val="0"/>
          <c:showCatName val="0"/>
          <c:showSerName val="0"/>
          <c:showPercent val="0"/>
          <c:showBubbleSize val="0"/>
        </c:dLbls>
        <c:gapWidth val="150"/>
        <c:axId val="44205184"/>
        <c:axId val="44207488"/>
      </c:barChart>
      <c:catAx>
        <c:axId val="44205184"/>
        <c:scaling>
          <c:orientation val="minMax"/>
        </c:scaling>
        <c:delete val="0"/>
        <c:axPos val="b"/>
        <c:title>
          <c:tx>
            <c:rich>
              <a:bodyPr/>
              <a:lstStyle/>
              <a:p>
                <a:pPr>
                  <a:defRPr/>
                </a:pPr>
                <a:r>
                  <a:rPr lang="en-US"/>
                  <a:t>Probability (%)</a:t>
                </a:r>
              </a:p>
            </c:rich>
          </c:tx>
          <c:layout/>
          <c:overlay val="0"/>
        </c:title>
        <c:majorTickMark val="out"/>
        <c:minorTickMark val="none"/>
        <c:tickLblPos val="nextTo"/>
        <c:txPr>
          <a:bodyPr rot="-1500000"/>
          <a:lstStyle/>
          <a:p>
            <a:pPr>
              <a:defRPr/>
            </a:pPr>
            <a:endParaRPr lang="en-US"/>
          </a:p>
        </c:txPr>
        <c:crossAx val="44207488"/>
        <c:crosses val="autoZero"/>
        <c:auto val="1"/>
        <c:lblAlgn val="ctr"/>
        <c:lblOffset val="100"/>
        <c:noMultiLvlLbl val="0"/>
      </c:catAx>
      <c:valAx>
        <c:axId val="44207488"/>
        <c:scaling>
          <c:orientation val="minMax"/>
        </c:scaling>
        <c:delete val="0"/>
        <c:axPos val="l"/>
        <c:majorGridlines/>
        <c:title>
          <c:tx>
            <c:rich>
              <a:bodyPr rot="-5400000" vert="horz"/>
              <a:lstStyle/>
              <a:p>
                <a:pPr>
                  <a:defRPr/>
                </a:pPr>
                <a:r>
                  <a:rPr lang="en-US"/>
                  <a:t>Number of Mutations</a:t>
                </a:r>
              </a:p>
            </c:rich>
          </c:tx>
          <c:layout/>
          <c:overlay val="0"/>
        </c:title>
        <c:numFmt formatCode="General" sourceLinked="1"/>
        <c:majorTickMark val="out"/>
        <c:minorTickMark val="none"/>
        <c:tickLblPos val="nextTo"/>
        <c:crossAx val="44205184"/>
        <c:crosses val="autoZero"/>
        <c:crossBetween val="between"/>
      </c:valAx>
    </c:plotArea>
    <c:plotVisOnly val="1"/>
    <c:dispBlanksAs val="gap"/>
    <c:showDLblsOverMax val="0"/>
  </c:chart>
  <c:txPr>
    <a:bodyPr/>
    <a:lstStyle/>
    <a:p>
      <a:pPr>
        <a:defRPr sz="1600">
          <a:latin typeface="+mn-l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54025"/>
          </a:xfrm>
          <a:prstGeom prst="rect">
            <a:avLst/>
          </a:prstGeom>
        </p:spPr>
        <p:txBody>
          <a:bodyPr vert="horz" wrap="square" lIns="90562" tIns="45281" rIns="90562" bIns="45281"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Date Placeholder 2"/>
          <p:cNvSpPr>
            <a:spLocks noGrp="1"/>
          </p:cNvSpPr>
          <p:nvPr>
            <p:ph type="dt" idx="1"/>
          </p:nvPr>
        </p:nvSpPr>
        <p:spPr>
          <a:xfrm>
            <a:off x="3841750" y="0"/>
            <a:ext cx="2938463" cy="454025"/>
          </a:xfrm>
          <a:prstGeom prst="rect">
            <a:avLst/>
          </a:prstGeom>
        </p:spPr>
        <p:txBody>
          <a:bodyPr vert="horz" wrap="square" lIns="90562" tIns="45281" rIns="90562" bIns="45281" numCol="1" anchor="t" anchorCtr="0" compatLnSpc="1">
            <a:prstTxWarp prst="textNoShape">
              <a:avLst/>
            </a:prstTxWarp>
          </a:bodyPr>
          <a:lstStyle>
            <a:lvl1pPr algn="r">
              <a:defRPr sz="1200">
                <a:latin typeface="Calibri" pitchFamily="34" charset="0"/>
              </a:defRPr>
            </a:lvl1pPr>
          </a:lstStyle>
          <a:p>
            <a:pPr>
              <a:defRPr/>
            </a:pPr>
            <a:fld id="{D96F91EF-40BB-47EC-8472-C74EFFE7B64A}" type="datetimeFigureOut">
              <a:rPr lang="zh-CN" altLang="en-US"/>
              <a:pPr>
                <a:defRPr/>
              </a:pPr>
              <a:t>2013/7/9</a:t>
            </a:fld>
            <a:endParaRPr lang="en-US" altLang="zh-CN"/>
          </a:p>
        </p:txBody>
      </p:sp>
      <p:sp>
        <p:nvSpPr>
          <p:cNvPr id="4" name="Slide Image Placeholder 3"/>
          <p:cNvSpPr>
            <a:spLocks noGrp="1" noRot="1" noChangeAspect="1"/>
          </p:cNvSpPr>
          <p:nvPr>
            <p:ph type="sldImg" idx="2"/>
          </p:nvPr>
        </p:nvSpPr>
        <p:spPr>
          <a:xfrm>
            <a:off x="1123950" y="679450"/>
            <a:ext cx="4533900" cy="3400425"/>
          </a:xfrm>
          <a:prstGeom prst="rect">
            <a:avLst/>
          </a:prstGeom>
          <a:noFill/>
          <a:ln w="12700">
            <a:solidFill>
              <a:prstClr val="black"/>
            </a:solidFill>
          </a:ln>
        </p:spPr>
        <p:txBody>
          <a:bodyPr vert="horz" lIns="90562" tIns="45281" rIns="90562" bIns="45281" rtlCol="0" anchor="ctr"/>
          <a:lstStyle/>
          <a:p>
            <a:pPr lvl="0"/>
            <a:endParaRPr lang="en-US" noProof="0" smtClean="0"/>
          </a:p>
        </p:txBody>
      </p:sp>
      <p:sp>
        <p:nvSpPr>
          <p:cNvPr id="5" name="Notes Placeholder 4"/>
          <p:cNvSpPr>
            <a:spLocks noGrp="1"/>
          </p:cNvSpPr>
          <p:nvPr>
            <p:ph type="body" sz="quarter" idx="3"/>
          </p:nvPr>
        </p:nvSpPr>
        <p:spPr>
          <a:xfrm>
            <a:off x="677863" y="4306888"/>
            <a:ext cx="5426075" cy="4081462"/>
          </a:xfrm>
          <a:prstGeom prst="rect">
            <a:avLst/>
          </a:prstGeom>
        </p:spPr>
        <p:txBody>
          <a:bodyPr vert="horz" lIns="90562" tIns="45281" rIns="90562" bIns="4528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12188"/>
            <a:ext cx="2938463" cy="454025"/>
          </a:xfrm>
          <a:prstGeom prst="rect">
            <a:avLst/>
          </a:prstGeom>
        </p:spPr>
        <p:txBody>
          <a:bodyPr vert="horz" wrap="square" lIns="90562" tIns="45281" rIns="90562" bIns="45281"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Slide Number Placeholder 6"/>
          <p:cNvSpPr>
            <a:spLocks noGrp="1"/>
          </p:cNvSpPr>
          <p:nvPr>
            <p:ph type="sldNum" sz="quarter" idx="5"/>
          </p:nvPr>
        </p:nvSpPr>
        <p:spPr>
          <a:xfrm>
            <a:off x="3841750" y="8612188"/>
            <a:ext cx="2938463" cy="454025"/>
          </a:xfrm>
          <a:prstGeom prst="rect">
            <a:avLst/>
          </a:prstGeom>
        </p:spPr>
        <p:txBody>
          <a:bodyPr vert="horz" wrap="square" lIns="90562" tIns="45281" rIns="90562" bIns="45281" numCol="1" anchor="b" anchorCtr="0" compatLnSpc="1">
            <a:prstTxWarp prst="textNoShape">
              <a:avLst/>
            </a:prstTxWarp>
          </a:bodyPr>
          <a:lstStyle>
            <a:lvl1pPr algn="r">
              <a:defRPr sz="1200">
                <a:latin typeface="Calibri" pitchFamily="34" charset="0"/>
              </a:defRPr>
            </a:lvl1pPr>
          </a:lstStyle>
          <a:p>
            <a:pPr>
              <a:defRPr/>
            </a:pPr>
            <a:fld id="{B97CCC04-4965-424F-B382-7A2CE4E19236}" type="slidenum">
              <a:rPr lang="zh-CN" altLang="en-US"/>
              <a:pPr>
                <a:defRPr/>
              </a:pPr>
              <a:t>‹#›</a:t>
            </a:fld>
            <a:endParaRPr lang="en-US" altLang="zh-CN"/>
          </a:p>
        </p:txBody>
      </p:sp>
    </p:spTree>
    <p:extLst>
      <p:ext uri="{BB962C8B-B14F-4D97-AF65-F5344CB8AC3E}">
        <p14:creationId xmlns:p14="http://schemas.microsoft.com/office/powerpoint/2010/main" val="3749897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much of the focus thus far has been on a handful of frequently occurring mutations such as L858R and L861Q.</a:t>
            </a:r>
          </a:p>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27</a:t>
            </a:fld>
            <a:endParaRPr lang="en-US" altLang="zh-CN"/>
          </a:p>
        </p:txBody>
      </p:sp>
    </p:spTree>
    <p:extLst>
      <p:ext uri="{BB962C8B-B14F-4D97-AF65-F5344CB8AC3E}">
        <p14:creationId xmlns:p14="http://schemas.microsoft.com/office/powerpoint/2010/main" val="385791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35</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36</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37</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38</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39</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40</a:t>
            </a:fld>
            <a:endParaRPr lang="en-US" altLang="zh-CN"/>
          </a:p>
        </p:txBody>
      </p:sp>
    </p:spTree>
    <p:extLst>
      <p:ext uri="{BB962C8B-B14F-4D97-AF65-F5344CB8AC3E}">
        <p14:creationId xmlns:p14="http://schemas.microsoft.com/office/powerpoint/2010/main" val="316566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Then the task of combing the outputs of multiple experts to generate robust outputs would become </a:t>
            </a:r>
            <a:r>
              <a:rPr lang="en-US" sz="1200" b="0" i="0" u="none" strike="noStrike" kern="1200" baseline="0" dirty="0" err="1" smtClean="0">
                <a:solidFill>
                  <a:schemeClr val="tx1"/>
                </a:solidFill>
                <a:latin typeface="+mn-lt"/>
                <a:ea typeface="+mn-ea"/>
                <a:cs typeface="+mn-cs"/>
              </a:rPr>
              <a:t>dicult</a:t>
            </a:r>
            <a:r>
              <a:rPr lang="en-US" sz="1200" b="0" i="0" u="none" strike="noStrike" kern="1200" baseline="0" dirty="0" smtClean="0">
                <a:solidFill>
                  <a:schemeClr val="tx1"/>
                </a:solidFill>
                <a:latin typeface="+mn-lt"/>
                <a:ea typeface="+mn-ea"/>
                <a:cs typeface="+mn-cs"/>
              </a:rPr>
              <a:t>. Even though such “robust” outputs can be generated, it might be under certain restrictions. For instance, by applying the majority voting approach, samples that cannot be reached the consensus by majority experts need to be removed.</a:t>
            </a:r>
            <a:endParaRPr lang="en-US" dirty="0"/>
          </a:p>
        </p:txBody>
      </p:sp>
      <p:sp>
        <p:nvSpPr>
          <p:cNvPr id="4" name="Slide Number Placeholder 3"/>
          <p:cNvSpPr>
            <a:spLocks noGrp="1"/>
          </p:cNvSpPr>
          <p:nvPr>
            <p:ph type="sldNum" sz="quarter" idx="10"/>
          </p:nvPr>
        </p:nvSpPr>
        <p:spPr/>
        <p:txBody>
          <a:bodyPr/>
          <a:lstStyle/>
          <a:p>
            <a:pPr>
              <a:defRPr/>
            </a:pPr>
            <a:fld id="{B97CCC04-4965-424F-B382-7A2CE4E19236}" type="slidenum">
              <a:rPr lang="zh-CN" altLang="en-US" smtClean="0"/>
              <a:pPr>
                <a:defRPr/>
              </a:pPr>
              <a:t>52</a:t>
            </a:fld>
            <a:endParaRPr lang="en-US" altLang="zh-CN"/>
          </a:p>
        </p:txBody>
      </p:sp>
    </p:spTree>
    <p:extLst>
      <p:ext uri="{BB962C8B-B14F-4D97-AF65-F5344CB8AC3E}">
        <p14:creationId xmlns:p14="http://schemas.microsoft.com/office/powerpoint/2010/main" val="350536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85BABF3D-7BFC-463B-959E-7386D699AD08}" type="datetime1">
              <a:rPr lang="en-US" altLang="zh-CN" smtClean="0"/>
              <a:t>7/11/2013</a:t>
            </a:fld>
            <a:endParaRPr lang="en-US" altLang="zh-CN"/>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zh-CN"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BF4C8135-7E24-4F56-B148-C851F315D452}"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92E7245-7B7B-471E-AFFB-C6EF4B2C78C1}" type="datetime1">
              <a:rPr lang="en-US" altLang="zh-CN" smtClean="0"/>
              <a:t>7/11/2013</a:t>
            </a:fld>
            <a:endParaRPr lang="en-US" altLang="zh-CN"/>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694BBA5-AAB7-4331-9E84-4D647F48C435}"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743CBB1-06BA-455B-B50B-3E77B1D1C5F7}" type="datetime1">
              <a:rPr lang="en-US" altLang="zh-CN" smtClean="0"/>
              <a:t>7/11/2013</a:t>
            </a:fld>
            <a:endParaRPr lang="en-US" altLang="zh-CN"/>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3309280-195C-409D-A181-D735A9FB32F9}"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fld id="{88A56097-C804-42AC-A685-03AF258F7ED2}" type="datetime1">
              <a:rPr lang="en-US" altLang="zh-CN" smtClean="0"/>
              <a:t>7/11/2013</a:t>
            </a:fld>
            <a:endParaRPr lang="en-US" altLang="zh-CN"/>
          </a:p>
        </p:txBody>
      </p:sp>
      <p:sp>
        <p:nvSpPr>
          <p:cNvPr id="9" name="Slide Number Placeholder 8"/>
          <p:cNvSpPr>
            <a:spLocks noGrp="1"/>
          </p:cNvSpPr>
          <p:nvPr>
            <p:ph type="sldNum" sz="quarter" idx="15"/>
          </p:nvPr>
        </p:nvSpPr>
        <p:spPr/>
        <p:txBody>
          <a:bodyPr rtlCol="0"/>
          <a:lstStyle/>
          <a:p>
            <a:pPr>
              <a:defRPr/>
            </a:pPr>
            <a:fld id="{4D3F5836-87CD-4424-B467-46C02A95E8B6}" type="slidenum">
              <a:rPr lang="zh-CN" altLang="en-US" smtClean="0"/>
              <a:pPr>
                <a:defRPr/>
              </a:pPr>
              <a:t>‹#›</a:t>
            </a:fld>
            <a:endParaRPr lang="en-US" altLang="zh-CN"/>
          </a:p>
        </p:txBody>
      </p:sp>
      <p:sp>
        <p:nvSpPr>
          <p:cNvPr id="10" name="Footer Placeholder 9"/>
          <p:cNvSpPr>
            <a:spLocks noGrp="1"/>
          </p:cNvSpPr>
          <p:nvPr>
            <p:ph type="ftr" sz="quarter" idx="16"/>
          </p:nvPr>
        </p:nvSpPr>
        <p:spPr/>
        <p:txBody>
          <a:bodyPr rtlCol="0"/>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D0771C43-9BE3-408D-B379-C138693D7A20}" type="datetime1">
              <a:rPr lang="en-US" altLang="zh-CN" smtClean="0"/>
              <a:t>7/11/2013</a:t>
            </a:fld>
            <a:endParaRPr lang="en-US" altLang="zh-CN"/>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zh-CN"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951889DE-8A6A-495C-8075-E93A92B783C0}" type="slidenum">
              <a:rPr lang="zh-CN" altLang="en-US"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D06CA11C-DC51-4B4A-B701-134BF016E936}" type="datetime1">
              <a:rPr lang="en-US" altLang="zh-CN" smtClean="0"/>
              <a:t>7/11/2013</a:t>
            </a:fld>
            <a:endParaRPr lang="en-US" altLang="zh-CN"/>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ADC63260-6549-44C1-B673-776D61BAD1CB}" type="slidenum">
              <a:rPr lang="zh-CN" altLang="en-US" smtClean="0"/>
              <a:pPr>
                <a:defRPr/>
              </a:pPr>
              <a:t>‹#›</a:t>
            </a:fld>
            <a:endParaRPr lang="en-US" altLang="zh-C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fld id="{1DD3BDC8-D8FC-47FD-8DC6-6987285B5448}" type="datetime1">
              <a:rPr lang="en-US" altLang="zh-CN" smtClean="0"/>
              <a:t>7/11/2013</a:t>
            </a:fld>
            <a:endParaRPr lang="en-US" altLang="zh-CN"/>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4D620BF9-EB6B-4A1F-A2E7-1AAB2A5F8052}" type="slidenum">
              <a:rPr lang="zh-CN" altLang="en-US" smtClean="0"/>
              <a:pPr>
                <a:defRPr/>
              </a:pPr>
              <a:t>‹#›</a:t>
            </a:fld>
            <a:endParaRPr lang="en-US" altLang="zh-C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fld id="{0B9665C1-4E22-42FA-A18D-64F66316354F}" type="datetime1">
              <a:rPr lang="en-US" altLang="zh-CN" smtClean="0"/>
              <a:t>7/11/2013</a:t>
            </a:fld>
            <a:endParaRPr lang="en-US" altLang="zh-CN"/>
          </a:p>
        </p:txBody>
      </p:sp>
      <p:sp>
        <p:nvSpPr>
          <p:cNvPr id="7" name="Slide Number Placeholder 6"/>
          <p:cNvSpPr>
            <a:spLocks noGrp="1"/>
          </p:cNvSpPr>
          <p:nvPr>
            <p:ph type="sldNum" sz="quarter" idx="11"/>
          </p:nvPr>
        </p:nvSpPr>
        <p:spPr/>
        <p:txBody>
          <a:bodyPr rtlCol="0"/>
          <a:lstStyle/>
          <a:p>
            <a:pPr>
              <a:defRPr/>
            </a:pPr>
            <a:fld id="{E204EBD4-B486-4F7D-8EEF-B14EE2FFC527}" type="slidenum">
              <a:rPr lang="zh-CN" altLang="en-US" smtClean="0"/>
              <a:pPr>
                <a:defRPr/>
              </a:pPr>
              <a:t>‹#›</a:t>
            </a:fld>
            <a:endParaRPr lang="en-US" altLang="zh-CN"/>
          </a:p>
        </p:txBody>
      </p:sp>
      <p:sp>
        <p:nvSpPr>
          <p:cNvPr id="8" name="Footer Placeholder 7"/>
          <p:cNvSpPr>
            <a:spLocks noGrp="1"/>
          </p:cNvSpPr>
          <p:nvPr>
            <p:ph type="ftr" sz="quarter" idx="12"/>
          </p:nvPr>
        </p:nvSpPr>
        <p:spPr/>
        <p:txBody>
          <a:bodyPr rtlCol="0"/>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D57567F-B605-4C9F-A988-426121A685BE}" type="datetime1">
              <a:rPr lang="en-US" altLang="zh-CN" smtClean="0"/>
              <a:t>7/11/2013</a:t>
            </a:fld>
            <a:endParaRPr lang="en-US" altLang="zh-CN"/>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DC0C218B-96D5-4BD5-A6F5-EDA644EFCA93}"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fld id="{682B46E8-F51D-47E9-A8E7-86BCFFF42956}" type="datetime1">
              <a:rPr lang="en-US" altLang="zh-CN" smtClean="0"/>
              <a:t>7/11/2013</a:t>
            </a:fld>
            <a:endParaRPr lang="en-US" altLang="zh-CN"/>
          </a:p>
        </p:txBody>
      </p:sp>
      <p:sp>
        <p:nvSpPr>
          <p:cNvPr id="22" name="Slide Number Placeholder 21"/>
          <p:cNvSpPr>
            <a:spLocks noGrp="1"/>
          </p:cNvSpPr>
          <p:nvPr>
            <p:ph type="sldNum" sz="quarter" idx="15"/>
          </p:nvPr>
        </p:nvSpPr>
        <p:spPr/>
        <p:txBody>
          <a:bodyPr rtlCol="0"/>
          <a:lstStyle/>
          <a:p>
            <a:pPr>
              <a:defRPr/>
            </a:pPr>
            <a:fld id="{367F6821-04ED-438E-AE85-A6F492F10B2A}" type="slidenum">
              <a:rPr lang="zh-CN" altLang="en-US" smtClean="0"/>
              <a:pPr>
                <a:defRPr/>
              </a:pPr>
              <a:t>‹#›</a:t>
            </a:fld>
            <a:endParaRPr lang="en-US" altLang="zh-CN"/>
          </a:p>
        </p:txBody>
      </p:sp>
      <p:sp>
        <p:nvSpPr>
          <p:cNvPr id="23" name="Footer Placeholder 22"/>
          <p:cNvSpPr>
            <a:spLocks noGrp="1"/>
          </p:cNvSpPr>
          <p:nvPr>
            <p:ph type="ftr" sz="quarter" idx="16"/>
          </p:nvPr>
        </p:nvSpPr>
        <p:spPr/>
        <p:txBody>
          <a:bodyPr rtlCol="0"/>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fld id="{AC517399-1EDA-44A5-A22C-A1DC899F6A62}" type="datetime1">
              <a:rPr lang="en-US" altLang="zh-CN" smtClean="0"/>
              <a:t>7/11/2013</a:t>
            </a:fld>
            <a:endParaRPr lang="en-US" altLang="zh-CN"/>
          </a:p>
        </p:txBody>
      </p:sp>
      <p:sp>
        <p:nvSpPr>
          <p:cNvPr id="18" name="Slide Number Placeholder 17"/>
          <p:cNvSpPr>
            <a:spLocks noGrp="1"/>
          </p:cNvSpPr>
          <p:nvPr>
            <p:ph type="sldNum" sz="quarter" idx="11"/>
          </p:nvPr>
        </p:nvSpPr>
        <p:spPr/>
        <p:txBody>
          <a:bodyPr rtlCol="0"/>
          <a:lstStyle/>
          <a:p>
            <a:pPr>
              <a:defRPr/>
            </a:pPr>
            <a:fld id="{CE5D778F-032D-47E9-9757-3B96B578FED2}" type="slidenum">
              <a:rPr lang="zh-CN" altLang="en-US" smtClean="0"/>
              <a:pPr>
                <a:defRPr/>
              </a:pPr>
              <a:t>‹#›</a:t>
            </a:fld>
            <a:endParaRPr lang="en-US" altLang="zh-CN"/>
          </a:p>
        </p:txBody>
      </p:sp>
      <p:sp>
        <p:nvSpPr>
          <p:cNvPr id="21" name="Footer Placeholder 20"/>
          <p:cNvSpPr>
            <a:spLocks noGrp="1"/>
          </p:cNvSpPr>
          <p:nvPr>
            <p:ph type="ftr" sz="quarter" idx="12"/>
          </p:nvPr>
        </p:nvSpPr>
        <p:spPr/>
        <p:txBody>
          <a:bodyPr rtlCol="0"/>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AD12CC8A-2193-4AAD-BCC3-E6F8F260939A}" type="datetime1">
              <a:rPr lang="en-US" altLang="zh-CN" smtClean="0"/>
              <a:t>7/11/2013</a:t>
            </a:fld>
            <a:endParaRPr lang="en-US" altLang="zh-C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zh-CN"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DBDF3C4-B483-432C-9B91-042467BF13DB}"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variome.kobic.re.kr/SnpNaviga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df"/><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2.pdf"/></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d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6.pdf"/></Relationships>
</file>

<file path=ppt/slides/_rels/slide6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3.png"/><Relationship Id="rId7" Type="http://schemas.openxmlformats.org/officeDocument/2006/relationships/image" Target="../media/image16.pdf"/><Relationship Id="rId2" Type="http://schemas.openxmlformats.org/officeDocument/2006/relationships/image" Target="../media/image18.pdf"/><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76200" y="0"/>
            <a:ext cx="8991600" cy="2971800"/>
          </a:xfrm>
        </p:spPr>
        <p:txBody>
          <a:bodyPr>
            <a:normAutofit/>
          </a:bodyPr>
          <a:lstStyle/>
          <a:p>
            <a:pPr algn="ctr">
              <a:spcBef>
                <a:spcPts val="1200"/>
              </a:spcBef>
              <a:spcAft>
                <a:spcPts val="1200"/>
              </a:spcAft>
            </a:pPr>
            <a:r>
              <a:rPr lang="en-US" dirty="0">
                <a:latin typeface="Utsaah" pitchFamily="34" charset="0"/>
                <a:cs typeface="Utsaah" pitchFamily="34" charset="0"/>
              </a:rPr>
              <a:t>Improving Learning Outcomes </a:t>
            </a:r>
            <a:r>
              <a:rPr lang="en-US" dirty="0" smtClean="0">
                <a:latin typeface="Utsaah" pitchFamily="34" charset="0"/>
                <a:cs typeface="Utsaah" pitchFamily="34" charset="0"/>
              </a:rPr>
              <a:t>by Using </a:t>
            </a:r>
            <a:r>
              <a:rPr lang="en-US" dirty="0">
                <a:latin typeface="Utsaah" pitchFamily="34" charset="0"/>
                <a:cs typeface="Utsaah" pitchFamily="34" charset="0"/>
              </a:rPr>
              <a:t>Clustering Validity Analysis to Reduce Label </a:t>
            </a:r>
            <a:r>
              <a:rPr lang="en-US" dirty="0" smtClean="0">
                <a:latin typeface="Utsaah" pitchFamily="34" charset="0"/>
                <a:cs typeface="Utsaah" pitchFamily="34" charset="0"/>
              </a:rPr>
              <a:t>Uncertainty</a:t>
            </a:r>
            <a:br>
              <a:rPr lang="en-US" dirty="0" smtClean="0">
                <a:latin typeface="Utsaah" pitchFamily="34" charset="0"/>
                <a:cs typeface="Utsaah" pitchFamily="34" charset="0"/>
              </a:rPr>
            </a:br>
            <a:r>
              <a:rPr lang="en-US" dirty="0" smtClean="0">
                <a:latin typeface="Utsaah" pitchFamily="34" charset="0"/>
                <a:cs typeface="Utsaah" pitchFamily="34" charset="0"/>
              </a:rPr>
              <a:t/>
            </a:r>
            <a:br>
              <a:rPr lang="en-US" dirty="0" smtClean="0">
                <a:latin typeface="Utsaah" pitchFamily="34" charset="0"/>
                <a:cs typeface="Utsaah" pitchFamily="34" charset="0"/>
              </a:rPr>
            </a:br>
            <a:r>
              <a:rPr sz="1600" b="1" dirty="0" smtClean="0">
                <a:latin typeface="Utsaah" pitchFamily="34" charset="0"/>
                <a:cs typeface="Utsaah" pitchFamily="34" charset="0"/>
              </a:rPr>
              <a:t>Department </a:t>
            </a:r>
            <a:r>
              <a:rPr sz="1600" b="1" dirty="0" smtClean="0">
                <a:latin typeface="Utsaah" pitchFamily="34" charset="0"/>
                <a:cs typeface="Utsaah" pitchFamily="34" charset="0"/>
              </a:rPr>
              <a:t>of Computer Science</a:t>
            </a:r>
            <a:br>
              <a:rPr sz="1600" b="1" dirty="0" smtClean="0">
                <a:latin typeface="Utsaah" pitchFamily="34" charset="0"/>
                <a:cs typeface="Utsaah" pitchFamily="34" charset="0"/>
              </a:rPr>
            </a:br>
            <a:r>
              <a:rPr lang="en-US" sz="1600" b="1" dirty="0" smtClean="0">
                <a:latin typeface="Utsaah" pitchFamily="34" charset="0"/>
                <a:cs typeface="Utsaah" pitchFamily="34" charset="0"/>
              </a:rPr>
              <a:t>July 11th</a:t>
            </a:r>
            <a:r>
              <a:rPr sz="1600" b="1" dirty="0" smtClean="0">
                <a:latin typeface="Utsaah" pitchFamily="34" charset="0"/>
                <a:cs typeface="Utsaah" pitchFamily="34" charset="0"/>
              </a:rPr>
              <a:t>, </a:t>
            </a:r>
            <a:r>
              <a:rPr sz="1600" b="1" dirty="0" smtClean="0">
                <a:latin typeface="Utsaah" pitchFamily="34" charset="0"/>
                <a:cs typeface="Utsaah" pitchFamily="34" charset="0"/>
              </a:rPr>
              <a:t>2013</a:t>
            </a:r>
          </a:p>
        </p:txBody>
      </p:sp>
      <p:sp>
        <p:nvSpPr>
          <p:cNvPr id="3" name="Subtitle 2"/>
          <p:cNvSpPr>
            <a:spLocks noGrp="1"/>
          </p:cNvSpPr>
          <p:nvPr>
            <p:ph type="subTitle" idx="1"/>
          </p:nvPr>
        </p:nvSpPr>
        <p:spPr>
          <a:xfrm>
            <a:off x="76200" y="5105400"/>
            <a:ext cx="8991600" cy="1371600"/>
          </a:xfrm>
        </p:spPr>
        <p:txBody>
          <a:bodyPr>
            <a:normAutofit/>
          </a:bodyPr>
          <a:lstStyle/>
          <a:p>
            <a:pPr algn="ctr">
              <a:defRPr/>
            </a:pPr>
            <a:r>
              <a:rPr lang="en-US" dirty="0" smtClean="0">
                <a:latin typeface="Utsaah" pitchFamily="34" charset="0"/>
                <a:cs typeface="Utsaah" pitchFamily="34" charset="0"/>
              </a:rPr>
              <a:t>U</a:t>
            </a:r>
            <a:r>
              <a:rPr lang="en-US" dirty="0">
                <a:latin typeface="Utsaah" pitchFamily="34" charset="0"/>
                <a:cs typeface="Utsaah" pitchFamily="34" charset="0"/>
              </a:rPr>
              <a:t>, Man Chon (Kevin</a:t>
            </a:r>
            <a:r>
              <a:rPr lang="en-US" dirty="0" smtClean="0">
                <a:latin typeface="Utsaah" pitchFamily="34" charset="0"/>
                <a:cs typeface="Utsaah" pitchFamily="34" charset="0"/>
              </a:rPr>
              <a:t>)</a:t>
            </a:r>
          </a:p>
          <a:p>
            <a:pPr algn="ctr">
              <a:defRPr/>
            </a:pPr>
            <a:r>
              <a:rPr lang="en-US" dirty="0" smtClean="0">
                <a:latin typeface="Utsaah" pitchFamily="34" charset="0"/>
                <a:cs typeface="Utsaah" pitchFamily="34" charset="0"/>
              </a:rPr>
              <a:t>manchonu@uga.edu</a:t>
            </a:r>
            <a:endParaRPr lang="en-US" dirty="0">
              <a:latin typeface="Utsaah" pitchFamily="34" charset="0"/>
              <a:cs typeface="Utsaah" pitchFamily="34" charset="0"/>
            </a:endParaRPr>
          </a:p>
          <a:p>
            <a:pPr algn="ctr">
              <a:defRPr/>
            </a:pPr>
            <a:r>
              <a:rPr lang="en-US" dirty="0" smtClean="0">
                <a:latin typeface="Utsaah" pitchFamily="34" charset="0"/>
                <a:cs typeface="Utsaah" pitchFamily="34" charset="0"/>
              </a:rPr>
              <a:t>www.cs.uga.edu/~manchonu</a:t>
            </a:r>
            <a:endParaRPr lang="en-US" dirty="0">
              <a:latin typeface="Utsaah" pitchFamily="34" charset="0"/>
              <a:cs typeface="Utsaah" pitchFamily="34" charset="0"/>
            </a:endParaRPr>
          </a:p>
        </p:txBody>
      </p:sp>
      <p:pic>
        <p:nvPicPr>
          <p:cNvPr id="614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3603625"/>
            <a:ext cx="3733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Our application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10</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smtClean="0">
                <a:latin typeface="+mj-lt"/>
              </a:rPr>
              <a:t>We use ROMP for </a:t>
            </a:r>
            <a:r>
              <a:rPr lang="en-US" dirty="0">
                <a:latin typeface="+mj-lt"/>
              </a:rPr>
              <a:t>identifying causative mutations in human protein kinases, a class </a:t>
            </a:r>
            <a:r>
              <a:rPr lang="en-US" dirty="0" smtClean="0">
                <a:latin typeface="+mj-lt"/>
              </a:rPr>
              <a:t>of signaling </a:t>
            </a:r>
            <a:r>
              <a:rPr lang="en-US" dirty="0">
                <a:latin typeface="+mj-lt"/>
              </a:rPr>
              <a:t>proteins known to be frequently mutated in human </a:t>
            </a:r>
            <a:r>
              <a:rPr lang="en-US" dirty="0" smtClean="0">
                <a:latin typeface="+mj-lt"/>
              </a:rPr>
              <a:t>cancers</a:t>
            </a:r>
            <a:endParaRPr lang="en-US" dirty="0" smtClean="0">
              <a:latin typeface="+mj-lt"/>
              <a:cs typeface="Times New Roman" pitchFamily="18" charset="0"/>
            </a:endParaRPr>
          </a:p>
          <a:p>
            <a:pPr lvl="1"/>
            <a:endParaRPr lang="en-US" dirty="0" smtClean="0">
              <a:latin typeface="+mj-lt"/>
              <a:cs typeface="Times New Roman" pitchFamily="18" charset="0"/>
            </a:endParaRPr>
          </a:p>
          <a:p>
            <a:pPr lvl="1"/>
            <a:endParaRPr lang="en-US" dirty="0" smtClean="0">
              <a:latin typeface="+mj-lt"/>
            </a:endParaRPr>
          </a:p>
        </p:txBody>
      </p:sp>
    </p:spTree>
    <p:extLst>
      <p:ext uri="{BB962C8B-B14F-4D97-AF65-F5344CB8AC3E}">
        <p14:creationId xmlns:p14="http://schemas.microsoft.com/office/powerpoint/2010/main" val="2481840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274638"/>
            <a:ext cx="7924800" cy="1143000"/>
          </a:xfrm>
        </p:spPr>
        <p:txBody>
          <a:bodyPr/>
          <a:lstStyle/>
          <a:p>
            <a:r>
              <a:rPr lang="en-US" dirty="0" smtClean="0">
                <a:cs typeface="Aharoni" pitchFamily="2" charset="-79"/>
              </a:rPr>
              <a:t>Background</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11</a:t>
            </a:fld>
            <a:endParaRPr lang="en-US" smtClean="0"/>
          </a:p>
        </p:txBody>
      </p:sp>
      <p:sp>
        <p:nvSpPr>
          <p:cNvPr id="8197" name="Content Placeholder 2"/>
          <p:cNvSpPr>
            <a:spLocks noGrp="1"/>
          </p:cNvSpPr>
          <p:nvPr>
            <p:ph sz="quarter" idx="1"/>
          </p:nvPr>
        </p:nvSpPr>
        <p:spPr>
          <a:xfrm>
            <a:off x="76200" y="1447800"/>
            <a:ext cx="8686800" cy="4876800"/>
          </a:xfrm>
        </p:spPr>
        <p:txBody>
          <a:bodyPr>
            <a:normAutofit lnSpcReduction="10000"/>
          </a:bodyPr>
          <a:lstStyle/>
          <a:p>
            <a:r>
              <a:rPr lang="en-US" dirty="0">
                <a:latin typeface="+mj-lt"/>
              </a:rPr>
              <a:t>Cancer is a genetic disease which develops through a series of somatic mutations, </a:t>
            </a:r>
            <a:r>
              <a:rPr lang="en-US" dirty="0" smtClean="0">
                <a:latin typeface="+mj-lt"/>
              </a:rPr>
              <a:t>a subset </a:t>
            </a:r>
            <a:r>
              <a:rPr lang="en-US" dirty="0">
                <a:latin typeface="+mj-lt"/>
              </a:rPr>
              <a:t>of which drive cancer </a:t>
            </a:r>
            <a:r>
              <a:rPr lang="en-US" dirty="0" smtClean="0">
                <a:latin typeface="+mj-lt"/>
              </a:rPr>
              <a:t>progression</a:t>
            </a:r>
          </a:p>
          <a:p>
            <a:pPr lvl="1"/>
            <a:r>
              <a:rPr lang="en-US" dirty="0">
                <a:solidFill>
                  <a:srgbClr val="0070C0"/>
                </a:solidFill>
                <a:latin typeface="+mj-lt"/>
              </a:rPr>
              <a:t>Not all mutations have equal </a:t>
            </a:r>
            <a:r>
              <a:rPr lang="en-US" dirty="0" smtClean="0">
                <a:solidFill>
                  <a:srgbClr val="0070C0"/>
                </a:solidFill>
                <a:latin typeface="+mj-lt"/>
              </a:rPr>
              <a:t>influence </a:t>
            </a:r>
            <a:r>
              <a:rPr lang="en-US" dirty="0">
                <a:solidFill>
                  <a:srgbClr val="0070C0"/>
                </a:solidFill>
                <a:latin typeface="+mj-lt"/>
              </a:rPr>
              <a:t>on the disease state of a </a:t>
            </a:r>
            <a:r>
              <a:rPr lang="en-US" dirty="0" smtClean="0">
                <a:solidFill>
                  <a:srgbClr val="0070C0"/>
                </a:solidFill>
                <a:latin typeface="+mj-lt"/>
              </a:rPr>
              <a:t>cell</a:t>
            </a:r>
          </a:p>
          <a:p>
            <a:pPr lvl="1"/>
            <a:r>
              <a:rPr lang="en-US" dirty="0" smtClean="0">
                <a:solidFill>
                  <a:srgbClr val="0070C0"/>
                </a:solidFill>
                <a:latin typeface="+mj-lt"/>
              </a:rPr>
              <a:t>“Driver” (Causative) and “</a:t>
            </a:r>
            <a:r>
              <a:rPr lang="en-US" dirty="0" err="1" smtClean="0">
                <a:solidFill>
                  <a:srgbClr val="0070C0"/>
                </a:solidFill>
                <a:latin typeface="+mj-lt"/>
              </a:rPr>
              <a:t>Pessenger</a:t>
            </a:r>
            <a:r>
              <a:rPr lang="en-US" dirty="0" smtClean="0">
                <a:solidFill>
                  <a:srgbClr val="0070C0"/>
                </a:solidFill>
                <a:latin typeface="+mj-lt"/>
              </a:rPr>
              <a:t>” (Non-Causative)</a:t>
            </a:r>
          </a:p>
          <a:p>
            <a:r>
              <a:rPr lang="en-US" dirty="0">
                <a:latin typeface="+mj-lt"/>
              </a:rPr>
              <a:t>Mutated driver genes are worthwhile targets for drug </a:t>
            </a:r>
            <a:r>
              <a:rPr lang="en-US" dirty="0" smtClean="0">
                <a:latin typeface="+mj-lt"/>
              </a:rPr>
              <a:t>discovery</a:t>
            </a:r>
            <a:endParaRPr lang="en-US" dirty="0">
              <a:latin typeface="+mj-lt"/>
            </a:endParaRPr>
          </a:p>
          <a:p>
            <a:pPr lvl="1"/>
            <a:r>
              <a:rPr lang="en-US" dirty="0" smtClean="0">
                <a:solidFill>
                  <a:srgbClr val="0070C0"/>
                </a:solidFill>
                <a:latin typeface="+mj-lt"/>
              </a:rPr>
              <a:t>Counteracting </a:t>
            </a:r>
            <a:r>
              <a:rPr lang="en-US" dirty="0">
                <a:solidFill>
                  <a:srgbClr val="0070C0"/>
                </a:solidFill>
                <a:latin typeface="+mj-lt"/>
              </a:rPr>
              <a:t>the mutation's </a:t>
            </a:r>
            <a:r>
              <a:rPr lang="en-US" dirty="0" smtClean="0">
                <a:solidFill>
                  <a:srgbClr val="0070C0"/>
                </a:solidFill>
                <a:latin typeface="+mj-lt"/>
              </a:rPr>
              <a:t>effects </a:t>
            </a:r>
            <a:r>
              <a:rPr lang="en-US" dirty="0">
                <a:solidFill>
                  <a:srgbClr val="0070C0"/>
                </a:solidFill>
                <a:latin typeface="+mj-lt"/>
              </a:rPr>
              <a:t>can potentially slow or reverse cancer progression </a:t>
            </a:r>
            <a:r>
              <a:rPr lang="en-US" dirty="0" smtClean="0">
                <a:solidFill>
                  <a:srgbClr val="0070C0"/>
                </a:solidFill>
                <a:latin typeface="+mj-lt"/>
              </a:rPr>
              <a:t>in individual patients</a:t>
            </a:r>
          </a:p>
          <a:p>
            <a:r>
              <a:rPr lang="en-US" dirty="0" smtClean="0">
                <a:latin typeface="+mj-lt"/>
                <a:cs typeface="Times New Roman" pitchFamily="18" charset="0"/>
              </a:rPr>
              <a:t>Machine Learning approaches have been </a:t>
            </a:r>
            <a:r>
              <a:rPr lang="en-US" dirty="0" smtClean="0">
                <a:latin typeface="+mj-lt"/>
                <a:cs typeface="Times New Roman" pitchFamily="18" charset="0"/>
              </a:rPr>
              <a:t>used extensively to predict/prioritize causative mutations, but…</a:t>
            </a:r>
          </a:p>
          <a:p>
            <a:pPr lvl="1"/>
            <a:r>
              <a:rPr lang="en-US" dirty="0" smtClean="0">
                <a:solidFill>
                  <a:srgbClr val="0070C0"/>
                </a:solidFill>
                <a:latin typeface="+mj-lt"/>
                <a:cs typeface="Times New Roman" pitchFamily="18" charset="0"/>
              </a:rPr>
              <a:t>Used standard features of mutated residues, didn’t consider gene- or family-specific features</a:t>
            </a:r>
          </a:p>
          <a:p>
            <a:pPr lvl="1"/>
            <a:r>
              <a:rPr lang="en-US" dirty="0" smtClean="0">
                <a:solidFill>
                  <a:srgbClr val="0070C0"/>
                </a:solidFill>
                <a:latin typeface="+mj-lt"/>
                <a:cs typeface="Times New Roman" pitchFamily="18" charset="0"/>
              </a:rPr>
              <a:t>Used one or two popular machine learning algorithms, didn’t consider the bias</a:t>
            </a:r>
          </a:p>
          <a:p>
            <a:pPr lvl="1"/>
            <a:r>
              <a:rPr lang="en-US" dirty="0" smtClean="0">
                <a:solidFill>
                  <a:srgbClr val="0070C0"/>
                </a:solidFill>
                <a:latin typeface="+mj-lt"/>
                <a:cs typeface="Times New Roman" pitchFamily="18" charset="0"/>
              </a:rPr>
              <a:t>Provided binary classification results, seldom provide ranking of mutations</a:t>
            </a:r>
          </a:p>
          <a:p>
            <a:pPr lvl="1"/>
            <a:r>
              <a:rPr lang="en-US" dirty="0" smtClean="0">
                <a:solidFill>
                  <a:srgbClr val="0070C0"/>
                </a:solidFill>
                <a:latin typeface="+mj-lt"/>
                <a:cs typeface="Times New Roman" pitchFamily="18" charset="0"/>
              </a:rPr>
              <a:t>Unsupervised learning approaches have never been utilized to tackle this problem</a:t>
            </a:r>
          </a:p>
          <a:p>
            <a:endParaRPr lang="en-US" dirty="0" smtClean="0">
              <a:latin typeface="+mj-lt"/>
            </a:endParaRPr>
          </a:p>
        </p:txBody>
      </p:sp>
    </p:spTree>
    <p:extLst>
      <p:ext uri="{BB962C8B-B14F-4D97-AF65-F5344CB8AC3E}">
        <p14:creationId xmlns:p14="http://schemas.microsoft.com/office/powerpoint/2010/main" val="185964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Evaluation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12</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a:t>To evaluate our framework, we conducted experiments on benchmark datasets from </a:t>
            </a:r>
            <a:r>
              <a:rPr lang="en-US" dirty="0" smtClean="0"/>
              <a:t>UCI Machine </a:t>
            </a:r>
            <a:r>
              <a:rPr lang="en-US" dirty="0"/>
              <a:t>Learning </a:t>
            </a:r>
            <a:r>
              <a:rPr lang="en-US" dirty="0" smtClean="0"/>
              <a:t>Repository. We </a:t>
            </a:r>
            <a:r>
              <a:rPr lang="en-US" dirty="0"/>
              <a:t>selected 3 </a:t>
            </a:r>
            <a:r>
              <a:rPr lang="en-US" dirty="0" smtClean="0"/>
              <a:t>datasets:</a:t>
            </a:r>
          </a:p>
          <a:p>
            <a:pPr lvl="1"/>
            <a:r>
              <a:rPr lang="en-US" dirty="0" smtClean="0">
                <a:solidFill>
                  <a:srgbClr val="0070C0"/>
                </a:solidFill>
              </a:rPr>
              <a:t>Tic-Tac-Toe Dataset</a:t>
            </a:r>
          </a:p>
          <a:p>
            <a:pPr lvl="1"/>
            <a:r>
              <a:rPr lang="en-US" dirty="0" smtClean="0">
                <a:solidFill>
                  <a:srgbClr val="0070C0"/>
                </a:solidFill>
              </a:rPr>
              <a:t>Wisconsin </a:t>
            </a:r>
            <a:r>
              <a:rPr lang="en-US" dirty="0">
                <a:solidFill>
                  <a:srgbClr val="0070C0"/>
                </a:solidFill>
              </a:rPr>
              <a:t>Breast Cancer (Original) </a:t>
            </a:r>
            <a:r>
              <a:rPr lang="en-US" dirty="0" smtClean="0">
                <a:solidFill>
                  <a:srgbClr val="0070C0"/>
                </a:solidFill>
              </a:rPr>
              <a:t>Dataset</a:t>
            </a:r>
          </a:p>
          <a:p>
            <a:pPr lvl="1"/>
            <a:r>
              <a:rPr lang="en-US" dirty="0" smtClean="0">
                <a:solidFill>
                  <a:srgbClr val="0070C0"/>
                </a:solidFill>
              </a:rPr>
              <a:t>Wisconsin </a:t>
            </a:r>
            <a:r>
              <a:rPr lang="en-US" dirty="0">
                <a:solidFill>
                  <a:srgbClr val="0070C0"/>
                </a:solidFill>
              </a:rPr>
              <a:t>Breast Cancer (</a:t>
            </a:r>
            <a:r>
              <a:rPr lang="en-US" dirty="0" smtClean="0">
                <a:solidFill>
                  <a:srgbClr val="0070C0"/>
                </a:solidFill>
              </a:rPr>
              <a:t>Diagnostic) Dataset</a:t>
            </a:r>
            <a:endParaRPr lang="en-US" dirty="0" smtClean="0">
              <a:solidFill>
                <a:srgbClr val="0070C0"/>
              </a:solidFill>
              <a:latin typeface="Centaur" pitchFamily="18" charset="0"/>
              <a:cs typeface="Times New Roman" pitchFamily="18" charset="0"/>
            </a:endParaRPr>
          </a:p>
          <a:p>
            <a:pPr lvl="1"/>
            <a:endParaRPr lang="en-US" dirty="0" smtClean="0">
              <a:latin typeface="Centaur" pitchFamily="18" charset="0"/>
            </a:endParaRPr>
          </a:p>
        </p:txBody>
      </p:sp>
    </p:spTree>
    <p:extLst>
      <p:ext uri="{BB962C8B-B14F-4D97-AF65-F5344CB8AC3E}">
        <p14:creationId xmlns:p14="http://schemas.microsoft.com/office/powerpoint/2010/main" val="4228398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Performance of ROMP</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13</a:t>
            </a:fld>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2608781689"/>
              </p:ext>
            </p:extLst>
          </p:nvPr>
        </p:nvGraphicFramePr>
        <p:xfrm>
          <a:off x="465161" y="2514600"/>
          <a:ext cx="8145439" cy="1483360"/>
        </p:xfrm>
        <a:graphic>
          <a:graphicData uri="http://schemas.openxmlformats.org/drawingml/2006/table">
            <a:tbl>
              <a:tblPr firstRow="1" bandRow="1">
                <a:tableStyleId>{5C22544A-7EE6-4342-B048-85BDC9FD1C3A}</a:tableStyleId>
              </a:tblPr>
              <a:tblGrid>
                <a:gridCol w="1851235"/>
                <a:gridCol w="1049034"/>
                <a:gridCol w="1049034"/>
                <a:gridCol w="1297968"/>
                <a:gridCol w="1297968"/>
                <a:gridCol w="800100"/>
                <a:gridCol w="800100"/>
              </a:tblGrid>
              <a:tr h="370840">
                <a:tc>
                  <a:txBody>
                    <a:bodyPr/>
                    <a:lstStyle/>
                    <a:p>
                      <a:r>
                        <a:rPr lang="en-US" dirty="0" smtClean="0"/>
                        <a:t>Dataset</a:t>
                      </a:r>
                      <a:endParaRPr lang="en-US" dirty="0"/>
                    </a:p>
                  </a:txBody>
                  <a:tcPr/>
                </a:tc>
                <a:tc>
                  <a:txBody>
                    <a:bodyPr/>
                    <a:lstStyle/>
                    <a:p>
                      <a:r>
                        <a:rPr lang="en-US" dirty="0" smtClean="0"/>
                        <a:t>TP Rate</a:t>
                      </a:r>
                      <a:endParaRPr lang="en-US" dirty="0"/>
                    </a:p>
                  </a:txBody>
                  <a:tcPr/>
                </a:tc>
                <a:tc>
                  <a:txBody>
                    <a:bodyPr/>
                    <a:lstStyle/>
                    <a:p>
                      <a:r>
                        <a:rPr lang="en-US" dirty="0" smtClean="0"/>
                        <a:t>FP Rate</a:t>
                      </a:r>
                      <a:endParaRPr lang="en-US" dirty="0"/>
                    </a:p>
                  </a:txBody>
                  <a:tcPr/>
                </a:tc>
                <a:tc>
                  <a:txBody>
                    <a:bodyPr/>
                    <a:lstStyle/>
                    <a:p>
                      <a:r>
                        <a:rPr lang="en-US" dirty="0" smtClean="0"/>
                        <a:t>Accuracy (%)</a:t>
                      </a:r>
                      <a:endParaRPr lang="en-US" dirty="0"/>
                    </a:p>
                  </a:txBody>
                  <a:tcPr/>
                </a:tc>
                <a:tc>
                  <a:txBody>
                    <a:bodyPr/>
                    <a:lstStyle/>
                    <a:p>
                      <a:r>
                        <a:rPr lang="en-US" dirty="0" smtClean="0"/>
                        <a:t>F-Measure</a:t>
                      </a:r>
                      <a:endParaRPr lang="en-US" dirty="0"/>
                    </a:p>
                  </a:txBody>
                  <a:tcPr/>
                </a:tc>
                <a:tc>
                  <a:txBody>
                    <a:bodyPr/>
                    <a:lstStyle/>
                    <a:p>
                      <a:r>
                        <a:rPr lang="en-US" dirty="0" smtClean="0"/>
                        <a:t>S-P</a:t>
                      </a:r>
                      <a:endParaRPr lang="en-US" dirty="0"/>
                    </a:p>
                  </a:txBody>
                  <a:tcPr/>
                </a:tc>
                <a:tc>
                  <a:txBody>
                    <a:bodyPr/>
                    <a:lstStyle/>
                    <a:p>
                      <a:r>
                        <a:rPr lang="en-US" dirty="0" smtClean="0"/>
                        <a:t>S-N</a:t>
                      </a:r>
                      <a:endParaRPr lang="en-US" dirty="0"/>
                    </a:p>
                  </a:txBody>
                  <a:tcPr/>
                </a:tc>
              </a:tr>
              <a:tr h="370840">
                <a:tc>
                  <a:txBody>
                    <a:bodyPr/>
                    <a:lstStyle/>
                    <a:p>
                      <a:r>
                        <a:rPr lang="en-US" dirty="0" smtClean="0"/>
                        <a:t>Tic-Tac-Toe</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WBC-Original</a:t>
                      </a:r>
                      <a:endParaRPr lang="en-US" dirty="0"/>
                    </a:p>
                  </a:txBody>
                  <a:tcPr/>
                </a:tc>
                <a:tc>
                  <a:txBody>
                    <a:bodyPr/>
                    <a:lstStyle/>
                    <a:p>
                      <a:r>
                        <a:rPr lang="en-US" dirty="0" smtClean="0"/>
                        <a:t>0.9959</a:t>
                      </a:r>
                      <a:endParaRPr lang="en-US" dirty="0"/>
                    </a:p>
                  </a:txBody>
                  <a:tcPr/>
                </a:tc>
                <a:tc>
                  <a:txBody>
                    <a:bodyPr/>
                    <a:lstStyle/>
                    <a:p>
                      <a:r>
                        <a:rPr lang="en-US" dirty="0" smtClean="0"/>
                        <a:t>0..0209</a:t>
                      </a:r>
                      <a:endParaRPr lang="en-US" dirty="0"/>
                    </a:p>
                  </a:txBody>
                  <a:tcPr/>
                </a:tc>
                <a:tc>
                  <a:txBody>
                    <a:bodyPr/>
                    <a:lstStyle/>
                    <a:p>
                      <a:r>
                        <a:rPr lang="en-US" dirty="0" smtClean="0"/>
                        <a:t>98.33</a:t>
                      </a:r>
                      <a:endParaRPr lang="en-US" dirty="0"/>
                    </a:p>
                  </a:txBody>
                  <a:tcPr/>
                </a:tc>
                <a:tc>
                  <a:txBody>
                    <a:bodyPr/>
                    <a:lstStyle/>
                    <a:p>
                      <a:r>
                        <a:rPr lang="en-US" dirty="0" smtClean="0"/>
                        <a:t>0.9677</a:t>
                      </a:r>
                      <a:endParaRPr lang="en-US" dirty="0"/>
                    </a:p>
                  </a:txBody>
                  <a:tcPr/>
                </a:tc>
                <a:tc>
                  <a:txBody>
                    <a:bodyPr/>
                    <a:lstStyle/>
                    <a:p>
                      <a:r>
                        <a:rPr lang="en-US" dirty="0" smtClean="0"/>
                        <a:t>2</a:t>
                      </a:r>
                      <a:endParaRPr lang="en-US" dirty="0"/>
                    </a:p>
                  </a:txBody>
                  <a:tcPr/>
                </a:tc>
                <a:tc>
                  <a:txBody>
                    <a:bodyPr/>
                    <a:lstStyle/>
                    <a:p>
                      <a:r>
                        <a:rPr lang="en-US" dirty="0" smtClean="0"/>
                        <a:t>19</a:t>
                      </a:r>
                      <a:endParaRPr lang="en-US" dirty="0"/>
                    </a:p>
                  </a:txBody>
                  <a:tcPr/>
                </a:tc>
              </a:tr>
              <a:tr h="370840">
                <a:tc>
                  <a:txBody>
                    <a:bodyPr/>
                    <a:lstStyle/>
                    <a:p>
                      <a:r>
                        <a:rPr lang="en-US" dirty="0" smtClean="0"/>
                        <a:t>WBC-Diagnostic</a:t>
                      </a:r>
                      <a:endParaRPr lang="en-US" dirty="0"/>
                    </a:p>
                  </a:txBody>
                  <a:tcPr/>
                </a:tc>
                <a:tc>
                  <a:txBody>
                    <a:bodyPr/>
                    <a:lstStyle/>
                    <a:p>
                      <a:r>
                        <a:rPr lang="en-US" dirty="0" smtClean="0"/>
                        <a:t>0.9764</a:t>
                      </a:r>
                      <a:endParaRPr lang="en-US" dirty="0"/>
                    </a:p>
                  </a:txBody>
                  <a:tcPr/>
                </a:tc>
                <a:tc>
                  <a:txBody>
                    <a:bodyPr/>
                    <a:lstStyle/>
                    <a:p>
                      <a:r>
                        <a:rPr lang="en-US" dirty="0" smtClean="0"/>
                        <a:t>0.0112</a:t>
                      </a:r>
                      <a:endParaRPr lang="en-US" dirty="0"/>
                    </a:p>
                  </a:txBody>
                  <a:tcPr/>
                </a:tc>
                <a:tc>
                  <a:txBody>
                    <a:bodyPr/>
                    <a:lstStyle/>
                    <a:p>
                      <a:r>
                        <a:rPr lang="en-US" dirty="0" smtClean="0"/>
                        <a:t>98.42</a:t>
                      </a:r>
                      <a:endParaRPr lang="en-US" dirty="0"/>
                    </a:p>
                  </a:txBody>
                  <a:tcPr/>
                </a:tc>
                <a:tc>
                  <a:txBody>
                    <a:bodyPr/>
                    <a:lstStyle/>
                    <a:p>
                      <a:r>
                        <a:rPr lang="en-US" dirty="0" smtClean="0"/>
                        <a:t>0.9787</a:t>
                      </a:r>
                      <a:endParaRPr lang="en-US" dirty="0"/>
                    </a:p>
                  </a:txBody>
                  <a:tcPr/>
                </a:tc>
                <a:tc>
                  <a:txBody>
                    <a:bodyPr/>
                    <a:lstStyle/>
                    <a:p>
                      <a:r>
                        <a:rPr lang="en-US" dirty="0" smtClean="0"/>
                        <a:t>8</a:t>
                      </a:r>
                      <a:endParaRPr lang="en-US" dirty="0"/>
                    </a:p>
                  </a:txBody>
                  <a:tcPr/>
                </a:tc>
                <a:tc>
                  <a:txBody>
                    <a:bodyPr/>
                    <a:lstStyle/>
                    <a:p>
                      <a:r>
                        <a:rPr lang="en-US" dirty="0" smtClean="0"/>
                        <a:t>11</a:t>
                      </a:r>
                      <a:endParaRPr lang="en-US" dirty="0"/>
                    </a:p>
                  </a:txBody>
                  <a:tcPr/>
                </a:tc>
              </a:tr>
            </a:tbl>
          </a:graphicData>
        </a:graphic>
      </p:graphicFrame>
    </p:spTree>
    <p:extLst>
      <p:ext uri="{BB962C8B-B14F-4D97-AF65-F5344CB8AC3E}">
        <p14:creationId xmlns:p14="http://schemas.microsoft.com/office/powerpoint/2010/main" val="170410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Tic-Tac-Toe Dataset</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14</a:t>
            </a:fld>
            <a:endParaRPr lang="en-US" smtClean="0"/>
          </a:p>
        </p:txBody>
      </p:sp>
      <p:graphicFrame>
        <p:nvGraphicFramePr>
          <p:cNvPr id="3" name="Table 2"/>
          <p:cNvGraphicFramePr>
            <a:graphicFrameLocks noGrp="1"/>
          </p:cNvGraphicFramePr>
          <p:nvPr>
            <p:extLst>
              <p:ext uri="{D42A27DB-BD31-4B8C-83A1-F6EECF244321}">
                <p14:modId xmlns:p14="http://schemas.microsoft.com/office/powerpoint/2010/main" val="4288403749"/>
              </p:ext>
            </p:extLst>
          </p:nvPr>
        </p:nvGraphicFramePr>
        <p:xfrm>
          <a:off x="838200" y="2057400"/>
          <a:ext cx="7315200" cy="1854200"/>
        </p:xfrm>
        <a:graphic>
          <a:graphicData uri="http://schemas.openxmlformats.org/drawingml/2006/table">
            <a:tbl>
              <a:tblPr firstRow="1" bandRow="1">
                <a:tableStyleId>{5C22544A-7EE6-4342-B048-85BDC9FD1C3A}</a:tableStyleId>
              </a:tblPr>
              <a:tblGrid>
                <a:gridCol w="1035782"/>
                <a:gridCol w="2621818"/>
                <a:gridCol w="1828800"/>
                <a:gridCol w="1828800"/>
              </a:tblGrid>
              <a:tr h="370840">
                <a:tc>
                  <a:txBody>
                    <a:bodyPr/>
                    <a:lstStyle/>
                    <a:p>
                      <a:r>
                        <a:rPr lang="en-US" dirty="0" smtClean="0">
                          <a:latin typeface="+mj-lt"/>
                        </a:rPr>
                        <a:t>Reference</a:t>
                      </a:r>
                      <a:endParaRPr lang="en-US" dirty="0">
                        <a:latin typeface="+mj-lt"/>
                      </a:endParaRPr>
                    </a:p>
                  </a:txBody>
                  <a:tcPr/>
                </a:tc>
                <a:tc>
                  <a:txBody>
                    <a:bodyPr/>
                    <a:lstStyle/>
                    <a:p>
                      <a:r>
                        <a:rPr lang="en-US" dirty="0" smtClean="0">
                          <a:latin typeface="+mj-lt"/>
                        </a:rPr>
                        <a:t>Method</a:t>
                      </a:r>
                      <a:endParaRPr lang="en-US" dirty="0">
                        <a:latin typeface="+mj-lt"/>
                      </a:endParaRPr>
                    </a:p>
                  </a:txBody>
                  <a:tcPr/>
                </a:tc>
                <a:tc>
                  <a:txBody>
                    <a:bodyPr/>
                    <a:lstStyle/>
                    <a:p>
                      <a:r>
                        <a:rPr lang="en-US" dirty="0" smtClean="0">
                          <a:latin typeface="+mj-lt"/>
                        </a:rPr>
                        <a:t>Accuracy (%)</a:t>
                      </a:r>
                      <a:endParaRPr lang="en-US" dirty="0">
                        <a:latin typeface="+mj-lt"/>
                      </a:endParaRPr>
                    </a:p>
                  </a:txBody>
                  <a:tcPr/>
                </a:tc>
                <a:tc>
                  <a:txBody>
                    <a:bodyPr/>
                    <a:lstStyle/>
                    <a:p>
                      <a:r>
                        <a:rPr lang="en-US" dirty="0" smtClean="0">
                          <a:latin typeface="+mj-lt"/>
                        </a:rPr>
                        <a:t>F-Measure</a:t>
                      </a:r>
                      <a:endParaRPr lang="en-US" dirty="0">
                        <a:latin typeface="+mj-lt"/>
                      </a:endParaRPr>
                    </a:p>
                  </a:txBody>
                  <a:tcPr/>
                </a:tc>
              </a:tr>
              <a:tr h="370840">
                <a:tc>
                  <a:txBody>
                    <a:bodyPr/>
                    <a:lstStyle/>
                    <a:p>
                      <a:r>
                        <a:rPr lang="en-US" dirty="0" smtClean="0">
                          <a:latin typeface="+mj-lt"/>
                        </a:rPr>
                        <a:t>[82]</a:t>
                      </a:r>
                      <a:endParaRPr lang="en-US" dirty="0">
                        <a:latin typeface="+mj-lt"/>
                      </a:endParaRPr>
                    </a:p>
                  </a:txBody>
                  <a:tcPr/>
                </a:tc>
                <a:tc>
                  <a:txBody>
                    <a:bodyPr/>
                    <a:lstStyle/>
                    <a:p>
                      <a:r>
                        <a:rPr lang="en-US" dirty="0" smtClean="0">
                          <a:latin typeface="+mj-lt"/>
                        </a:rPr>
                        <a:t>IB3-CI</a:t>
                      </a:r>
                      <a:endParaRPr lang="en-US" dirty="0">
                        <a:latin typeface="+mj-lt"/>
                      </a:endParaRPr>
                    </a:p>
                  </a:txBody>
                  <a:tcPr/>
                </a:tc>
                <a:tc>
                  <a:txBody>
                    <a:bodyPr/>
                    <a:lstStyle/>
                    <a:p>
                      <a:r>
                        <a:rPr lang="en-US" dirty="0" smtClean="0">
                          <a:latin typeface="+mj-lt"/>
                        </a:rPr>
                        <a:t>99.1</a:t>
                      </a:r>
                      <a:endParaRPr lang="en-US" dirty="0">
                        <a:latin typeface="+mj-lt"/>
                      </a:endParaRPr>
                    </a:p>
                  </a:txBody>
                  <a:tcPr/>
                </a:tc>
                <a:tc>
                  <a:txBody>
                    <a:bodyPr/>
                    <a:lstStyle/>
                    <a:p>
                      <a:r>
                        <a:rPr lang="en-US" dirty="0" smtClean="0">
                          <a:latin typeface="+mj-lt"/>
                        </a:rPr>
                        <a:t>n/a</a:t>
                      </a:r>
                      <a:endParaRPr lang="en-US" dirty="0">
                        <a:latin typeface="+mj-lt"/>
                      </a:endParaRPr>
                    </a:p>
                  </a:txBody>
                  <a:tcPr/>
                </a:tc>
              </a:tr>
              <a:tr h="370840">
                <a:tc>
                  <a:txBody>
                    <a:bodyPr/>
                    <a:lstStyle/>
                    <a:p>
                      <a:r>
                        <a:rPr lang="en-US" dirty="0" smtClean="0">
                          <a:latin typeface="+mj-lt"/>
                        </a:rPr>
                        <a:t>[83]</a:t>
                      </a:r>
                      <a:endParaRPr lang="en-US" dirty="0">
                        <a:latin typeface="+mj-lt"/>
                      </a:endParaRPr>
                    </a:p>
                  </a:txBody>
                  <a:tcPr/>
                </a:tc>
                <a:tc>
                  <a:txBody>
                    <a:bodyPr/>
                    <a:lstStyle/>
                    <a:p>
                      <a:r>
                        <a:rPr lang="en-US" dirty="0" smtClean="0">
                          <a:latin typeface="+mj-lt"/>
                        </a:rPr>
                        <a:t>CI3</a:t>
                      </a:r>
                      <a:endParaRPr lang="en-US" dirty="0">
                        <a:latin typeface="+mj-lt"/>
                      </a:endParaRPr>
                    </a:p>
                  </a:txBody>
                  <a:tcPr/>
                </a:tc>
                <a:tc>
                  <a:txBody>
                    <a:bodyPr/>
                    <a:lstStyle/>
                    <a:p>
                      <a:r>
                        <a:rPr lang="en-US" dirty="0" smtClean="0">
                          <a:latin typeface="+mj-lt"/>
                        </a:rPr>
                        <a:t>98.4</a:t>
                      </a:r>
                      <a:endParaRPr lang="en-US" dirty="0">
                        <a:latin typeface="+mj-lt"/>
                      </a:endParaRPr>
                    </a:p>
                  </a:txBody>
                  <a:tcPr/>
                </a:tc>
                <a:tc>
                  <a:txBody>
                    <a:bodyPr/>
                    <a:lstStyle/>
                    <a:p>
                      <a:r>
                        <a:rPr lang="en-US" dirty="0" smtClean="0">
                          <a:latin typeface="+mj-lt"/>
                        </a:rPr>
                        <a:t>n/a</a:t>
                      </a:r>
                      <a:endParaRPr lang="en-US" dirty="0">
                        <a:latin typeface="+mj-lt"/>
                      </a:endParaRPr>
                    </a:p>
                  </a:txBody>
                  <a:tcPr/>
                </a:tc>
              </a:tr>
              <a:tr h="370840">
                <a:tc>
                  <a:txBody>
                    <a:bodyPr/>
                    <a:lstStyle/>
                    <a:p>
                      <a:r>
                        <a:rPr lang="en-US" dirty="0" smtClean="0">
                          <a:latin typeface="+mj-lt"/>
                        </a:rPr>
                        <a:t>[84]</a:t>
                      </a:r>
                      <a:endParaRPr lang="en-US" dirty="0">
                        <a:latin typeface="+mj-lt"/>
                      </a:endParaRPr>
                    </a:p>
                  </a:txBody>
                  <a:tcPr/>
                </a:tc>
                <a:tc>
                  <a:txBody>
                    <a:bodyPr/>
                    <a:lstStyle/>
                    <a:p>
                      <a:r>
                        <a:rPr lang="en-US" dirty="0" smtClean="0">
                          <a:latin typeface="+mj-lt"/>
                        </a:rPr>
                        <a:t>Cluster Based Classification</a:t>
                      </a:r>
                      <a:endParaRPr lang="en-US" dirty="0">
                        <a:latin typeface="+mj-lt"/>
                      </a:endParaRPr>
                    </a:p>
                  </a:txBody>
                  <a:tcPr/>
                </a:tc>
                <a:tc>
                  <a:txBody>
                    <a:bodyPr/>
                    <a:lstStyle/>
                    <a:p>
                      <a:r>
                        <a:rPr lang="en-US" dirty="0" smtClean="0">
                          <a:latin typeface="+mj-lt"/>
                        </a:rPr>
                        <a:t>99.2</a:t>
                      </a:r>
                      <a:endParaRPr lang="en-US" dirty="0">
                        <a:latin typeface="+mj-lt"/>
                      </a:endParaRPr>
                    </a:p>
                  </a:txBody>
                  <a:tcPr/>
                </a:tc>
                <a:tc>
                  <a:txBody>
                    <a:bodyPr/>
                    <a:lstStyle/>
                    <a:p>
                      <a:r>
                        <a:rPr lang="en-US" dirty="0" smtClean="0">
                          <a:latin typeface="+mj-lt"/>
                        </a:rPr>
                        <a:t>n/a</a:t>
                      </a:r>
                      <a:endParaRPr lang="en-US" dirty="0">
                        <a:latin typeface="+mj-lt"/>
                      </a:endParaRPr>
                    </a:p>
                  </a:txBody>
                  <a:tcPr/>
                </a:tc>
              </a:tr>
              <a:tr h="370840">
                <a:tc>
                  <a:txBody>
                    <a:bodyPr/>
                    <a:lstStyle/>
                    <a:p>
                      <a:r>
                        <a:rPr lang="en-US" dirty="0" smtClean="0">
                          <a:latin typeface="+mj-lt"/>
                        </a:rPr>
                        <a:t>[85]</a:t>
                      </a:r>
                      <a:endParaRPr lang="en-US" dirty="0">
                        <a:latin typeface="+mj-lt"/>
                      </a:endParaRPr>
                    </a:p>
                  </a:txBody>
                  <a:tcPr/>
                </a:tc>
                <a:tc>
                  <a:txBody>
                    <a:bodyPr/>
                    <a:lstStyle/>
                    <a:p>
                      <a:r>
                        <a:rPr lang="en-US" dirty="0" smtClean="0">
                          <a:latin typeface="+mj-lt"/>
                        </a:rPr>
                        <a:t>ROMP</a:t>
                      </a:r>
                      <a:endParaRPr lang="en-US" dirty="0">
                        <a:latin typeface="+mj-lt"/>
                      </a:endParaRPr>
                    </a:p>
                  </a:txBody>
                  <a:tcPr/>
                </a:tc>
                <a:tc>
                  <a:txBody>
                    <a:bodyPr/>
                    <a:lstStyle/>
                    <a:p>
                      <a:r>
                        <a:rPr lang="en-US" b="1" dirty="0" smtClean="0">
                          <a:latin typeface="+mj-lt"/>
                        </a:rPr>
                        <a:t>100</a:t>
                      </a:r>
                      <a:endParaRPr lang="en-US" b="1" dirty="0">
                        <a:latin typeface="+mj-lt"/>
                      </a:endParaRPr>
                    </a:p>
                  </a:txBody>
                  <a:tcPr/>
                </a:tc>
                <a:tc>
                  <a:txBody>
                    <a:bodyPr/>
                    <a:lstStyle/>
                    <a:p>
                      <a:r>
                        <a:rPr lang="en-US" b="1" dirty="0" smtClean="0">
                          <a:latin typeface="+mj-lt"/>
                        </a:rPr>
                        <a:t>1</a:t>
                      </a:r>
                      <a:endParaRPr lang="en-US" b="1" dirty="0">
                        <a:latin typeface="+mj-lt"/>
                      </a:endParaRPr>
                    </a:p>
                  </a:txBody>
                  <a:tcPr/>
                </a:tc>
              </a:tr>
            </a:tbl>
          </a:graphicData>
        </a:graphic>
      </p:graphicFrame>
    </p:spTree>
    <p:extLst>
      <p:ext uri="{BB962C8B-B14F-4D97-AF65-F5344CB8AC3E}">
        <p14:creationId xmlns:p14="http://schemas.microsoft.com/office/powerpoint/2010/main" val="1036407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7848600" cy="1143000"/>
          </a:xfrm>
        </p:spPr>
        <p:txBody>
          <a:bodyPr/>
          <a:lstStyle/>
          <a:p>
            <a:r>
              <a:rPr lang="en-US" dirty="0"/>
              <a:t>Wisconsin Breast Cancer (Original) Dataset</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15</a:t>
            </a:fld>
            <a:endParaRPr lang="en-US" smtClean="0"/>
          </a:p>
        </p:txBody>
      </p:sp>
      <p:graphicFrame>
        <p:nvGraphicFramePr>
          <p:cNvPr id="3" name="Table 2"/>
          <p:cNvGraphicFramePr>
            <a:graphicFrameLocks noGrp="1"/>
          </p:cNvGraphicFramePr>
          <p:nvPr>
            <p:extLst>
              <p:ext uri="{D42A27DB-BD31-4B8C-83A1-F6EECF244321}">
                <p14:modId xmlns:p14="http://schemas.microsoft.com/office/powerpoint/2010/main" val="4146152620"/>
              </p:ext>
            </p:extLst>
          </p:nvPr>
        </p:nvGraphicFramePr>
        <p:xfrm>
          <a:off x="762000" y="2209800"/>
          <a:ext cx="7315200" cy="1112520"/>
        </p:xfrm>
        <a:graphic>
          <a:graphicData uri="http://schemas.openxmlformats.org/drawingml/2006/table">
            <a:tbl>
              <a:tblPr firstRow="1" bandRow="1">
                <a:tableStyleId>{5C22544A-7EE6-4342-B048-85BDC9FD1C3A}</a:tableStyleId>
              </a:tblPr>
              <a:tblGrid>
                <a:gridCol w="1035784"/>
                <a:gridCol w="2621816"/>
                <a:gridCol w="1828800"/>
                <a:gridCol w="1828800"/>
              </a:tblGrid>
              <a:tr h="370840">
                <a:tc>
                  <a:txBody>
                    <a:bodyPr/>
                    <a:lstStyle/>
                    <a:p>
                      <a:r>
                        <a:rPr lang="en-US" dirty="0" smtClean="0"/>
                        <a:t>Reference</a:t>
                      </a:r>
                      <a:endParaRPr lang="en-US" dirty="0"/>
                    </a:p>
                  </a:txBody>
                  <a:tcPr/>
                </a:tc>
                <a:tc>
                  <a:txBody>
                    <a:bodyPr/>
                    <a:lstStyle/>
                    <a:p>
                      <a:r>
                        <a:rPr lang="en-US" dirty="0" smtClean="0"/>
                        <a:t>Method</a:t>
                      </a:r>
                      <a:endParaRPr lang="en-US" dirty="0"/>
                    </a:p>
                  </a:txBody>
                  <a:tcPr/>
                </a:tc>
                <a:tc>
                  <a:txBody>
                    <a:bodyPr/>
                    <a:lstStyle/>
                    <a:p>
                      <a:r>
                        <a:rPr lang="en-US" dirty="0" smtClean="0"/>
                        <a:t>Accuracy (%)</a:t>
                      </a:r>
                      <a:endParaRPr lang="en-US" dirty="0"/>
                    </a:p>
                  </a:txBody>
                  <a:tcPr/>
                </a:tc>
                <a:tc>
                  <a:txBody>
                    <a:bodyPr/>
                    <a:lstStyle/>
                    <a:p>
                      <a:r>
                        <a:rPr lang="en-US" dirty="0" smtClean="0"/>
                        <a:t>F-Measure</a:t>
                      </a:r>
                      <a:endParaRPr lang="en-US" dirty="0"/>
                    </a:p>
                  </a:txBody>
                  <a:tcPr/>
                </a:tc>
              </a:tr>
              <a:tr h="370840">
                <a:tc>
                  <a:txBody>
                    <a:bodyPr/>
                    <a:lstStyle/>
                    <a:p>
                      <a:r>
                        <a:rPr lang="en-US" dirty="0" smtClean="0"/>
                        <a:t>[86]</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Fuzzy c-means clustering</a:t>
                      </a:r>
                      <a:endParaRPr lang="en-US" dirty="0"/>
                    </a:p>
                  </a:txBody>
                  <a:tcPr/>
                </a:tc>
                <a:tc>
                  <a:txBody>
                    <a:bodyPr/>
                    <a:lstStyle/>
                    <a:p>
                      <a:r>
                        <a:rPr lang="en-US" dirty="0" smtClean="0"/>
                        <a:t>91.42</a:t>
                      </a:r>
                      <a:endParaRPr lang="en-US" dirty="0"/>
                    </a:p>
                  </a:txBody>
                  <a:tcPr/>
                </a:tc>
                <a:tc>
                  <a:txBody>
                    <a:bodyPr/>
                    <a:lstStyle/>
                    <a:p>
                      <a:r>
                        <a:rPr lang="en-US" dirty="0" smtClean="0"/>
                        <a:t>0.8893</a:t>
                      </a:r>
                      <a:endParaRPr lang="en-US" dirty="0"/>
                    </a:p>
                  </a:txBody>
                  <a:tcPr/>
                </a:tc>
              </a:tr>
              <a:tr h="370840">
                <a:tc>
                  <a:txBody>
                    <a:bodyPr/>
                    <a:lstStyle/>
                    <a:p>
                      <a:r>
                        <a:rPr lang="en-US" dirty="0" smtClean="0"/>
                        <a:t>[85]</a:t>
                      </a:r>
                      <a:endParaRPr lang="en-US" dirty="0"/>
                    </a:p>
                  </a:txBody>
                  <a:tcPr/>
                </a:tc>
                <a:tc>
                  <a:txBody>
                    <a:bodyPr/>
                    <a:lstStyle/>
                    <a:p>
                      <a:r>
                        <a:rPr lang="en-US" dirty="0" smtClean="0"/>
                        <a:t>ROMP</a:t>
                      </a:r>
                      <a:endParaRPr lang="en-US" dirty="0"/>
                    </a:p>
                  </a:txBody>
                  <a:tcPr/>
                </a:tc>
                <a:tc>
                  <a:txBody>
                    <a:bodyPr/>
                    <a:lstStyle/>
                    <a:p>
                      <a:r>
                        <a:rPr lang="en-US" b="1" dirty="0" smtClean="0"/>
                        <a:t>98.33</a:t>
                      </a:r>
                      <a:endParaRPr lang="en-US" b="1" dirty="0"/>
                    </a:p>
                  </a:txBody>
                  <a:tcPr/>
                </a:tc>
                <a:tc>
                  <a:txBody>
                    <a:bodyPr/>
                    <a:lstStyle/>
                    <a:p>
                      <a:r>
                        <a:rPr lang="en-US" b="1" dirty="0" smtClean="0"/>
                        <a:t>0.9677</a:t>
                      </a:r>
                      <a:endParaRPr lang="en-US" b="1" dirty="0"/>
                    </a:p>
                  </a:txBody>
                  <a:tcPr/>
                </a:tc>
              </a:tr>
            </a:tbl>
          </a:graphicData>
        </a:graphic>
      </p:graphicFrame>
    </p:spTree>
    <p:extLst>
      <p:ext uri="{BB962C8B-B14F-4D97-AF65-F5344CB8AC3E}">
        <p14:creationId xmlns:p14="http://schemas.microsoft.com/office/powerpoint/2010/main" val="321665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274638"/>
            <a:ext cx="6858000" cy="1143000"/>
          </a:xfrm>
        </p:spPr>
        <p:txBody>
          <a:bodyPr/>
          <a:lstStyle/>
          <a:p>
            <a:r>
              <a:rPr lang="en-US" dirty="0"/>
              <a:t>Wisconsin Breast Cancer (Diagnostic) Dataset</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16</a:t>
            </a:fld>
            <a:endParaRPr lang="en-US" smtClean="0"/>
          </a:p>
        </p:txBody>
      </p:sp>
      <p:graphicFrame>
        <p:nvGraphicFramePr>
          <p:cNvPr id="3" name="Table 2"/>
          <p:cNvGraphicFramePr>
            <a:graphicFrameLocks noGrp="1"/>
          </p:cNvGraphicFramePr>
          <p:nvPr>
            <p:extLst>
              <p:ext uri="{D42A27DB-BD31-4B8C-83A1-F6EECF244321}">
                <p14:modId xmlns:p14="http://schemas.microsoft.com/office/powerpoint/2010/main" val="3064955959"/>
              </p:ext>
            </p:extLst>
          </p:nvPr>
        </p:nvGraphicFramePr>
        <p:xfrm>
          <a:off x="761999" y="2209800"/>
          <a:ext cx="7315201" cy="1483360"/>
        </p:xfrm>
        <a:graphic>
          <a:graphicData uri="http://schemas.openxmlformats.org/drawingml/2006/table">
            <a:tbl>
              <a:tblPr firstRow="1" bandRow="1">
                <a:tableStyleId>{5C22544A-7EE6-4342-B048-85BDC9FD1C3A}</a:tableStyleId>
              </a:tblPr>
              <a:tblGrid>
                <a:gridCol w="1035781"/>
                <a:gridCol w="3236814"/>
                <a:gridCol w="1521303"/>
                <a:gridCol w="1521303"/>
              </a:tblGrid>
              <a:tr h="370840">
                <a:tc>
                  <a:txBody>
                    <a:bodyPr/>
                    <a:lstStyle/>
                    <a:p>
                      <a:r>
                        <a:rPr lang="en-US" dirty="0" smtClean="0"/>
                        <a:t>Reference</a:t>
                      </a:r>
                      <a:endParaRPr lang="en-US" dirty="0"/>
                    </a:p>
                  </a:txBody>
                  <a:tcPr/>
                </a:tc>
                <a:tc>
                  <a:txBody>
                    <a:bodyPr/>
                    <a:lstStyle/>
                    <a:p>
                      <a:r>
                        <a:rPr lang="en-US" dirty="0" smtClean="0"/>
                        <a:t>Method</a:t>
                      </a:r>
                      <a:endParaRPr lang="en-US" dirty="0"/>
                    </a:p>
                  </a:txBody>
                  <a:tcPr/>
                </a:tc>
                <a:tc>
                  <a:txBody>
                    <a:bodyPr/>
                    <a:lstStyle/>
                    <a:p>
                      <a:r>
                        <a:rPr lang="en-US" dirty="0" smtClean="0"/>
                        <a:t>Accuracy (%)</a:t>
                      </a:r>
                      <a:endParaRPr lang="en-US" dirty="0"/>
                    </a:p>
                  </a:txBody>
                  <a:tcPr/>
                </a:tc>
                <a:tc>
                  <a:txBody>
                    <a:bodyPr/>
                    <a:lstStyle/>
                    <a:p>
                      <a:r>
                        <a:rPr lang="en-US" dirty="0" smtClean="0"/>
                        <a:t>F-Measure</a:t>
                      </a:r>
                      <a:endParaRPr lang="en-US" dirty="0"/>
                    </a:p>
                  </a:txBody>
                  <a:tcPr/>
                </a:tc>
              </a:tr>
              <a:tr h="370840">
                <a:tc>
                  <a:txBody>
                    <a:bodyPr/>
                    <a:lstStyle/>
                    <a:p>
                      <a:r>
                        <a:rPr lang="en-US" dirty="0" smtClean="0"/>
                        <a:t>[87]</a:t>
                      </a:r>
                      <a:endParaRPr lang="en-US" dirty="0"/>
                    </a:p>
                  </a:txBody>
                  <a:tcPr/>
                </a:tc>
                <a:tc>
                  <a:txBody>
                    <a:bodyPr/>
                    <a:lstStyle/>
                    <a:p>
                      <a:r>
                        <a:rPr lang="en-US" dirty="0" smtClean="0"/>
                        <a:t>Fuzzy k-nearest neighbor</a:t>
                      </a:r>
                      <a:endParaRPr lang="en-US" dirty="0"/>
                    </a:p>
                  </a:txBody>
                  <a:tcPr/>
                </a:tc>
                <a:tc>
                  <a:txBody>
                    <a:bodyPr/>
                    <a:lstStyle/>
                    <a:p>
                      <a:r>
                        <a:rPr lang="en-US" dirty="0" smtClean="0"/>
                        <a:t>97.17</a:t>
                      </a:r>
                      <a:endParaRPr lang="en-US" dirty="0"/>
                    </a:p>
                  </a:txBody>
                  <a:tcPr/>
                </a:tc>
                <a:tc>
                  <a:txBody>
                    <a:bodyPr/>
                    <a:lstStyle/>
                    <a:p>
                      <a:r>
                        <a:rPr lang="en-US" dirty="0" smtClean="0"/>
                        <a:t>0.9534</a:t>
                      </a:r>
                      <a:endParaRPr lang="en-US" dirty="0"/>
                    </a:p>
                  </a:txBody>
                  <a:tcPr/>
                </a:tc>
              </a:tr>
              <a:tr h="370840">
                <a:tc>
                  <a:txBody>
                    <a:bodyPr/>
                    <a:lstStyle/>
                    <a:p>
                      <a:r>
                        <a:rPr lang="en-US" dirty="0" smtClean="0"/>
                        <a:t>[88]</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Random Forest with feature selection</a:t>
                      </a:r>
                      <a:endParaRPr lang="en-US" dirty="0"/>
                    </a:p>
                  </a:txBody>
                  <a:tcPr/>
                </a:tc>
                <a:tc>
                  <a:txBody>
                    <a:bodyPr/>
                    <a:lstStyle/>
                    <a:p>
                      <a:r>
                        <a:rPr lang="en-US" b="1" dirty="0" smtClean="0"/>
                        <a:t>99.82</a:t>
                      </a:r>
                      <a:endParaRPr lang="en-US" b="1" dirty="0"/>
                    </a:p>
                  </a:txBody>
                  <a:tcPr/>
                </a:tc>
                <a:tc>
                  <a:txBody>
                    <a:bodyPr/>
                    <a:lstStyle/>
                    <a:p>
                      <a:r>
                        <a:rPr lang="en-US" b="1" dirty="0" smtClean="0"/>
                        <a:t>0.9952</a:t>
                      </a:r>
                      <a:endParaRPr lang="en-US" b="1" dirty="0"/>
                    </a:p>
                  </a:txBody>
                  <a:tcPr/>
                </a:tc>
              </a:tr>
              <a:tr h="370840">
                <a:tc>
                  <a:txBody>
                    <a:bodyPr/>
                    <a:lstStyle/>
                    <a:p>
                      <a:r>
                        <a:rPr lang="en-US" dirty="0" smtClean="0"/>
                        <a:t>[85]</a:t>
                      </a:r>
                      <a:endParaRPr lang="en-US" dirty="0"/>
                    </a:p>
                  </a:txBody>
                  <a:tcPr/>
                </a:tc>
                <a:tc>
                  <a:txBody>
                    <a:bodyPr/>
                    <a:lstStyle/>
                    <a:p>
                      <a:r>
                        <a:rPr lang="en-US" dirty="0" smtClean="0"/>
                        <a:t>ROMP</a:t>
                      </a:r>
                      <a:endParaRPr lang="en-US" dirty="0"/>
                    </a:p>
                  </a:txBody>
                  <a:tcPr/>
                </a:tc>
                <a:tc>
                  <a:txBody>
                    <a:bodyPr/>
                    <a:lstStyle/>
                    <a:p>
                      <a:r>
                        <a:rPr lang="en-US" dirty="0" smtClean="0"/>
                        <a:t>98.42</a:t>
                      </a:r>
                      <a:endParaRPr lang="en-US" dirty="0"/>
                    </a:p>
                  </a:txBody>
                  <a:tcPr/>
                </a:tc>
                <a:tc>
                  <a:txBody>
                    <a:bodyPr/>
                    <a:lstStyle/>
                    <a:p>
                      <a:r>
                        <a:rPr lang="en-US" dirty="0" smtClean="0"/>
                        <a:t>0.9787</a:t>
                      </a:r>
                      <a:endParaRPr lang="en-US" dirty="0"/>
                    </a:p>
                  </a:txBody>
                  <a:tcPr/>
                </a:tc>
              </a:tr>
            </a:tbl>
          </a:graphicData>
        </a:graphic>
      </p:graphicFrame>
    </p:spTree>
    <p:extLst>
      <p:ext uri="{BB962C8B-B14F-4D97-AF65-F5344CB8AC3E}">
        <p14:creationId xmlns:p14="http://schemas.microsoft.com/office/powerpoint/2010/main" val="3216653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System Overview</a:t>
            </a:r>
            <a:endParaRPr lang="en-US" dirty="0"/>
          </a:p>
        </p:txBody>
      </p:sp>
      <p:sp>
        <p:nvSpPr>
          <p:cNvPr id="3" name="Slide Number Placeholder 2"/>
          <p:cNvSpPr>
            <a:spLocks noGrp="1"/>
          </p:cNvSpPr>
          <p:nvPr>
            <p:ph type="sldNum" sz="quarter" idx="12"/>
          </p:nvPr>
        </p:nvSpPr>
        <p:spPr/>
        <p:txBody>
          <a:bodyPr/>
          <a:lstStyle/>
          <a:p>
            <a:pPr>
              <a:defRPr/>
            </a:pPr>
            <a:fld id="{ADC63260-6549-44C1-B673-776D61BAD1CB}" type="slidenum">
              <a:rPr lang="zh-CN" altLang="en-US" smtClean="0"/>
              <a:pPr>
                <a:defRPr/>
              </a:pPr>
              <a:t>17</a:t>
            </a:fld>
            <a:endParaRPr lang="en-US" altLang="zh-CN"/>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990600"/>
            <a:ext cx="7391400" cy="5278347"/>
          </a:xfrm>
        </p:spPr>
      </p:pic>
    </p:spTree>
    <p:extLst>
      <p:ext uri="{BB962C8B-B14F-4D97-AF65-F5344CB8AC3E}">
        <p14:creationId xmlns:p14="http://schemas.microsoft.com/office/powerpoint/2010/main" val="1298870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304800"/>
            <a:ext cx="7772400" cy="914400"/>
          </a:xfrm>
        </p:spPr>
        <p:txBody>
          <a:bodyPr/>
          <a:lstStyle/>
          <a:p>
            <a:r>
              <a:rPr lang="en-US" dirty="0" smtClean="0"/>
              <a:t>Data Sources</a:t>
            </a:r>
          </a:p>
        </p:txBody>
      </p:sp>
      <p:sp>
        <p:nvSpPr>
          <p:cNvPr id="3" name="Content Placeholder 2"/>
          <p:cNvSpPr>
            <a:spLocks noGrp="1"/>
          </p:cNvSpPr>
          <p:nvPr>
            <p:ph sz="quarter" idx="1"/>
          </p:nvPr>
        </p:nvSpPr>
        <p:spPr>
          <a:xfrm>
            <a:off x="457200" y="1219200"/>
            <a:ext cx="8610600" cy="4800600"/>
          </a:xfrm>
        </p:spPr>
        <p:txBody>
          <a:bodyPr>
            <a:normAutofit/>
          </a:bodyPr>
          <a:lstStyle/>
          <a:p>
            <a:pPr>
              <a:defRPr/>
            </a:pPr>
            <a:r>
              <a:rPr lang="en-US" dirty="0" smtClean="0">
                <a:latin typeface="+mj-lt"/>
              </a:rPr>
              <a:t>Welcome </a:t>
            </a:r>
            <a:r>
              <a:rPr lang="en-US" dirty="0">
                <a:latin typeface="+mj-lt"/>
              </a:rPr>
              <a:t>Trust Sanger Institute's Cancer Genome Project (CGP</a:t>
            </a:r>
            <a:r>
              <a:rPr lang="en-US" dirty="0" smtClean="0">
                <a:latin typeface="+mj-lt"/>
              </a:rPr>
              <a:t>) – version 50 and version </a:t>
            </a:r>
            <a:r>
              <a:rPr lang="en-US" dirty="0" smtClean="0">
                <a:latin typeface="+mj-lt"/>
              </a:rPr>
              <a:t>57</a:t>
            </a:r>
            <a:endParaRPr lang="en-US" dirty="0" smtClean="0">
              <a:latin typeface="+mj-lt"/>
            </a:endParaRPr>
          </a:p>
          <a:p>
            <a:pPr lvl="1">
              <a:defRPr/>
            </a:pPr>
            <a:r>
              <a:rPr lang="en-US" dirty="0" smtClean="0">
                <a:solidFill>
                  <a:srgbClr val="0070C0"/>
                </a:solidFill>
                <a:latin typeface="+mj-lt"/>
              </a:rPr>
              <a:t>Catalogue </a:t>
            </a:r>
            <a:r>
              <a:rPr lang="en-US" dirty="0">
                <a:solidFill>
                  <a:srgbClr val="0070C0"/>
                </a:solidFill>
                <a:latin typeface="+mj-lt"/>
              </a:rPr>
              <a:t>of Somatic Mutations in Cancer (</a:t>
            </a:r>
            <a:r>
              <a:rPr lang="en-US" dirty="0" smtClean="0">
                <a:solidFill>
                  <a:srgbClr val="0070C0"/>
                </a:solidFill>
                <a:latin typeface="+mj-lt"/>
              </a:rPr>
              <a:t>COSMIC)</a:t>
            </a:r>
          </a:p>
          <a:p>
            <a:pPr lvl="1">
              <a:defRPr/>
            </a:pPr>
            <a:r>
              <a:rPr lang="en-US" dirty="0" smtClean="0">
                <a:solidFill>
                  <a:srgbClr val="0070C0"/>
                </a:solidFill>
                <a:latin typeface="+mj-lt"/>
              </a:rPr>
              <a:t>Causative </a:t>
            </a:r>
            <a:r>
              <a:rPr lang="en-US" dirty="0" smtClean="0">
                <a:solidFill>
                  <a:srgbClr val="0070C0"/>
                </a:solidFill>
                <a:latin typeface="+mj-lt"/>
              </a:rPr>
              <a:t>dataset</a:t>
            </a:r>
            <a:endParaRPr lang="en-US" dirty="0" smtClean="0">
              <a:latin typeface="+mj-lt"/>
            </a:endParaRPr>
          </a:p>
          <a:p>
            <a:pPr>
              <a:defRPr/>
            </a:pPr>
            <a:r>
              <a:rPr lang="en-US" dirty="0" err="1" smtClean="0">
                <a:latin typeface="+mj-lt"/>
              </a:rPr>
              <a:t>SNP@Domain</a:t>
            </a:r>
            <a:r>
              <a:rPr lang="en-US" dirty="0" smtClean="0">
                <a:latin typeface="+mj-lt"/>
              </a:rPr>
              <a:t> </a:t>
            </a:r>
          </a:p>
          <a:p>
            <a:pPr lvl="1">
              <a:defRPr/>
            </a:pPr>
            <a:r>
              <a:rPr lang="en-US" dirty="0" smtClean="0">
                <a:solidFill>
                  <a:srgbClr val="0070C0"/>
                </a:solidFill>
                <a:latin typeface="+mj-lt"/>
                <a:hlinkClick r:id="rId2"/>
              </a:rPr>
              <a:t>http://variome.kobic.re.kr/SnpNavigator/</a:t>
            </a:r>
            <a:endParaRPr lang="en-US" dirty="0" smtClean="0">
              <a:solidFill>
                <a:srgbClr val="0070C0"/>
              </a:solidFill>
              <a:latin typeface="+mj-lt"/>
            </a:endParaRPr>
          </a:p>
          <a:p>
            <a:pPr lvl="1">
              <a:defRPr/>
            </a:pPr>
            <a:r>
              <a:rPr lang="en-US" dirty="0" smtClean="0">
                <a:solidFill>
                  <a:srgbClr val="0070C0"/>
                </a:solidFill>
                <a:latin typeface="+mj-lt"/>
              </a:rPr>
              <a:t>Non-causative dataset (non-synonymous</a:t>
            </a:r>
            <a:r>
              <a:rPr lang="en-US" dirty="0" smtClean="0">
                <a:solidFill>
                  <a:srgbClr val="0070C0"/>
                </a:solidFill>
                <a:latin typeface="+mj-lt"/>
              </a:rPr>
              <a:t>)</a:t>
            </a:r>
            <a:endParaRPr lang="en-US" dirty="0" smtClean="0">
              <a:latin typeface="+mj-lt"/>
            </a:endParaRPr>
          </a:p>
          <a:p>
            <a:pPr marL="273050" lvl="1" indent="-273050">
              <a:spcBef>
                <a:spcPts val="575"/>
              </a:spcBef>
              <a:buClr>
                <a:schemeClr val="accent1"/>
              </a:buClr>
              <a:defRPr/>
            </a:pPr>
            <a:r>
              <a:rPr lang="en-US" dirty="0" err="1">
                <a:latin typeface="+mj-lt"/>
              </a:rPr>
              <a:t>KinBase</a:t>
            </a:r>
            <a:r>
              <a:rPr lang="en-US" dirty="0">
                <a:latin typeface="+mj-lt"/>
              </a:rPr>
              <a:t>, EMBOSS, </a:t>
            </a:r>
            <a:r>
              <a:rPr lang="en-US" dirty="0" err="1">
                <a:latin typeface="+mj-lt"/>
              </a:rPr>
              <a:t>UniProtKB</a:t>
            </a:r>
            <a:r>
              <a:rPr lang="en-US" dirty="0">
                <a:latin typeface="+mj-lt"/>
              </a:rPr>
              <a:t>, </a:t>
            </a:r>
            <a:r>
              <a:rPr lang="en-US" dirty="0" smtClean="0">
                <a:latin typeface="+mj-lt"/>
              </a:rPr>
              <a:t>and UniRef90</a:t>
            </a:r>
            <a:endParaRPr lang="en-US" dirty="0">
              <a:latin typeface="+mj-lt"/>
            </a:endParaRPr>
          </a:p>
          <a:p>
            <a:pPr lvl="1">
              <a:defRPr/>
            </a:pPr>
            <a:r>
              <a:rPr lang="en-US" dirty="0" smtClean="0">
                <a:solidFill>
                  <a:srgbClr val="0070C0"/>
                </a:solidFill>
                <a:latin typeface="+mj-lt"/>
              </a:rPr>
              <a:t>Extract Protein Features</a:t>
            </a:r>
          </a:p>
        </p:txBody>
      </p:sp>
      <p:sp>
        <p:nvSpPr>
          <p:cNvPr id="22532" name="Slide Number Placeholder 5"/>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4E59C3AF-3378-4650-8C0A-85BB25FC3029}" type="slidenum">
              <a:rPr lang="zh-CN" altLang="en-US" smtClean="0"/>
              <a:pPr/>
              <a:t>18</a:t>
            </a:fld>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Subset (Both v50 and v57)</a:t>
            </a:r>
            <a:endParaRPr lang="en-US" dirty="0"/>
          </a:p>
        </p:txBody>
      </p:sp>
      <p:sp>
        <p:nvSpPr>
          <p:cNvPr id="3" name="Content Placeholder 2"/>
          <p:cNvSpPr>
            <a:spLocks noGrp="1"/>
          </p:cNvSpPr>
          <p:nvPr>
            <p:ph sz="quarter" idx="1"/>
          </p:nvPr>
        </p:nvSpPr>
        <p:spPr/>
        <p:txBody>
          <a:bodyPr>
            <a:normAutofit/>
          </a:bodyPr>
          <a:lstStyle/>
          <a:p>
            <a:r>
              <a:rPr lang="en-US" dirty="0" smtClean="0">
                <a:latin typeface="+mj-lt"/>
              </a:rPr>
              <a:t>COSMIC-ALL </a:t>
            </a:r>
            <a:endParaRPr lang="en-US" dirty="0" smtClean="0">
              <a:latin typeface="+mj-lt"/>
            </a:endParaRPr>
          </a:p>
          <a:p>
            <a:pPr lvl="1"/>
            <a:r>
              <a:rPr lang="en-US" dirty="0" smtClean="0">
                <a:solidFill>
                  <a:srgbClr val="0070C0"/>
                </a:solidFill>
                <a:latin typeface="+mj-lt"/>
              </a:rPr>
              <a:t>The positive set consist of all gene mutations (Kinase domain) from the COSMIC </a:t>
            </a:r>
            <a:r>
              <a:rPr lang="en-US" dirty="0" smtClean="0">
                <a:solidFill>
                  <a:srgbClr val="0070C0"/>
                </a:solidFill>
                <a:latin typeface="+mj-lt"/>
              </a:rPr>
              <a:t>dataset. </a:t>
            </a:r>
            <a:r>
              <a:rPr lang="en-US" dirty="0">
                <a:solidFill>
                  <a:srgbClr val="0070C0"/>
                </a:solidFill>
                <a:latin typeface="+mj-lt"/>
              </a:rPr>
              <a:t>The non-causative set is the non-synonymous mutations obtained from </a:t>
            </a:r>
            <a:r>
              <a:rPr lang="en-US" dirty="0" err="1" smtClean="0">
                <a:solidFill>
                  <a:srgbClr val="0070C0"/>
                </a:solidFill>
                <a:latin typeface="+mj-lt"/>
              </a:rPr>
              <a:t>SNP@Domain</a:t>
            </a:r>
            <a:endParaRPr lang="en-US" dirty="0" smtClean="0">
              <a:solidFill>
                <a:srgbClr val="0070C0"/>
              </a:solidFill>
              <a:latin typeface="+mj-lt"/>
            </a:endParaRPr>
          </a:p>
          <a:p>
            <a:r>
              <a:rPr lang="en-US" dirty="0">
                <a:latin typeface="+mj-lt"/>
              </a:rPr>
              <a:t>COSMIC-FG1 </a:t>
            </a:r>
            <a:r>
              <a:rPr lang="en-US" b="1" dirty="0">
                <a:solidFill>
                  <a:srgbClr val="00B050"/>
                </a:solidFill>
                <a:latin typeface="+mj-lt"/>
              </a:rPr>
              <a:t>(Main </a:t>
            </a:r>
            <a:r>
              <a:rPr lang="en-US" b="1" dirty="0" smtClean="0">
                <a:solidFill>
                  <a:srgbClr val="00B050"/>
                </a:solidFill>
                <a:latin typeface="+mj-lt"/>
              </a:rPr>
              <a:t>Focus –  Training)</a:t>
            </a:r>
            <a:endParaRPr lang="en-US" b="1" dirty="0">
              <a:solidFill>
                <a:srgbClr val="00B050"/>
              </a:solidFill>
              <a:latin typeface="+mj-lt"/>
            </a:endParaRPr>
          </a:p>
          <a:p>
            <a:pPr lvl="1"/>
            <a:r>
              <a:rPr lang="en-US" dirty="0">
                <a:solidFill>
                  <a:srgbClr val="0070C0"/>
                </a:solidFill>
                <a:latin typeface="+mj-lt"/>
              </a:rPr>
              <a:t>The causative set of mutations in </a:t>
            </a:r>
            <a:r>
              <a:rPr lang="en-US" dirty="0" smtClean="0">
                <a:solidFill>
                  <a:srgbClr val="0070C0"/>
                </a:solidFill>
                <a:latin typeface="+mj-lt"/>
              </a:rPr>
              <a:t>COSMIC that </a:t>
            </a:r>
            <a:r>
              <a:rPr lang="en-US" dirty="0">
                <a:solidFill>
                  <a:srgbClr val="0070C0"/>
                </a:solidFill>
                <a:latin typeface="+mj-lt"/>
              </a:rPr>
              <a:t>are observed in more than one distinct sample (Frequency Greater than 1). </a:t>
            </a:r>
            <a:r>
              <a:rPr lang="en-US" dirty="0" smtClean="0">
                <a:solidFill>
                  <a:srgbClr val="0070C0"/>
                </a:solidFill>
                <a:latin typeface="+mj-lt"/>
              </a:rPr>
              <a:t>The non-causative </a:t>
            </a:r>
            <a:r>
              <a:rPr lang="en-US" dirty="0">
                <a:solidFill>
                  <a:srgbClr val="0070C0"/>
                </a:solidFill>
                <a:latin typeface="+mj-lt"/>
              </a:rPr>
              <a:t>set is the non-synonymous mutations obtained from </a:t>
            </a:r>
            <a:r>
              <a:rPr lang="en-US" dirty="0" err="1" smtClean="0">
                <a:solidFill>
                  <a:srgbClr val="0070C0"/>
                </a:solidFill>
                <a:latin typeface="+mj-lt"/>
              </a:rPr>
              <a:t>SNP@Domain</a:t>
            </a:r>
            <a:endParaRPr lang="en-US" dirty="0" smtClean="0">
              <a:solidFill>
                <a:srgbClr val="0070C0"/>
              </a:solidFill>
              <a:latin typeface="+mj-lt"/>
            </a:endParaRPr>
          </a:p>
          <a:p>
            <a:r>
              <a:rPr lang="en-US" dirty="0" smtClean="0">
                <a:latin typeface="+mj-lt"/>
              </a:rPr>
              <a:t>COSMIC-FE1 </a:t>
            </a:r>
            <a:r>
              <a:rPr lang="en-US" b="1" dirty="0">
                <a:solidFill>
                  <a:srgbClr val="00B050"/>
                </a:solidFill>
                <a:latin typeface="+mj-lt"/>
              </a:rPr>
              <a:t>(Main </a:t>
            </a:r>
            <a:r>
              <a:rPr lang="en-US" b="1" dirty="0" smtClean="0">
                <a:solidFill>
                  <a:srgbClr val="00B050"/>
                </a:solidFill>
                <a:latin typeface="+mj-lt"/>
              </a:rPr>
              <a:t>Focus – Prediction)</a:t>
            </a:r>
            <a:endParaRPr lang="en-US" b="1" dirty="0">
              <a:solidFill>
                <a:srgbClr val="00B050"/>
              </a:solidFill>
              <a:latin typeface="+mj-lt"/>
            </a:endParaRPr>
          </a:p>
          <a:p>
            <a:pPr lvl="1"/>
            <a:r>
              <a:rPr lang="en-US" dirty="0">
                <a:solidFill>
                  <a:srgbClr val="0070C0"/>
                </a:solidFill>
                <a:latin typeface="+mj-lt"/>
              </a:rPr>
              <a:t>The </a:t>
            </a:r>
            <a:r>
              <a:rPr lang="en-US" dirty="0" smtClean="0">
                <a:solidFill>
                  <a:srgbClr val="0070C0"/>
                </a:solidFill>
                <a:latin typeface="+mj-lt"/>
              </a:rPr>
              <a:t>“</a:t>
            </a:r>
            <a:r>
              <a:rPr lang="en-US" dirty="0" err="1" smtClean="0">
                <a:solidFill>
                  <a:srgbClr val="0070C0"/>
                </a:solidFill>
                <a:latin typeface="+mj-lt"/>
              </a:rPr>
              <a:t>unconfirmed”set</a:t>
            </a:r>
            <a:r>
              <a:rPr lang="en-US" dirty="0" smtClean="0">
                <a:solidFill>
                  <a:srgbClr val="0070C0"/>
                </a:solidFill>
                <a:latin typeface="+mj-lt"/>
              </a:rPr>
              <a:t> </a:t>
            </a:r>
            <a:r>
              <a:rPr lang="en-US" dirty="0">
                <a:solidFill>
                  <a:srgbClr val="0070C0"/>
                </a:solidFill>
                <a:latin typeface="+mj-lt"/>
              </a:rPr>
              <a:t>of mutations in COSMIC that are </a:t>
            </a:r>
            <a:r>
              <a:rPr lang="en-US" dirty="0" smtClean="0">
                <a:solidFill>
                  <a:srgbClr val="0070C0"/>
                </a:solidFill>
                <a:latin typeface="+mj-lt"/>
              </a:rPr>
              <a:t>observed only </a:t>
            </a:r>
            <a:r>
              <a:rPr lang="en-US" dirty="0">
                <a:solidFill>
                  <a:srgbClr val="0070C0"/>
                </a:solidFill>
                <a:latin typeface="+mj-lt"/>
              </a:rPr>
              <a:t>once. (Frequency Equal to 1</a:t>
            </a:r>
            <a:r>
              <a:rPr lang="en-US" dirty="0" smtClean="0">
                <a:solidFill>
                  <a:srgbClr val="0070C0"/>
                </a:solidFill>
                <a:latin typeface="+mj-lt"/>
              </a:rPr>
              <a:t>)</a:t>
            </a:r>
            <a:endParaRPr lang="en-US" dirty="0">
              <a:solidFill>
                <a:srgbClr val="0070C0"/>
              </a:solidFill>
              <a:latin typeface="+mj-lt"/>
            </a:endParaRPr>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19</a:t>
            </a:fld>
            <a:endParaRPr lang="en-US" altLang="zh-CN"/>
          </a:p>
        </p:txBody>
      </p:sp>
    </p:spTree>
    <p:extLst>
      <p:ext uri="{BB962C8B-B14F-4D97-AF65-F5344CB8AC3E}">
        <p14:creationId xmlns:p14="http://schemas.microsoft.com/office/powerpoint/2010/main" val="3776407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latin typeface="Utsaah" pitchFamily="34" charset="0"/>
                <a:cs typeface="Utsaah" pitchFamily="34" charset="0"/>
              </a:rPr>
              <a:t>Committee Members</a:t>
            </a:r>
          </a:p>
        </p:txBody>
      </p:sp>
      <p:sp>
        <p:nvSpPr>
          <p:cNvPr id="3" name="Content Placeholder 2"/>
          <p:cNvSpPr>
            <a:spLocks noGrp="1"/>
          </p:cNvSpPr>
          <p:nvPr>
            <p:ph sz="quarter" idx="1"/>
          </p:nvPr>
        </p:nvSpPr>
        <p:spPr/>
        <p:txBody>
          <a:bodyPr>
            <a:normAutofit/>
          </a:bodyPr>
          <a:lstStyle/>
          <a:p>
            <a:pPr>
              <a:defRPr/>
            </a:pPr>
            <a:r>
              <a:rPr lang="en-US" dirty="0" err="1">
                <a:latin typeface="Utsaah" pitchFamily="34" charset="0"/>
                <a:cs typeface="Utsaah" pitchFamily="34" charset="0"/>
              </a:rPr>
              <a:t>Khaled</a:t>
            </a:r>
            <a:r>
              <a:rPr lang="en-US" dirty="0">
                <a:latin typeface="Utsaah" pitchFamily="34" charset="0"/>
                <a:cs typeface="Utsaah" pitchFamily="34" charset="0"/>
              </a:rPr>
              <a:t> </a:t>
            </a:r>
            <a:r>
              <a:rPr lang="en-US" dirty="0" err="1">
                <a:latin typeface="Utsaah" pitchFamily="34" charset="0"/>
                <a:cs typeface="Utsaah" pitchFamily="34" charset="0"/>
              </a:rPr>
              <a:t>Rasheed</a:t>
            </a:r>
            <a:r>
              <a:rPr lang="en-US" dirty="0">
                <a:latin typeface="Utsaah" pitchFamily="34" charset="0"/>
                <a:cs typeface="Utsaah" pitchFamily="34" charset="0"/>
              </a:rPr>
              <a:t>, Ph.D. (Major Advisor</a:t>
            </a:r>
            <a:r>
              <a:rPr lang="en-US" dirty="0" smtClean="0">
                <a:latin typeface="Utsaah" pitchFamily="34" charset="0"/>
                <a:cs typeface="Utsaah" pitchFamily="34" charset="0"/>
              </a:rPr>
              <a:t>)</a:t>
            </a:r>
          </a:p>
          <a:p>
            <a:pPr lvl="1">
              <a:defRPr/>
            </a:pPr>
            <a:r>
              <a:rPr lang="en-US" dirty="0" smtClean="0">
                <a:solidFill>
                  <a:srgbClr val="0070C0"/>
                </a:solidFill>
                <a:latin typeface="Utsaah" pitchFamily="34" charset="0"/>
                <a:cs typeface="Utsaah" pitchFamily="34" charset="0"/>
              </a:rPr>
              <a:t>Department: Computer Science</a:t>
            </a:r>
          </a:p>
          <a:p>
            <a:pPr lvl="1">
              <a:defRPr/>
            </a:pPr>
            <a:r>
              <a:rPr lang="en-US" dirty="0" smtClean="0">
                <a:solidFill>
                  <a:srgbClr val="0070C0"/>
                </a:solidFill>
                <a:latin typeface="Utsaah" pitchFamily="34" charset="0"/>
                <a:cs typeface="Utsaah" pitchFamily="34" charset="0"/>
              </a:rPr>
              <a:t>Email</a:t>
            </a:r>
            <a:r>
              <a:rPr lang="en-US" dirty="0">
                <a:solidFill>
                  <a:srgbClr val="0070C0"/>
                </a:solidFill>
                <a:latin typeface="Utsaah" pitchFamily="34" charset="0"/>
                <a:cs typeface="Utsaah" pitchFamily="34" charset="0"/>
              </a:rPr>
              <a:t>: khaled@cs.uga.edu</a:t>
            </a:r>
          </a:p>
          <a:p>
            <a:pPr>
              <a:defRPr/>
            </a:pPr>
            <a:r>
              <a:rPr lang="en-US" dirty="0" err="1">
                <a:latin typeface="Utsaah" pitchFamily="34" charset="0"/>
                <a:cs typeface="Utsaah" pitchFamily="34" charset="0"/>
              </a:rPr>
              <a:t>Natarajan</a:t>
            </a:r>
            <a:r>
              <a:rPr lang="en-US" dirty="0">
                <a:latin typeface="Utsaah" pitchFamily="34" charset="0"/>
                <a:cs typeface="Utsaah" pitchFamily="34" charset="0"/>
              </a:rPr>
              <a:t> </a:t>
            </a:r>
            <a:r>
              <a:rPr lang="en-US" dirty="0" err="1">
                <a:latin typeface="Utsaah" pitchFamily="34" charset="0"/>
                <a:cs typeface="Utsaah" pitchFamily="34" charset="0"/>
              </a:rPr>
              <a:t>Kannan</a:t>
            </a:r>
            <a:r>
              <a:rPr lang="en-US" dirty="0">
                <a:latin typeface="Utsaah" pitchFamily="34" charset="0"/>
                <a:cs typeface="Utsaah" pitchFamily="34" charset="0"/>
              </a:rPr>
              <a:t>, Ph.D. </a:t>
            </a:r>
          </a:p>
          <a:p>
            <a:pPr lvl="1">
              <a:defRPr/>
            </a:pPr>
            <a:r>
              <a:rPr lang="en-US" dirty="0">
                <a:solidFill>
                  <a:srgbClr val="0070C0"/>
                </a:solidFill>
                <a:latin typeface="Utsaah" pitchFamily="34" charset="0"/>
                <a:cs typeface="Utsaah" pitchFamily="34" charset="0"/>
              </a:rPr>
              <a:t>Department: Biochemistry &amp; Molecular Biology</a:t>
            </a:r>
          </a:p>
          <a:p>
            <a:pPr lvl="1">
              <a:defRPr/>
            </a:pPr>
            <a:r>
              <a:rPr lang="en-US" dirty="0">
                <a:solidFill>
                  <a:srgbClr val="0070C0"/>
                </a:solidFill>
                <a:latin typeface="Utsaah" pitchFamily="34" charset="0"/>
                <a:cs typeface="Utsaah" pitchFamily="34" charset="0"/>
              </a:rPr>
              <a:t>Email: kannan@bmb.uga.edu</a:t>
            </a:r>
          </a:p>
          <a:p>
            <a:pPr>
              <a:defRPr/>
            </a:pPr>
            <a:r>
              <a:rPr lang="en-US" dirty="0" smtClean="0">
                <a:latin typeface="Utsaah" pitchFamily="34" charset="0"/>
                <a:cs typeface="Utsaah" pitchFamily="34" charset="0"/>
              </a:rPr>
              <a:t>Roberto </a:t>
            </a:r>
            <a:r>
              <a:rPr lang="en-US" dirty="0" err="1">
                <a:latin typeface="Utsaah" pitchFamily="34" charset="0"/>
                <a:cs typeface="Utsaah" pitchFamily="34" charset="0"/>
              </a:rPr>
              <a:t>Perdisci</a:t>
            </a:r>
            <a:r>
              <a:rPr lang="en-US" dirty="0">
                <a:latin typeface="Utsaah" pitchFamily="34" charset="0"/>
                <a:cs typeface="Utsaah" pitchFamily="34" charset="0"/>
              </a:rPr>
              <a:t>, Ph.D.</a:t>
            </a:r>
          </a:p>
          <a:p>
            <a:pPr lvl="1">
              <a:defRPr/>
            </a:pPr>
            <a:r>
              <a:rPr lang="en-US" dirty="0">
                <a:solidFill>
                  <a:srgbClr val="0070C0"/>
                </a:solidFill>
                <a:latin typeface="Utsaah" pitchFamily="34" charset="0"/>
                <a:cs typeface="Utsaah" pitchFamily="34" charset="0"/>
              </a:rPr>
              <a:t>Department: Computer Science</a:t>
            </a:r>
          </a:p>
          <a:p>
            <a:pPr lvl="1">
              <a:defRPr/>
            </a:pPr>
            <a:r>
              <a:rPr lang="en-US" dirty="0">
                <a:solidFill>
                  <a:srgbClr val="0070C0"/>
                </a:solidFill>
                <a:latin typeface="Utsaah" pitchFamily="34" charset="0"/>
                <a:cs typeface="Utsaah" pitchFamily="34" charset="0"/>
              </a:rPr>
              <a:t>Email: </a:t>
            </a:r>
            <a:r>
              <a:rPr lang="en-US" dirty="0" smtClean="0">
                <a:solidFill>
                  <a:srgbClr val="0070C0"/>
                </a:solidFill>
                <a:latin typeface="Utsaah" pitchFamily="34" charset="0"/>
                <a:cs typeface="Utsaah" pitchFamily="34" charset="0"/>
              </a:rPr>
              <a:t>perdisci@cs.uga.edu</a:t>
            </a:r>
            <a:endParaRPr lang="en-US" dirty="0">
              <a:solidFill>
                <a:srgbClr val="0070C0"/>
              </a:solidFill>
              <a:latin typeface="Utsaah" pitchFamily="34" charset="0"/>
              <a:cs typeface="Utsaah" pitchFamily="34" charset="0"/>
            </a:endParaRPr>
          </a:p>
          <a:p>
            <a:pPr>
              <a:defRPr/>
            </a:pPr>
            <a:r>
              <a:rPr lang="en-US" dirty="0" smtClean="0">
                <a:latin typeface="Utsaah" pitchFamily="34" charset="0"/>
                <a:cs typeface="Utsaah" pitchFamily="34" charset="0"/>
              </a:rPr>
              <a:t>Hamid </a:t>
            </a:r>
            <a:r>
              <a:rPr lang="en-US" dirty="0">
                <a:latin typeface="Utsaah" pitchFamily="34" charset="0"/>
                <a:cs typeface="Utsaah" pitchFamily="34" charset="0"/>
              </a:rPr>
              <a:t>R. </a:t>
            </a:r>
            <a:r>
              <a:rPr lang="en-US" dirty="0" err="1">
                <a:latin typeface="Utsaah" pitchFamily="34" charset="0"/>
                <a:cs typeface="Utsaah" pitchFamily="34" charset="0"/>
              </a:rPr>
              <a:t>Arabnia</a:t>
            </a:r>
            <a:r>
              <a:rPr lang="en-US" dirty="0">
                <a:latin typeface="Utsaah" pitchFamily="34" charset="0"/>
                <a:cs typeface="Utsaah" pitchFamily="34" charset="0"/>
              </a:rPr>
              <a:t>, Ph.D.</a:t>
            </a:r>
          </a:p>
          <a:p>
            <a:pPr lvl="1">
              <a:defRPr/>
            </a:pPr>
            <a:r>
              <a:rPr lang="en-US" dirty="0" smtClean="0">
                <a:solidFill>
                  <a:srgbClr val="0070C0"/>
                </a:solidFill>
                <a:latin typeface="Utsaah" pitchFamily="34" charset="0"/>
                <a:cs typeface="Utsaah" pitchFamily="34" charset="0"/>
              </a:rPr>
              <a:t>Department</a:t>
            </a:r>
            <a:r>
              <a:rPr lang="en-US" dirty="0">
                <a:solidFill>
                  <a:srgbClr val="0070C0"/>
                </a:solidFill>
                <a:latin typeface="Utsaah" pitchFamily="34" charset="0"/>
                <a:cs typeface="Utsaah" pitchFamily="34" charset="0"/>
              </a:rPr>
              <a:t>: Computer Science</a:t>
            </a:r>
          </a:p>
          <a:p>
            <a:pPr lvl="1">
              <a:defRPr/>
            </a:pPr>
            <a:r>
              <a:rPr lang="en-US" dirty="0">
                <a:solidFill>
                  <a:srgbClr val="0070C0"/>
                </a:solidFill>
                <a:latin typeface="Utsaah" pitchFamily="34" charset="0"/>
                <a:cs typeface="Utsaah" pitchFamily="34" charset="0"/>
              </a:rPr>
              <a:t>Email: </a:t>
            </a:r>
            <a:r>
              <a:rPr lang="en-US" dirty="0" smtClean="0">
                <a:solidFill>
                  <a:srgbClr val="0070C0"/>
                </a:solidFill>
                <a:latin typeface="Utsaah" pitchFamily="34" charset="0"/>
                <a:cs typeface="Utsaah" pitchFamily="34" charset="0"/>
              </a:rPr>
              <a:t>hra@cs.uga.edu</a:t>
            </a:r>
            <a:endParaRPr lang="en-US" dirty="0">
              <a:solidFill>
                <a:srgbClr val="0070C0"/>
              </a:solidFill>
              <a:latin typeface="Utsaah" pitchFamily="34" charset="0"/>
              <a:cs typeface="Utsaah" pitchFamily="34" charset="0"/>
            </a:endParaRPr>
          </a:p>
        </p:txBody>
      </p:sp>
      <p:sp>
        <p:nvSpPr>
          <p:cNvPr id="7172"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4182D23-E3F7-43E7-B366-D361F89C100B}"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81000"/>
            <a:ext cx="7772400" cy="685800"/>
          </a:xfrm>
        </p:spPr>
        <p:txBody>
          <a:bodyPr>
            <a:normAutofit/>
          </a:bodyPr>
          <a:lstStyle/>
          <a:p>
            <a:r>
              <a:rPr lang="en-US" dirty="0" smtClean="0"/>
              <a:t>Features</a:t>
            </a:r>
          </a:p>
        </p:txBody>
      </p:sp>
      <p:sp>
        <p:nvSpPr>
          <p:cNvPr id="21507" name="Content Placeholder 2"/>
          <p:cNvSpPr>
            <a:spLocks noGrp="1"/>
          </p:cNvSpPr>
          <p:nvPr>
            <p:ph sz="quarter" idx="1"/>
          </p:nvPr>
        </p:nvSpPr>
        <p:spPr>
          <a:xfrm>
            <a:off x="457200" y="1066800"/>
            <a:ext cx="8610600" cy="4724400"/>
          </a:xfrm>
        </p:spPr>
        <p:txBody>
          <a:bodyPr/>
          <a:lstStyle/>
          <a:p>
            <a:pPr marL="271463" indent="-271463">
              <a:buClr>
                <a:srgbClr val="D34817"/>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mj-lt"/>
              </a:rPr>
              <a:t>Structural and Sequential features</a:t>
            </a:r>
          </a:p>
          <a:p>
            <a:pPr marL="271463" indent="-271463">
              <a:buClr>
                <a:srgbClr val="D34817"/>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mj-lt"/>
            </a:endParaRPr>
          </a:p>
          <a:p>
            <a:pPr marL="271463" indent="-271463">
              <a:buClr>
                <a:srgbClr val="D34817"/>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FF0000"/>
                </a:solidFill>
                <a:latin typeface="+mj-lt"/>
              </a:rPr>
              <a:t>New</a:t>
            </a:r>
            <a:r>
              <a:rPr lang="en-US" sz="2400" dirty="0" smtClean="0">
                <a:latin typeface="+mj-lt"/>
              </a:rPr>
              <a:t>: Multiple levels of evolutionary conservation</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70C0"/>
                </a:solidFill>
                <a:latin typeface="+mj-lt"/>
              </a:rPr>
              <a:t>Among all protein kinases (superfamily)</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70C0"/>
                </a:solidFill>
                <a:latin typeface="+mj-lt"/>
              </a:rPr>
              <a:t>Within the 7 recognized major groups</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70C0"/>
                </a:solidFill>
                <a:latin typeface="+mj-lt"/>
              </a:rPr>
              <a:t>Within each family and subfamily</a:t>
            </a:r>
          </a:p>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latin typeface="+mj-lt"/>
            </a:endParaRPr>
          </a:p>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smtClean="0">
                <a:latin typeface="+mj-lt"/>
              </a:rPr>
              <a:t>29 </a:t>
            </a:r>
            <a:r>
              <a:rPr lang="en-US" sz="2200" dirty="0" smtClean="0">
                <a:latin typeface="+mj-lt"/>
              </a:rPr>
              <a:t>Attributes </a:t>
            </a:r>
            <a:r>
              <a:rPr lang="en-US" sz="2200" dirty="0" smtClean="0">
                <a:latin typeface="+mj-lt"/>
              </a:rPr>
              <a:t>in </a:t>
            </a:r>
            <a:r>
              <a:rPr lang="en-US" sz="2200" dirty="0" smtClean="0">
                <a:latin typeface="+mj-lt"/>
              </a:rPr>
              <a:t>total (Before Feature Selection)</a:t>
            </a:r>
            <a:endParaRPr lang="en-US" sz="2200" dirty="0">
              <a:latin typeface="+mj-lt"/>
            </a:endParaRPr>
          </a:p>
          <a:p>
            <a:pPr marL="637222"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700" dirty="0" smtClean="0">
                <a:solidFill>
                  <a:srgbClr val="0070C0"/>
                </a:solidFill>
                <a:latin typeface="+mj-lt"/>
              </a:rPr>
              <a:t>17 features (After Feature Selection)</a:t>
            </a:r>
            <a:endParaRPr lang="en-US" sz="1700" dirty="0" smtClean="0">
              <a:solidFill>
                <a:srgbClr val="0070C0"/>
              </a:solidFill>
              <a:latin typeface="+mj-lt"/>
            </a:endParaRPr>
          </a:p>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latin typeface="+mj-lt"/>
            </a:endParaRPr>
          </a:p>
        </p:txBody>
      </p:sp>
      <p:sp>
        <p:nvSpPr>
          <p:cNvPr id="2458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23FFAB60-70DA-4BF9-8AE3-97B0E8FE8326}" type="slidenum">
              <a:rPr lang="zh-CN" altLang="en-US" smtClean="0"/>
              <a:pPr/>
              <a:t>20</a:t>
            </a:fld>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
            <a:ext cx="7467600" cy="762000"/>
          </a:xfrm>
        </p:spPr>
        <p:txBody>
          <a:bodyPr/>
          <a:lstStyle/>
          <a:p>
            <a:r>
              <a:rPr lang="en-US" dirty="0" smtClean="0"/>
              <a:t>Feature Selections</a:t>
            </a:r>
          </a:p>
        </p:txBody>
      </p:sp>
      <p:sp>
        <p:nvSpPr>
          <p:cNvPr id="25605"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E12795B9-B93C-4CE8-9AC0-99B0015C2877}" type="slidenum">
              <a:rPr lang="zh-CN" altLang="en-US" smtClean="0"/>
              <a:pPr/>
              <a:t>21</a:t>
            </a:fld>
            <a:endParaRPr lang="en-US" altLang="zh-CN" smtClean="0"/>
          </a:p>
        </p:txBody>
      </p:sp>
      <p:graphicFrame>
        <p:nvGraphicFramePr>
          <p:cNvPr id="6" name="Table 5"/>
          <p:cNvGraphicFramePr>
            <a:graphicFrameLocks noGrp="1"/>
          </p:cNvGraphicFramePr>
          <p:nvPr>
            <p:extLst>
              <p:ext uri="{D42A27DB-BD31-4B8C-83A1-F6EECF244321}">
                <p14:modId xmlns:p14="http://schemas.microsoft.com/office/powerpoint/2010/main" val="85765781"/>
              </p:ext>
            </p:extLst>
          </p:nvPr>
        </p:nvGraphicFramePr>
        <p:xfrm>
          <a:off x="1143000" y="1066800"/>
          <a:ext cx="6553200" cy="5125720"/>
        </p:xfrm>
        <a:graphic>
          <a:graphicData uri="http://schemas.openxmlformats.org/drawingml/2006/table">
            <a:tbl>
              <a:tblPr firstRow="1" bandRow="1">
                <a:tableStyleId>{5C22544A-7EE6-4342-B048-85BDC9FD1C3A}</a:tableStyleId>
              </a:tblPr>
              <a:tblGrid>
                <a:gridCol w="4587240"/>
                <a:gridCol w="982980"/>
                <a:gridCol w="982980"/>
              </a:tblGrid>
              <a:tr h="370840">
                <a:tc>
                  <a:txBody>
                    <a:bodyPr/>
                    <a:lstStyle/>
                    <a:p>
                      <a:r>
                        <a:rPr lang="en-US" dirty="0" smtClean="0"/>
                        <a:t>Selected Feature</a:t>
                      </a:r>
                      <a:endParaRPr lang="en-US" dirty="0"/>
                    </a:p>
                  </a:txBody>
                  <a:tcPr/>
                </a:tc>
                <a:tc>
                  <a:txBody>
                    <a:bodyPr/>
                    <a:lstStyle/>
                    <a:p>
                      <a:r>
                        <a:rPr lang="en-US" dirty="0" smtClean="0"/>
                        <a:t>Votes</a:t>
                      </a:r>
                      <a:endParaRPr lang="en-US" dirty="0"/>
                    </a:p>
                  </a:txBody>
                  <a:tcPr/>
                </a:tc>
                <a:tc>
                  <a:txBody>
                    <a:bodyPr/>
                    <a:lstStyle/>
                    <a:p>
                      <a:r>
                        <a:rPr lang="en-US" dirty="0" err="1" smtClean="0"/>
                        <a:t>Avg</a:t>
                      </a:r>
                      <a:r>
                        <a:rPr lang="en-US" dirty="0" smtClean="0"/>
                        <a:t> Rank</a:t>
                      </a:r>
                      <a:endParaRPr lang="en-US" dirty="0"/>
                    </a:p>
                  </a:txBody>
                  <a:tcPr/>
                </a:tc>
              </a:tr>
              <a:tr h="370840">
                <a:tc>
                  <a:txBody>
                    <a:bodyPr/>
                    <a:lstStyle/>
                    <a:p>
                      <a:r>
                        <a:rPr lang="en-US" dirty="0" smtClean="0"/>
                        <a:t>Protein Kinase Family</a:t>
                      </a:r>
                    </a:p>
                    <a:p>
                      <a:r>
                        <a:rPr lang="en-US" dirty="0" smtClean="0"/>
                        <a:t>Protein Kinase Group</a:t>
                      </a:r>
                    </a:p>
                    <a:p>
                      <a:r>
                        <a:rPr lang="en-US" dirty="0" smtClean="0"/>
                        <a:t>Amino Acid Type, WT</a:t>
                      </a:r>
                    </a:p>
                    <a:p>
                      <a:r>
                        <a:rPr lang="en-US" dirty="0" smtClean="0"/>
                        <a:t>BLOSUME 62 pairwise score</a:t>
                      </a:r>
                    </a:p>
                    <a:p>
                      <a:r>
                        <a:rPr lang="en-US" dirty="0" smtClean="0"/>
                        <a:t>Side-Chan polarity, Mutant</a:t>
                      </a:r>
                    </a:p>
                    <a:p>
                      <a:r>
                        <a:rPr lang="en-US" dirty="0" smtClean="0"/>
                        <a:t>Conservation of wild type in all kinases</a:t>
                      </a:r>
                    </a:p>
                    <a:p>
                      <a:r>
                        <a:rPr lang="en-US" dirty="0" smtClean="0"/>
                        <a:t>Conservation of consensus type in kinase group</a:t>
                      </a:r>
                    </a:p>
                    <a:p>
                      <a:r>
                        <a:rPr lang="en-US" dirty="0" smtClean="0"/>
                        <a:t>Conservation of consensus type in all kinases</a:t>
                      </a:r>
                    </a:p>
                    <a:p>
                      <a:r>
                        <a:rPr lang="en-US" dirty="0" smtClean="0"/>
                        <a:t>Conservation of consensus type in kinase family</a:t>
                      </a:r>
                    </a:p>
                    <a:p>
                      <a:r>
                        <a:rPr lang="en-US" dirty="0" smtClean="0"/>
                        <a:t>Kinase subdomain</a:t>
                      </a:r>
                    </a:p>
                    <a:p>
                      <a:r>
                        <a:rPr lang="en-US" dirty="0" smtClean="0"/>
                        <a:t>Average mass of amino acid, WT</a:t>
                      </a:r>
                    </a:p>
                    <a:p>
                      <a:r>
                        <a:rPr lang="en-US" dirty="0" smtClean="0"/>
                        <a:t>Is a binding</a:t>
                      </a:r>
                      <a:r>
                        <a:rPr lang="en-US" baseline="0" dirty="0" smtClean="0"/>
                        <a:t> site?</a:t>
                      </a:r>
                    </a:p>
                    <a:p>
                      <a:r>
                        <a:rPr lang="en-US" baseline="0" dirty="0" smtClean="0"/>
                        <a:t>Van der Waals volume, WT</a:t>
                      </a:r>
                      <a:endParaRPr lang="en-US" dirty="0" smtClean="0"/>
                    </a:p>
                    <a:p>
                      <a:r>
                        <a:rPr lang="en-US" dirty="0" smtClean="0"/>
                        <a:t>Site modification type (if any)</a:t>
                      </a:r>
                    </a:p>
                    <a:p>
                      <a:r>
                        <a:rPr lang="en-US" dirty="0" smtClean="0"/>
                        <a:t>Amino Acid Type, Mutant</a:t>
                      </a:r>
                    </a:p>
                    <a:p>
                      <a:r>
                        <a:rPr lang="en-US" dirty="0" smtClean="0"/>
                        <a:t>Side-Chain polarity, WT</a:t>
                      </a:r>
                    </a:p>
                    <a:p>
                      <a:r>
                        <a:rPr lang="en-US" dirty="0" smtClean="0"/>
                        <a:t>Is in protein kinase domain?</a:t>
                      </a:r>
                    </a:p>
                  </a:txBody>
                  <a:tcPr/>
                </a:tc>
                <a:tc>
                  <a:txBody>
                    <a:bodyPr/>
                    <a:lstStyle/>
                    <a:p>
                      <a:r>
                        <a:rPr lang="en-US" dirty="0" smtClean="0"/>
                        <a:t>5</a:t>
                      </a:r>
                    </a:p>
                    <a:p>
                      <a:r>
                        <a:rPr lang="en-US" dirty="0" smtClean="0"/>
                        <a:t>5</a:t>
                      </a:r>
                    </a:p>
                    <a:p>
                      <a:r>
                        <a:rPr lang="en-US" dirty="0" smtClean="0"/>
                        <a:t>5</a:t>
                      </a:r>
                    </a:p>
                    <a:p>
                      <a:r>
                        <a:rPr lang="en-US" dirty="0" smtClean="0"/>
                        <a:t>5</a:t>
                      </a:r>
                    </a:p>
                    <a:p>
                      <a:r>
                        <a:rPr lang="en-US" dirty="0" smtClean="0"/>
                        <a:t>5</a:t>
                      </a:r>
                    </a:p>
                    <a:p>
                      <a:r>
                        <a:rPr lang="en-US" dirty="0" smtClean="0"/>
                        <a:t>5</a:t>
                      </a:r>
                    </a:p>
                    <a:p>
                      <a:r>
                        <a:rPr lang="en-US" dirty="0" smtClean="0"/>
                        <a:t>5</a:t>
                      </a:r>
                    </a:p>
                    <a:p>
                      <a:r>
                        <a:rPr lang="en-US" dirty="0" smtClean="0"/>
                        <a:t>5</a:t>
                      </a:r>
                    </a:p>
                    <a:p>
                      <a:r>
                        <a:rPr lang="en-US" dirty="0" smtClean="0"/>
                        <a:t>4</a:t>
                      </a:r>
                    </a:p>
                    <a:p>
                      <a:r>
                        <a:rPr lang="en-US" dirty="0" smtClean="0"/>
                        <a:t>4</a:t>
                      </a:r>
                    </a:p>
                    <a:p>
                      <a:r>
                        <a:rPr lang="en-US" dirty="0" smtClean="0"/>
                        <a:t>4</a:t>
                      </a:r>
                    </a:p>
                    <a:p>
                      <a:r>
                        <a:rPr lang="en-US" dirty="0" smtClean="0"/>
                        <a:t>4</a:t>
                      </a:r>
                    </a:p>
                    <a:p>
                      <a:r>
                        <a:rPr lang="en-US" dirty="0" smtClean="0"/>
                        <a:t>4</a:t>
                      </a:r>
                    </a:p>
                    <a:p>
                      <a:r>
                        <a:rPr lang="en-US" dirty="0" smtClean="0"/>
                        <a:t>4</a:t>
                      </a:r>
                    </a:p>
                    <a:p>
                      <a:r>
                        <a:rPr lang="en-US" dirty="0" smtClean="0"/>
                        <a:t>4</a:t>
                      </a:r>
                    </a:p>
                    <a:p>
                      <a:r>
                        <a:rPr lang="en-US" dirty="0" smtClean="0"/>
                        <a:t>4</a:t>
                      </a:r>
                    </a:p>
                    <a:p>
                      <a:r>
                        <a:rPr lang="en-US" dirty="0" smtClean="0"/>
                        <a:t>3</a:t>
                      </a:r>
                      <a:endParaRPr lang="en-US" dirty="0"/>
                    </a:p>
                  </a:txBody>
                  <a:tcPr/>
                </a:tc>
                <a:tc>
                  <a:txBody>
                    <a:bodyPr/>
                    <a:lstStyle/>
                    <a:p>
                      <a:r>
                        <a:rPr lang="en-US" dirty="0" smtClean="0"/>
                        <a:t>1.40 </a:t>
                      </a:r>
                    </a:p>
                    <a:p>
                      <a:r>
                        <a:rPr lang="en-US" dirty="0" smtClean="0"/>
                        <a:t>1.80 </a:t>
                      </a:r>
                    </a:p>
                    <a:p>
                      <a:r>
                        <a:rPr lang="en-US" dirty="0" smtClean="0"/>
                        <a:t>8.00 </a:t>
                      </a:r>
                    </a:p>
                    <a:p>
                      <a:r>
                        <a:rPr lang="en-US" dirty="0" smtClean="0"/>
                        <a:t>8.20 </a:t>
                      </a:r>
                    </a:p>
                    <a:p>
                      <a:r>
                        <a:rPr lang="en-US" dirty="0" smtClean="0"/>
                        <a:t>11.00</a:t>
                      </a:r>
                    </a:p>
                    <a:p>
                      <a:r>
                        <a:rPr lang="en-US" dirty="0" smtClean="0"/>
                        <a:t>11.60</a:t>
                      </a:r>
                    </a:p>
                    <a:p>
                      <a:r>
                        <a:rPr lang="en-US" dirty="0" smtClean="0"/>
                        <a:t>11.60</a:t>
                      </a:r>
                    </a:p>
                    <a:p>
                      <a:r>
                        <a:rPr lang="en-US" dirty="0" smtClean="0"/>
                        <a:t>13.00</a:t>
                      </a:r>
                    </a:p>
                    <a:p>
                      <a:r>
                        <a:rPr lang="en-US" dirty="0" smtClean="0"/>
                        <a:t>5.75 </a:t>
                      </a:r>
                    </a:p>
                    <a:p>
                      <a:r>
                        <a:rPr lang="en-US" dirty="0" smtClean="0"/>
                        <a:t>6.00 </a:t>
                      </a:r>
                    </a:p>
                    <a:p>
                      <a:r>
                        <a:rPr lang="en-US" dirty="0" smtClean="0"/>
                        <a:t>7.50 </a:t>
                      </a:r>
                    </a:p>
                    <a:p>
                      <a:r>
                        <a:rPr lang="en-US" dirty="0" smtClean="0"/>
                        <a:t>8.25 </a:t>
                      </a:r>
                    </a:p>
                    <a:p>
                      <a:r>
                        <a:rPr lang="en-US" dirty="0" smtClean="0"/>
                        <a:t>8.75 </a:t>
                      </a:r>
                    </a:p>
                    <a:p>
                      <a:r>
                        <a:rPr lang="en-US" dirty="0" smtClean="0"/>
                        <a:t>9.25 </a:t>
                      </a:r>
                    </a:p>
                    <a:p>
                      <a:r>
                        <a:rPr lang="en-US" dirty="0" smtClean="0"/>
                        <a:t>10.75</a:t>
                      </a:r>
                    </a:p>
                    <a:p>
                      <a:r>
                        <a:rPr lang="en-US" dirty="0" smtClean="0"/>
                        <a:t>11.50</a:t>
                      </a:r>
                    </a:p>
                    <a:p>
                      <a:r>
                        <a:rPr lang="en-US" dirty="0" smtClean="0"/>
                        <a:t>11.67</a:t>
                      </a: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2400" y="274638"/>
            <a:ext cx="7772400" cy="1143000"/>
          </a:xfrm>
        </p:spPr>
        <p:txBody>
          <a:bodyPr/>
          <a:lstStyle/>
          <a:p>
            <a:r>
              <a:rPr lang="en-US" dirty="0" smtClean="0"/>
              <a:t>Selected Features</a:t>
            </a:r>
            <a:endParaRPr lang="en-US" dirty="0" smtClean="0"/>
          </a:p>
        </p:txBody>
      </p:sp>
      <p:sp>
        <p:nvSpPr>
          <p:cNvPr id="25603" name="Content Placeholder 2"/>
          <p:cNvSpPr>
            <a:spLocks noGrp="1"/>
          </p:cNvSpPr>
          <p:nvPr>
            <p:ph sz="quarter" idx="1"/>
          </p:nvPr>
        </p:nvSpPr>
        <p:spPr>
          <a:xfrm>
            <a:off x="152400" y="1600200"/>
            <a:ext cx="8686800" cy="4873752"/>
          </a:xfrm>
        </p:spPr>
        <p:txBody>
          <a:bodyPr/>
          <a:lstStyle/>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mj-lt"/>
              </a:rPr>
              <a:t>5 feature selection methods </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err="1">
                <a:solidFill>
                  <a:srgbClr val="0070C0"/>
                </a:solidFill>
                <a:latin typeface="+mj-lt"/>
              </a:rPr>
              <a:t>OneR</a:t>
            </a:r>
            <a:r>
              <a:rPr lang="en-US" sz="2000" dirty="0">
                <a:solidFill>
                  <a:srgbClr val="0070C0"/>
                </a:solidFill>
                <a:latin typeface="+mj-lt"/>
              </a:rPr>
              <a:t> Algorithm, with a minimum bucket size of 14.</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70C0"/>
                </a:solidFill>
                <a:latin typeface="+mj-lt"/>
              </a:rPr>
              <a:t>Relief-based selection , with 10 nearest neighbors for attribute estimation. </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70C0"/>
                </a:solidFill>
                <a:latin typeface="+mj-lt"/>
              </a:rPr>
              <a:t>Chi-Square selection with ranker search</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70C0"/>
                </a:solidFill>
                <a:latin typeface="+mj-lt"/>
              </a:rPr>
              <a:t>Filter approach, utilizes Gain Ratio Attribute Evaluator and Spread Subsample approach.</a:t>
            </a:r>
          </a:p>
          <a:p>
            <a:pPr marL="546100" lvl="1">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70C0"/>
                </a:solidFill>
                <a:latin typeface="+mj-lt"/>
              </a:rPr>
              <a:t>Correlation-based selection , with Greedy (forward</a:t>
            </a:r>
            <a:r>
              <a:rPr lang="en-US" sz="2000" dirty="0" smtClean="0">
                <a:solidFill>
                  <a:srgbClr val="0070C0"/>
                </a:solidFill>
                <a:latin typeface="+mj-lt"/>
              </a:rPr>
              <a:t>) searching </a:t>
            </a:r>
            <a:r>
              <a:rPr lang="en-US" sz="2000" dirty="0" smtClean="0">
                <a:solidFill>
                  <a:srgbClr val="0070C0"/>
                </a:solidFill>
                <a:latin typeface="+mj-lt"/>
              </a:rPr>
              <a:t>algorithm</a:t>
            </a:r>
            <a:endParaRPr lang="en-US" sz="2000" dirty="0" smtClean="0">
              <a:solidFill>
                <a:srgbClr val="0070C0"/>
              </a:solidFill>
              <a:latin typeface="+mj-lt"/>
            </a:endParaRPr>
          </a:p>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smtClean="0">
                <a:latin typeface="+mj-lt"/>
              </a:rPr>
              <a:t>Use Majority Voting to select the features, then select the top 60% of features</a:t>
            </a:r>
          </a:p>
          <a:p>
            <a:pPr marL="271462">
              <a:buClr>
                <a:srgbClr val="9B2D1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smtClean="0">
                <a:latin typeface="+mj-lt"/>
              </a:rPr>
              <a:t>Finally we have 17 features</a:t>
            </a:r>
            <a:endParaRPr lang="en-US" sz="2200" dirty="0">
              <a:latin typeface="+mj-lt"/>
            </a:endParaRPr>
          </a:p>
        </p:txBody>
      </p:sp>
      <p:sp>
        <p:nvSpPr>
          <p:cNvPr id="25605"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E12795B9-B93C-4CE8-9AC0-99B0015C2877}" type="slidenum">
              <a:rPr lang="zh-CN" altLang="en-US" smtClean="0"/>
              <a:pPr/>
              <a:t>22</a:t>
            </a:fld>
            <a:endParaRPr lang="en-US" altLang="zh-CN" smtClean="0"/>
          </a:p>
        </p:txBody>
      </p:sp>
    </p:spTree>
    <p:extLst>
      <p:ext uri="{BB962C8B-B14F-4D97-AF65-F5344CB8AC3E}">
        <p14:creationId xmlns:p14="http://schemas.microsoft.com/office/powerpoint/2010/main" val="3198656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274638"/>
            <a:ext cx="7772400" cy="868362"/>
          </a:xfrm>
        </p:spPr>
        <p:txBody>
          <a:bodyPr/>
          <a:lstStyle/>
          <a:p>
            <a:r>
              <a:rPr lang="en-US" dirty="0" smtClean="0"/>
              <a:t>Classifiers</a:t>
            </a:r>
          </a:p>
        </p:txBody>
      </p:sp>
      <p:sp>
        <p:nvSpPr>
          <p:cNvPr id="26627" name="Content Placeholder 2"/>
          <p:cNvSpPr>
            <a:spLocks noGrp="1"/>
          </p:cNvSpPr>
          <p:nvPr>
            <p:ph sz="quarter" idx="1"/>
          </p:nvPr>
        </p:nvSpPr>
        <p:spPr>
          <a:xfrm>
            <a:off x="914400" y="1066800"/>
            <a:ext cx="7772400" cy="2057400"/>
          </a:xfrm>
        </p:spPr>
        <p:txBody>
          <a:bodyPr/>
          <a:lstStyle/>
          <a:p>
            <a:r>
              <a:rPr lang="en-US" dirty="0" smtClean="0"/>
              <a:t>We compare the performance of 11 established machine learning </a:t>
            </a:r>
            <a:r>
              <a:rPr lang="en-US" dirty="0" smtClean="0"/>
              <a:t>algorithms.</a:t>
            </a:r>
          </a:p>
          <a:p>
            <a:r>
              <a:rPr lang="en-US" dirty="0" smtClean="0"/>
              <a:t>Covers </a:t>
            </a:r>
            <a:r>
              <a:rPr lang="en-US" dirty="0" smtClean="0"/>
              <a:t>the major categories of classifier algorithms: Trees, Rules, Instance-based, Functions, and Bayes. </a:t>
            </a:r>
          </a:p>
          <a:p>
            <a:pPr marL="273050" lvl="1" indent="-273050">
              <a:spcBef>
                <a:spcPts val="575"/>
              </a:spcBef>
              <a:buClr>
                <a:schemeClr val="accent1"/>
              </a:buClr>
            </a:pPr>
            <a:endParaRPr lang="en-US" dirty="0" smtClean="0"/>
          </a:p>
        </p:txBody>
      </p:sp>
      <p:sp>
        <p:nvSpPr>
          <p:cNvPr id="26629"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54BDC114-F9E3-4F13-9D98-0386852B8081}" type="slidenum">
              <a:rPr lang="zh-CN" altLang="en-US" smtClean="0"/>
              <a:pPr/>
              <a:t>23</a:t>
            </a:fld>
            <a:endParaRPr lang="en-US" altLang="zh-CN" smtClean="0"/>
          </a:p>
        </p:txBody>
      </p:sp>
      <p:sp>
        <p:nvSpPr>
          <p:cNvPr id="6" name="Content Placeholder 2"/>
          <p:cNvSpPr txBox="1">
            <a:spLocks/>
          </p:cNvSpPr>
          <p:nvPr/>
        </p:nvSpPr>
        <p:spPr bwMode="auto">
          <a:xfrm>
            <a:off x="914400" y="2743200"/>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defRPr/>
            </a:pPr>
            <a:r>
              <a:rPr lang="en-US" dirty="0" smtClean="0">
                <a:solidFill>
                  <a:srgbClr val="0070C0"/>
                </a:solidFill>
              </a:rPr>
              <a:t>J48 (Tree)</a:t>
            </a:r>
          </a:p>
          <a:p>
            <a:pPr lvl="1">
              <a:defRPr/>
            </a:pPr>
            <a:r>
              <a:rPr lang="en-US" dirty="0" smtClean="0">
                <a:solidFill>
                  <a:srgbClr val="0070C0"/>
                </a:solidFill>
              </a:rPr>
              <a:t>Random Forest</a:t>
            </a:r>
          </a:p>
          <a:p>
            <a:pPr lvl="1">
              <a:defRPr/>
            </a:pPr>
            <a:r>
              <a:rPr lang="en-US" dirty="0" smtClean="0">
                <a:solidFill>
                  <a:srgbClr val="0070C0"/>
                </a:solidFill>
              </a:rPr>
              <a:t>NB Tree</a:t>
            </a:r>
          </a:p>
          <a:p>
            <a:pPr lvl="1">
              <a:defRPr/>
            </a:pPr>
            <a:r>
              <a:rPr lang="en-US" dirty="0" smtClean="0">
                <a:solidFill>
                  <a:srgbClr val="0070C0"/>
                </a:solidFill>
              </a:rPr>
              <a:t>Functional Tree</a:t>
            </a:r>
          </a:p>
          <a:p>
            <a:pPr lvl="1">
              <a:defRPr/>
            </a:pPr>
            <a:r>
              <a:rPr lang="en-US" dirty="0" smtClean="0">
                <a:solidFill>
                  <a:srgbClr val="0070C0"/>
                </a:solidFill>
              </a:rPr>
              <a:t>Decision Table</a:t>
            </a:r>
          </a:p>
          <a:p>
            <a:pPr lvl="1">
              <a:defRPr/>
            </a:pPr>
            <a:r>
              <a:rPr lang="en-US" dirty="0" smtClean="0">
                <a:solidFill>
                  <a:srgbClr val="0070C0"/>
                </a:solidFill>
              </a:rPr>
              <a:t>DTNB</a:t>
            </a:r>
          </a:p>
          <a:p>
            <a:pPr lvl="1">
              <a:defRPr/>
            </a:pPr>
            <a:r>
              <a:rPr lang="en-US" dirty="0" smtClean="0">
                <a:solidFill>
                  <a:srgbClr val="0070C0"/>
                </a:solidFill>
              </a:rPr>
              <a:t>LWL (J48+KNN) </a:t>
            </a:r>
          </a:p>
          <a:p>
            <a:pPr lvl="1">
              <a:defRPr/>
            </a:pPr>
            <a:r>
              <a:rPr lang="en-US" dirty="0" smtClean="0">
                <a:solidFill>
                  <a:srgbClr val="0070C0"/>
                </a:solidFill>
              </a:rPr>
              <a:t>Bayes Net</a:t>
            </a:r>
          </a:p>
          <a:p>
            <a:pPr lvl="1">
              <a:defRPr/>
            </a:pPr>
            <a:r>
              <a:rPr lang="en-US" dirty="0" smtClean="0">
                <a:solidFill>
                  <a:srgbClr val="0070C0"/>
                </a:solidFill>
              </a:rPr>
              <a:t>Naïve Bayes</a:t>
            </a:r>
          </a:p>
          <a:p>
            <a:pPr lvl="1">
              <a:defRPr/>
            </a:pPr>
            <a:r>
              <a:rPr lang="en-US" dirty="0" smtClean="0">
                <a:solidFill>
                  <a:srgbClr val="0070C0"/>
                </a:solidFill>
              </a:rPr>
              <a:t>SVM</a:t>
            </a:r>
          </a:p>
          <a:p>
            <a:pPr lvl="1">
              <a:defRPr/>
            </a:pPr>
            <a:r>
              <a:rPr lang="en-US" dirty="0" smtClean="0">
                <a:solidFill>
                  <a:srgbClr val="0070C0"/>
                </a:solidFill>
              </a:rPr>
              <a:t>Neural Network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r>
              <a:rPr lang="en-US" dirty="0" smtClean="0"/>
              <a:t>Combining Multiple Classifiers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85800" y="1143000"/>
                <a:ext cx="8229600" cy="4876800"/>
              </a:xfrm>
            </p:spPr>
            <p:txBody>
              <a:bodyPr/>
              <a:lstStyle/>
              <a:p>
                <a:endParaRPr lang="en-US" dirty="0" smtClean="0"/>
              </a:p>
              <a:p>
                <a:r>
                  <a:rPr lang="en-US" dirty="0" smtClean="0"/>
                  <a:t>Weighted Voting: </a:t>
                </a:r>
                <a14:m>
                  <m:oMath xmlns:m="http://schemas.openxmlformats.org/officeDocument/2006/math">
                    <m:sSub>
                      <m:sSubPr>
                        <m:ctrlPr>
                          <a:rPr lang="en-US" i="1" smtClean="0">
                            <a:solidFill>
                              <a:srgbClr val="0070C0"/>
                            </a:solidFill>
                          </a:rPr>
                        </m:ctrlPr>
                      </m:sSubPr>
                      <m:e>
                        <m:r>
                          <a:rPr lang="en-US" b="0" i="1" smtClean="0">
                            <a:solidFill>
                              <a:srgbClr val="0070C0"/>
                            </a:solidFill>
                          </a:rPr>
                          <m:t>𝑈</m:t>
                        </m:r>
                        <m:r>
                          <a:rPr lang="en-US" b="0" i="1" smtClean="0">
                            <a:solidFill>
                              <a:srgbClr val="0070C0"/>
                            </a:solidFill>
                          </a:rPr>
                          <m:t>−</m:t>
                        </m:r>
                        <m:r>
                          <a:rPr lang="en-US" i="1">
                            <a:solidFill>
                              <a:srgbClr val="0070C0"/>
                            </a:solidFill>
                          </a:rPr>
                          <m:t>𝑆𝑐𝑜𝑟𝑒</m:t>
                        </m:r>
                      </m:e>
                      <m:sub>
                        <m:r>
                          <a:rPr lang="en-US" i="1">
                            <a:solidFill>
                              <a:srgbClr val="0070C0"/>
                            </a:solidFill>
                          </a:rPr>
                          <m:t>𝑖</m:t>
                        </m:r>
                      </m:sub>
                    </m:sSub>
                    <m:r>
                      <a:rPr lang="en-US" i="1">
                        <a:solidFill>
                          <a:srgbClr val="0070C0"/>
                        </a:solidFill>
                      </a:rPr>
                      <m:t>=</m:t>
                    </m:r>
                    <m:f>
                      <m:fPr>
                        <m:ctrlPr>
                          <a:rPr lang="en-US" i="1">
                            <a:solidFill>
                              <a:srgbClr val="0070C0"/>
                            </a:solidFill>
                          </a:rPr>
                        </m:ctrlPr>
                      </m:fPr>
                      <m:num>
                        <m:nary>
                          <m:naryPr>
                            <m:chr m:val="∑"/>
                            <m:limLoc m:val="undOvr"/>
                            <m:supHide m:val="on"/>
                            <m:ctrlPr>
                              <a:rPr lang="en-US" i="1">
                                <a:solidFill>
                                  <a:srgbClr val="0070C0"/>
                                </a:solidFill>
                              </a:rPr>
                            </m:ctrlPr>
                          </m:naryPr>
                          <m:sub>
                            <m:r>
                              <a:rPr lang="en-US" i="1">
                                <a:solidFill>
                                  <a:srgbClr val="0070C0"/>
                                </a:solidFill>
                              </a:rPr>
                              <m:t>𝑖</m:t>
                            </m:r>
                          </m:sub>
                          <m:sup/>
                          <m:e>
                            <m:r>
                              <a:rPr lang="en-US" i="1">
                                <a:solidFill>
                                  <a:srgbClr val="0070C0"/>
                                </a:solidFill>
                              </a:rPr>
                              <m:t>(</m:t>
                            </m:r>
                            <m:sSubSup>
                              <m:sSubSupPr>
                                <m:ctrlPr>
                                  <a:rPr lang="en-US" i="1">
                                    <a:solidFill>
                                      <a:srgbClr val="0070C0"/>
                                    </a:solidFill>
                                  </a:rPr>
                                </m:ctrlPr>
                              </m:sSubSupPr>
                              <m:e>
                                <m:r>
                                  <a:rPr lang="en-US" i="1">
                                    <a:solidFill>
                                      <a:srgbClr val="0070C0"/>
                                    </a:solidFill>
                                  </a:rPr>
                                  <m:t>𝑃𝑟</m:t>
                                </m:r>
                              </m:e>
                              <m:sub>
                                <m:r>
                                  <a:rPr lang="en-US" i="1">
                                    <a:solidFill>
                                      <a:srgbClr val="0070C0"/>
                                    </a:solidFill>
                                  </a:rPr>
                                  <m:t>𝑖</m:t>
                                </m:r>
                              </m:sub>
                              <m:sup>
                                <m:r>
                                  <a:rPr lang="en-US" i="1">
                                    <a:solidFill>
                                      <a:srgbClr val="0070C0"/>
                                    </a:solidFill>
                                  </a:rPr>
                                  <m:t>𝑗</m:t>
                                </m:r>
                                <m:r>
                                  <a:rPr lang="en-US" i="1">
                                    <a:solidFill>
                                      <a:srgbClr val="0070C0"/>
                                    </a:solidFill>
                                  </a:rPr>
                                  <m:t>,</m:t>
                                </m:r>
                                <m:r>
                                  <a:rPr lang="en-US" i="1">
                                    <a:solidFill>
                                      <a:srgbClr val="0070C0"/>
                                    </a:solidFill>
                                  </a:rPr>
                                  <m:t>𝐷</m:t>
                                </m:r>
                              </m:sup>
                            </m:sSubSup>
                            <m:r>
                              <a:rPr lang="en-US" i="1">
                                <a:solidFill>
                                  <a:srgbClr val="0070C0"/>
                                </a:solidFill>
                              </a:rPr>
                              <m:t>×</m:t>
                            </m:r>
                            <m:sSup>
                              <m:sSupPr>
                                <m:ctrlPr>
                                  <a:rPr lang="en-US" i="1">
                                    <a:solidFill>
                                      <a:srgbClr val="0070C0"/>
                                    </a:solidFill>
                                  </a:rPr>
                                </m:ctrlPr>
                              </m:sSupPr>
                              <m:e>
                                <m:r>
                                  <a:rPr lang="en-US" i="1">
                                    <a:solidFill>
                                      <a:srgbClr val="0070C0"/>
                                    </a:solidFill>
                                  </a:rPr>
                                  <m:t>𝐴𝑐𝑐𝑢𝑟𝑎𝑐𝑦</m:t>
                                </m:r>
                              </m:e>
                              <m:sup>
                                <m:r>
                                  <a:rPr lang="en-US" i="1">
                                    <a:solidFill>
                                      <a:srgbClr val="0070C0"/>
                                    </a:solidFill>
                                  </a:rPr>
                                  <m:t>𝑗</m:t>
                                </m:r>
                              </m:sup>
                            </m:sSup>
                            <m:r>
                              <a:rPr lang="en-US" i="1">
                                <a:solidFill>
                                  <a:srgbClr val="0070C0"/>
                                </a:solidFill>
                              </a:rPr>
                              <m:t>)</m:t>
                            </m:r>
                          </m:e>
                        </m:nary>
                      </m:num>
                      <m:den>
                        <m:nary>
                          <m:naryPr>
                            <m:chr m:val="∑"/>
                            <m:limLoc m:val="undOvr"/>
                            <m:supHide m:val="on"/>
                            <m:ctrlPr>
                              <a:rPr lang="en-US" i="1">
                                <a:solidFill>
                                  <a:srgbClr val="0070C0"/>
                                </a:solidFill>
                              </a:rPr>
                            </m:ctrlPr>
                          </m:naryPr>
                          <m:sub>
                            <m:r>
                              <a:rPr lang="en-US" i="1">
                                <a:solidFill>
                                  <a:srgbClr val="0070C0"/>
                                </a:solidFill>
                              </a:rPr>
                              <m:t>𝑗</m:t>
                            </m:r>
                          </m:sub>
                          <m:sup/>
                          <m:e>
                            <m:sSup>
                              <m:sSupPr>
                                <m:ctrlPr>
                                  <a:rPr lang="en-US" i="1">
                                    <a:solidFill>
                                      <a:srgbClr val="0070C0"/>
                                    </a:solidFill>
                                  </a:rPr>
                                </m:ctrlPr>
                              </m:sSupPr>
                              <m:e>
                                <m:r>
                                  <a:rPr lang="en-US" i="1">
                                    <a:solidFill>
                                      <a:srgbClr val="0070C0"/>
                                    </a:solidFill>
                                  </a:rPr>
                                  <m:t>𝐴𝑐𝑐𝑢𝑟𝑎𝑐𝑦</m:t>
                                </m:r>
                              </m:e>
                              <m:sup>
                                <m:r>
                                  <a:rPr lang="en-US" i="1">
                                    <a:solidFill>
                                      <a:srgbClr val="0070C0"/>
                                    </a:solidFill>
                                  </a:rPr>
                                  <m:t>𝑗</m:t>
                                </m:r>
                              </m:sup>
                            </m:sSup>
                          </m:e>
                        </m:nary>
                      </m:den>
                    </m:f>
                  </m:oMath>
                </a14:m>
                <a:endParaRPr lang="en-US" dirty="0" smtClean="0">
                  <a:solidFill>
                    <a:srgbClr val="0070C0"/>
                  </a:solidFill>
                </a:endParaRPr>
              </a:p>
              <a:p>
                <a:endParaRPr lang="en-US" dirty="0" smtClean="0"/>
              </a:p>
              <a:p>
                <a:r>
                  <a:rPr lang="en-US" dirty="0" smtClean="0"/>
                  <a:t>Stacking</a:t>
                </a:r>
                <a:endParaRPr lang="en-US" dirty="0"/>
              </a:p>
              <a:p>
                <a:endParaRPr lang="en-US" dirty="0"/>
              </a:p>
              <a:p>
                <a:r>
                  <a:rPr lang="en-US" dirty="0" smtClean="0"/>
                  <a:t>Grading</a:t>
                </a:r>
                <a:endParaRPr lang="en-US" dirty="0">
                  <a:solidFill>
                    <a:srgbClr val="0070C0"/>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85800" y="1143000"/>
                <a:ext cx="8229600" cy="4876800"/>
              </a:xfrm>
              <a:blipFill rotWithShape="1">
                <a:blip r:embed="rId2"/>
                <a:stretch>
                  <a:fillRect l="-370"/>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24</a:t>
            </a:fld>
            <a:endParaRPr lang="en-US" altLang="zh-CN"/>
          </a:p>
        </p:txBody>
      </p:sp>
    </p:spTree>
    <p:extLst>
      <p:ext uri="{BB962C8B-B14F-4D97-AF65-F5344CB8AC3E}">
        <p14:creationId xmlns:p14="http://schemas.microsoft.com/office/powerpoint/2010/main" val="107183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US" dirty="0" smtClean="0"/>
              <a:t>Performance of Ensemble Classifier Trained with Selected Features on COSMIC-fg1 v50 Dataset</a:t>
            </a:r>
            <a:endParaRPr lang="en-US" dirty="0"/>
          </a:p>
        </p:txBody>
      </p:sp>
      <p:sp>
        <p:nvSpPr>
          <p:cNvPr id="3" name="Content Placeholder 2"/>
          <p:cNvSpPr>
            <a:spLocks noGrp="1"/>
          </p:cNvSpPr>
          <p:nvPr>
            <p:ph sz="quarter" idx="1"/>
          </p:nvPr>
        </p:nvSpPr>
        <p:spPr>
          <a:xfrm>
            <a:off x="152400" y="3200400"/>
            <a:ext cx="8610600" cy="2819400"/>
          </a:xfrm>
        </p:spPr>
        <p:txBody>
          <a:bodyPr>
            <a:noAutofit/>
          </a:bodyPr>
          <a:lstStyle/>
          <a:p>
            <a:r>
              <a:rPr lang="en-US" sz="2200" dirty="0" smtClean="0"/>
              <a:t>COSMIC-FG1 v50: 67 causative mutations, 331 non-causative mutations</a:t>
            </a:r>
          </a:p>
          <a:p>
            <a:r>
              <a:rPr lang="en-US" sz="2200" dirty="0" smtClean="0"/>
              <a:t>Show </a:t>
            </a:r>
            <a:r>
              <a:rPr lang="en-US" sz="2200" dirty="0" smtClean="0"/>
              <a:t>the advantage of using the combined classifier by various measurement </a:t>
            </a:r>
            <a:r>
              <a:rPr lang="en-US" sz="2200" dirty="0" smtClean="0"/>
              <a:t>indexes</a:t>
            </a:r>
            <a:endParaRPr lang="en-US" sz="2200" dirty="0" smtClean="0"/>
          </a:p>
          <a:p>
            <a:r>
              <a:rPr lang="en-US" sz="2200" dirty="0" smtClean="0"/>
              <a:t>F-Measure </a:t>
            </a:r>
            <a:r>
              <a:rPr lang="en-US" sz="2200" dirty="0" smtClean="0"/>
              <a:t>with </a:t>
            </a:r>
            <a:r>
              <a:rPr lang="en-US" sz="2200" dirty="0"/>
              <a:t>50% threshold, the combined classifier performs:</a:t>
            </a:r>
          </a:p>
          <a:p>
            <a:pPr lvl="1"/>
            <a:r>
              <a:rPr lang="en-US" sz="2200" dirty="0" smtClean="0">
                <a:solidFill>
                  <a:srgbClr val="0070C0"/>
                </a:solidFill>
              </a:rPr>
              <a:t>~7.4%  </a:t>
            </a:r>
            <a:r>
              <a:rPr lang="en-US" sz="2200" dirty="0">
                <a:solidFill>
                  <a:srgbClr val="0070C0"/>
                </a:solidFill>
              </a:rPr>
              <a:t>better (from  </a:t>
            </a:r>
            <a:r>
              <a:rPr lang="en-US" sz="2200" dirty="0" smtClean="0">
                <a:solidFill>
                  <a:srgbClr val="0070C0"/>
                </a:solidFill>
              </a:rPr>
              <a:t>0.904 </a:t>
            </a:r>
            <a:r>
              <a:rPr lang="en-US" sz="2200" dirty="0">
                <a:solidFill>
                  <a:srgbClr val="0070C0"/>
                </a:solidFill>
              </a:rPr>
              <a:t>to </a:t>
            </a:r>
            <a:r>
              <a:rPr lang="en-US" sz="2200" dirty="0" smtClean="0">
                <a:solidFill>
                  <a:srgbClr val="0070C0"/>
                </a:solidFill>
              </a:rPr>
              <a:t>0.978) </a:t>
            </a:r>
            <a:r>
              <a:rPr lang="en-US" sz="2200" dirty="0">
                <a:solidFill>
                  <a:srgbClr val="0070C0"/>
                </a:solidFill>
              </a:rPr>
              <a:t>than the best single classifier </a:t>
            </a:r>
            <a:r>
              <a:rPr lang="en-US" sz="2200" dirty="0" smtClean="0">
                <a:solidFill>
                  <a:srgbClr val="0070C0"/>
                </a:solidFill>
              </a:rPr>
              <a:t>(SVM) </a:t>
            </a:r>
            <a:r>
              <a:rPr lang="en-US" sz="2200" dirty="0">
                <a:solidFill>
                  <a:srgbClr val="0070C0"/>
                </a:solidFill>
              </a:rPr>
              <a:t>in </a:t>
            </a:r>
            <a:r>
              <a:rPr lang="en-US" sz="2200" dirty="0" smtClean="0">
                <a:solidFill>
                  <a:srgbClr val="0070C0"/>
                </a:solidFill>
              </a:rPr>
              <a:t>COSMIC </a:t>
            </a:r>
            <a:r>
              <a:rPr lang="en-US" sz="2200" dirty="0">
                <a:solidFill>
                  <a:srgbClr val="0070C0"/>
                </a:solidFill>
              </a:rPr>
              <a:t>FG1 </a:t>
            </a:r>
            <a:r>
              <a:rPr lang="en-US" sz="2200" dirty="0" smtClean="0">
                <a:solidFill>
                  <a:srgbClr val="0070C0"/>
                </a:solidFill>
              </a:rPr>
              <a:t>dataset</a:t>
            </a:r>
            <a:endParaRPr lang="en-US" sz="2200" dirty="0">
              <a:solidFill>
                <a:srgbClr val="0070C0"/>
              </a:solidFill>
            </a:endParaRPr>
          </a:p>
          <a:p>
            <a:endParaRPr lang="en-US" sz="2200"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25</a:t>
            </a:fld>
            <a:endParaRPr lang="en-US" altLang="zh-CN"/>
          </a:p>
        </p:txBody>
      </p:sp>
      <p:graphicFrame>
        <p:nvGraphicFramePr>
          <p:cNvPr id="6" name="Table 5"/>
          <p:cNvGraphicFramePr>
            <a:graphicFrameLocks noGrp="1"/>
          </p:cNvGraphicFramePr>
          <p:nvPr>
            <p:extLst>
              <p:ext uri="{D42A27DB-BD31-4B8C-83A1-F6EECF244321}">
                <p14:modId xmlns:p14="http://schemas.microsoft.com/office/powerpoint/2010/main" val="1541894028"/>
              </p:ext>
            </p:extLst>
          </p:nvPr>
        </p:nvGraphicFramePr>
        <p:xfrm>
          <a:off x="228599" y="1295400"/>
          <a:ext cx="8458201" cy="1483360"/>
        </p:xfrm>
        <a:graphic>
          <a:graphicData uri="http://schemas.openxmlformats.org/drawingml/2006/table">
            <a:tbl>
              <a:tblPr firstRow="1" bandRow="1">
                <a:tableStyleId>{5C22544A-7EE6-4342-B048-85BDC9FD1C3A}</a:tableStyleId>
              </a:tblPr>
              <a:tblGrid>
                <a:gridCol w="1812471"/>
                <a:gridCol w="1359354"/>
                <a:gridCol w="1359354"/>
                <a:gridCol w="1283834"/>
                <a:gridCol w="1359354"/>
                <a:gridCol w="1283834"/>
              </a:tblGrid>
              <a:tr h="370840">
                <a:tc>
                  <a:txBody>
                    <a:bodyPr/>
                    <a:lstStyle/>
                    <a:p>
                      <a:r>
                        <a:rPr lang="en-US" dirty="0" smtClean="0">
                          <a:latin typeface="+mn-lt"/>
                        </a:rPr>
                        <a:t>Algorithms</a:t>
                      </a:r>
                      <a:endParaRPr lang="en-US" dirty="0">
                        <a:latin typeface="+mn-lt"/>
                      </a:endParaRPr>
                    </a:p>
                  </a:txBody>
                  <a:tcPr/>
                </a:tc>
                <a:tc>
                  <a:txBody>
                    <a:bodyPr/>
                    <a:lstStyle/>
                    <a:p>
                      <a:r>
                        <a:rPr lang="en-US" dirty="0" smtClean="0">
                          <a:latin typeface="+mn-lt"/>
                        </a:rPr>
                        <a:t>TP Rate</a:t>
                      </a:r>
                      <a:endParaRPr lang="en-US" dirty="0">
                        <a:latin typeface="+mn-lt"/>
                      </a:endParaRPr>
                    </a:p>
                  </a:txBody>
                  <a:tcPr/>
                </a:tc>
                <a:tc>
                  <a:txBody>
                    <a:bodyPr/>
                    <a:lstStyle/>
                    <a:p>
                      <a:r>
                        <a:rPr lang="en-US" dirty="0" smtClean="0">
                          <a:latin typeface="+mn-lt"/>
                        </a:rPr>
                        <a:t>FP Rate</a:t>
                      </a:r>
                      <a:endParaRPr lang="en-US" dirty="0">
                        <a:latin typeface="+mn-lt"/>
                      </a:endParaRPr>
                    </a:p>
                  </a:txBody>
                  <a:tcPr/>
                </a:tc>
                <a:tc>
                  <a:txBody>
                    <a:bodyPr/>
                    <a:lstStyle/>
                    <a:p>
                      <a:r>
                        <a:rPr lang="en-US" dirty="0" smtClean="0">
                          <a:latin typeface="+mn-lt"/>
                        </a:rPr>
                        <a:t>Precision</a:t>
                      </a:r>
                      <a:endParaRPr lang="en-US" dirty="0">
                        <a:latin typeface="+mn-lt"/>
                      </a:endParaRPr>
                    </a:p>
                  </a:txBody>
                  <a:tcPr/>
                </a:tc>
                <a:tc>
                  <a:txBody>
                    <a:bodyPr/>
                    <a:lstStyle/>
                    <a:p>
                      <a:r>
                        <a:rPr lang="en-US" dirty="0" smtClean="0">
                          <a:latin typeface="+mn-lt"/>
                        </a:rPr>
                        <a:t>Recall</a:t>
                      </a:r>
                      <a:endParaRPr lang="en-US" dirty="0">
                        <a:latin typeface="+mn-lt"/>
                      </a:endParaRPr>
                    </a:p>
                  </a:txBody>
                  <a:tcPr/>
                </a:tc>
                <a:tc>
                  <a:txBody>
                    <a:bodyPr/>
                    <a:lstStyle/>
                    <a:p>
                      <a:r>
                        <a:rPr lang="en-US" dirty="0" smtClean="0">
                          <a:latin typeface="+mn-lt"/>
                        </a:rPr>
                        <a:t>F-Measure</a:t>
                      </a:r>
                      <a:endParaRPr lang="en-US" dirty="0">
                        <a:latin typeface="+mn-lt"/>
                      </a:endParaRPr>
                    </a:p>
                  </a:txBody>
                  <a:tcPr/>
                </a:tc>
              </a:tr>
              <a:tr h="370840">
                <a:tc>
                  <a:txBody>
                    <a:bodyPr/>
                    <a:lstStyle/>
                    <a:p>
                      <a:r>
                        <a:rPr lang="en-US" dirty="0" smtClean="0">
                          <a:latin typeface="+mn-lt"/>
                        </a:rPr>
                        <a:t>Weighted Voting</a:t>
                      </a:r>
                      <a:endParaRPr lang="en-US" dirty="0">
                        <a:latin typeface="+mn-lt"/>
                      </a:endParaRPr>
                    </a:p>
                  </a:txBody>
                  <a:tcPr/>
                </a:tc>
                <a:tc>
                  <a:txBody>
                    <a:bodyPr/>
                    <a:lstStyle/>
                    <a:p>
                      <a:r>
                        <a:rPr lang="en-US" b="1" dirty="0" smtClean="0">
                          <a:latin typeface="+mn-lt"/>
                        </a:rPr>
                        <a:t>1</a:t>
                      </a:r>
                      <a:endParaRPr lang="en-US" b="1" dirty="0">
                        <a:latin typeface="+mn-lt"/>
                      </a:endParaRPr>
                    </a:p>
                  </a:txBody>
                  <a:tcPr/>
                </a:tc>
                <a:tc>
                  <a:txBody>
                    <a:bodyPr/>
                    <a:lstStyle/>
                    <a:p>
                      <a:r>
                        <a:rPr lang="en-US" b="1" dirty="0" smtClean="0">
                          <a:latin typeface="+mn-lt"/>
                        </a:rPr>
                        <a:t>0.009</a:t>
                      </a:r>
                      <a:endParaRPr lang="en-US" b="1" dirty="0">
                        <a:latin typeface="+mn-lt"/>
                      </a:endParaRPr>
                    </a:p>
                  </a:txBody>
                  <a:tcPr/>
                </a:tc>
                <a:tc>
                  <a:txBody>
                    <a:bodyPr/>
                    <a:lstStyle/>
                    <a:p>
                      <a:r>
                        <a:rPr lang="en-US" b="1" dirty="0" smtClean="0">
                          <a:latin typeface="+mn-lt"/>
                        </a:rPr>
                        <a:t>0.957</a:t>
                      </a:r>
                      <a:endParaRPr lang="en-US" b="1" dirty="0">
                        <a:latin typeface="+mn-lt"/>
                      </a:endParaRPr>
                    </a:p>
                  </a:txBody>
                  <a:tcPr/>
                </a:tc>
                <a:tc>
                  <a:txBody>
                    <a:bodyPr/>
                    <a:lstStyle/>
                    <a:p>
                      <a:r>
                        <a:rPr lang="en-US" b="1" dirty="0" smtClean="0">
                          <a:latin typeface="+mn-lt"/>
                        </a:rPr>
                        <a:t>1</a:t>
                      </a:r>
                      <a:endParaRPr lang="en-US" b="1" dirty="0">
                        <a:latin typeface="+mn-lt"/>
                      </a:endParaRPr>
                    </a:p>
                  </a:txBody>
                  <a:tcPr/>
                </a:tc>
                <a:tc>
                  <a:txBody>
                    <a:bodyPr/>
                    <a:lstStyle/>
                    <a:p>
                      <a:r>
                        <a:rPr lang="en-US" b="1" dirty="0" smtClean="0">
                          <a:latin typeface="+mn-lt"/>
                        </a:rPr>
                        <a:t>0.978</a:t>
                      </a:r>
                      <a:endParaRPr lang="en-US" b="1" dirty="0">
                        <a:latin typeface="+mn-lt"/>
                      </a:endParaRPr>
                    </a:p>
                  </a:txBody>
                  <a:tcPr/>
                </a:tc>
              </a:tr>
              <a:tr h="370840">
                <a:tc>
                  <a:txBody>
                    <a:bodyPr/>
                    <a:lstStyle/>
                    <a:p>
                      <a:r>
                        <a:rPr lang="en-US" dirty="0" smtClean="0">
                          <a:latin typeface="+mn-lt"/>
                        </a:rPr>
                        <a:t>Stacking</a:t>
                      </a:r>
                      <a:endParaRPr lang="en-US" dirty="0">
                        <a:latin typeface="+mn-lt"/>
                      </a:endParaRPr>
                    </a:p>
                  </a:txBody>
                  <a:tcPr/>
                </a:tc>
                <a:tc>
                  <a:txBody>
                    <a:bodyPr/>
                    <a:lstStyle/>
                    <a:p>
                      <a:r>
                        <a:rPr lang="en-US" dirty="0" smtClean="0">
                          <a:latin typeface="+mn-lt"/>
                        </a:rPr>
                        <a:t>0.925</a:t>
                      </a:r>
                      <a:endParaRPr lang="en-US" dirty="0">
                        <a:latin typeface="+mn-lt"/>
                      </a:endParaRPr>
                    </a:p>
                  </a:txBody>
                  <a:tcPr/>
                </a:tc>
                <a:tc>
                  <a:txBody>
                    <a:bodyPr/>
                    <a:lstStyle/>
                    <a:p>
                      <a:r>
                        <a:rPr lang="en-US" dirty="0" smtClean="0">
                          <a:latin typeface="+mn-lt"/>
                        </a:rPr>
                        <a:t>0.115</a:t>
                      </a:r>
                      <a:endParaRPr lang="en-US" dirty="0">
                        <a:latin typeface="+mn-lt"/>
                      </a:endParaRPr>
                    </a:p>
                  </a:txBody>
                  <a:tcPr/>
                </a:tc>
                <a:tc>
                  <a:txBody>
                    <a:bodyPr/>
                    <a:lstStyle/>
                    <a:p>
                      <a:r>
                        <a:rPr lang="en-US" dirty="0" smtClean="0">
                          <a:latin typeface="+mn-lt"/>
                        </a:rPr>
                        <a:t>0.62</a:t>
                      </a:r>
                      <a:endParaRPr lang="en-US" dirty="0">
                        <a:latin typeface="+mn-lt"/>
                      </a:endParaRPr>
                    </a:p>
                  </a:txBody>
                  <a:tcPr/>
                </a:tc>
                <a:tc>
                  <a:txBody>
                    <a:bodyPr/>
                    <a:lstStyle/>
                    <a:p>
                      <a:r>
                        <a:rPr lang="en-US" dirty="0" smtClean="0">
                          <a:latin typeface="+mn-lt"/>
                        </a:rPr>
                        <a:t>0.925</a:t>
                      </a:r>
                      <a:endParaRPr lang="en-US" dirty="0">
                        <a:latin typeface="+mn-lt"/>
                      </a:endParaRPr>
                    </a:p>
                  </a:txBody>
                  <a:tcPr/>
                </a:tc>
                <a:tc>
                  <a:txBody>
                    <a:bodyPr/>
                    <a:lstStyle/>
                    <a:p>
                      <a:r>
                        <a:rPr lang="en-US" dirty="0" smtClean="0">
                          <a:latin typeface="+mn-lt"/>
                        </a:rPr>
                        <a:t>0.743</a:t>
                      </a:r>
                      <a:endParaRPr lang="en-US" dirty="0">
                        <a:latin typeface="+mn-lt"/>
                      </a:endParaRPr>
                    </a:p>
                  </a:txBody>
                  <a:tcPr/>
                </a:tc>
              </a:tr>
              <a:tr h="370840">
                <a:tc>
                  <a:txBody>
                    <a:bodyPr/>
                    <a:lstStyle/>
                    <a:p>
                      <a:r>
                        <a:rPr lang="en-US" dirty="0" smtClean="0">
                          <a:latin typeface="+mn-lt"/>
                        </a:rPr>
                        <a:t>Grading</a:t>
                      </a:r>
                      <a:endParaRPr lang="en-US" dirty="0">
                        <a:latin typeface="+mn-lt"/>
                      </a:endParaRPr>
                    </a:p>
                  </a:txBody>
                  <a:tcPr/>
                </a:tc>
                <a:tc>
                  <a:txBody>
                    <a:bodyPr/>
                    <a:lstStyle/>
                    <a:p>
                      <a:r>
                        <a:rPr lang="en-US" dirty="0" smtClean="0">
                          <a:latin typeface="+mn-lt"/>
                        </a:rPr>
                        <a:t>0.91</a:t>
                      </a:r>
                      <a:endParaRPr lang="en-US" dirty="0">
                        <a:latin typeface="+mn-lt"/>
                      </a:endParaRPr>
                    </a:p>
                  </a:txBody>
                  <a:tcPr/>
                </a:tc>
                <a:tc>
                  <a:txBody>
                    <a:bodyPr/>
                    <a:lstStyle/>
                    <a:p>
                      <a:r>
                        <a:rPr lang="en-US" dirty="0" smtClean="0">
                          <a:latin typeface="+mn-lt"/>
                        </a:rPr>
                        <a:t>0.021</a:t>
                      </a:r>
                      <a:endParaRPr lang="en-US" dirty="0">
                        <a:latin typeface="+mn-lt"/>
                      </a:endParaRPr>
                    </a:p>
                  </a:txBody>
                  <a:tcPr/>
                </a:tc>
                <a:tc>
                  <a:txBody>
                    <a:bodyPr/>
                    <a:lstStyle/>
                    <a:p>
                      <a:r>
                        <a:rPr lang="en-US" dirty="0" smtClean="0">
                          <a:latin typeface="+mn-lt"/>
                        </a:rPr>
                        <a:t>0.897</a:t>
                      </a:r>
                      <a:endParaRPr lang="en-US" dirty="0">
                        <a:latin typeface="+mn-lt"/>
                      </a:endParaRPr>
                    </a:p>
                  </a:txBody>
                  <a:tcPr/>
                </a:tc>
                <a:tc>
                  <a:txBody>
                    <a:bodyPr/>
                    <a:lstStyle/>
                    <a:p>
                      <a:r>
                        <a:rPr lang="en-US" dirty="0" smtClean="0">
                          <a:latin typeface="+mn-lt"/>
                        </a:rPr>
                        <a:t>0.91</a:t>
                      </a:r>
                      <a:endParaRPr lang="en-US" dirty="0">
                        <a:latin typeface="+mn-lt"/>
                      </a:endParaRPr>
                    </a:p>
                  </a:txBody>
                  <a:tcPr/>
                </a:tc>
                <a:tc>
                  <a:txBody>
                    <a:bodyPr/>
                    <a:lstStyle/>
                    <a:p>
                      <a:r>
                        <a:rPr lang="en-US" dirty="0" smtClean="0">
                          <a:latin typeface="+mn-lt"/>
                        </a:rPr>
                        <a:t>0.904</a:t>
                      </a:r>
                      <a:endParaRPr lang="en-US" dirty="0">
                        <a:latin typeface="+mn-lt"/>
                      </a:endParaRPr>
                    </a:p>
                  </a:txBody>
                  <a:tcPr/>
                </a:tc>
              </a:tr>
            </a:tbl>
          </a:graphicData>
        </a:graphic>
      </p:graphicFrame>
    </p:spTree>
    <p:extLst>
      <p:ext uri="{BB962C8B-B14F-4D97-AF65-F5344CB8AC3E}">
        <p14:creationId xmlns:p14="http://schemas.microsoft.com/office/powerpoint/2010/main" val="3462413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1143000"/>
          </a:xfrm>
        </p:spPr>
        <p:txBody>
          <a:bodyPr>
            <a:normAutofit/>
          </a:bodyPr>
          <a:lstStyle/>
          <a:p>
            <a:r>
              <a:rPr lang="en-US" dirty="0"/>
              <a:t>Application of Ensemble Classier to Predict Rare </a:t>
            </a:r>
            <a:r>
              <a:rPr lang="en-US" dirty="0" smtClean="0"/>
              <a:t>Variants in </a:t>
            </a:r>
            <a:r>
              <a:rPr lang="en-US" dirty="0"/>
              <a:t>EGFR with COSMIC v50</a:t>
            </a:r>
            <a:endParaRPr lang="en-US" dirty="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26</a:t>
            </a:fld>
            <a:endParaRPr lang="en-US" altLang="zh-CN"/>
          </a:p>
        </p:txBody>
      </p:sp>
      <p:graphicFrame>
        <p:nvGraphicFramePr>
          <p:cNvPr id="7" name="Chart 6"/>
          <p:cNvGraphicFramePr>
            <a:graphicFrameLocks/>
          </p:cNvGraphicFramePr>
          <p:nvPr>
            <p:extLst>
              <p:ext uri="{D42A27DB-BD31-4B8C-83A1-F6EECF244321}">
                <p14:modId xmlns:p14="http://schemas.microsoft.com/office/powerpoint/2010/main" val="1527510500"/>
              </p:ext>
            </p:extLst>
          </p:nvPr>
        </p:nvGraphicFramePr>
        <p:xfrm>
          <a:off x="533400" y="16002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9445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dirty="0" smtClean="0"/>
              <a:t>Select Mutations for In-Vitro Experiments</a:t>
            </a:r>
            <a:endParaRPr lang="en-US" dirty="0"/>
          </a:p>
        </p:txBody>
      </p:sp>
      <p:sp>
        <p:nvSpPr>
          <p:cNvPr id="3" name="Content Placeholder 2"/>
          <p:cNvSpPr>
            <a:spLocks noGrp="1"/>
          </p:cNvSpPr>
          <p:nvPr>
            <p:ph sz="quarter" idx="1"/>
          </p:nvPr>
        </p:nvSpPr>
        <p:spPr>
          <a:xfrm>
            <a:off x="609600" y="1676400"/>
            <a:ext cx="8305800" cy="4343400"/>
          </a:xfrm>
        </p:spPr>
        <p:txBody>
          <a:bodyPr/>
          <a:lstStyle/>
          <a:p>
            <a:r>
              <a:rPr lang="en-US" dirty="0" smtClean="0"/>
              <a:t>Use the combined classifier to rank the EGFR mutations that appear only once in COSMIC v50</a:t>
            </a:r>
          </a:p>
          <a:p>
            <a:pPr lvl="1"/>
            <a:endParaRPr lang="en-US"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27</a:t>
            </a:fld>
            <a:endParaRPr lang="en-US" altLang="zh-CN"/>
          </a:p>
        </p:txBody>
      </p:sp>
      <p:graphicFrame>
        <p:nvGraphicFramePr>
          <p:cNvPr id="6" name="Table 5"/>
          <p:cNvGraphicFramePr>
            <a:graphicFrameLocks noGrp="1"/>
          </p:cNvGraphicFramePr>
          <p:nvPr>
            <p:extLst>
              <p:ext uri="{D42A27DB-BD31-4B8C-83A1-F6EECF244321}">
                <p14:modId xmlns:p14="http://schemas.microsoft.com/office/powerpoint/2010/main" val="2017651427"/>
              </p:ext>
            </p:extLst>
          </p:nvPr>
        </p:nvGraphicFramePr>
        <p:xfrm>
          <a:off x="1371600" y="2743200"/>
          <a:ext cx="6096000" cy="2225040"/>
        </p:xfrm>
        <a:graphic>
          <a:graphicData uri="http://schemas.openxmlformats.org/drawingml/2006/table">
            <a:tbl>
              <a:tblPr firstRow="1" bandRow="1">
                <a:tableStyleId>{5C22544A-7EE6-4342-B048-85BDC9FD1C3A}</a:tableStyleId>
              </a:tblPr>
              <a:tblGrid>
                <a:gridCol w="1371600"/>
                <a:gridCol w="1371600"/>
                <a:gridCol w="1371600"/>
                <a:gridCol w="1981200"/>
              </a:tblGrid>
              <a:tr h="370840">
                <a:tc>
                  <a:txBody>
                    <a:bodyPr/>
                    <a:lstStyle/>
                    <a:p>
                      <a:r>
                        <a:rPr lang="en-US" dirty="0" smtClean="0">
                          <a:latin typeface="+mn-lt"/>
                        </a:rPr>
                        <a:t>Mutation</a:t>
                      </a:r>
                      <a:endParaRPr lang="en-US" dirty="0">
                        <a:latin typeface="+mn-lt"/>
                      </a:endParaRPr>
                    </a:p>
                  </a:txBody>
                  <a:tcPr/>
                </a:tc>
                <a:tc>
                  <a:txBody>
                    <a:bodyPr/>
                    <a:lstStyle/>
                    <a:p>
                      <a:r>
                        <a:rPr lang="en-US" dirty="0" smtClean="0">
                          <a:latin typeface="+mn-lt"/>
                        </a:rPr>
                        <a:t>Rank</a:t>
                      </a:r>
                      <a:endParaRPr lang="en-US" dirty="0">
                        <a:latin typeface="+mn-lt"/>
                      </a:endParaRPr>
                    </a:p>
                  </a:txBody>
                  <a:tcPr/>
                </a:tc>
                <a:tc>
                  <a:txBody>
                    <a:bodyPr/>
                    <a:lstStyle/>
                    <a:p>
                      <a:r>
                        <a:rPr lang="en-US" dirty="0" smtClean="0">
                          <a:latin typeface="+mn-lt"/>
                        </a:rPr>
                        <a:t>U-Score</a:t>
                      </a:r>
                      <a:endParaRPr lang="en-US" dirty="0">
                        <a:latin typeface="+mn-lt"/>
                      </a:endParaRPr>
                    </a:p>
                  </a:txBody>
                  <a:tcPr/>
                </a:tc>
                <a:tc>
                  <a:txBody>
                    <a:bodyPr/>
                    <a:lstStyle/>
                    <a:p>
                      <a:r>
                        <a:rPr lang="en-US" dirty="0" smtClean="0">
                          <a:latin typeface="+mn-lt"/>
                        </a:rPr>
                        <a:t>Experiment Result</a:t>
                      </a:r>
                      <a:endParaRPr lang="en-US" dirty="0">
                        <a:latin typeface="+mn-lt"/>
                      </a:endParaRPr>
                    </a:p>
                  </a:txBody>
                  <a:tcPr/>
                </a:tc>
              </a:tr>
              <a:tr h="370840">
                <a:tc>
                  <a:txBody>
                    <a:bodyPr/>
                    <a:lstStyle/>
                    <a:p>
                      <a:r>
                        <a:rPr lang="en-US" dirty="0" smtClean="0">
                          <a:latin typeface="+mn-lt"/>
                        </a:rPr>
                        <a:t>L861R</a:t>
                      </a:r>
                      <a:endParaRPr lang="en-US" dirty="0">
                        <a:latin typeface="+mn-lt"/>
                      </a:endParaRPr>
                    </a:p>
                  </a:txBody>
                  <a:tcPr/>
                </a:tc>
                <a:tc>
                  <a:txBody>
                    <a:bodyPr/>
                    <a:lstStyle/>
                    <a:p>
                      <a:r>
                        <a:rPr lang="en-US" dirty="0" smtClean="0">
                          <a:latin typeface="+mn-lt"/>
                        </a:rPr>
                        <a:t>1</a:t>
                      </a:r>
                      <a:endParaRPr lang="en-US" dirty="0">
                        <a:latin typeface="+mn-lt"/>
                      </a:endParaRPr>
                    </a:p>
                  </a:txBody>
                  <a:tcPr/>
                </a:tc>
                <a:tc>
                  <a:txBody>
                    <a:bodyPr/>
                    <a:lstStyle/>
                    <a:p>
                      <a:r>
                        <a:rPr lang="en-US" dirty="0" smtClean="0">
                          <a:latin typeface="+mn-lt"/>
                        </a:rPr>
                        <a:t>0.97699</a:t>
                      </a:r>
                      <a:endParaRPr lang="en-US" dirty="0">
                        <a:latin typeface="+mn-lt"/>
                      </a:endParaRPr>
                    </a:p>
                  </a:txBody>
                  <a:tcPr/>
                </a:tc>
                <a:tc>
                  <a:txBody>
                    <a:bodyPr/>
                    <a:lstStyle/>
                    <a:p>
                      <a:r>
                        <a:rPr lang="en-US" dirty="0" smtClean="0">
                          <a:latin typeface="+mn-lt"/>
                        </a:rPr>
                        <a:t>Activating</a:t>
                      </a:r>
                      <a:endParaRPr lang="en-US" dirty="0">
                        <a:latin typeface="+mn-lt"/>
                      </a:endParaRPr>
                    </a:p>
                  </a:txBody>
                  <a:tcPr/>
                </a:tc>
              </a:tr>
              <a:tr h="370840">
                <a:tc>
                  <a:txBody>
                    <a:bodyPr/>
                    <a:lstStyle/>
                    <a:p>
                      <a:r>
                        <a:rPr lang="en-US" dirty="0" smtClean="0">
                          <a:latin typeface="+mn-lt"/>
                        </a:rPr>
                        <a:t>G724S</a:t>
                      </a:r>
                      <a:endParaRPr lang="en-US" dirty="0">
                        <a:latin typeface="+mn-lt"/>
                      </a:endParaRPr>
                    </a:p>
                  </a:txBody>
                  <a:tcPr/>
                </a:tc>
                <a:tc>
                  <a:txBody>
                    <a:bodyPr/>
                    <a:lstStyle/>
                    <a:p>
                      <a:r>
                        <a:rPr lang="en-US" dirty="0" smtClean="0">
                          <a:latin typeface="+mn-lt"/>
                        </a:rPr>
                        <a:t>2</a:t>
                      </a:r>
                      <a:endParaRPr lang="en-US" dirty="0">
                        <a:latin typeface="+mn-lt"/>
                      </a:endParaRPr>
                    </a:p>
                  </a:txBody>
                  <a:tcPr/>
                </a:tc>
                <a:tc>
                  <a:txBody>
                    <a:bodyPr/>
                    <a:lstStyle/>
                    <a:p>
                      <a:r>
                        <a:rPr lang="en-US" dirty="0" smtClean="0">
                          <a:latin typeface="+mn-lt"/>
                        </a:rPr>
                        <a:t>0.97649</a:t>
                      </a:r>
                      <a:endParaRPr lang="en-US" dirty="0">
                        <a:latin typeface="+mn-lt"/>
                      </a:endParaRPr>
                    </a:p>
                  </a:txBody>
                  <a:tcPr/>
                </a:tc>
                <a:tc>
                  <a:txBody>
                    <a:bodyPr/>
                    <a:lstStyle/>
                    <a:p>
                      <a:r>
                        <a:rPr lang="en-US" dirty="0" smtClean="0">
                          <a:latin typeface="+mn-lt"/>
                        </a:rPr>
                        <a:t>--</a:t>
                      </a:r>
                      <a:endParaRPr lang="en-US" dirty="0">
                        <a:latin typeface="+mn-lt"/>
                      </a:endParaRPr>
                    </a:p>
                  </a:txBody>
                  <a:tcPr/>
                </a:tc>
              </a:tr>
              <a:tr h="370840">
                <a:tc>
                  <a:txBody>
                    <a:bodyPr/>
                    <a:lstStyle/>
                    <a:p>
                      <a:r>
                        <a:rPr lang="en-US" dirty="0" smtClean="0">
                          <a:latin typeface="+mn-lt"/>
                        </a:rPr>
                        <a:t>T725M</a:t>
                      </a:r>
                      <a:endParaRPr lang="en-US" dirty="0">
                        <a:latin typeface="+mn-lt"/>
                      </a:endParaRPr>
                    </a:p>
                  </a:txBody>
                  <a:tcPr/>
                </a:tc>
                <a:tc>
                  <a:txBody>
                    <a:bodyPr/>
                    <a:lstStyle/>
                    <a:p>
                      <a:r>
                        <a:rPr lang="en-US" dirty="0" smtClean="0">
                          <a:latin typeface="+mn-lt"/>
                        </a:rPr>
                        <a:t>21</a:t>
                      </a:r>
                      <a:endParaRPr lang="en-US" dirty="0">
                        <a:latin typeface="+mn-lt"/>
                      </a:endParaRPr>
                    </a:p>
                  </a:txBody>
                  <a:tcPr/>
                </a:tc>
                <a:tc>
                  <a:txBody>
                    <a:bodyPr/>
                    <a:lstStyle/>
                    <a:p>
                      <a:r>
                        <a:rPr lang="en-US" dirty="0" smtClean="0">
                          <a:latin typeface="+mn-lt"/>
                        </a:rPr>
                        <a:t>0.96238</a:t>
                      </a:r>
                      <a:endParaRPr lang="en-US" dirty="0">
                        <a:latin typeface="+mn-lt"/>
                      </a:endParaRPr>
                    </a:p>
                  </a:txBody>
                  <a:tcPr/>
                </a:tc>
                <a:tc>
                  <a:txBody>
                    <a:bodyPr/>
                    <a:lstStyle/>
                    <a:p>
                      <a:r>
                        <a:rPr lang="en-US" dirty="0" smtClean="0">
                          <a:latin typeface="+mn-lt"/>
                        </a:rPr>
                        <a:t>Activating</a:t>
                      </a:r>
                      <a:endParaRPr lang="en-US" dirty="0">
                        <a:latin typeface="+mn-lt"/>
                      </a:endParaRPr>
                    </a:p>
                  </a:txBody>
                  <a:tcPr/>
                </a:tc>
              </a:tr>
              <a:tr h="370840">
                <a:tc>
                  <a:txBody>
                    <a:bodyPr/>
                    <a:lstStyle/>
                    <a:p>
                      <a:r>
                        <a:rPr lang="en-US" dirty="0" smtClean="0">
                          <a:latin typeface="+mn-lt"/>
                        </a:rPr>
                        <a:t>L858Q</a:t>
                      </a:r>
                      <a:endParaRPr lang="en-US" dirty="0">
                        <a:latin typeface="+mn-lt"/>
                      </a:endParaRPr>
                    </a:p>
                  </a:txBody>
                  <a:tcPr/>
                </a:tc>
                <a:tc>
                  <a:txBody>
                    <a:bodyPr/>
                    <a:lstStyle/>
                    <a:p>
                      <a:r>
                        <a:rPr lang="en-US" dirty="0" smtClean="0">
                          <a:latin typeface="+mn-lt"/>
                        </a:rPr>
                        <a:t>25</a:t>
                      </a:r>
                      <a:endParaRPr lang="en-US" dirty="0">
                        <a:latin typeface="+mn-lt"/>
                      </a:endParaRPr>
                    </a:p>
                  </a:txBody>
                  <a:tcPr/>
                </a:tc>
                <a:tc>
                  <a:txBody>
                    <a:bodyPr/>
                    <a:lstStyle/>
                    <a:p>
                      <a:r>
                        <a:rPr lang="en-US" dirty="0" smtClean="0">
                          <a:latin typeface="+mn-lt"/>
                        </a:rPr>
                        <a:t>0.95649</a:t>
                      </a:r>
                      <a:endParaRPr lang="en-US"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a:t>
                      </a:r>
                      <a:endParaRPr lang="en-US" dirty="0">
                        <a:latin typeface="+mn-lt"/>
                      </a:endParaRPr>
                    </a:p>
                  </a:txBody>
                  <a:tcPr/>
                </a:tc>
              </a:tr>
              <a:tr h="370840">
                <a:tc>
                  <a:txBody>
                    <a:bodyPr/>
                    <a:lstStyle/>
                    <a:p>
                      <a:r>
                        <a:rPr lang="en-US" dirty="0" smtClean="0">
                          <a:latin typeface="+mn-lt"/>
                        </a:rPr>
                        <a:t>E746K</a:t>
                      </a:r>
                      <a:endParaRPr lang="en-US" dirty="0">
                        <a:latin typeface="+mn-lt"/>
                      </a:endParaRPr>
                    </a:p>
                  </a:txBody>
                  <a:tcPr/>
                </a:tc>
                <a:tc>
                  <a:txBody>
                    <a:bodyPr/>
                    <a:lstStyle/>
                    <a:p>
                      <a:r>
                        <a:rPr lang="en-US" dirty="0" smtClean="0">
                          <a:latin typeface="+mn-lt"/>
                        </a:rPr>
                        <a:t>161</a:t>
                      </a:r>
                      <a:endParaRPr lang="en-US" dirty="0">
                        <a:latin typeface="+mn-lt"/>
                      </a:endParaRPr>
                    </a:p>
                  </a:txBody>
                  <a:tcPr/>
                </a:tc>
                <a:tc>
                  <a:txBody>
                    <a:bodyPr/>
                    <a:lstStyle/>
                    <a:p>
                      <a:r>
                        <a:rPr lang="en-US" dirty="0" smtClean="0">
                          <a:latin typeface="+mn-lt"/>
                        </a:rPr>
                        <a:t>0.61788</a:t>
                      </a:r>
                      <a:endParaRPr lang="en-US" dirty="0">
                        <a:latin typeface="+mn-lt"/>
                      </a:endParaRPr>
                    </a:p>
                  </a:txBody>
                  <a:tcPr/>
                </a:tc>
                <a:tc>
                  <a:txBody>
                    <a:bodyPr/>
                    <a:lstStyle/>
                    <a:p>
                      <a:r>
                        <a:rPr lang="en-US" dirty="0" smtClean="0">
                          <a:latin typeface="+mn-lt"/>
                        </a:rPr>
                        <a:t>Activating</a:t>
                      </a:r>
                      <a:endParaRPr lang="en-US" dirty="0">
                        <a:latin typeface="+mn-lt"/>
                      </a:endParaRPr>
                    </a:p>
                  </a:txBody>
                  <a:tcPr/>
                </a:tc>
              </a:tr>
            </a:tbl>
          </a:graphicData>
        </a:graphic>
      </p:graphicFrame>
    </p:spTree>
    <p:extLst>
      <p:ext uri="{BB962C8B-B14F-4D97-AF65-F5344CB8AC3E}">
        <p14:creationId xmlns:p14="http://schemas.microsoft.com/office/powerpoint/2010/main" val="2182701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838200"/>
          </a:xfrm>
        </p:spPr>
        <p:txBody>
          <a:bodyPr>
            <a:normAutofit fontScale="90000"/>
          </a:bodyPr>
          <a:lstStyle/>
          <a:p>
            <a:r>
              <a:rPr lang="en-US" dirty="0" smtClean="0">
                <a:latin typeface="Centaur" pitchFamily="18" charset="0"/>
              </a:rPr>
              <a:t>Auto-Phosphorylation of Wild-Type and Mutant Type EGFR</a:t>
            </a:r>
            <a:endParaRPr lang="en-US" dirty="0">
              <a:latin typeface="Centaur" pitchFamily="18" charset="0"/>
            </a:endParaRPr>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28</a:t>
            </a:fld>
            <a:endParaRPr lang="en-US" altLang="zh-C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066800"/>
            <a:ext cx="4876800" cy="5297044"/>
          </a:xfrm>
          <a:prstGeom prst="rect">
            <a:avLst/>
          </a:prstGeom>
        </p:spPr>
      </p:pic>
    </p:spTree>
    <p:extLst>
      <p:ext uri="{BB962C8B-B14F-4D97-AF65-F5344CB8AC3E}">
        <p14:creationId xmlns:p14="http://schemas.microsoft.com/office/powerpoint/2010/main" val="3819002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610600" cy="838200"/>
          </a:xfrm>
        </p:spPr>
        <p:txBody>
          <a:bodyPr>
            <a:normAutofit fontScale="90000"/>
          </a:bodyPr>
          <a:lstStyle/>
          <a:p>
            <a:r>
              <a:rPr lang="en-US" dirty="0"/>
              <a:t>Comparison of COSMIC v50 and v57 : </a:t>
            </a:r>
            <a:r>
              <a:rPr lang="en-US" dirty="0" smtClean="0"/>
              <a:t>Justification </a:t>
            </a:r>
            <a:r>
              <a:rPr lang="en-US" dirty="0"/>
              <a:t>of </a:t>
            </a:r>
            <a:r>
              <a:rPr lang="en-US" dirty="0" smtClean="0"/>
              <a:t>Using COSMIC-FG1 </a:t>
            </a:r>
            <a:r>
              <a:rPr lang="en-US" dirty="0"/>
              <a:t>as Positive Set</a:t>
            </a:r>
            <a:endParaRPr lang="en-US" b="1" dirty="0">
              <a:solidFill>
                <a:srgbClr val="FF0000"/>
              </a:solidFill>
            </a:endParaRPr>
          </a:p>
        </p:txBody>
      </p:sp>
      <p:sp>
        <p:nvSpPr>
          <p:cNvPr id="3" name="Content Placeholder 2"/>
          <p:cNvSpPr>
            <a:spLocks noGrp="1"/>
          </p:cNvSpPr>
          <p:nvPr>
            <p:ph sz="quarter" idx="1"/>
          </p:nvPr>
        </p:nvSpPr>
        <p:spPr>
          <a:xfrm>
            <a:off x="533400" y="1371600"/>
            <a:ext cx="8153400" cy="4648200"/>
          </a:xfrm>
        </p:spPr>
        <p:txBody>
          <a:bodyPr/>
          <a:lstStyle/>
          <a:p>
            <a:r>
              <a:rPr lang="en-US" sz="2000" dirty="0" smtClean="0"/>
              <a:t>COSMIC-FG1 v57: 226 causative mutations, 331 non-causative mutations</a:t>
            </a:r>
          </a:p>
          <a:p>
            <a:pPr lvl="1"/>
            <a:r>
              <a:rPr lang="en-US" sz="1800" dirty="0">
                <a:solidFill>
                  <a:srgbClr val="0070C0"/>
                </a:solidFill>
              </a:rPr>
              <a:t>COSMIC-FG1 v50: 67 causative mutations, 331 non-causative </a:t>
            </a:r>
            <a:r>
              <a:rPr lang="en-US" sz="1800" dirty="0" smtClean="0">
                <a:solidFill>
                  <a:srgbClr val="0070C0"/>
                </a:solidFill>
              </a:rPr>
              <a:t>mutations</a:t>
            </a:r>
            <a:endParaRPr lang="en-US" sz="1800" dirty="0">
              <a:solidFill>
                <a:srgbClr val="0070C0"/>
              </a:solidFill>
            </a:endParaRPr>
          </a:p>
          <a:p>
            <a:r>
              <a:rPr lang="en-US" sz="2000" dirty="0"/>
              <a:t>177 single-observation EGFR mutations in v50</a:t>
            </a:r>
          </a:p>
          <a:p>
            <a:r>
              <a:rPr lang="en-US" sz="2000" dirty="0" smtClean="0"/>
              <a:t>165 </a:t>
            </a:r>
            <a:r>
              <a:rPr lang="en-US" sz="2000" dirty="0"/>
              <a:t>single-observation EGFR mutations in v57</a:t>
            </a:r>
          </a:p>
          <a:p>
            <a:r>
              <a:rPr lang="en-US" sz="2000" dirty="0" smtClean="0"/>
              <a:t>106 </a:t>
            </a:r>
            <a:r>
              <a:rPr lang="en-US" sz="2000" dirty="0"/>
              <a:t>single-observation EGFR mutations shared between v50 and v57</a:t>
            </a:r>
          </a:p>
          <a:p>
            <a:r>
              <a:rPr lang="en-US" sz="2000" dirty="0" smtClean="0">
                <a:solidFill>
                  <a:srgbClr val="FF00FF"/>
                </a:solidFill>
              </a:rPr>
              <a:t>71 </a:t>
            </a:r>
            <a:r>
              <a:rPr lang="en-US" sz="2000" dirty="0">
                <a:solidFill>
                  <a:srgbClr val="FF00FF"/>
                </a:solidFill>
              </a:rPr>
              <a:t>EGFR mutations observed once in v50 but more than once in v57</a:t>
            </a:r>
          </a:p>
          <a:p>
            <a:r>
              <a:rPr lang="en-US" sz="2000" dirty="0" smtClean="0"/>
              <a:t>59 </a:t>
            </a:r>
            <a:r>
              <a:rPr lang="en-US" sz="2000" dirty="0"/>
              <a:t>EGFR mutations in v57 are new (not in v50)</a:t>
            </a:r>
          </a:p>
          <a:p>
            <a:endParaRPr lang="en-US" sz="2000" dirty="0" smtClean="0"/>
          </a:p>
          <a:p>
            <a:r>
              <a:rPr lang="en-US" sz="2000" b="1" dirty="0" smtClean="0"/>
              <a:t>Question: </a:t>
            </a:r>
            <a:r>
              <a:rPr lang="en-US" sz="2000" dirty="0" smtClean="0"/>
              <a:t>How </a:t>
            </a:r>
            <a:r>
              <a:rPr lang="en-US" sz="2000" dirty="0"/>
              <a:t>well can our previously </a:t>
            </a:r>
            <a:r>
              <a:rPr lang="en-US" sz="2000" dirty="0" smtClean="0"/>
              <a:t>trained model </a:t>
            </a:r>
            <a:r>
              <a:rPr lang="en-US" sz="2000" dirty="0"/>
              <a:t>(with COSMIC v50 FG1 as positive set) predicted the 71 EGFR mutations that </a:t>
            </a:r>
            <a:r>
              <a:rPr lang="en-US" sz="2000" dirty="0" smtClean="0"/>
              <a:t>appear only </a:t>
            </a:r>
            <a:r>
              <a:rPr lang="en-US" sz="2000" dirty="0"/>
              <a:t>once in COSMIC v50 but appear more than once in COSMIC </a:t>
            </a:r>
            <a:r>
              <a:rPr lang="en-US" sz="2000" dirty="0" smtClean="0"/>
              <a:t>v57</a:t>
            </a:r>
            <a:endParaRPr lang="en-US"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29</a:t>
            </a:fld>
            <a:endParaRPr lang="en-US" altLang="zh-CN"/>
          </a:p>
        </p:txBody>
      </p:sp>
    </p:spTree>
    <p:extLst>
      <p:ext uri="{BB962C8B-B14F-4D97-AF65-F5344CB8AC3E}">
        <p14:creationId xmlns:p14="http://schemas.microsoft.com/office/powerpoint/2010/main" val="118928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Outline</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3</a:t>
            </a:fld>
            <a:endParaRPr lang="en-US" smtClean="0"/>
          </a:p>
        </p:txBody>
      </p:sp>
      <p:sp>
        <p:nvSpPr>
          <p:cNvPr id="8197" name="Content Placeholder 2"/>
          <p:cNvSpPr>
            <a:spLocks noGrp="1"/>
          </p:cNvSpPr>
          <p:nvPr>
            <p:ph sz="quarter" idx="1"/>
          </p:nvPr>
        </p:nvSpPr>
        <p:spPr>
          <a:xfrm>
            <a:off x="914400" y="1447800"/>
            <a:ext cx="7467600" cy="4572000"/>
          </a:xfrm>
        </p:spPr>
        <p:txBody>
          <a:bodyPr/>
          <a:lstStyle/>
          <a:p>
            <a:r>
              <a:rPr lang="en-US" dirty="0" smtClean="0">
                <a:latin typeface="Utsaah" pitchFamily="34" charset="0"/>
                <a:cs typeface="Utsaah" pitchFamily="34" charset="0"/>
              </a:rPr>
              <a:t>Motivation</a:t>
            </a:r>
          </a:p>
          <a:p>
            <a:r>
              <a:rPr lang="en-US" dirty="0" smtClean="0">
                <a:latin typeface="Utsaah" pitchFamily="34" charset="0"/>
                <a:cs typeface="Utsaah" pitchFamily="34" charset="0"/>
              </a:rPr>
              <a:t>Introduction</a:t>
            </a:r>
          </a:p>
          <a:p>
            <a:r>
              <a:rPr lang="en-US" dirty="0" smtClean="0">
                <a:latin typeface="Utsaah" pitchFamily="34" charset="0"/>
                <a:cs typeface="Utsaah" pitchFamily="34" charset="0"/>
              </a:rPr>
              <a:t>GOAL</a:t>
            </a:r>
          </a:p>
          <a:p>
            <a:r>
              <a:rPr lang="en-US" dirty="0">
                <a:latin typeface="Utsaah" pitchFamily="34" charset="0"/>
                <a:cs typeface="Utsaah" pitchFamily="34" charset="0"/>
              </a:rPr>
              <a:t>ROMP (</a:t>
            </a:r>
            <a:r>
              <a:rPr lang="en-US" b="1" dirty="0">
                <a:latin typeface="Utsaah" pitchFamily="34" charset="0"/>
                <a:cs typeface="Utsaah" pitchFamily="34" charset="0"/>
              </a:rPr>
              <a:t>R</a:t>
            </a:r>
            <a:r>
              <a:rPr lang="en-US" dirty="0">
                <a:latin typeface="Utsaah" pitchFamily="34" charset="0"/>
                <a:cs typeface="Utsaah" pitchFamily="34" charset="0"/>
              </a:rPr>
              <a:t>are </a:t>
            </a:r>
            <a:r>
              <a:rPr lang="en-US" b="1" dirty="0">
                <a:latin typeface="Utsaah" pitchFamily="34" charset="0"/>
                <a:cs typeface="Utsaah" pitchFamily="34" charset="0"/>
              </a:rPr>
              <a:t>O</a:t>
            </a:r>
            <a:r>
              <a:rPr lang="en-US" dirty="0">
                <a:latin typeface="Utsaah" pitchFamily="34" charset="0"/>
                <a:cs typeface="Utsaah" pitchFamily="34" charset="0"/>
              </a:rPr>
              <a:t>ncogenic </a:t>
            </a:r>
            <a:r>
              <a:rPr lang="en-US" b="1" dirty="0">
                <a:latin typeface="Utsaah" pitchFamily="34" charset="0"/>
                <a:cs typeface="Utsaah" pitchFamily="34" charset="0"/>
              </a:rPr>
              <a:t>M</a:t>
            </a:r>
            <a:r>
              <a:rPr lang="en-US" dirty="0">
                <a:latin typeface="Utsaah" pitchFamily="34" charset="0"/>
                <a:cs typeface="Utsaah" pitchFamily="34" charset="0"/>
              </a:rPr>
              <a:t>utation </a:t>
            </a:r>
            <a:r>
              <a:rPr lang="en-US" b="1" dirty="0" smtClean="0">
                <a:latin typeface="Utsaah" pitchFamily="34" charset="0"/>
                <a:cs typeface="Utsaah" pitchFamily="34" charset="0"/>
              </a:rPr>
              <a:t>P</a:t>
            </a:r>
            <a:r>
              <a:rPr lang="en-US" dirty="0" smtClean="0">
                <a:latin typeface="Utsaah" pitchFamily="34" charset="0"/>
                <a:cs typeface="Utsaah" pitchFamily="34" charset="0"/>
              </a:rPr>
              <a:t>redictor)</a:t>
            </a:r>
            <a:endParaRPr lang="en-US" dirty="0" smtClean="0">
              <a:latin typeface="Utsaah" pitchFamily="34" charset="0"/>
              <a:cs typeface="Utsaah" pitchFamily="34" charset="0"/>
            </a:endParaRPr>
          </a:p>
          <a:p>
            <a:r>
              <a:rPr lang="en-US" dirty="0">
                <a:latin typeface="Utsaah" pitchFamily="34" charset="0"/>
                <a:cs typeface="Utsaah" pitchFamily="34" charset="0"/>
              </a:rPr>
              <a:t>VAMO (</a:t>
            </a:r>
            <a:r>
              <a:rPr lang="en-US" b="1" dirty="0">
                <a:latin typeface="Utsaah" pitchFamily="34" charset="0"/>
                <a:cs typeface="Utsaah" pitchFamily="34" charset="0"/>
              </a:rPr>
              <a:t>V</a:t>
            </a:r>
            <a:r>
              <a:rPr lang="en-US" dirty="0">
                <a:latin typeface="Utsaah" pitchFamily="34" charset="0"/>
                <a:cs typeface="Utsaah" pitchFamily="34" charset="0"/>
              </a:rPr>
              <a:t>alidity </a:t>
            </a:r>
            <a:r>
              <a:rPr lang="en-US" b="1" dirty="0">
                <a:latin typeface="Utsaah" pitchFamily="34" charset="0"/>
                <a:cs typeface="Utsaah" pitchFamily="34" charset="0"/>
              </a:rPr>
              <a:t>A</a:t>
            </a:r>
            <a:r>
              <a:rPr lang="en-US" dirty="0">
                <a:latin typeface="Utsaah" pitchFamily="34" charset="0"/>
                <a:cs typeface="Utsaah" pitchFamily="34" charset="0"/>
              </a:rPr>
              <a:t>nalysis of </a:t>
            </a:r>
            <a:r>
              <a:rPr lang="en-US" b="1" dirty="0">
                <a:latin typeface="Utsaah" pitchFamily="34" charset="0"/>
                <a:cs typeface="Utsaah" pitchFamily="34" charset="0"/>
              </a:rPr>
              <a:t>M</a:t>
            </a:r>
            <a:r>
              <a:rPr lang="en-US" dirty="0">
                <a:latin typeface="Utsaah" pitchFamily="34" charset="0"/>
                <a:cs typeface="Utsaah" pitchFamily="34" charset="0"/>
              </a:rPr>
              <a:t>alware-clustering </a:t>
            </a:r>
            <a:r>
              <a:rPr lang="en-US" b="1" dirty="0" smtClean="0">
                <a:latin typeface="Utsaah" pitchFamily="34" charset="0"/>
                <a:cs typeface="Utsaah" pitchFamily="34" charset="0"/>
              </a:rPr>
              <a:t>O</a:t>
            </a:r>
            <a:r>
              <a:rPr lang="en-US" dirty="0" smtClean="0">
                <a:latin typeface="Utsaah" pitchFamily="34" charset="0"/>
                <a:cs typeface="Utsaah" pitchFamily="34" charset="0"/>
              </a:rPr>
              <a:t>utputs)</a:t>
            </a:r>
          </a:p>
          <a:p>
            <a:r>
              <a:rPr lang="en-US" dirty="0" smtClean="0">
                <a:latin typeface="Utsaah" pitchFamily="34" charset="0"/>
                <a:cs typeface="Utsaah" pitchFamily="34" charset="0"/>
              </a:rPr>
              <a:t>Conclusions &amp; Future Work</a:t>
            </a:r>
          </a:p>
          <a:p>
            <a:pPr lvl="1"/>
            <a:endParaRPr lang="en-US" dirty="0" smtClean="0">
              <a:latin typeface="Utsaah" pitchFamily="34" charset="0"/>
              <a:cs typeface="Utsaah" pitchFamily="34" charset="0"/>
            </a:endParaRPr>
          </a:p>
          <a:p>
            <a:pPr lvl="1"/>
            <a:endParaRPr lang="en-US" dirty="0" smtClean="0">
              <a:latin typeface="Utsaah" pitchFamily="34" charset="0"/>
              <a:cs typeface="Utsaah" pitchFamily="34" charset="0"/>
            </a:endParaRPr>
          </a:p>
          <a:p>
            <a:pPr lvl="1"/>
            <a:endParaRPr lang="en-US" dirty="0" smtClean="0">
              <a:latin typeface="Utsaah" pitchFamily="34" charset="0"/>
              <a:cs typeface="Utsaah" pitchFamily="34" charset="0"/>
            </a:endParaRPr>
          </a:p>
          <a:p>
            <a:pPr lvl="1"/>
            <a:endParaRPr lang="en-US" dirty="0" smtClean="0">
              <a:latin typeface="Utsaah" pitchFamily="34" charset="0"/>
              <a:cs typeface="Utsaah"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1143000"/>
          </a:xfrm>
        </p:spPr>
        <p:txBody>
          <a:bodyPr>
            <a:normAutofit/>
          </a:bodyPr>
          <a:lstStyle/>
          <a:p>
            <a:r>
              <a:rPr lang="en-US" dirty="0"/>
              <a:t>Application of Ensemble Classier to Predict Rare </a:t>
            </a:r>
            <a:r>
              <a:rPr lang="en-US" dirty="0" smtClean="0"/>
              <a:t>Variants in </a:t>
            </a:r>
            <a:r>
              <a:rPr lang="en-US" dirty="0"/>
              <a:t>EGFR with COSMIC v50</a:t>
            </a:r>
            <a:endParaRPr lang="en-US" dirty="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30</a:t>
            </a:fld>
            <a:endParaRPr lang="en-US" altLang="zh-CN"/>
          </a:p>
        </p:txBody>
      </p:sp>
      <p:graphicFrame>
        <p:nvGraphicFramePr>
          <p:cNvPr id="6" name="Chart 5"/>
          <p:cNvGraphicFramePr>
            <a:graphicFrameLocks/>
          </p:cNvGraphicFramePr>
          <p:nvPr>
            <p:extLst>
              <p:ext uri="{D42A27DB-BD31-4B8C-83A1-F6EECF244321}">
                <p14:modId xmlns:p14="http://schemas.microsoft.com/office/powerpoint/2010/main" val="1241980960"/>
              </p:ext>
            </p:extLst>
          </p:nvPr>
        </p:nvGraphicFramePr>
        <p:xfrm>
          <a:off x="533400" y="16002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292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US" dirty="0" smtClean="0"/>
              <a:t>Performance of Ensemble Classifier Trained with Selected Features on COSMIC-FG1 v57 Dataset</a:t>
            </a:r>
            <a:endParaRPr lang="en-US" dirty="0"/>
          </a:p>
        </p:txBody>
      </p:sp>
      <p:sp>
        <p:nvSpPr>
          <p:cNvPr id="3" name="Content Placeholder 2"/>
          <p:cNvSpPr>
            <a:spLocks noGrp="1"/>
          </p:cNvSpPr>
          <p:nvPr>
            <p:ph sz="quarter" idx="1"/>
          </p:nvPr>
        </p:nvSpPr>
        <p:spPr>
          <a:xfrm>
            <a:off x="152400" y="3200400"/>
            <a:ext cx="8610600" cy="2819400"/>
          </a:xfrm>
        </p:spPr>
        <p:txBody>
          <a:bodyPr>
            <a:noAutofit/>
          </a:bodyPr>
          <a:lstStyle/>
          <a:p>
            <a:r>
              <a:rPr lang="en-US" sz="2200" dirty="0"/>
              <a:t>F</a:t>
            </a:r>
            <a:r>
              <a:rPr lang="en-US" sz="2200" dirty="0" smtClean="0"/>
              <a:t>-Measure </a:t>
            </a:r>
            <a:r>
              <a:rPr lang="en-US" sz="2200" dirty="0" smtClean="0"/>
              <a:t>with </a:t>
            </a:r>
            <a:r>
              <a:rPr lang="en-US" sz="2200" dirty="0"/>
              <a:t>50% threshold, the combined classifier performs:</a:t>
            </a:r>
          </a:p>
          <a:p>
            <a:pPr lvl="1"/>
            <a:r>
              <a:rPr lang="en-US" sz="2200" dirty="0" smtClean="0">
                <a:solidFill>
                  <a:srgbClr val="0070C0"/>
                </a:solidFill>
              </a:rPr>
              <a:t>~2%  </a:t>
            </a:r>
            <a:r>
              <a:rPr lang="en-US" sz="2200" dirty="0">
                <a:solidFill>
                  <a:srgbClr val="0070C0"/>
                </a:solidFill>
              </a:rPr>
              <a:t>better (from  </a:t>
            </a:r>
            <a:r>
              <a:rPr lang="en-US" sz="2200" dirty="0" smtClean="0">
                <a:solidFill>
                  <a:srgbClr val="0070C0"/>
                </a:solidFill>
              </a:rPr>
              <a:t>0.967 </a:t>
            </a:r>
            <a:r>
              <a:rPr lang="en-US" sz="2200" dirty="0">
                <a:solidFill>
                  <a:srgbClr val="0070C0"/>
                </a:solidFill>
              </a:rPr>
              <a:t>to </a:t>
            </a:r>
            <a:r>
              <a:rPr lang="en-US" sz="2200" dirty="0" smtClean="0">
                <a:solidFill>
                  <a:srgbClr val="0070C0"/>
                </a:solidFill>
              </a:rPr>
              <a:t>0.987) </a:t>
            </a:r>
            <a:r>
              <a:rPr lang="en-US" sz="2200" dirty="0">
                <a:solidFill>
                  <a:srgbClr val="0070C0"/>
                </a:solidFill>
              </a:rPr>
              <a:t>than the best single classifier </a:t>
            </a:r>
            <a:r>
              <a:rPr lang="en-US" sz="2200" dirty="0" smtClean="0">
                <a:solidFill>
                  <a:srgbClr val="0070C0"/>
                </a:solidFill>
              </a:rPr>
              <a:t>(SVM) </a:t>
            </a:r>
            <a:r>
              <a:rPr lang="en-US" sz="2200" dirty="0">
                <a:solidFill>
                  <a:srgbClr val="0070C0"/>
                </a:solidFill>
              </a:rPr>
              <a:t>in </a:t>
            </a:r>
            <a:r>
              <a:rPr lang="en-US" sz="2200" dirty="0" smtClean="0">
                <a:solidFill>
                  <a:srgbClr val="0070C0"/>
                </a:solidFill>
              </a:rPr>
              <a:t>COSMIC </a:t>
            </a:r>
            <a:r>
              <a:rPr lang="en-US" sz="2200" dirty="0">
                <a:solidFill>
                  <a:srgbClr val="0070C0"/>
                </a:solidFill>
              </a:rPr>
              <a:t>FG1 dataset.</a:t>
            </a:r>
          </a:p>
          <a:p>
            <a:endParaRPr lang="en-US" sz="2200"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31</a:t>
            </a:fld>
            <a:endParaRPr lang="en-US" altLang="zh-CN"/>
          </a:p>
        </p:txBody>
      </p:sp>
      <p:graphicFrame>
        <p:nvGraphicFramePr>
          <p:cNvPr id="6" name="Table 5"/>
          <p:cNvGraphicFramePr>
            <a:graphicFrameLocks noGrp="1"/>
          </p:cNvGraphicFramePr>
          <p:nvPr>
            <p:extLst>
              <p:ext uri="{D42A27DB-BD31-4B8C-83A1-F6EECF244321}">
                <p14:modId xmlns:p14="http://schemas.microsoft.com/office/powerpoint/2010/main" val="2530801723"/>
              </p:ext>
            </p:extLst>
          </p:nvPr>
        </p:nvGraphicFramePr>
        <p:xfrm>
          <a:off x="838198" y="1295400"/>
          <a:ext cx="7315202" cy="1483360"/>
        </p:xfrm>
        <a:graphic>
          <a:graphicData uri="http://schemas.openxmlformats.org/drawingml/2006/table">
            <a:tbl>
              <a:tblPr firstRow="1" bandRow="1">
                <a:tableStyleId>{5C22544A-7EE6-4342-B048-85BDC9FD1C3A}</a:tableStyleId>
              </a:tblPr>
              <a:tblGrid>
                <a:gridCol w="1567537"/>
                <a:gridCol w="1149533"/>
                <a:gridCol w="1149533"/>
                <a:gridCol w="1149533"/>
                <a:gridCol w="1149533"/>
                <a:gridCol w="1149533"/>
              </a:tblGrid>
              <a:tr h="370840">
                <a:tc>
                  <a:txBody>
                    <a:bodyPr/>
                    <a:lstStyle/>
                    <a:p>
                      <a:r>
                        <a:rPr lang="en-US" dirty="0" smtClean="0">
                          <a:latin typeface="+mn-lt"/>
                        </a:rPr>
                        <a:t>Algorithms</a:t>
                      </a:r>
                      <a:endParaRPr lang="en-US" dirty="0">
                        <a:latin typeface="+mn-lt"/>
                      </a:endParaRPr>
                    </a:p>
                  </a:txBody>
                  <a:tcPr/>
                </a:tc>
                <a:tc>
                  <a:txBody>
                    <a:bodyPr/>
                    <a:lstStyle/>
                    <a:p>
                      <a:r>
                        <a:rPr lang="en-US" dirty="0" smtClean="0">
                          <a:latin typeface="+mn-lt"/>
                        </a:rPr>
                        <a:t>TP Rate</a:t>
                      </a:r>
                      <a:endParaRPr lang="en-US" dirty="0">
                        <a:latin typeface="+mn-lt"/>
                      </a:endParaRPr>
                    </a:p>
                  </a:txBody>
                  <a:tcPr/>
                </a:tc>
                <a:tc>
                  <a:txBody>
                    <a:bodyPr/>
                    <a:lstStyle/>
                    <a:p>
                      <a:r>
                        <a:rPr lang="en-US" dirty="0" smtClean="0">
                          <a:latin typeface="+mn-lt"/>
                        </a:rPr>
                        <a:t>FP Rate</a:t>
                      </a:r>
                      <a:endParaRPr lang="en-US" dirty="0">
                        <a:latin typeface="+mn-lt"/>
                      </a:endParaRPr>
                    </a:p>
                  </a:txBody>
                  <a:tcPr/>
                </a:tc>
                <a:tc>
                  <a:txBody>
                    <a:bodyPr/>
                    <a:lstStyle/>
                    <a:p>
                      <a:r>
                        <a:rPr lang="en-US" dirty="0" smtClean="0">
                          <a:latin typeface="+mn-lt"/>
                        </a:rPr>
                        <a:t>Precision</a:t>
                      </a:r>
                      <a:endParaRPr lang="en-US" dirty="0">
                        <a:latin typeface="+mn-lt"/>
                      </a:endParaRPr>
                    </a:p>
                  </a:txBody>
                  <a:tcPr/>
                </a:tc>
                <a:tc>
                  <a:txBody>
                    <a:bodyPr/>
                    <a:lstStyle/>
                    <a:p>
                      <a:r>
                        <a:rPr lang="en-US" dirty="0" smtClean="0">
                          <a:latin typeface="+mn-lt"/>
                        </a:rPr>
                        <a:t>Recall</a:t>
                      </a:r>
                      <a:endParaRPr lang="en-US" dirty="0">
                        <a:latin typeface="+mn-lt"/>
                      </a:endParaRPr>
                    </a:p>
                  </a:txBody>
                  <a:tcPr/>
                </a:tc>
                <a:tc>
                  <a:txBody>
                    <a:bodyPr/>
                    <a:lstStyle/>
                    <a:p>
                      <a:r>
                        <a:rPr lang="en-US" dirty="0" smtClean="0">
                          <a:latin typeface="+mn-lt"/>
                        </a:rPr>
                        <a:t>F-Measure</a:t>
                      </a:r>
                      <a:endParaRPr lang="en-US" dirty="0">
                        <a:latin typeface="+mn-lt"/>
                      </a:endParaRPr>
                    </a:p>
                  </a:txBody>
                  <a:tcPr/>
                </a:tc>
              </a:tr>
              <a:tr h="370840">
                <a:tc>
                  <a:txBody>
                    <a:bodyPr/>
                    <a:lstStyle/>
                    <a:p>
                      <a:r>
                        <a:rPr lang="en-US" dirty="0" smtClean="0">
                          <a:latin typeface="+mn-lt"/>
                        </a:rPr>
                        <a:t>Weighted Voting</a:t>
                      </a:r>
                      <a:endParaRPr lang="en-US" dirty="0">
                        <a:latin typeface="+mn-lt"/>
                      </a:endParaRPr>
                    </a:p>
                  </a:txBody>
                  <a:tcPr/>
                </a:tc>
                <a:tc>
                  <a:txBody>
                    <a:bodyPr/>
                    <a:lstStyle/>
                    <a:p>
                      <a:r>
                        <a:rPr lang="en-US" b="1" dirty="0" smtClean="0">
                          <a:latin typeface="+mn-lt"/>
                        </a:rPr>
                        <a:t>0.987</a:t>
                      </a:r>
                      <a:endParaRPr lang="en-US" b="1" dirty="0">
                        <a:latin typeface="+mn-lt"/>
                      </a:endParaRPr>
                    </a:p>
                  </a:txBody>
                  <a:tcPr/>
                </a:tc>
                <a:tc>
                  <a:txBody>
                    <a:bodyPr/>
                    <a:lstStyle/>
                    <a:p>
                      <a:r>
                        <a:rPr lang="en-US" b="1" dirty="0" smtClean="0">
                          <a:latin typeface="+mn-lt"/>
                        </a:rPr>
                        <a:t>0.009</a:t>
                      </a:r>
                      <a:endParaRPr lang="en-US" b="1" dirty="0">
                        <a:latin typeface="+mn-lt"/>
                      </a:endParaRPr>
                    </a:p>
                  </a:txBody>
                  <a:tcPr/>
                </a:tc>
                <a:tc>
                  <a:txBody>
                    <a:bodyPr/>
                    <a:lstStyle/>
                    <a:p>
                      <a:r>
                        <a:rPr lang="en-US" b="1" dirty="0" smtClean="0">
                          <a:latin typeface="+mn-lt"/>
                        </a:rPr>
                        <a:t>0.987</a:t>
                      </a:r>
                      <a:endParaRPr lang="en-US" b="1" dirty="0">
                        <a:latin typeface="+mn-lt"/>
                      </a:endParaRPr>
                    </a:p>
                  </a:txBody>
                  <a:tcPr/>
                </a:tc>
                <a:tc>
                  <a:txBody>
                    <a:bodyPr/>
                    <a:lstStyle/>
                    <a:p>
                      <a:r>
                        <a:rPr lang="en-US" b="1" dirty="0" smtClean="0">
                          <a:latin typeface="+mn-lt"/>
                        </a:rPr>
                        <a:t>0.987</a:t>
                      </a:r>
                      <a:endParaRPr lang="en-US" b="1" dirty="0">
                        <a:latin typeface="+mn-lt"/>
                      </a:endParaRPr>
                    </a:p>
                  </a:txBody>
                  <a:tcPr/>
                </a:tc>
                <a:tc>
                  <a:txBody>
                    <a:bodyPr/>
                    <a:lstStyle/>
                    <a:p>
                      <a:r>
                        <a:rPr lang="en-US" b="1" dirty="0" smtClean="0">
                          <a:latin typeface="+mn-lt"/>
                        </a:rPr>
                        <a:t>0.987</a:t>
                      </a:r>
                      <a:endParaRPr lang="en-US" b="1" dirty="0">
                        <a:latin typeface="+mn-lt"/>
                      </a:endParaRPr>
                    </a:p>
                  </a:txBody>
                  <a:tcPr/>
                </a:tc>
              </a:tr>
              <a:tr h="370840">
                <a:tc>
                  <a:txBody>
                    <a:bodyPr/>
                    <a:lstStyle/>
                    <a:p>
                      <a:r>
                        <a:rPr lang="en-US" dirty="0" smtClean="0">
                          <a:latin typeface="+mn-lt"/>
                        </a:rPr>
                        <a:t>Stacking</a:t>
                      </a:r>
                      <a:endParaRPr lang="en-US" dirty="0">
                        <a:latin typeface="+mn-lt"/>
                      </a:endParaRPr>
                    </a:p>
                  </a:txBody>
                  <a:tcPr/>
                </a:tc>
                <a:tc>
                  <a:txBody>
                    <a:bodyPr/>
                    <a:lstStyle/>
                    <a:p>
                      <a:r>
                        <a:rPr lang="en-US" dirty="0" smtClean="0">
                          <a:latin typeface="+mn-lt"/>
                        </a:rPr>
                        <a:t>0.96</a:t>
                      </a:r>
                      <a:endParaRPr lang="en-US" dirty="0">
                        <a:latin typeface="+mn-lt"/>
                      </a:endParaRPr>
                    </a:p>
                  </a:txBody>
                  <a:tcPr/>
                </a:tc>
                <a:tc>
                  <a:txBody>
                    <a:bodyPr/>
                    <a:lstStyle/>
                    <a:p>
                      <a:r>
                        <a:rPr lang="en-US" dirty="0" smtClean="0">
                          <a:latin typeface="+mn-lt"/>
                        </a:rPr>
                        <a:t>0.024</a:t>
                      </a:r>
                      <a:endParaRPr lang="en-US" dirty="0">
                        <a:latin typeface="+mn-lt"/>
                      </a:endParaRPr>
                    </a:p>
                  </a:txBody>
                  <a:tcPr/>
                </a:tc>
                <a:tc>
                  <a:txBody>
                    <a:bodyPr/>
                    <a:lstStyle/>
                    <a:p>
                      <a:r>
                        <a:rPr lang="en-US" dirty="0" smtClean="0">
                          <a:latin typeface="+mn-lt"/>
                        </a:rPr>
                        <a:t>0.964</a:t>
                      </a:r>
                      <a:endParaRPr lang="en-US" dirty="0">
                        <a:latin typeface="+mn-lt"/>
                      </a:endParaRPr>
                    </a:p>
                  </a:txBody>
                  <a:tcPr/>
                </a:tc>
                <a:tc>
                  <a:txBody>
                    <a:bodyPr/>
                    <a:lstStyle/>
                    <a:p>
                      <a:r>
                        <a:rPr lang="en-US" dirty="0" smtClean="0">
                          <a:latin typeface="+mn-lt"/>
                        </a:rPr>
                        <a:t>0.96</a:t>
                      </a:r>
                      <a:endParaRPr lang="en-US" dirty="0">
                        <a:latin typeface="+mn-lt"/>
                      </a:endParaRPr>
                    </a:p>
                  </a:txBody>
                  <a:tcPr/>
                </a:tc>
                <a:tc>
                  <a:txBody>
                    <a:bodyPr/>
                    <a:lstStyle/>
                    <a:p>
                      <a:r>
                        <a:rPr lang="en-US" dirty="0" smtClean="0">
                          <a:latin typeface="+mn-lt"/>
                        </a:rPr>
                        <a:t>0.962</a:t>
                      </a:r>
                      <a:endParaRPr lang="en-US" dirty="0">
                        <a:latin typeface="+mn-lt"/>
                      </a:endParaRPr>
                    </a:p>
                  </a:txBody>
                  <a:tcPr/>
                </a:tc>
              </a:tr>
              <a:tr h="370840">
                <a:tc>
                  <a:txBody>
                    <a:bodyPr/>
                    <a:lstStyle/>
                    <a:p>
                      <a:r>
                        <a:rPr lang="en-US" dirty="0" smtClean="0">
                          <a:latin typeface="+mn-lt"/>
                        </a:rPr>
                        <a:t>Grading</a:t>
                      </a:r>
                      <a:endParaRPr lang="en-US" dirty="0">
                        <a:latin typeface="+mn-lt"/>
                      </a:endParaRPr>
                    </a:p>
                  </a:txBody>
                  <a:tcPr/>
                </a:tc>
                <a:tc>
                  <a:txBody>
                    <a:bodyPr/>
                    <a:lstStyle/>
                    <a:p>
                      <a:r>
                        <a:rPr lang="en-US" dirty="0" smtClean="0">
                          <a:latin typeface="+mn-lt"/>
                        </a:rPr>
                        <a:t>0.973</a:t>
                      </a:r>
                      <a:endParaRPr lang="en-US" dirty="0">
                        <a:latin typeface="+mn-lt"/>
                      </a:endParaRPr>
                    </a:p>
                  </a:txBody>
                  <a:tcPr/>
                </a:tc>
                <a:tc>
                  <a:txBody>
                    <a:bodyPr/>
                    <a:lstStyle/>
                    <a:p>
                      <a:r>
                        <a:rPr lang="en-US" dirty="0" smtClean="0">
                          <a:latin typeface="+mn-lt"/>
                        </a:rPr>
                        <a:t>0.024</a:t>
                      </a:r>
                      <a:endParaRPr lang="en-US" dirty="0">
                        <a:latin typeface="+mn-lt"/>
                      </a:endParaRPr>
                    </a:p>
                  </a:txBody>
                  <a:tcPr/>
                </a:tc>
                <a:tc>
                  <a:txBody>
                    <a:bodyPr/>
                    <a:lstStyle/>
                    <a:p>
                      <a:r>
                        <a:rPr lang="en-US" dirty="0" smtClean="0">
                          <a:latin typeface="+mn-lt"/>
                        </a:rPr>
                        <a:t>0.965</a:t>
                      </a:r>
                      <a:endParaRPr lang="en-US" dirty="0">
                        <a:latin typeface="+mn-lt"/>
                      </a:endParaRPr>
                    </a:p>
                  </a:txBody>
                  <a:tcPr/>
                </a:tc>
                <a:tc>
                  <a:txBody>
                    <a:bodyPr/>
                    <a:lstStyle/>
                    <a:p>
                      <a:r>
                        <a:rPr lang="en-US" dirty="0" smtClean="0">
                          <a:latin typeface="+mn-lt"/>
                        </a:rPr>
                        <a:t>0.973</a:t>
                      </a:r>
                      <a:endParaRPr lang="en-US" dirty="0">
                        <a:latin typeface="+mn-lt"/>
                      </a:endParaRPr>
                    </a:p>
                  </a:txBody>
                  <a:tcPr/>
                </a:tc>
                <a:tc>
                  <a:txBody>
                    <a:bodyPr/>
                    <a:lstStyle/>
                    <a:p>
                      <a:r>
                        <a:rPr lang="en-US" dirty="0" smtClean="0">
                          <a:latin typeface="+mn-lt"/>
                        </a:rPr>
                        <a:t>0.969</a:t>
                      </a:r>
                      <a:endParaRPr lang="en-US" dirty="0">
                        <a:latin typeface="+mn-lt"/>
                      </a:endParaRPr>
                    </a:p>
                  </a:txBody>
                  <a:tcPr/>
                </a:tc>
              </a:tr>
            </a:tbl>
          </a:graphicData>
        </a:graphic>
      </p:graphicFrame>
    </p:spTree>
    <p:extLst>
      <p:ext uri="{BB962C8B-B14F-4D97-AF65-F5344CB8AC3E}">
        <p14:creationId xmlns:p14="http://schemas.microsoft.com/office/powerpoint/2010/main" val="2200388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1143000"/>
          </a:xfrm>
        </p:spPr>
        <p:txBody>
          <a:bodyPr>
            <a:normAutofit/>
          </a:bodyPr>
          <a:lstStyle/>
          <a:p>
            <a:r>
              <a:rPr lang="en-US" dirty="0"/>
              <a:t>Application of Ensemble Classier to Predict Rare </a:t>
            </a:r>
            <a:r>
              <a:rPr lang="en-US" dirty="0" smtClean="0"/>
              <a:t>Variants in </a:t>
            </a:r>
            <a:r>
              <a:rPr lang="en-US" dirty="0"/>
              <a:t>EGFR with COSMIC </a:t>
            </a:r>
            <a:r>
              <a:rPr lang="en-US" dirty="0" smtClean="0"/>
              <a:t>v57</a:t>
            </a:r>
            <a:endParaRPr lang="en-US" dirty="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32</a:t>
            </a:fld>
            <a:endParaRPr lang="en-US" altLang="zh-CN"/>
          </a:p>
        </p:txBody>
      </p:sp>
      <p:graphicFrame>
        <p:nvGraphicFramePr>
          <p:cNvPr id="6" name="Chart 5"/>
          <p:cNvGraphicFramePr>
            <a:graphicFrameLocks/>
          </p:cNvGraphicFramePr>
          <p:nvPr>
            <p:extLst>
              <p:ext uri="{D42A27DB-BD31-4B8C-83A1-F6EECF244321}">
                <p14:modId xmlns:p14="http://schemas.microsoft.com/office/powerpoint/2010/main" val="1485839893"/>
              </p:ext>
            </p:extLst>
          </p:nvPr>
        </p:nvGraphicFramePr>
        <p:xfrm>
          <a:off x="533400" y="16764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807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10600" cy="838200"/>
          </a:xfrm>
        </p:spPr>
        <p:txBody>
          <a:bodyPr/>
          <a:lstStyle/>
          <a:p>
            <a:r>
              <a:rPr lang="en-US" dirty="0" smtClean="0"/>
              <a:t>Unsupervised Learning Module</a:t>
            </a:r>
            <a:endParaRPr lang="en-US" b="1" dirty="0">
              <a:solidFill>
                <a:srgbClr val="FF0000"/>
              </a:solidFill>
            </a:endParaRPr>
          </a:p>
        </p:txBody>
      </p:sp>
      <p:sp>
        <p:nvSpPr>
          <p:cNvPr id="3" name="Content Placeholder 2"/>
          <p:cNvSpPr>
            <a:spLocks noGrp="1"/>
          </p:cNvSpPr>
          <p:nvPr>
            <p:ph sz="quarter" idx="1"/>
          </p:nvPr>
        </p:nvSpPr>
        <p:spPr>
          <a:xfrm>
            <a:off x="533400" y="1371600"/>
            <a:ext cx="8382000" cy="1676400"/>
          </a:xfrm>
        </p:spPr>
        <p:txBody>
          <a:bodyPr>
            <a:normAutofit lnSpcReduction="10000"/>
          </a:bodyPr>
          <a:lstStyle/>
          <a:p>
            <a:r>
              <a:rPr lang="en-US" dirty="0" smtClean="0"/>
              <a:t>Expectation Maximization (EM) clustering algorithm</a:t>
            </a:r>
          </a:p>
          <a:p>
            <a:pPr lvl="1"/>
            <a:r>
              <a:rPr lang="en-US" sz="2000" dirty="0" smtClean="0">
                <a:solidFill>
                  <a:srgbClr val="0070C0"/>
                </a:solidFill>
              </a:rPr>
              <a:t>Finds clusters </a:t>
            </a:r>
            <a:r>
              <a:rPr lang="en-US" sz="2000" dirty="0">
                <a:solidFill>
                  <a:srgbClr val="0070C0"/>
                </a:solidFill>
              </a:rPr>
              <a:t>by determining a mixture of Gaussians that t a given </a:t>
            </a:r>
            <a:r>
              <a:rPr lang="en-US" sz="2000" dirty="0" smtClean="0">
                <a:solidFill>
                  <a:srgbClr val="0070C0"/>
                </a:solidFill>
              </a:rPr>
              <a:t>dataset</a:t>
            </a:r>
          </a:p>
          <a:p>
            <a:endParaRPr lang="en-US" dirty="0" smtClean="0"/>
          </a:p>
          <a:p>
            <a:r>
              <a:rPr lang="en-US" dirty="0" smtClean="0"/>
              <a:t>Our self-invented cluster validity metrics</a:t>
            </a:r>
            <a:endParaRPr lang="en-US"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33</a:t>
            </a:fld>
            <a:endParaRPr lang="en-US" altLang="zh-C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6212382" cy="2745080"/>
          </a:xfrm>
          <a:prstGeom prst="rect">
            <a:avLst/>
          </a:prstGeom>
        </p:spPr>
      </p:pic>
    </p:spTree>
    <p:extLst>
      <p:ext uri="{BB962C8B-B14F-4D97-AF65-F5344CB8AC3E}">
        <p14:creationId xmlns:p14="http://schemas.microsoft.com/office/powerpoint/2010/main" val="360952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10600" cy="838200"/>
          </a:xfrm>
        </p:spPr>
        <p:txBody>
          <a:bodyPr/>
          <a:lstStyle/>
          <a:p>
            <a:r>
              <a:rPr lang="en-US" dirty="0" smtClean="0">
                <a:latin typeface="Centaur" pitchFamily="18" charset="0"/>
              </a:rPr>
              <a:t>Methodology</a:t>
            </a:r>
            <a:endParaRPr lang="en-US" b="1" dirty="0">
              <a:solidFill>
                <a:srgbClr val="FF0000"/>
              </a:solidFill>
              <a:latin typeface="Centaur" pitchFamily="18" charset="0"/>
            </a:endParaRPr>
          </a:p>
        </p:txBody>
      </p:sp>
      <p:sp>
        <p:nvSpPr>
          <p:cNvPr id="3" name="Content Placeholder 2"/>
          <p:cNvSpPr>
            <a:spLocks noGrp="1"/>
          </p:cNvSpPr>
          <p:nvPr>
            <p:ph sz="quarter" idx="1"/>
          </p:nvPr>
        </p:nvSpPr>
        <p:spPr>
          <a:xfrm>
            <a:off x="533400" y="1371600"/>
            <a:ext cx="8153400" cy="4648200"/>
          </a:xfrm>
        </p:spPr>
        <p:txBody>
          <a:bodyPr>
            <a:normAutofit/>
          </a:bodyPr>
          <a:lstStyle/>
          <a:p>
            <a:pPr marL="457200" indent="-457200">
              <a:buFont typeface="+mj-lt"/>
              <a:buAutoNum type="arabicPeriod"/>
            </a:pPr>
            <a:r>
              <a:rPr lang="en-US" sz="2000" dirty="0" smtClean="0"/>
              <a:t>Filter </a:t>
            </a:r>
            <a:r>
              <a:rPr lang="en-US" sz="2000" dirty="0"/>
              <a:t>the labeled (COSMIC-FG1 v57) and </a:t>
            </a:r>
            <a:r>
              <a:rPr lang="en-US" sz="2000" dirty="0" smtClean="0"/>
              <a:t>unlabeled (COSMIC-FE1</a:t>
            </a:r>
            <a:r>
              <a:rPr lang="en-US" sz="2000" dirty="0"/>
              <a:t>) dataset with the selected </a:t>
            </a:r>
            <a:r>
              <a:rPr lang="en-US" sz="2000" dirty="0" smtClean="0"/>
              <a:t>features</a:t>
            </a:r>
          </a:p>
          <a:p>
            <a:pPr marL="457200" indent="-457200">
              <a:buFont typeface="+mj-lt"/>
              <a:buAutoNum type="arabicPeriod"/>
            </a:pPr>
            <a:r>
              <a:rPr lang="en-US" sz="2000" dirty="0" smtClean="0"/>
              <a:t>Randomize the </a:t>
            </a:r>
            <a:r>
              <a:rPr lang="en-US" sz="2000" dirty="0"/>
              <a:t>labeled dataset, followed by randomly splitting the labeled dataset into 90% and 10</a:t>
            </a:r>
            <a:r>
              <a:rPr lang="en-US" sz="2000" dirty="0" smtClean="0"/>
              <a:t>%</a:t>
            </a:r>
          </a:p>
          <a:p>
            <a:pPr marL="457200" indent="-457200">
              <a:buFont typeface="+mj-lt"/>
              <a:buAutoNum type="arabicPeriod"/>
            </a:pPr>
            <a:r>
              <a:rPr lang="en-US" sz="2000" dirty="0"/>
              <a:t>C</a:t>
            </a:r>
            <a:r>
              <a:rPr lang="en-US" sz="2000" dirty="0" smtClean="0"/>
              <a:t>ombine </a:t>
            </a:r>
            <a:r>
              <a:rPr lang="en-US" sz="2000" dirty="0"/>
              <a:t>the 90% split labeled data with the unlabeled dataset, apply EM </a:t>
            </a:r>
            <a:r>
              <a:rPr lang="en-US" sz="2000" dirty="0" smtClean="0"/>
              <a:t>algorithm onto </a:t>
            </a:r>
            <a:r>
              <a:rPr lang="en-US" sz="2000" dirty="0"/>
              <a:t>this combined dataset to perform </a:t>
            </a:r>
            <a:r>
              <a:rPr lang="en-US" sz="2000" dirty="0" smtClean="0"/>
              <a:t>clustering</a:t>
            </a:r>
          </a:p>
          <a:p>
            <a:pPr marL="457200" indent="-457200">
              <a:buFont typeface="+mj-lt"/>
              <a:buAutoNum type="arabicPeriod"/>
            </a:pPr>
            <a:r>
              <a:rPr lang="en-US" sz="2000" dirty="0" smtClean="0"/>
              <a:t>Use </a:t>
            </a:r>
            <a:r>
              <a:rPr lang="en-US" sz="2000" dirty="0"/>
              <a:t>the trained EM </a:t>
            </a:r>
            <a:r>
              <a:rPr lang="en-US" sz="2000" dirty="0" smtClean="0"/>
              <a:t>model to </a:t>
            </a:r>
            <a:r>
              <a:rPr lang="en-US" sz="2000" dirty="0"/>
              <a:t>cluster the split 10% labeled </a:t>
            </a:r>
            <a:r>
              <a:rPr lang="en-US" sz="2000" dirty="0" smtClean="0"/>
              <a:t>data</a:t>
            </a:r>
          </a:p>
          <a:p>
            <a:pPr marL="457200" indent="-457200">
              <a:buFont typeface="+mj-lt"/>
              <a:buAutoNum type="arabicPeriod"/>
            </a:pPr>
            <a:r>
              <a:rPr lang="en-US" sz="2000" dirty="0"/>
              <a:t>I</a:t>
            </a:r>
            <a:r>
              <a:rPr lang="en-US" sz="2000" dirty="0" smtClean="0"/>
              <a:t>ntegrate </a:t>
            </a:r>
            <a:r>
              <a:rPr lang="en-US" sz="2000" dirty="0"/>
              <a:t>the </a:t>
            </a:r>
            <a:r>
              <a:rPr lang="en-US" sz="2000" dirty="0" smtClean="0"/>
              <a:t>unlabeled dataset</a:t>
            </a:r>
            <a:r>
              <a:rPr lang="en-US" sz="2000" dirty="0"/>
              <a:t>, and the labeled dataset (both the 90% and 10%) together for validity </a:t>
            </a:r>
            <a:r>
              <a:rPr lang="en-US" sz="2000" dirty="0" smtClean="0"/>
              <a:t>analysis</a:t>
            </a:r>
          </a:p>
          <a:p>
            <a:pPr marL="457200" indent="-457200">
              <a:buFont typeface="+mj-lt"/>
              <a:buAutoNum type="arabicPeriod"/>
            </a:pPr>
            <a:r>
              <a:rPr lang="en-US" sz="2000" dirty="0" smtClean="0"/>
              <a:t>For each </a:t>
            </a:r>
            <a:r>
              <a:rPr lang="en-US" sz="2000" dirty="0"/>
              <a:t>instance in this combined dataset, we </a:t>
            </a:r>
            <a:r>
              <a:rPr lang="en-US" sz="2000" dirty="0" smtClean="0"/>
              <a:t>first find </a:t>
            </a:r>
            <a:r>
              <a:rPr lang="en-US" sz="2000" dirty="0"/>
              <a:t>the cluster it belongs to, then we </a:t>
            </a:r>
            <a:r>
              <a:rPr lang="en-US" sz="2000" dirty="0" smtClean="0"/>
              <a:t>compute the metrics</a:t>
            </a:r>
          </a:p>
          <a:p>
            <a:pPr marL="457200" indent="-457200">
              <a:buFont typeface="+mj-lt"/>
              <a:buAutoNum type="arabicPeriod"/>
            </a:pPr>
            <a:r>
              <a:rPr lang="en-US" sz="2000" dirty="0"/>
              <a:t>Repeats </a:t>
            </a:r>
            <a:r>
              <a:rPr lang="en-US" sz="2000" dirty="0" smtClean="0"/>
              <a:t>step 1 to 6 </a:t>
            </a:r>
            <a:r>
              <a:rPr lang="en-US" sz="2000" dirty="0"/>
              <a:t>for 10 times, then we generated the averaged result for </a:t>
            </a:r>
            <a:r>
              <a:rPr lang="en-US" sz="2000" dirty="0" smtClean="0"/>
              <a:t>every single </a:t>
            </a:r>
            <a:r>
              <a:rPr lang="en-US" sz="2000" dirty="0"/>
              <a:t>instance in both the labeled and unlabeled dataset, namely </a:t>
            </a:r>
            <a:r>
              <a:rPr lang="en-US" sz="2000" dirty="0" smtClean="0"/>
              <a:t>“U-Score”</a:t>
            </a:r>
            <a:endParaRPr lang="en-US" sz="2000"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34</a:t>
            </a:fld>
            <a:endParaRPr lang="en-US" altLang="zh-CN"/>
          </a:p>
        </p:txBody>
      </p:sp>
    </p:spTree>
    <p:extLst>
      <p:ext uri="{BB962C8B-B14F-4D97-AF65-F5344CB8AC3E}">
        <p14:creationId xmlns:p14="http://schemas.microsoft.com/office/powerpoint/2010/main" val="3947366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r>
              <a:rPr lang="en-US" dirty="0" smtClean="0"/>
              <a:t>Measurement Metrics</a:t>
            </a:r>
            <a:endParaRPr lang="en-US" dirty="0"/>
          </a:p>
        </p:txBody>
      </p:sp>
      <p:sp>
        <p:nvSpPr>
          <p:cNvPr id="3" name="Content Placeholder 2"/>
          <p:cNvSpPr>
            <a:spLocks noGrp="1"/>
          </p:cNvSpPr>
          <p:nvPr>
            <p:ph sz="quarter" idx="1"/>
          </p:nvPr>
        </p:nvSpPr>
        <p:spPr>
          <a:xfrm>
            <a:off x="685800" y="1143000"/>
            <a:ext cx="8229600" cy="4876800"/>
          </a:xfrm>
        </p:spPr>
        <p:txBody>
          <a:bodyPr/>
          <a:lstStyle/>
          <a:p>
            <a:endParaRPr lang="en-US" dirty="0" smtClean="0"/>
          </a:p>
          <a:p>
            <a:r>
              <a:rPr lang="en-US" dirty="0"/>
              <a:t>Class </a:t>
            </a:r>
            <a:r>
              <a:rPr lang="en-US" dirty="0" smtClean="0"/>
              <a:t>Ratio</a:t>
            </a:r>
          </a:p>
          <a:p>
            <a:r>
              <a:rPr lang="en-US" dirty="0"/>
              <a:t>Intra </a:t>
            </a:r>
            <a:r>
              <a:rPr lang="en-US" dirty="0" smtClean="0"/>
              <a:t>Distance</a:t>
            </a:r>
          </a:p>
          <a:p>
            <a:r>
              <a:rPr lang="en-US" dirty="0"/>
              <a:t>Raw </a:t>
            </a:r>
            <a:r>
              <a:rPr lang="en-US" dirty="0" smtClean="0"/>
              <a:t>Score</a:t>
            </a:r>
          </a:p>
          <a:p>
            <a:r>
              <a:rPr lang="en-US" dirty="0"/>
              <a:t>Weighted </a:t>
            </a:r>
            <a:r>
              <a:rPr lang="en-US" dirty="0" smtClean="0"/>
              <a:t>U-Score</a:t>
            </a:r>
          </a:p>
          <a:p>
            <a:r>
              <a:rPr lang="en-US" dirty="0">
                <a:solidFill>
                  <a:srgbClr val="FF00FF"/>
                </a:solidFill>
              </a:rPr>
              <a:t>Normalized </a:t>
            </a:r>
            <a:r>
              <a:rPr lang="en-US" dirty="0" smtClean="0">
                <a:solidFill>
                  <a:srgbClr val="FF00FF"/>
                </a:solidFill>
              </a:rPr>
              <a:t>U-Score</a:t>
            </a:r>
            <a:endParaRPr lang="en-US" dirty="0">
              <a:solidFill>
                <a:srgbClr val="FF00FF"/>
              </a:solidFill>
            </a:endParaRPr>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35</a:t>
            </a:fld>
            <a:endParaRPr lang="en-US" altLang="zh-CN"/>
          </a:p>
        </p:txBody>
      </p:sp>
    </p:spTree>
    <p:extLst>
      <p:ext uri="{BB962C8B-B14F-4D97-AF65-F5344CB8AC3E}">
        <p14:creationId xmlns:p14="http://schemas.microsoft.com/office/powerpoint/2010/main" val="2564625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r>
              <a:rPr lang="en-US" dirty="0" smtClean="0"/>
              <a:t>Measurement Metrics – Class Ratio</a:t>
            </a:r>
            <a:endParaRPr lang="en-US" dirty="0"/>
          </a:p>
        </p:txBody>
      </p:sp>
      <p:sp>
        <p:nvSpPr>
          <p:cNvPr id="3" name="Content Placeholder 2"/>
          <p:cNvSpPr>
            <a:spLocks noGrp="1"/>
          </p:cNvSpPr>
          <p:nvPr>
            <p:ph sz="quarter" idx="1"/>
          </p:nvPr>
        </p:nvSpPr>
        <p:spPr>
          <a:xfrm>
            <a:off x="685800" y="1143000"/>
            <a:ext cx="8229600" cy="4876800"/>
          </a:xfrm>
        </p:spPr>
        <p:txBody>
          <a:bodyPr/>
          <a:lstStyle/>
          <a:p>
            <a:endParaRPr lang="en-US" dirty="0" smtClean="0"/>
          </a:p>
          <a:p>
            <a:r>
              <a:rPr lang="en-US" dirty="0"/>
              <a:t>Calculates the </a:t>
            </a:r>
            <a:r>
              <a:rPr lang="en-US" dirty="0" smtClean="0"/>
              <a:t>ratio </a:t>
            </a:r>
            <a:r>
              <a:rPr lang="en-US" dirty="0"/>
              <a:t>of the causative instances and the ratio of the </a:t>
            </a:r>
            <a:r>
              <a:rPr lang="en-US" dirty="0" smtClean="0"/>
              <a:t>non-causative instances </a:t>
            </a:r>
            <a:r>
              <a:rPr lang="en-US" dirty="0"/>
              <a:t>in the same </a:t>
            </a:r>
            <a:r>
              <a:rPr lang="en-US" dirty="0" smtClean="0"/>
              <a:t>cluster</a:t>
            </a:r>
          </a:p>
          <a:p>
            <a:endParaRPr lang="en-US" dirty="0" smtClean="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36</a:t>
            </a:fld>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19400"/>
            <a:ext cx="3841652" cy="199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94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a:bodyPr>
          <a:lstStyle/>
          <a:p>
            <a:r>
              <a:rPr lang="en-US" dirty="0" smtClean="0"/>
              <a:t>Measurement Metrics – </a:t>
            </a:r>
            <a:r>
              <a:rPr lang="en-US" dirty="0" smtClean="0">
                <a:latin typeface="Centaur" pitchFamily="18" charset="0"/>
              </a:rPr>
              <a:t>Intra Distance </a:t>
            </a:r>
            <a:endParaRPr lang="en-US" dirty="0"/>
          </a:p>
        </p:txBody>
      </p:sp>
      <p:sp>
        <p:nvSpPr>
          <p:cNvPr id="3" name="Content Placeholder 2"/>
          <p:cNvSpPr>
            <a:spLocks noGrp="1"/>
          </p:cNvSpPr>
          <p:nvPr>
            <p:ph sz="quarter" idx="1"/>
          </p:nvPr>
        </p:nvSpPr>
        <p:spPr>
          <a:xfrm>
            <a:off x="228600" y="1143000"/>
            <a:ext cx="8686800" cy="4876800"/>
          </a:xfrm>
        </p:spPr>
        <p:txBody>
          <a:bodyPr/>
          <a:lstStyle/>
          <a:p>
            <a:r>
              <a:rPr lang="en-US" dirty="0"/>
              <a:t>Calculates the Euclidean Distance of instances in a same cluster </a:t>
            </a:r>
            <a:r>
              <a:rPr lang="en-US" b="1" i="1" dirty="0"/>
              <a:t>c</a:t>
            </a:r>
            <a:r>
              <a:rPr lang="en-US" dirty="0"/>
              <a:t>. </a:t>
            </a:r>
            <a:r>
              <a:rPr lang="en-US" b="1" i="1" dirty="0" smtClean="0"/>
              <a:t>distance(</a:t>
            </a:r>
            <a:r>
              <a:rPr lang="en-US" b="1" i="1" dirty="0" err="1" smtClean="0"/>
              <a:t>i</a:t>
            </a:r>
            <a:r>
              <a:rPr lang="en-US" b="1" i="1" dirty="0" smtClean="0"/>
              <a:t>, </a:t>
            </a:r>
            <a:r>
              <a:rPr lang="en-US" b="1" i="1" dirty="0"/>
              <a:t>j) </a:t>
            </a:r>
            <a:r>
              <a:rPr lang="en-US" dirty="0"/>
              <a:t>is </a:t>
            </a:r>
            <a:r>
              <a:rPr lang="en-US" dirty="0" smtClean="0"/>
              <a:t>the distance </a:t>
            </a:r>
            <a:r>
              <a:rPr lang="en-US" dirty="0"/>
              <a:t>between instance </a:t>
            </a:r>
            <a:r>
              <a:rPr lang="en-US" b="1" i="1" dirty="0" err="1"/>
              <a:t>i</a:t>
            </a:r>
            <a:r>
              <a:rPr lang="en-US" dirty="0"/>
              <a:t> and instance </a:t>
            </a:r>
            <a:r>
              <a:rPr lang="en-US" b="1" i="1" dirty="0"/>
              <a:t>j</a:t>
            </a:r>
            <a:r>
              <a:rPr lang="en-US" dirty="0"/>
              <a:t> in cluster </a:t>
            </a:r>
            <a:r>
              <a:rPr lang="en-US" b="1" i="1" dirty="0" smtClean="0"/>
              <a:t>c</a:t>
            </a:r>
          </a:p>
          <a:p>
            <a:r>
              <a:rPr lang="en-US" dirty="0"/>
              <a:t>Distances between an instance </a:t>
            </a:r>
            <a:r>
              <a:rPr lang="en-US" b="1" i="1" dirty="0" err="1"/>
              <a:t>i</a:t>
            </a:r>
            <a:r>
              <a:rPr lang="en-US" dirty="0"/>
              <a:t> </a:t>
            </a:r>
            <a:r>
              <a:rPr lang="en-US" dirty="0" smtClean="0"/>
              <a:t>to other instances </a:t>
            </a:r>
            <a:r>
              <a:rPr lang="en-US" dirty="0"/>
              <a:t>of a class (i.e. Positive or Negative) is </a:t>
            </a:r>
            <a:r>
              <a:rPr lang="en-US" dirty="0" smtClean="0"/>
              <a:t>infinity if </a:t>
            </a:r>
            <a:r>
              <a:rPr lang="en-US" dirty="0"/>
              <a:t>there is no instance in </a:t>
            </a:r>
            <a:r>
              <a:rPr lang="en-US" b="1" i="1" dirty="0" smtClean="0"/>
              <a:t>c</a:t>
            </a:r>
            <a:r>
              <a:rPr lang="en-US" dirty="0" smtClean="0"/>
              <a:t> belongs </a:t>
            </a:r>
            <a:r>
              <a:rPr lang="en-US" dirty="0"/>
              <a:t>to that particular </a:t>
            </a:r>
            <a:r>
              <a:rPr lang="en-US" dirty="0" smtClean="0"/>
              <a:t>class</a:t>
            </a:r>
            <a:endParaRPr lang="en-US" dirty="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37</a:t>
            </a:fld>
            <a:endParaRPr lang="en-US" altLang="zh-C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78423"/>
            <a:ext cx="30289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334000"/>
            <a:ext cx="32480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73673"/>
            <a:ext cx="32004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94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lstStyle/>
          <a:p>
            <a:r>
              <a:rPr lang="en-US" dirty="0" smtClean="0"/>
              <a:t>Measurement Metrics – Raw Score</a:t>
            </a:r>
            <a:endParaRPr lang="en-US" dirty="0"/>
          </a:p>
        </p:txBody>
      </p:sp>
      <p:sp>
        <p:nvSpPr>
          <p:cNvPr id="3" name="Content Placeholder 2"/>
          <p:cNvSpPr>
            <a:spLocks noGrp="1"/>
          </p:cNvSpPr>
          <p:nvPr>
            <p:ph sz="quarter" idx="1"/>
          </p:nvPr>
        </p:nvSpPr>
        <p:spPr>
          <a:xfrm>
            <a:off x="228600" y="1143000"/>
            <a:ext cx="8686800" cy="4876800"/>
          </a:xfrm>
        </p:spPr>
        <p:txBody>
          <a:bodyPr/>
          <a:lstStyle/>
          <a:p>
            <a:r>
              <a:rPr lang="en-US" dirty="0"/>
              <a:t>Calculates the Purity Score of instance </a:t>
            </a:r>
            <a:r>
              <a:rPr lang="en-US" b="1" i="1" dirty="0" err="1"/>
              <a:t>i</a:t>
            </a:r>
            <a:r>
              <a:rPr lang="en-US" dirty="0"/>
              <a:t> in cluster </a:t>
            </a:r>
            <a:r>
              <a:rPr lang="en-US" b="1" i="1" dirty="0"/>
              <a:t>c</a:t>
            </a:r>
            <a:r>
              <a:rPr lang="en-US" dirty="0"/>
              <a:t> with the </a:t>
            </a:r>
            <a:r>
              <a:rPr lang="en-US" dirty="0" smtClean="0"/>
              <a:t>pre-computed distance parameters.</a:t>
            </a:r>
            <a:r>
              <a:rPr lang="en-US" dirty="0"/>
              <a:t> </a:t>
            </a:r>
            <a:r>
              <a:rPr lang="az-Cyrl-AZ" dirty="0" smtClean="0">
                <a:latin typeface="Calibri"/>
              </a:rPr>
              <a:t>Ф</a:t>
            </a:r>
            <a:r>
              <a:rPr lang="en-US" dirty="0" smtClean="0">
                <a:latin typeface="Calibri"/>
              </a:rPr>
              <a:t> </a:t>
            </a:r>
            <a:r>
              <a:rPr lang="en-US" dirty="0" smtClean="0"/>
              <a:t>is </a:t>
            </a:r>
            <a:r>
              <a:rPr lang="en-US" dirty="0"/>
              <a:t>an </a:t>
            </a:r>
            <a:r>
              <a:rPr lang="en-US" dirty="0" smtClean="0"/>
              <a:t>optional cost </a:t>
            </a:r>
            <a:r>
              <a:rPr lang="en-US" dirty="0"/>
              <a:t>ratio that a user can set if the number of instances between </a:t>
            </a:r>
            <a:r>
              <a:rPr lang="en-US" dirty="0" smtClean="0"/>
              <a:t>different </a:t>
            </a:r>
            <a:r>
              <a:rPr lang="en-US" dirty="0"/>
              <a:t>classes in the </a:t>
            </a:r>
            <a:r>
              <a:rPr lang="en-US" dirty="0" smtClean="0"/>
              <a:t>input dataset </a:t>
            </a:r>
            <a:r>
              <a:rPr lang="en-US" dirty="0"/>
              <a:t>are highly imbalanced. </a:t>
            </a:r>
            <a:r>
              <a:rPr lang="el-GR" dirty="0" smtClean="0">
                <a:latin typeface="Calibri"/>
              </a:rPr>
              <a:t>ϵ</a:t>
            </a:r>
            <a:r>
              <a:rPr lang="en-US" dirty="0" smtClean="0"/>
              <a:t> </a:t>
            </a:r>
            <a:r>
              <a:rPr lang="en-US" dirty="0"/>
              <a:t>is a very small value (</a:t>
            </a:r>
            <a:r>
              <a:rPr lang="en-US" dirty="0" smtClean="0"/>
              <a:t>10</a:t>
            </a:r>
            <a:r>
              <a:rPr lang="en-US" baseline="30000" dirty="0" smtClean="0"/>
              <a:t>-32</a:t>
            </a:r>
            <a:r>
              <a:rPr lang="en-US" dirty="0"/>
              <a:t>) to avoid divided by zero </a:t>
            </a:r>
            <a:r>
              <a:rPr lang="en-US" dirty="0" smtClean="0"/>
              <a:t>error</a:t>
            </a:r>
            <a:endParaRPr lang="en-US" dirty="0" smtClean="0">
              <a:latin typeface="Centaur" pitchFamily="18" charset="0"/>
            </a:endParaRPr>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38</a:t>
            </a:fld>
            <a:endParaRPr lang="en-US" altLang="zh-CN"/>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15612"/>
            <a:ext cx="8553252" cy="89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4511724"/>
            <a:ext cx="8553251" cy="905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94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r>
              <a:rPr lang="en-US" dirty="0" smtClean="0"/>
              <a:t>Measurement Metrics – Weighted U-Score</a:t>
            </a:r>
            <a:endParaRPr lang="en-US" dirty="0"/>
          </a:p>
        </p:txBody>
      </p:sp>
      <p:sp>
        <p:nvSpPr>
          <p:cNvPr id="3" name="Content Placeholder 2"/>
          <p:cNvSpPr>
            <a:spLocks noGrp="1"/>
          </p:cNvSpPr>
          <p:nvPr>
            <p:ph sz="quarter" idx="1"/>
          </p:nvPr>
        </p:nvSpPr>
        <p:spPr>
          <a:xfrm>
            <a:off x="685800" y="1143000"/>
            <a:ext cx="8229600" cy="4876800"/>
          </a:xfrm>
        </p:spPr>
        <p:txBody>
          <a:bodyPr/>
          <a:lstStyle/>
          <a:p>
            <a:r>
              <a:rPr lang="en-US" dirty="0"/>
              <a:t>Calculates the level of oncogenicity of a instance</a:t>
            </a:r>
            <a:r>
              <a:rPr lang="en-US" b="1" i="1" dirty="0"/>
              <a:t> </a:t>
            </a:r>
            <a:r>
              <a:rPr lang="en-US" b="1" i="1" dirty="0" err="1"/>
              <a:t>i</a:t>
            </a:r>
            <a:r>
              <a:rPr lang="en-US" b="1" i="1" dirty="0"/>
              <a:t> </a:t>
            </a:r>
            <a:r>
              <a:rPr lang="en-US" dirty="0"/>
              <a:t>in a </a:t>
            </a:r>
            <a:r>
              <a:rPr lang="en-US" dirty="0" smtClean="0"/>
              <a:t>specific </a:t>
            </a:r>
            <a:r>
              <a:rPr lang="en-US" dirty="0"/>
              <a:t>cluster </a:t>
            </a:r>
            <a:r>
              <a:rPr lang="en-US" b="1" i="1" dirty="0"/>
              <a:t>c</a:t>
            </a:r>
            <a:r>
              <a:rPr lang="en-US" dirty="0"/>
              <a:t>, based on </a:t>
            </a:r>
            <a:r>
              <a:rPr lang="en-US" dirty="0" smtClean="0"/>
              <a:t>the average</a:t>
            </a:r>
            <a:r>
              <a:rPr lang="en-US" dirty="0"/>
              <a:t>, median, and min pre-calculated </a:t>
            </a:r>
            <a:r>
              <a:rPr lang="en-US" dirty="0" smtClean="0"/>
              <a:t>Raw </a:t>
            </a:r>
            <a:r>
              <a:rPr lang="en-US" dirty="0"/>
              <a:t>Scores</a:t>
            </a:r>
            <a:r>
              <a:rPr lang="en-US" dirty="0" smtClean="0"/>
              <a:t>. </a:t>
            </a:r>
            <a:r>
              <a:rPr lang="el-GR" dirty="0" smtClean="0"/>
              <a:t>α</a:t>
            </a:r>
            <a:r>
              <a:rPr lang="en-US" dirty="0" smtClean="0"/>
              <a:t>=0.5, </a:t>
            </a:r>
            <a:r>
              <a:rPr lang="el-GR" dirty="0" smtClean="0"/>
              <a:t>β</a:t>
            </a:r>
            <a:r>
              <a:rPr lang="en-US" dirty="0" smtClean="0"/>
              <a:t>=0.4, </a:t>
            </a:r>
            <a:r>
              <a:rPr lang="el-GR" dirty="0" smtClean="0"/>
              <a:t>γ</a:t>
            </a:r>
            <a:r>
              <a:rPr lang="en-US" dirty="0" smtClean="0"/>
              <a:t>=0.1</a:t>
            </a:r>
            <a:endParaRPr lang="en-US" dirty="0"/>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39</a:t>
            </a:fld>
            <a:endParaRPr lang="en-US" altLang="zh-C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87100"/>
            <a:ext cx="8735402" cy="424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962400"/>
            <a:ext cx="8735402"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94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7467600" cy="944562"/>
          </a:xfrm>
        </p:spPr>
        <p:txBody>
          <a:bodyPr/>
          <a:lstStyle/>
          <a:p>
            <a:r>
              <a:rPr lang="en-US" dirty="0" smtClean="0">
                <a:cs typeface="Aharoni" pitchFamily="2" charset="-79"/>
              </a:rPr>
              <a:t>Motivation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4</a:t>
            </a:fld>
            <a:endParaRPr lang="en-US" smtClean="0"/>
          </a:p>
        </p:txBody>
      </p:sp>
      <p:sp>
        <p:nvSpPr>
          <p:cNvPr id="8197" name="Content Placeholder 2"/>
          <p:cNvSpPr>
            <a:spLocks noGrp="1"/>
          </p:cNvSpPr>
          <p:nvPr>
            <p:ph sz="quarter" idx="1"/>
          </p:nvPr>
        </p:nvSpPr>
        <p:spPr>
          <a:xfrm>
            <a:off x="533400" y="1219200"/>
            <a:ext cx="8229600" cy="4572000"/>
          </a:xfrm>
        </p:spPr>
        <p:txBody>
          <a:bodyPr>
            <a:normAutofit fontScale="92500"/>
          </a:bodyPr>
          <a:lstStyle/>
          <a:p>
            <a:r>
              <a:rPr lang="en-US" dirty="0">
                <a:latin typeface="+mj-lt"/>
                <a:cs typeface="Times New Roman" pitchFamily="18" charset="0"/>
              </a:rPr>
              <a:t>We generate a huge amount of data </a:t>
            </a:r>
            <a:r>
              <a:rPr lang="en-US" dirty="0" smtClean="0">
                <a:latin typeface="+mj-lt"/>
                <a:cs typeface="Times New Roman" pitchFamily="18" charset="0"/>
              </a:rPr>
              <a:t>in </a:t>
            </a:r>
            <a:r>
              <a:rPr lang="en-US" dirty="0">
                <a:latin typeface="+mj-lt"/>
                <a:cs typeface="Times New Roman" pitchFamily="18" charset="0"/>
              </a:rPr>
              <a:t>our daily </a:t>
            </a:r>
            <a:r>
              <a:rPr lang="en-US" dirty="0" smtClean="0">
                <a:latin typeface="+mj-lt"/>
                <a:cs typeface="Times New Roman" pitchFamily="18" charset="0"/>
              </a:rPr>
              <a:t>lives</a:t>
            </a:r>
          </a:p>
          <a:p>
            <a:pPr lvl="1"/>
            <a:r>
              <a:rPr lang="en-US" dirty="0" smtClean="0">
                <a:solidFill>
                  <a:srgbClr val="0070C0"/>
                </a:solidFill>
                <a:latin typeface="+mj-lt"/>
              </a:rPr>
              <a:t>searching, online </a:t>
            </a:r>
            <a:r>
              <a:rPr lang="en-US" dirty="0">
                <a:solidFill>
                  <a:srgbClr val="0070C0"/>
                </a:solidFill>
                <a:latin typeface="+mj-lt"/>
              </a:rPr>
              <a:t>shopping, phone calls, </a:t>
            </a:r>
            <a:r>
              <a:rPr lang="en-US" dirty="0" smtClean="0">
                <a:solidFill>
                  <a:srgbClr val="0070C0"/>
                </a:solidFill>
                <a:latin typeface="+mj-lt"/>
              </a:rPr>
              <a:t>accessing </a:t>
            </a:r>
            <a:r>
              <a:rPr lang="en-US" dirty="0">
                <a:solidFill>
                  <a:srgbClr val="0070C0"/>
                </a:solidFill>
                <a:latin typeface="+mj-lt"/>
              </a:rPr>
              <a:t>social </a:t>
            </a:r>
            <a:r>
              <a:rPr lang="en-US" dirty="0" smtClean="0">
                <a:solidFill>
                  <a:srgbClr val="0070C0"/>
                </a:solidFill>
                <a:latin typeface="+mj-lt"/>
              </a:rPr>
              <a:t>media</a:t>
            </a:r>
          </a:p>
          <a:p>
            <a:r>
              <a:rPr lang="en-US" dirty="0">
                <a:latin typeface="+mj-lt"/>
              </a:rPr>
              <a:t>R</a:t>
            </a:r>
            <a:r>
              <a:rPr lang="en-US" dirty="0" smtClean="0">
                <a:latin typeface="+mj-lt"/>
              </a:rPr>
              <a:t>esearchers </a:t>
            </a:r>
            <a:r>
              <a:rPr lang="en-US" dirty="0">
                <a:latin typeface="+mj-lt"/>
              </a:rPr>
              <a:t>have been trying various methods to </a:t>
            </a:r>
            <a:r>
              <a:rPr lang="en-US" dirty="0" smtClean="0">
                <a:latin typeface="+mj-lt"/>
              </a:rPr>
              <a:t>extract useful </a:t>
            </a:r>
            <a:r>
              <a:rPr lang="en-US" dirty="0">
                <a:latin typeface="+mj-lt"/>
              </a:rPr>
              <a:t>information from </a:t>
            </a:r>
            <a:r>
              <a:rPr lang="en-US" dirty="0" smtClean="0">
                <a:latin typeface="+mj-lt"/>
              </a:rPr>
              <a:t>different </a:t>
            </a:r>
            <a:r>
              <a:rPr lang="en-US" dirty="0">
                <a:latin typeface="+mj-lt"/>
              </a:rPr>
              <a:t>sources of </a:t>
            </a:r>
            <a:r>
              <a:rPr lang="en-US" dirty="0" smtClean="0">
                <a:latin typeface="+mj-lt"/>
              </a:rPr>
              <a:t>data</a:t>
            </a:r>
          </a:p>
          <a:p>
            <a:pPr lvl="1"/>
            <a:r>
              <a:rPr lang="en-US" dirty="0" smtClean="0">
                <a:solidFill>
                  <a:srgbClr val="0070C0"/>
                </a:solidFill>
                <a:latin typeface="+mj-lt"/>
              </a:rPr>
              <a:t>Machine Learning has </a:t>
            </a:r>
            <a:r>
              <a:rPr lang="en-US" dirty="0">
                <a:solidFill>
                  <a:srgbClr val="0070C0"/>
                </a:solidFill>
                <a:latin typeface="+mj-lt"/>
              </a:rPr>
              <a:t>become one of the most active research </a:t>
            </a:r>
            <a:r>
              <a:rPr lang="en-US" dirty="0" smtClean="0">
                <a:solidFill>
                  <a:srgbClr val="0070C0"/>
                </a:solidFill>
                <a:latin typeface="+mj-lt"/>
              </a:rPr>
              <a:t>areas</a:t>
            </a:r>
            <a:endParaRPr lang="en-US" dirty="0">
              <a:solidFill>
                <a:srgbClr val="0070C0"/>
              </a:solidFill>
              <a:latin typeface="+mj-lt"/>
            </a:endParaRPr>
          </a:p>
          <a:p>
            <a:r>
              <a:rPr lang="en-US" dirty="0" smtClean="0">
                <a:latin typeface="+mj-lt"/>
              </a:rPr>
              <a:t>Clean </a:t>
            </a:r>
            <a:r>
              <a:rPr lang="en-US" dirty="0">
                <a:latin typeface="+mj-lt"/>
              </a:rPr>
              <a:t>and well structured data seldom </a:t>
            </a:r>
            <a:r>
              <a:rPr lang="en-US" dirty="0" smtClean="0">
                <a:latin typeface="+mj-lt"/>
              </a:rPr>
              <a:t>exists</a:t>
            </a:r>
          </a:p>
          <a:p>
            <a:pPr lvl="1"/>
            <a:r>
              <a:rPr lang="en-US" dirty="0" smtClean="0">
                <a:solidFill>
                  <a:srgbClr val="0070C0"/>
                </a:solidFill>
                <a:latin typeface="+mj-lt"/>
              </a:rPr>
              <a:t>Missing label, no label, labeled </a:t>
            </a:r>
            <a:r>
              <a:rPr lang="en-US" dirty="0">
                <a:solidFill>
                  <a:srgbClr val="0070C0"/>
                </a:solidFill>
                <a:latin typeface="+mj-lt"/>
              </a:rPr>
              <a:t>with certain degrees </a:t>
            </a:r>
            <a:r>
              <a:rPr lang="en-US" dirty="0" smtClean="0">
                <a:solidFill>
                  <a:srgbClr val="0070C0"/>
                </a:solidFill>
                <a:latin typeface="+mj-lt"/>
              </a:rPr>
              <a:t>of uncertainty</a:t>
            </a:r>
            <a:endParaRPr lang="en-US" dirty="0" smtClean="0">
              <a:solidFill>
                <a:srgbClr val="0070C0"/>
              </a:solidFill>
              <a:latin typeface="+mj-lt"/>
              <a:cs typeface="Times New Roman" pitchFamily="18" charset="0"/>
            </a:endParaRPr>
          </a:p>
          <a:p>
            <a:r>
              <a:rPr lang="en-US" dirty="0" smtClean="0">
                <a:latin typeface="+mj-lt"/>
              </a:rPr>
              <a:t>No best machine </a:t>
            </a:r>
            <a:r>
              <a:rPr lang="en-US" dirty="0">
                <a:latin typeface="+mj-lt"/>
              </a:rPr>
              <a:t>learning approach </a:t>
            </a:r>
            <a:r>
              <a:rPr lang="en-US" dirty="0" smtClean="0">
                <a:latin typeface="+mj-lt"/>
              </a:rPr>
              <a:t>for all different domains</a:t>
            </a:r>
            <a:endParaRPr lang="en-US" dirty="0" smtClean="0">
              <a:latin typeface="+mj-lt"/>
              <a:cs typeface="Times New Roman" pitchFamily="18" charset="0"/>
            </a:endParaRPr>
          </a:p>
          <a:p>
            <a:pPr lvl="1"/>
            <a:r>
              <a:rPr lang="en-US" dirty="0" smtClean="0">
                <a:solidFill>
                  <a:srgbClr val="0070C0"/>
                </a:solidFill>
                <a:latin typeface="+mj-lt"/>
              </a:rPr>
              <a:t>Combining </a:t>
            </a:r>
            <a:r>
              <a:rPr lang="en-US" dirty="0">
                <a:solidFill>
                  <a:srgbClr val="0070C0"/>
                </a:solidFill>
                <a:latin typeface="+mj-lt"/>
              </a:rPr>
              <a:t>multiple learning outcomes and/or multiple learning </a:t>
            </a:r>
            <a:r>
              <a:rPr lang="en-US" dirty="0" smtClean="0">
                <a:solidFill>
                  <a:srgbClr val="0070C0"/>
                </a:solidFill>
                <a:latin typeface="+mj-lt"/>
              </a:rPr>
              <a:t>approaches</a:t>
            </a:r>
          </a:p>
          <a:p>
            <a:r>
              <a:rPr lang="en-US" dirty="0" smtClean="0">
                <a:latin typeface="+mj-lt"/>
              </a:rPr>
              <a:t>Introduce ROMP and VAMO</a:t>
            </a:r>
          </a:p>
          <a:p>
            <a:pPr lvl="1"/>
            <a:r>
              <a:rPr lang="en-US" dirty="0" smtClean="0">
                <a:solidFill>
                  <a:srgbClr val="0070C0"/>
                </a:solidFill>
                <a:latin typeface="+mj-lt"/>
              </a:rPr>
              <a:t>Combine </a:t>
            </a:r>
            <a:r>
              <a:rPr lang="en-US" dirty="0">
                <a:solidFill>
                  <a:srgbClr val="0070C0"/>
                </a:solidFill>
                <a:latin typeface="+mj-lt"/>
              </a:rPr>
              <a:t>multiple learning </a:t>
            </a:r>
            <a:r>
              <a:rPr lang="en-US" dirty="0" smtClean="0">
                <a:solidFill>
                  <a:srgbClr val="0070C0"/>
                </a:solidFill>
                <a:latin typeface="+mj-lt"/>
              </a:rPr>
              <a:t>outcomes</a:t>
            </a:r>
          </a:p>
          <a:p>
            <a:pPr lvl="1"/>
            <a:r>
              <a:rPr lang="en-US" dirty="0" smtClean="0">
                <a:solidFill>
                  <a:srgbClr val="0070C0"/>
                </a:solidFill>
                <a:latin typeface="+mj-lt"/>
              </a:rPr>
              <a:t>Improve </a:t>
            </a:r>
            <a:r>
              <a:rPr lang="en-US" dirty="0">
                <a:solidFill>
                  <a:srgbClr val="0070C0"/>
                </a:solidFill>
                <a:latin typeface="+mj-lt"/>
              </a:rPr>
              <a:t>the learning outcomes by </a:t>
            </a:r>
            <a:r>
              <a:rPr lang="en-US" dirty="0" smtClean="0">
                <a:solidFill>
                  <a:srgbClr val="0070C0"/>
                </a:solidFill>
                <a:latin typeface="+mj-lt"/>
              </a:rPr>
              <a:t>using clustering </a:t>
            </a:r>
            <a:r>
              <a:rPr lang="en-US" dirty="0">
                <a:solidFill>
                  <a:srgbClr val="0070C0"/>
                </a:solidFill>
                <a:latin typeface="+mj-lt"/>
              </a:rPr>
              <a:t>validity analysis to reduce label </a:t>
            </a:r>
            <a:r>
              <a:rPr lang="en-US" dirty="0" smtClean="0">
                <a:solidFill>
                  <a:srgbClr val="0070C0"/>
                </a:solidFill>
                <a:latin typeface="+mj-lt"/>
              </a:rPr>
              <a:t>uncertainty</a:t>
            </a:r>
            <a:endParaRPr lang="en-US" dirty="0" smtClean="0">
              <a:solidFill>
                <a:srgbClr val="0070C0"/>
              </a:solidFill>
              <a:latin typeface="+mj-lt"/>
            </a:endParaRPr>
          </a:p>
        </p:txBody>
      </p:sp>
    </p:spTree>
    <p:extLst>
      <p:ext uri="{BB962C8B-B14F-4D97-AF65-F5344CB8AC3E}">
        <p14:creationId xmlns:p14="http://schemas.microsoft.com/office/powerpoint/2010/main" val="3569258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92162"/>
          </a:xfrm>
        </p:spPr>
        <p:txBody>
          <a:bodyPr/>
          <a:lstStyle/>
          <a:p>
            <a:r>
              <a:rPr lang="en-US" dirty="0" smtClean="0"/>
              <a:t>Measurement Metrics – Normalized U-Score</a:t>
            </a:r>
            <a:endParaRPr lang="en-US" dirty="0"/>
          </a:p>
        </p:txBody>
      </p:sp>
      <p:sp>
        <p:nvSpPr>
          <p:cNvPr id="3" name="Content Placeholder 2"/>
          <p:cNvSpPr>
            <a:spLocks noGrp="1"/>
          </p:cNvSpPr>
          <p:nvPr>
            <p:ph sz="quarter" idx="1"/>
          </p:nvPr>
        </p:nvSpPr>
        <p:spPr>
          <a:xfrm>
            <a:off x="381000" y="1143000"/>
            <a:ext cx="8534400" cy="4876800"/>
          </a:xfrm>
        </p:spPr>
        <p:txBody>
          <a:bodyPr/>
          <a:lstStyle/>
          <a:p>
            <a:endParaRPr lang="en-US" dirty="0" smtClean="0">
              <a:latin typeface="Centaur" pitchFamily="18" charset="0"/>
            </a:endParaRPr>
          </a:p>
          <a:p>
            <a:r>
              <a:rPr lang="en-US" dirty="0"/>
              <a:t>Calculates the level of oncogenicity of a instance</a:t>
            </a:r>
            <a:r>
              <a:rPr lang="en-US" b="1" i="1" dirty="0"/>
              <a:t> </a:t>
            </a:r>
            <a:r>
              <a:rPr lang="en-US" b="1" i="1" dirty="0" err="1"/>
              <a:t>i</a:t>
            </a:r>
            <a:r>
              <a:rPr lang="en-US" b="1" i="1" dirty="0"/>
              <a:t> </a:t>
            </a:r>
            <a:r>
              <a:rPr lang="en-US" dirty="0"/>
              <a:t>in a </a:t>
            </a:r>
            <a:r>
              <a:rPr lang="en-US" dirty="0" smtClean="0"/>
              <a:t>specific </a:t>
            </a:r>
            <a:r>
              <a:rPr lang="en-US" dirty="0"/>
              <a:t>cluster c, with </a:t>
            </a:r>
            <a:r>
              <a:rPr lang="en-US" dirty="0" smtClean="0"/>
              <a:t>normalization</a:t>
            </a:r>
            <a:endParaRPr lang="en-US" dirty="0">
              <a:latin typeface="Centaur" pitchFamily="18" charset="0"/>
            </a:endParaRPr>
          </a:p>
        </p:txBody>
      </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40</a:t>
            </a:fld>
            <a:endParaRPr lang="en-US" altLang="zh-CN"/>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68221"/>
            <a:ext cx="7765774"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94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228600"/>
            <a:ext cx="7772400" cy="884238"/>
          </a:xfrm>
        </p:spPr>
        <p:txBody>
          <a:bodyPr>
            <a:normAutofit/>
          </a:bodyPr>
          <a:lstStyle/>
          <a:p>
            <a:r>
              <a:rPr lang="en-US" dirty="0"/>
              <a:t>Evaluation of Module Using COSMIC-FG1 v57</a:t>
            </a:r>
            <a:endParaRPr lang="en-US" dirty="0" smtClean="0"/>
          </a:p>
        </p:txBody>
      </p:sp>
      <p:sp>
        <p:nvSpPr>
          <p:cNvPr id="3" name="Content Placeholder 2"/>
          <p:cNvSpPr>
            <a:spLocks noGrp="1"/>
          </p:cNvSpPr>
          <p:nvPr>
            <p:ph sz="quarter" idx="1"/>
          </p:nvPr>
        </p:nvSpPr>
        <p:spPr>
          <a:xfrm>
            <a:off x="457200" y="1143000"/>
            <a:ext cx="8458200" cy="4876800"/>
          </a:xfrm>
        </p:spPr>
        <p:txBody>
          <a:bodyPr/>
          <a:lstStyle/>
          <a:p>
            <a:pPr>
              <a:defRPr/>
            </a:pPr>
            <a:r>
              <a:rPr lang="en-US" sz="2000" dirty="0" smtClean="0"/>
              <a:t>COSMIC-FG1 v57: 226 Causative, 331 Non-Causative</a:t>
            </a:r>
            <a:endParaRPr lang="en-US" sz="2000" dirty="0" smtClean="0"/>
          </a:p>
          <a:p>
            <a:pPr>
              <a:defRPr/>
            </a:pPr>
            <a:endParaRPr lang="en-US" sz="2000"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41</a:t>
            </a:fld>
            <a:endParaRPr lang="en-US" altLang="zh-CN" smtClean="0"/>
          </a:p>
        </p:txBody>
      </p:sp>
      <p:graphicFrame>
        <p:nvGraphicFramePr>
          <p:cNvPr id="2" name="Table 1"/>
          <p:cNvGraphicFramePr>
            <a:graphicFrameLocks noGrp="1"/>
          </p:cNvGraphicFramePr>
          <p:nvPr>
            <p:extLst>
              <p:ext uri="{D42A27DB-BD31-4B8C-83A1-F6EECF244321}">
                <p14:modId xmlns:p14="http://schemas.microsoft.com/office/powerpoint/2010/main" val="3286660217"/>
              </p:ext>
            </p:extLst>
          </p:nvPr>
        </p:nvGraphicFramePr>
        <p:xfrm>
          <a:off x="1447800" y="2057400"/>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latin typeface="+mn-lt"/>
                        </a:rPr>
                        <a:t>TP</a:t>
                      </a:r>
                      <a:endParaRPr lang="en-US" dirty="0">
                        <a:latin typeface="+mn-lt"/>
                      </a:endParaRPr>
                    </a:p>
                  </a:txBody>
                  <a:tcPr/>
                </a:tc>
                <a:tc>
                  <a:txBody>
                    <a:bodyPr/>
                    <a:lstStyle/>
                    <a:p>
                      <a:pPr algn="ctr"/>
                      <a:r>
                        <a:rPr lang="en-US" dirty="0" smtClean="0">
                          <a:latin typeface="+mn-lt"/>
                        </a:rPr>
                        <a:t>FN</a:t>
                      </a:r>
                      <a:endParaRPr lang="en-US" dirty="0">
                        <a:latin typeface="+mn-lt"/>
                      </a:endParaRPr>
                    </a:p>
                  </a:txBody>
                  <a:tcPr/>
                </a:tc>
                <a:tc>
                  <a:txBody>
                    <a:bodyPr/>
                    <a:lstStyle/>
                    <a:p>
                      <a:pPr algn="ctr"/>
                      <a:r>
                        <a:rPr lang="en-US" dirty="0" smtClean="0">
                          <a:latin typeface="+mn-lt"/>
                        </a:rPr>
                        <a:t>TN</a:t>
                      </a:r>
                      <a:endParaRPr lang="en-US" dirty="0">
                        <a:latin typeface="+mn-lt"/>
                      </a:endParaRPr>
                    </a:p>
                  </a:txBody>
                  <a:tcPr/>
                </a:tc>
                <a:tc>
                  <a:txBody>
                    <a:bodyPr/>
                    <a:lstStyle/>
                    <a:p>
                      <a:pPr algn="ctr"/>
                      <a:r>
                        <a:rPr lang="en-US" dirty="0" smtClean="0">
                          <a:latin typeface="+mn-lt"/>
                        </a:rPr>
                        <a:t>FP</a:t>
                      </a:r>
                      <a:endParaRPr lang="en-US" dirty="0">
                        <a:latin typeface="+mn-lt"/>
                      </a:endParaRPr>
                    </a:p>
                  </a:txBody>
                  <a:tcPr/>
                </a:tc>
              </a:tr>
              <a:tr h="370840">
                <a:tc>
                  <a:txBody>
                    <a:bodyPr/>
                    <a:lstStyle/>
                    <a:p>
                      <a:pPr algn="ctr"/>
                      <a:r>
                        <a:rPr lang="en-US" dirty="0" smtClean="0">
                          <a:latin typeface="+mn-lt"/>
                        </a:rPr>
                        <a:t>222</a:t>
                      </a:r>
                      <a:endParaRPr lang="en-US" dirty="0">
                        <a:latin typeface="+mn-lt"/>
                      </a:endParaRPr>
                    </a:p>
                  </a:txBody>
                  <a:tcPr/>
                </a:tc>
                <a:tc>
                  <a:txBody>
                    <a:bodyPr/>
                    <a:lstStyle/>
                    <a:p>
                      <a:pPr algn="ctr"/>
                      <a:r>
                        <a:rPr lang="en-US" dirty="0" smtClean="0">
                          <a:latin typeface="+mn-lt"/>
                        </a:rPr>
                        <a:t>4</a:t>
                      </a:r>
                      <a:endParaRPr lang="en-US" dirty="0">
                        <a:latin typeface="+mn-lt"/>
                      </a:endParaRPr>
                    </a:p>
                  </a:txBody>
                  <a:tcPr/>
                </a:tc>
                <a:tc>
                  <a:txBody>
                    <a:bodyPr/>
                    <a:lstStyle/>
                    <a:p>
                      <a:pPr algn="ctr"/>
                      <a:r>
                        <a:rPr lang="en-US" dirty="0" smtClean="0">
                          <a:latin typeface="+mn-lt"/>
                        </a:rPr>
                        <a:t>255</a:t>
                      </a:r>
                      <a:endParaRPr lang="en-US" dirty="0">
                        <a:latin typeface="+mn-lt"/>
                      </a:endParaRPr>
                    </a:p>
                  </a:txBody>
                  <a:tcPr/>
                </a:tc>
                <a:tc>
                  <a:txBody>
                    <a:bodyPr/>
                    <a:lstStyle/>
                    <a:p>
                      <a:pPr algn="ctr"/>
                      <a:r>
                        <a:rPr lang="en-US" dirty="0" smtClean="0">
                          <a:latin typeface="+mn-lt"/>
                        </a:rPr>
                        <a:t>76</a:t>
                      </a:r>
                      <a:endParaRPr lang="en-US" dirty="0">
                        <a:latin typeface="+mn-lt"/>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79117809"/>
              </p:ext>
            </p:extLst>
          </p:nvPr>
        </p:nvGraphicFramePr>
        <p:xfrm>
          <a:off x="533400" y="3505200"/>
          <a:ext cx="7848600" cy="74168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tblGrid>
              <a:tr h="370840">
                <a:tc>
                  <a:txBody>
                    <a:bodyPr/>
                    <a:lstStyle/>
                    <a:p>
                      <a:pPr algn="ctr"/>
                      <a:r>
                        <a:rPr lang="en-US" dirty="0" smtClean="0">
                          <a:latin typeface="+mn-lt"/>
                        </a:rPr>
                        <a:t>TP</a:t>
                      </a:r>
                      <a:r>
                        <a:rPr lang="en-US" baseline="0" dirty="0" smtClean="0">
                          <a:latin typeface="+mn-lt"/>
                        </a:rPr>
                        <a:t> Rate</a:t>
                      </a:r>
                      <a:endParaRPr lang="en-US" dirty="0">
                        <a:latin typeface="+mn-lt"/>
                      </a:endParaRPr>
                    </a:p>
                  </a:txBody>
                  <a:tcPr anchor="ctr"/>
                </a:tc>
                <a:tc>
                  <a:txBody>
                    <a:bodyPr/>
                    <a:lstStyle/>
                    <a:p>
                      <a:pPr algn="ctr"/>
                      <a:r>
                        <a:rPr lang="en-US" dirty="0" smtClean="0">
                          <a:latin typeface="+mn-lt"/>
                        </a:rPr>
                        <a:t>FP Rate</a:t>
                      </a:r>
                      <a:endParaRPr lang="en-US" dirty="0">
                        <a:latin typeface="+mn-lt"/>
                      </a:endParaRPr>
                    </a:p>
                  </a:txBody>
                  <a:tcPr anchor="ctr"/>
                </a:tc>
                <a:tc>
                  <a:txBody>
                    <a:bodyPr/>
                    <a:lstStyle/>
                    <a:p>
                      <a:pPr algn="ctr"/>
                      <a:r>
                        <a:rPr lang="en-US" dirty="0" smtClean="0">
                          <a:latin typeface="+mn-lt"/>
                        </a:rPr>
                        <a:t>Recall</a:t>
                      </a:r>
                      <a:endParaRPr lang="en-US" dirty="0">
                        <a:latin typeface="+mn-lt"/>
                      </a:endParaRPr>
                    </a:p>
                  </a:txBody>
                  <a:tcPr anchor="ctr"/>
                </a:tc>
                <a:tc>
                  <a:txBody>
                    <a:bodyPr/>
                    <a:lstStyle/>
                    <a:p>
                      <a:pPr algn="ctr"/>
                      <a:r>
                        <a:rPr lang="en-US" dirty="0" smtClean="0">
                          <a:latin typeface="+mn-lt"/>
                        </a:rPr>
                        <a:t>Precision</a:t>
                      </a:r>
                      <a:endParaRPr lang="en-US" dirty="0">
                        <a:latin typeface="+mn-lt"/>
                      </a:endParaRPr>
                    </a:p>
                  </a:txBody>
                  <a:tcPr anchor="ctr"/>
                </a:tc>
                <a:tc>
                  <a:txBody>
                    <a:bodyPr/>
                    <a:lstStyle/>
                    <a:p>
                      <a:pPr algn="ctr"/>
                      <a:r>
                        <a:rPr lang="en-US" dirty="0" smtClean="0">
                          <a:latin typeface="+mn-lt"/>
                        </a:rPr>
                        <a:t>F-Measure</a:t>
                      </a:r>
                      <a:endParaRPr lang="en-US" dirty="0">
                        <a:latin typeface="+mn-lt"/>
                      </a:endParaRPr>
                    </a:p>
                  </a:txBody>
                  <a:tcPr anchor="ctr"/>
                </a:tc>
                <a:tc>
                  <a:txBody>
                    <a:bodyPr/>
                    <a:lstStyle/>
                    <a:p>
                      <a:pPr algn="ctr"/>
                      <a:r>
                        <a:rPr lang="en-US" dirty="0" smtClean="0">
                          <a:latin typeface="+mn-lt"/>
                        </a:rPr>
                        <a:t>Accuracy</a:t>
                      </a:r>
                      <a:endParaRPr lang="en-US" dirty="0">
                        <a:latin typeface="+mn-lt"/>
                      </a:endParaRPr>
                    </a:p>
                  </a:txBody>
                  <a:tcPr anchor="ctr"/>
                </a:tc>
              </a:tr>
              <a:tr h="370840">
                <a:tc>
                  <a:txBody>
                    <a:bodyPr/>
                    <a:lstStyle/>
                    <a:p>
                      <a:pPr algn="ctr"/>
                      <a:r>
                        <a:rPr lang="en-US" dirty="0" smtClean="0">
                          <a:latin typeface="+mn-lt"/>
                        </a:rPr>
                        <a:t>0.98230</a:t>
                      </a:r>
                      <a:endParaRPr lang="en-US" dirty="0">
                        <a:latin typeface="+mn-lt"/>
                      </a:endParaRPr>
                    </a:p>
                  </a:txBody>
                  <a:tcPr anchor="ctr"/>
                </a:tc>
                <a:tc>
                  <a:txBody>
                    <a:bodyPr/>
                    <a:lstStyle/>
                    <a:p>
                      <a:pPr algn="ctr"/>
                      <a:r>
                        <a:rPr lang="en-US" dirty="0" smtClean="0">
                          <a:latin typeface="+mn-lt"/>
                        </a:rPr>
                        <a:t>0.22961</a:t>
                      </a:r>
                      <a:endParaRPr lang="en-US" dirty="0">
                        <a:latin typeface="+mn-lt"/>
                      </a:endParaRPr>
                    </a:p>
                  </a:txBody>
                  <a:tcPr anchor="ctr"/>
                </a:tc>
                <a:tc>
                  <a:txBody>
                    <a:bodyPr/>
                    <a:lstStyle/>
                    <a:p>
                      <a:pPr algn="ctr"/>
                      <a:r>
                        <a:rPr lang="en-US" dirty="0" smtClean="0">
                          <a:latin typeface="+mn-lt"/>
                        </a:rPr>
                        <a:t>0.98230</a:t>
                      </a:r>
                      <a:endParaRPr lang="en-US" dirty="0">
                        <a:latin typeface="+mn-lt"/>
                      </a:endParaRPr>
                    </a:p>
                  </a:txBody>
                  <a:tcPr anchor="ctr"/>
                </a:tc>
                <a:tc>
                  <a:txBody>
                    <a:bodyPr/>
                    <a:lstStyle/>
                    <a:p>
                      <a:pPr algn="ctr"/>
                      <a:r>
                        <a:rPr lang="en-US" dirty="0" smtClean="0">
                          <a:latin typeface="+mn-lt"/>
                        </a:rPr>
                        <a:t>0.74497</a:t>
                      </a:r>
                      <a:endParaRPr lang="en-US" dirty="0">
                        <a:latin typeface="+mn-lt"/>
                      </a:endParaRPr>
                    </a:p>
                  </a:txBody>
                  <a:tcPr anchor="ctr"/>
                </a:tc>
                <a:tc>
                  <a:txBody>
                    <a:bodyPr/>
                    <a:lstStyle/>
                    <a:p>
                      <a:pPr algn="ctr"/>
                      <a:r>
                        <a:rPr lang="en-US" dirty="0" smtClean="0">
                          <a:latin typeface="+mn-lt"/>
                        </a:rPr>
                        <a:t>0.84733</a:t>
                      </a:r>
                      <a:endParaRPr lang="en-US" dirty="0">
                        <a:latin typeface="+mn-lt"/>
                      </a:endParaRPr>
                    </a:p>
                  </a:txBody>
                  <a:tcPr anchor="ctr"/>
                </a:tc>
                <a:tc>
                  <a:txBody>
                    <a:bodyPr/>
                    <a:lstStyle/>
                    <a:p>
                      <a:pPr algn="ctr"/>
                      <a:r>
                        <a:rPr lang="en-US" dirty="0" smtClean="0">
                          <a:latin typeface="+mn-lt"/>
                        </a:rPr>
                        <a:t>0.85637</a:t>
                      </a:r>
                      <a:endParaRPr lang="en-US" dirty="0">
                        <a:latin typeface="+mn-lt"/>
                      </a:endParaRPr>
                    </a:p>
                  </a:txBody>
                  <a:tcPr anchor="ctr"/>
                </a:tc>
              </a:tr>
            </a:tbl>
          </a:graphicData>
        </a:graphic>
      </p:graphicFrame>
    </p:spTree>
    <p:extLst>
      <p:ext uri="{BB962C8B-B14F-4D97-AF65-F5344CB8AC3E}">
        <p14:creationId xmlns:p14="http://schemas.microsoft.com/office/powerpoint/2010/main" val="15948704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228600"/>
            <a:ext cx="7772400" cy="884238"/>
          </a:xfrm>
        </p:spPr>
        <p:txBody>
          <a:bodyPr>
            <a:normAutofit/>
          </a:bodyPr>
          <a:lstStyle/>
          <a:p>
            <a:r>
              <a:rPr lang="en-US" dirty="0"/>
              <a:t>Evaluation of Module Using </a:t>
            </a:r>
            <a:r>
              <a:rPr lang="en-US" dirty="0" smtClean="0"/>
              <a:t>COSMIC-FG1 </a:t>
            </a:r>
            <a:r>
              <a:rPr lang="en-US" dirty="0"/>
              <a:t>v57</a:t>
            </a:r>
            <a:endParaRPr lang="en-US" dirty="0" smtClean="0"/>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2588137576"/>
              </p:ext>
            </p:extLst>
          </p:nvPr>
        </p:nvGraphicFramePr>
        <p:xfrm>
          <a:off x="762000" y="1371600"/>
          <a:ext cx="74676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42</a:t>
            </a:fld>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 y="228600"/>
            <a:ext cx="8610600" cy="884238"/>
          </a:xfrm>
        </p:spPr>
        <p:txBody>
          <a:bodyPr>
            <a:normAutofit fontScale="90000"/>
          </a:bodyPr>
          <a:lstStyle/>
          <a:p>
            <a:r>
              <a:rPr lang="en-US" dirty="0"/>
              <a:t>Application of Unsupervised Learning Module to </a:t>
            </a:r>
            <a:r>
              <a:rPr lang="en-US" dirty="0" smtClean="0"/>
              <a:t>Predict Rare </a:t>
            </a:r>
            <a:r>
              <a:rPr lang="en-US" dirty="0"/>
              <a:t>Variants in EGFR with COSMIC v57</a:t>
            </a:r>
            <a:endParaRPr lang="en-US" dirty="0" smtClean="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860058938"/>
              </p:ext>
            </p:extLst>
          </p:nvPr>
        </p:nvGraphicFramePr>
        <p:xfrm>
          <a:off x="228600" y="1295400"/>
          <a:ext cx="84582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43</a:t>
            </a:fld>
            <a:endParaRPr lang="en-US" altLang="zh-CN" smtClean="0"/>
          </a:p>
        </p:txBody>
      </p:sp>
    </p:spTree>
    <p:extLst>
      <p:ext uri="{BB962C8B-B14F-4D97-AF65-F5344CB8AC3E}">
        <p14:creationId xmlns:p14="http://schemas.microsoft.com/office/powerpoint/2010/main" val="15948704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0"/>
            <a:ext cx="8534400" cy="1295400"/>
          </a:xfrm>
        </p:spPr>
        <p:txBody>
          <a:bodyPr>
            <a:normAutofit fontScale="90000"/>
          </a:bodyPr>
          <a:lstStyle/>
          <a:p>
            <a:r>
              <a:rPr lang="en-US" dirty="0"/>
              <a:t>Combining Supervised and Unsupervised </a:t>
            </a:r>
            <a:r>
              <a:rPr lang="en-US" dirty="0" smtClean="0"/>
              <a:t>Learning Outputs </a:t>
            </a:r>
            <a:r>
              <a:rPr lang="en-US" dirty="0"/>
              <a:t>to Predict Rare Variants in EGFR and </a:t>
            </a:r>
            <a:r>
              <a:rPr lang="en-US" dirty="0" smtClean="0"/>
              <a:t>to Identify </a:t>
            </a:r>
            <a:r>
              <a:rPr lang="en-US" dirty="0"/>
              <a:t>Suspicious Mutations with </a:t>
            </a:r>
            <a:r>
              <a:rPr lang="en-US" dirty="0" smtClean="0"/>
              <a:t>COSMIC </a:t>
            </a:r>
            <a:r>
              <a:rPr lang="en-US" dirty="0"/>
              <a:t>v57</a:t>
            </a:r>
            <a:endParaRPr lang="en-US" dirty="0" smtClean="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9445454"/>
              </p:ext>
            </p:extLst>
          </p:nvPr>
        </p:nvGraphicFramePr>
        <p:xfrm>
          <a:off x="152400" y="1447800"/>
          <a:ext cx="8503917" cy="1854200"/>
        </p:xfrm>
        <a:graphic>
          <a:graphicData uri="http://schemas.openxmlformats.org/drawingml/2006/table">
            <a:tbl>
              <a:tblPr firstRow="1" bandRow="1">
                <a:tableStyleId>{5C22544A-7EE6-4342-B048-85BDC9FD1C3A}</a:tableStyleId>
              </a:tblPr>
              <a:tblGrid>
                <a:gridCol w="990600"/>
                <a:gridCol w="834813"/>
                <a:gridCol w="834813"/>
                <a:gridCol w="834813"/>
                <a:gridCol w="834813"/>
                <a:gridCol w="834813"/>
                <a:gridCol w="834813"/>
                <a:gridCol w="834813"/>
                <a:gridCol w="834813"/>
                <a:gridCol w="834813"/>
              </a:tblGrid>
              <a:tr h="370840">
                <a:tc>
                  <a:txBody>
                    <a:bodyPr/>
                    <a:lstStyle/>
                    <a:p>
                      <a:pPr algn="ctr"/>
                      <a:endParaRPr lang="en-US" sz="1600" dirty="0">
                        <a:latin typeface="+mn-lt"/>
                      </a:endParaRPr>
                    </a:p>
                  </a:txBody>
                  <a:tcPr anchor="ctr"/>
                </a:tc>
                <a:tc>
                  <a:txBody>
                    <a:bodyPr/>
                    <a:lstStyle/>
                    <a:p>
                      <a:pPr algn="ctr"/>
                      <a:r>
                        <a:rPr lang="en-US" sz="1600" b="1" dirty="0" smtClean="0">
                          <a:latin typeface="+mn-lt"/>
                        </a:rPr>
                        <a:t>1S/9U</a:t>
                      </a:r>
                      <a:endParaRPr lang="en-US" sz="1600" b="1" dirty="0">
                        <a:latin typeface="+mn-lt"/>
                      </a:endParaRPr>
                    </a:p>
                  </a:txBody>
                  <a:tcPr anchor="ctr"/>
                </a:tc>
                <a:tc>
                  <a:txBody>
                    <a:bodyPr/>
                    <a:lstStyle/>
                    <a:p>
                      <a:pPr algn="ctr"/>
                      <a:r>
                        <a:rPr lang="en-US" sz="1600" b="1" dirty="0" smtClean="0">
                          <a:latin typeface="+mn-lt"/>
                        </a:rPr>
                        <a:t>2S/8U</a:t>
                      </a:r>
                      <a:endParaRPr lang="en-US" sz="1600" b="1" dirty="0">
                        <a:latin typeface="+mn-lt"/>
                      </a:endParaRPr>
                    </a:p>
                  </a:txBody>
                  <a:tcPr anchor="ctr"/>
                </a:tc>
                <a:tc>
                  <a:txBody>
                    <a:bodyPr/>
                    <a:lstStyle/>
                    <a:p>
                      <a:pPr algn="ctr"/>
                      <a:r>
                        <a:rPr lang="en-US" sz="1600" b="1" dirty="0" smtClean="0">
                          <a:latin typeface="+mn-lt"/>
                        </a:rPr>
                        <a:t>3S/7U</a:t>
                      </a:r>
                      <a:endParaRPr lang="en-US" sz="1600" b="1" dirty="0">
                        <a:latin typeface="+mn-lt"/>
                      </a:endParaRPr>
                    </a:p>
                  </a:txBody>
                  <a:tcPr anchor="ctr"/>
                </a:tc>
                <a:tc>
                  <a:txBody>
                    <a:bodyPr/>
                    <a:lstStyle/>
                    <a:p>
                      <a:pPr algn="ctr"/>
                      <a:r>
                        <a:rPr lang="en-US" sz="1600" b="1" dirty="0" smtClean="0">
                          <a:latin typeface="+mn-lt"/>
                        </a:rPr>
                        <a:t>4S/6U</a:t>
                      </a:r>
                      <a:endParaRPr lang="en-US" sz="1600" b="1" dirty="0">
                        <a:latin typeface="+mn-lt"/>
                      </a:endParaRPr>
                    </a:p>
                  </a:txBody>
                  <a:tcPr anchor="ctr"/>
                </a:tc>
                <a:tc>
                  <a:txBody>
                    <a:bodyPr/>
                    <a:lstStyle/>
                    <a:p>
                      <a:pPr algn="ctr"/>
                      <a:r>
                        <a:rPr lang="en-US" sz="1600" b="1" dirty="0" smtClean="0">
                          <a:latin typeface="+mn-lt"/>
                        </a:rPr>
                        <a:t>5S/5U</a:t>
                      </a:r>
                      <a:endParaRPr lang="en-US" sz="1600" b="1" dirty="0">
                        <a:latin typeface="+mn-lt"/>
                      </a:endParaRPr>
                    </a:p>
                  </a:txBody>
                  <a:tcPr anchor="ctr"/>
                </a:tc>
                <a:tc>
                  <a:txBody>
                    <a:bodyPr/>
                    <a:lstStyle/>
                    <a:p>
                      <a:pPr algn="ctr"/>
                      <a:r>
                        <a:rPr lang="en-US" sz="1600" b="1" dirty="0" smtClean="0">
                          <a:latin typeface="+mn-lt"/>
                        </a:rPr>
                        <a:t>6S/4U</a:t>
                      </a:r>
                      <a:endParaRPr lang="en-US" sz="1600" b="1" dirty="0">
                        <a:latin typeface="+mn-lt"/>
                      </a:endParaRPr>
                    </a:p>
                  </a:txBody>
                  <a:tcPr anchor="ctr"/>
                </a:tc>
                <a:tc>
                  <a:txBody>
                    <a:bodyPr/>
                    <a:lstStyle/>
                    <a:p>
                      <a:pPr algn="ctr"/>
                      <a:r>
                        <a:rPr lang="en-US" sz="1600" b="1" dirty="0" smtClean="0">
                          <a:latin typeface="+mn-lt"/>
                        </a:rPr>
                        <a:t>7S/3U</a:t>
                      </a:r>
                      <a:endParaRPr lang="en-US" sz="1600" b="1" dirty="0">
                        <a:latin typeface="+mn-lt"/>
                      </a:endParaRPr>
                    </a:p>
                  </a:txBody>
                  <a:tcPr anchor="ctr"/>
                </a:tc>
                <a:tc>
                  <a:txBody>
                    <a:bodyPr/>
                    <a:lstStyle/>
                    <a:p>
                      <a:pPr algn="ctr"/>
                      <a:r>
                        <a:rPr lang="en-US" sz="1600" b="1" dirty="0" smtClean="0">
                          <a:latin typeface="+mn-lt"/>
                        </a:rPr>
                        <a:t>8S/2U</a:t>
                      </a:r>
                      <a:endParaRPr lang="en-US" sz="1600" b="1" dirty="0">
                        <a:latin typeface="+mn-lt"/>
                      </a:endParaRPr>
                    </a:p>
                  </a:txBody>
                  <a:tcPr anchor="ctr"/>
                </a:tc>
                <a:tc>
                  <a:txBody>
                    <a:bodyPr/>
                    <a:lstStyle/>
                    <a:p>
                      <a:pPr algn="ctr"/>
                      <a:r>
                        <a:rPr lang="en-US" sz="1600" b="1" dirty="0" smtClean="0">
                          <a:latin typeface="+mn-lt"/>
                        </a:rPr>
                        <a:t>9S/1U</a:t>
                      </a:r>
                      <a:endParaRPr lang="en-US" sz="1600" b="1" dirty="0">
                        <a:latin typeface="+mn-lt"/>
                      </a:endParaRPr>
                    </a:p>
                  </a:txBody>
                  <a:tcPr anchor="ctr"/>
                </a:tc>
              </a:tr>
              <a:tr h="370840">
                <a:tc>
                  <a:txBody>
                    <a:bodyPr/>
                    <a:lstStyle/>
                    <a:p>
                      <a:pPr algn="ctr"/>
                      <a:r>
                        <a:rPr lang="en-US" sz="1600" b="1" dirty="0" smtClean="0">
                          <a:latin typeface="+mn-lt"/>
                        </a:rPr>
                        <a:t>TP</a:t>
                      </a:r>
                      <a:endParaRPr lang="en-US" sz="1600" b="1"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c>
                  <a:txBody>
                    <a:bodyPr/>
                    <a:lstStyle/>
                    <a:p>
                      <a:pPr algn="ctr"/>
                      <a:r>
                        <a:rPr lang="en-US" sz="1600" b="0" dirty="0" smtClean="0">
                          <a:latin typeface="+mn-lt"/>
                        </a:rPr>
                        <a:t>225</a:t>
                      </a:r>
                      <a:endParaRPr lang="en-US" sz="1600" b="0" dirty="0">
                        <a:latin typeface="+mn-lt"/>
                      </a:endParaRPr>
                    </a:p>
                  </a:txBody>
                  <a:tcPr anchor="ctr"/>
                </a:tc>
                <a:tc>
                  <a:txBody>
                    <a:bodyPr/>
                    <a:lstStyle/>
                    <a:p>
                      <a:pPr algn="ctr"/>
                      <a:r>
                        <a:rPr lang="en-US" sz="1600" b="0" dirty="0" smtClean="0">
                          <a:latin typeface="+mn-lt"/>
                        </a:rPr>
                        <a:t>224</a:t>
                      </a:r>
                      <a:endParaRPr lang="en-US" sz="1600" b="0" dirty="0">
                        <a:latin typeface="+mn-lt"/>
                      </a:endParaRPr>
                    </a:p>
                  </a:txBody>
                  <a:tcPr anchor="ctr"/>
                </a:tc>
                <a:tc>
                  <a:txBody>
                    <a:bodyPr/>
                    <a:lstStyle/>
                    <a:p>
                      <a:pPr algn="ctr"/>
                      <a:r>
                        <a:rPr lang="en-US" sz="1600" b="0" dirty="0" smtClean="0">
                          <a:latin typeface="+mn-lt"/>
                        </a:rPr>
                        <a:t>224</a:t>
                      </a:r>
                      <a:endParaRPr lang="en-US" sz="1600" b="0"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c>
                  <a:txBody>
                    <a:bodyPr/>
                    <a:lstStyle/>
                    <a:p>
                      <a:pPr algn="ctr"/>
                      <a:r>
                        <a:rPr lang="en-US" sz="1600" b="0" dirty="0" smtClean="0">
                          <a:latin typeface="+mn-lt"/>
                        </a:rPr>
                        <a:t>223</a:t>
                      </a:r>
                      <a:endParaRPr lang="en-US" sz="1600" b="0" dirty="0">
                        <a:latin typeface="+mn-lt"/>
                      </a:endParaRPr>
                    </a:p>
                  </a:txBody>
                  <a:tcPr anchor="ctr"/>
                </a:tc>
              </a:tr>
              <a:tr h="370840">
                <a:tc>
                  <a:txBody>
                    <a:bodyPr/>
                    <a:lstStyle/>
                    <a:p>
                      <a:pPr algn="ctr"/>
                      <a:r>
                        <a:rPr lang="en-US" sz="1600" b="1" dirty="0" smtClean="0">
                          <a:latin typeface="+mn-lt"/>
                        </a:rPr>
                        <a:t>FN</a:t>
                      </a:r>
                      <a:endParaRPr lang="en-US" sz="1600" b="1"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1</a:t>
                      </a:r>
                      <a:endParaRPr lang="en-US" sz="1600" b="0" dirty="0">
                        <a:latin typeface="+mn-lt"/>
                      </a:endParaRPr>
                    </a:p>
                  </a:txBody>
                  <a:tcPr anchor="ctr"/>
                </a:tc>
                <a:tc>
                  <a:txBody>
                    <a:bodyPr/>
                    <a:lstStyle/>
                    <a:p>
                      <a:pPr algn="ctr"/>
                      <a:r>
                        <a:rPr lang="en-US" sz="1600" b="0" dirty="0" smtClean="0">
                          <a:latin typeface="+mn-lt"/>
                        </a:rPr>
                        <a:t>2</a:t>
                      </a:r>
                      <a:endParaRPr lang="en-US" sz="1600" b="0" dirty="0">
                        <a:latin typeface="+mn-lt"/>
                      </a:endParaRPr>
                    </a:p>
                  </a:txBody>
                  <a:tcPr anchor="ctr"/>
                </a:tc>
                <a:tc>
                  <a:txBody>
                    <a:bodyPr/>
                    <a:lstStyle/>
                    <a:p>
                      <a:pPr algn="ctr"/>
                      <a:r>
                        <a:rPr lang="en-US" sz="1600" b="0" dirty="0" smtClean="0">
                          <a:latin typeface="+mn-lt"/>
                        </a:rPr>
                        <a:t>2</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r>
              <a:tr h="370840">
                <a:tc>
                  <a:txBody>
                    <a:bodyPr/>
                    <a:lstStyle/>
                    <a:p>
                      <a:pPr algn="ctr"/>
                      <a:r>
                        <a:rPr lang="en-US" sz="1600" b="1" dirty="0" smtClean="0">
                          <a:latin typeface="+mn-lt"/>
                        </a:rPr>
                        <a:t>TN</a:t>
                      </a:r>
                      <a:endParaRPr lang="en-US" sz="1600" b="1" dirty="0">
                        <a:latin typeface="+mn-lt"/>
                      </a:endParaRPr>
                    </a:p>
                  </a:txBody>
                  <a:tcPr anchor="ctr"/>
                </a:tc>
                <a:tc>
                  <a:txBody>
                    <a:bodyPr/>
                    <a:lstStyle/>
                    <a:p>
                      <a:pPr algn="ctr"/>
                      <a:r>
                        <a:rPr lang="en-US" sz="1600" b="0" dirty="0" smtClean="0">
                          <a:latin typeface="+mn-lt"/>
                        </a:rPr>
                        <a:t>272</a:t>
                      </a:r>
                      <a:endParaRPr lang="en-US" sz="1600" b="0" dirty="0">
                        <a:latin typeface="+mn-lt"/>
                      </a:endParaRPr>
                    </a:p>
                  </a:txBody>
                  <a:tcPr anchor="ctr"/>
                </a:tc>
                <a:tc>
                  <a:txBody>
                    <a:bodyPr/>
                    <a:lstStyle/>
                    <a:p>
                      <a:pPr algn="ctr"/>
                      <a:r>
                        <a:rPr lang="en-US" sz="1600" b="0" dirty="0" smtClean="0">
                          <a:latin typeface="+mn-lt"/>
                        </a:rPr>
                        <a:t>284</a:t>
                      </a:r>
                      <a:endParaRPr lang="en-US" sz="1600" b="0" dirty="0">
                        <a:latin typeface="+mn-lt"/>
                      </a:endParaRPr>
                    </a:p>
                  </a:txBody>
                  <a:tcPr anchor="ctr"/>
                </a:tc>
                <a:tc>
                  <a:txBody>
                    <a:bodyPr/>
                    <a:lstStyle/>
                    <a:p>
                      <a:pPr algn="ctr"/>
                      <a:r>
                        <a:rPr lang="en-US" sz="1600" b="0" dirty="0" smtClean="0">
                          <a:latin typeface="+mn-lt"/>
                        </a:rPr>
                        <a:t>309</a:t>
                      </a:r>
                      <a:endParaRPr lang="en-US" sz="1600" b="0" dirty="0">
                        <a:latin typeface="+mn-lt"/>
                      </a:endParaRPr>
                    </a:p>
                  </a:txBody>
                  <a:tcPr anchor="ctr"/>
                </a:tc>
                <a:tc>
                  <a:txBody>
                    <a:bodyPr/>
                    <a:lstStyle/>
                    <a:p>
                      <a:pPr algn="ctr"/>
                      <a:r>
                        <a:rPr lang="en-US" sz="1600" b="0" dirty="0" smtClean="0">
                          <a:latin typeface="+mn-lt"/>
                        </a:rPr>
                        <a:t>321</a:t>
                      </a:r>
                      <a:endParaRPr lang="en-US" sz="1600" b="0" dirty="0">
                        <a:latin typeface="+mn-lt"/>
                      </a:endParaRPr>
                    </a:p>
                  </a:txBody>
                  <a:tcPr anchor="ctr"/>
                </a:tc>
                <a:tc>
                  <a:txBody>
                    <a:bodyPr/>
                    <a:lstStyle/>
                    <a:p>
                      <a:pPr algn="ctr"/>
                      <a:r>
                        <a:rPr lang="en-US" sz="1600" b="0" dirty="0" smtClean="0">
                          <a:latin typeface="+mn-lt"/>
                        </a:rPr>
                        <a:t>324</a:t>
                      </a:r>
                      <a:endParaRPr lang="en-US" sz="1600" b="0" dirty="0">
                        <a:latin typeface="+mn-lt"/>
                      </a:endParaRPr>
                    </a:p>
                  </a:txBody>
                  <a:tcPr anchor="ctr"/>
                </a:tc>
                <a:tc>
                  <a:txBody>
                    <a:bodyPr/>
                    <a:lstStyle/>
                    <a:p>
                      <a:pPr algn="ctr"/>
                      <a:r>
                        <a:rPr lang="en-US" sz="1600" b="0" dirty="0" smtClean="0">
                          <a:latin typeface="+mn-lt"/>
                        </a:rPr>
                        <a:t>326</a:t>
                      </a:r>
                      <a:endParaRPr lang="en-US" sz="1600" b="0" dirty="0">
                        <a:latin typeface="+mn-lt"/>
                      </a:endParaRPr>
                    </a:p>
                  </a:txBody>
                  <a:tcPr anchor="ctr"/>
                </a:tc>
                <a:tc>
                  <a:txBody>
                    <a:bodyPr/>
                    <a:lstStyle/>
                    <a:p>
                      <a:pPr algn="ctr"/>
                      <a:r>
                        <a:rPr lang="en-US" sz="1600" b="0" dirty="0" smtClean="0">
                          <a:latin typeface="+mn-lt"/>
                        </a:rPr>
                        <a:t>328</a:t>
                      </a:r>
                      <a:endParaRPr lang="en-US" sz="1600" b="0" dirty="0">
                        <a:latin typeface="+mn-lt"/>
                      </a:endParaRPr>
                    </a:p>
                  </a:txBody>
                  <a:tcPr anchor="ctr"/>
                </a:tc>
                <a:tc>
                  <a:txBody>
                    <a:bodyPr/>
                    <a:lstStyle/>
                    <a:p>
                      <a:pPr algn="ctr"/>
                      <a:r>
                        <a:rPr lang="en-US" sz="1600" b="0" dirty="0" smtClean="0">
                          <a:latin typeface="+mn-lt"/>
                        </a:rPr>
                        <a:t>328</a:t>
                      </a:r>
                      <a:endParaRPr lang="en-US" sz="1600" b="0" dirty="0">
                        <a:latin typeface="+mn-lt"/>
                      </a:endParaRPr>
                    </a:p>
                  </a:txBody>
                  <a:tcPr anchor="ctr"/>
                </a:tc>
                <a:tc>
                  <a:txBody>
                    <a:bodyPr/>
                    <a:lstStyle/>
                    <a:p>
                      <a:pPr algn="ctr"/>
                      <a:r>
                        <a:rPr lang="en-US" sz="1600" b="0" dirty="0" smtClean="0">
                          <a:latin typeface="+mn-lt"/>
                        </a:rPr>
                        <a:t>328</a:t>
                      </a:r>
                      <a:endParaRPr lang="en-US" sz="1600" b="0" dirty="0">
                        <a:latin typeface="+mn-lt"/>
                      </a:endParaRPr>
                    </a:p>
                  </a:txBody>
                  <a:tcPr anchor="ctr"/>
                </a:tc>
              </a:tr>
              <a:tr h="370840">
                <a:tc>
                  <a:txBody>
                    <a:bodyPr/>
                    <a:lstStyle/>
                    <a:p>
                      <a:pPr algn="ctr"/>
                      <a:r>
                        <a:rPr lang="en-US" sz="1600" b="1" dirty="0" smtClean="0">
                          <a:latin typeface="+mn-lt"/>
                        </a:rPr>
                        <a:t>FP</a:t>
                      </a:r>
                      <a:endParaRPr lang="en-US" sz="1600" b="1" dirty="0">
                        <a:latin typeface="+mn-lt"/>
                      </a:endParaRPr>
                    </a:p>
                  </a:txBody>
                  <a:tcPr anchor="ctr"/>
                </a:tc>
                <a:tc>
                  <a:txBody>
                    <a:bodyPr/>
                    <a:lstStyle/>
                    <a:p>
                      <a:pPr algn="ctr"/>
                      <a:r>
                        <a:rPr lang="en-US" sz="1600" b="0" dirty="0" smtClean="0">
                          <a:latin typeface="+mn-lt"/>
                        </a:rPr>
                        <a:t>59</a:t>
                      </a:r>
                      <a:endParaRPr lang="en-US" sz="1600" b="0" dirty="0">
                        <a:latin typeface="+mn-lt"/>
                      </a:endParaRPr>
                    </a:p>
                  </a:txBody>
                  <a:tcPr anchor="ctr"/>
                </a:tc>
                <a:tc>
                  <a:txBody>
                    <a:bodyPr/>
                    <a:lstStyle/>
                    <a:p>
                      <a:pPr algn="ctr"/>
                      <a:r>
                        <a:rPr lang="en-US" sz="1600" b="0" dirty="0" smtClean="0">
                          <a:latin typeface="+mn-lt"/>
                        </a:rPr>
                        <a:t>47</a:t>
                      </a:r>
                      <a:endParaRPr lang="en-US" sz="1600" b="0" dirty="0">
                        <a:latin typeface="+mn-lt"/>
                      </a:endParaRPr>
                    </a:p>
                  </a:txBody>
                  <a:tcPr anchor="ctr"/>
                </a:tc>
                <a:tc>
                  <a:txBody>
                    <a:bodyPr/>
                    <a:lstStyle/>
                    <a:p>
                      <a:pPr algn="ctr"/>
                      <a:r>
                        <a:rPr lang="en-US" sz="1600" b="0" dirty="0" smtClean="0">
                          <a:latin typeface="+mn-lt"/>
                        </a:rPr>
                        <a:t>22</a:t>
                      </a:r>
                      <a:endParaRPr lang="en-US" sz="1600" b="0" dirty="0">
                        <a:latin typeface="+mn-lt"/>
                      </a:endParaRPr>
                    </a:p>
                  </a:txBody>
                  <a:tcPr anchor="ctr"/>
                </a:tc>
                <a:tc>
                  <a:txBody>
                    <a:bodyPr/>
                    <a:lstStyle/>
                    <a:p>
                      <a:pPr algn="ctr"/>
                      <a:r>
                        <a:rPr lang="en-US" sz="1600" b="0" dirty="0" smtClean="0">
                          <a:latin typeface="+mn-lt"/>
                        </a:rPr>
                        <a:t>10</a:t>
                      </a:r>
                      <a:endParaRPr lang="en-US" sz="1600" b="0" dirty="0">
                        <a:latin typeface="+mn-lt"/>
                      </a:endParaRPr>
                    </a:p>
                  </a:txBody>
                  <a:tcPr anchor="ctr"/>
                </a:tc>
                <a:tc>
                  <a:txBody>
                    <a:bodyPr/>
                    <a:lstStyle/>
                    <a:p>
                      <a:pPr algn="ctr"/>
                      <a:r>
                        <a:rPr lang="en-US" sz="1600" b="0" dirty="0" smtClean="0">
                          <a:latin typeface="+mn-lt"/>
                        </a:rPr>
                        <a:t>7</a:t>
                      </a:r>
                      <a:endParaRPr lang="en-US" sz="1600" b="0" dirty="0">
                        <a:latin typeface="+mn-lt"/>
                      </a:endParaRPr>
                    </a:p>
                  </a:txBody>
                  <a:tcPr anchor="ctr"/>
                </a:tc>
                <a:tc>
                  <a:txBody>
                    <a:bodyPr/>
                    <a:lstStyle/>
                    <a:p>
                      <a:pPr algn="ctr"/>
                      <a:r>
                        <a:rPr lang="en-US" sz="1600" b="0" dirty="0" smtClean="0">
                          <a:latin typeface="+mn-lt"/>
                        </a:rPr>
                        <a:t>5</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c>
                  <a:txBody>
                    <a:bodyPr/>
                    <a:lstStyle/>
                    <a:p>
                      <a:pPr algn="ctr"/>
                      <a:r>
                        <a:rPr lang="en-US" sz="1600" b="0" dirty="0" smtClean="0">
                          <a:latin typeface="+mn-lt"/>
                        </a:rPr>
                        <a:t>3</a:t>
                      </a:r>
                      <a:endParaRPr lang="en-US" sz="1600" b="0" dirty="0">
                        <a:latin typeface="+mn-lt"/>
                      </a:endParaRPr>
                    </a:p>
                  </a:txBody>
                  <a:tcPr anchor="ctr"/>
                </a:tc>
              </a:tr>
            </a:tbl>
          </a:graphicData>
        </a:graphic>
      </p:graphicFrame>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44</a:t>
            </a:fld>
            <a:endParaRPr lang="en-US" altLang="zh-CN" smtClean="0"/>
          </a:p>
        </p:txBody>
      </p:sp>
      <p:graphicFrame>
        <p:nvGraphicFramePr>
          <p:cNvPr id="6" name="Table 5"/>
          <p:cNvGraphicFramePr>
            <a:graphicFrameLocks noGrp="1"/>
          </p:cNvGraphicFramePr>
          <p:nvPr>
            <p:extLst>
              <p:ext uri="{D42A27DB-BD31-4B8C-83A1-F6EECF244321}">
                <p14:modId xmlns:p14="http://schemas.microsoft.com/office/powerpoint/2010/main" val="2709916981"/>
              </p:ext>
            </p:extLst>
          </p:nvPr>
        </p:nvGraphicFramePr>
        <p:xfrm>
          <a:off x="152400" y="3505200"/>
          <a:ext cx="8503920" cy="2225040"/>
        </p:xfrm>
        <a:graphic>
          <a:graphicData uri="http://schemas.openxmlformats.org/drawingml/2006/table">
            <a:tbl>
              <a:tblPr firstRow="1" bandRow="1">
                <a:tableStyleId>{5C22544A-7EE6-4342-B048-85BDC9FD1C3A}</a:tableStyleId>
              </a:tblPr>
              <a:tblGrid>
                <a:gridCol w="978327"/>
                <a:gridCol w="836177"/>
                <a:gridCol w="836177"/>
                <a:gridCol w="836177"/>
                <a:gridCol w="836177"/>
                <a:gridCol w="836177"/>
                <a:gridCol w="836177"/>
                <a:gridCol w="836177"/>
                <a:gridCol w="836177"/>
                <a:gridCol w="836177"/>
              </a:tblGrid>
              <a:tr h="370840">
                <a:tc>
                  <a:txBody>
                    <a:bodyPr/>
                    <a:lstStyle/>
                    <a:p>
                      <a:endParaRPr lang="en-US" sz="1600" dirty="0">
                        <a:latin typeface="+mn-lt"/>
                      </a:endParaRPr>
                    </a:p>
                  </a:txBody>
                  <a:tcPr/>
                </a:tc>
                <a:tc>
                  <a:txBody>
                    <a:bodyPr/>
                    <a:lstStyle/>
                    <a:p>
                      <a:pPr algn="ctr"/>
                      <a:r>
                        <a:rPr lang="en-US" sz="1600" b="1" dirty="0" smtClean="0">
                          <a:latin typeface="+mn-lt"/>
                        </a:rPr>
                        <a:t>1S/9U</a:t>
                      </a:r>
                      <a:endParaRPr lang="en-US" sz="1600" b="1" dirty="0">
                        <a:latin typeface="+mn-lt"/>
                      </a:endParaRPr>
                    </a:p>
                  </a:txBody>
                  <a:tcPr anchor="ctr"/>
                </a:tc>
                <a:tc>
                  <a:txBody>
                    <a:bodyPr/>
                    <a:lstStyle/>
                    <a:p>
                      <a:pPr algn="ctr"/>
                      <a:r>
                        <a:rPr lang="en-US" sz="1600" b="1" dirty="0" smtClean="0">
                          <a:latin typeface="+mn-lt"/>
                        </a:rPr>
                        <a:t>2S/8U</a:t>
                      </a:r>
                      <a:endParaRPr lang="en-US" sz="1600" b="1" dirty="0">
                        <a:latin typeface="+mn-lt"/>
                      </a:endParaRPr>
                    </a:p>
                  </a:txBody>
                  <a:tcPr anchor="ctr"/>
                </a:tc>
                <a:tc>
                  <a:txBody>
                    <a:bodyPr/>
                    <a:lstStyle/>
                    <a:p>
                      <a:pPr algn="ctr"/>
                      <a:r>
                        <a:rPr lang="en-US" sz="1600" b="1" dirty="0" smtClean="0">
                          <a:latin typeface="+mn-lt"/>
                        </a:rPr>
                        <a:t>3S/7U</a:t>
                      </a:r>
                      <a:endParaRPr lang="en-US" sz="1600" b="1" dirty="0">
                        <a:latin typeface="+mn-lt"/>
                      </a:endParaRPr>
                    </a:p>
                  </a:txBody>
                  <a:tcPr anchor="ctr"/>
                </a:tc>
                <a:tc>
                  <a:txBody>
                    <a:bodyPr/>
                    <a:lstStyle/>
                    <a:p>
                      <a:pPr algn="ctr"/>
                      <a:r>
                        <a:rPr lang="en-US" sz="1600" b="1" dirty="0" smtClean="0">
                          <a:latin typeface="+mn-lt"/>
                        </a:rPr>
                        <a:t>4S/6U</a:t>
                      </a:r>
                      <a:endParaRPr lang="en-US" sz="1600" b="1" dirty="0">
                        <a:latin typeface="+mn-lt"/>
                      </a:endParaRPr>
                    </a:p>
                  </a:txBody>
                  <a:tcPr anchor="ctr"/>
                </a:tc>
                <a:tc>
                  <a:txBody>
                    <a:bodyPr/>
                    <a:lstStyle/>
                    <a:p>
                      <a:pPr algn="ctr"/>
                      <a:r>
                        <a:rPr lang="en-US" sz="1600" b="1" dirty="0" smtClean="0">
                          <a:latin typeface="+mn-lt"/>
                        </a:rPr>
                        <a:t>5S/5U</a:t>
                      </a:r>
                      <a:endParaRPr lang="en-US" sz="1600" b="1" dirty="0">
                        <a:latin typeface="+mn-lt"/>
                      </a:endParaRPr>
                    </a:p>
                  </a:txBody>
                  <a:tcPr anchor="ctr"/>
                </a:tc>
                <a:tc>
                  <a:txBody>
                    <a:bodyPr/>
                    <a:lstStyle/>
                    <a:p>
                      <a:pPr algn="ctr"/>
                      <a:r>
                        <a:rPr lang="en-US" sz="1600" b="1" dirty="0" smtClean="0">
                          <a:latin typeface="+mn-lt"/>
                        </a:rPr>
                        <a:t>6S/4U</a:t>
                      </a:r>
                      <a:endParaRPr lang="en-US" sz="1600" b="1" dirty="0">
                        <a:latin typeface="+mn-lt"/>
                      </a:endParaRPr>
                    </a:p>
                  </a:txBody>
                  <a:tcPr anchor="ctr"/>
                </a:tc>
                <a:tc>
                  <a:txBody>
                    <a:bodyPr/>
                    <a:lstStyle/>
                    <a:p>
                      <a:pPr algn="ctr"/>
                      <a:r>
                        <a:rPr lang="en-US" sz="1600" b="1" dirty="0" smtClean="0">
                          <a:latin typeface="+mn-lt"/>
                        </a:rPr>
                        <a:t>7S/3U</a:t>
                      </a:r>
                      <a:endParaRPr lang="en-US" sz="1600" b="1" dirty="0">
                        <a:latin typeface="+mn-lt"/>
                      </a:endParaRPr>
                    </a:p>
                  </a:txBody>
                  <a:tcPr anchor="ctr"/>
                </a:tc>
                <a:tc>
                  <a:txBody>
                    <a:bodyPr/>
                    <a:lstStyle/>
                    <a:p>
                      <a:pPr algn="ctr"/>
                      <a:r>
                        <a:rPr lang="en-US" sz="1600" b="1" dirty="0" smtClean="0">
                          <a:latin typeface="+mn-lt"/>
                        </a:rPr>
                        <a:t>8S/2U</a:t>
                      </a:r>
                      <a:endParaRPr lang="en-US" sz="1600" b="1" dirty="0">
                        <a:latin typeface="+mn-lt"/>
                      </a:endParaRPr>
                    </a:p>
                  </a:txBody>
                  <a:tcPr anchor="ctr"/>
                </a:tc>
                <a:tc>
                  <a:txBody>
                    <a:bodyPr/>
                    <a:lstStyle/>
                    <a:p>
                      <a:pPr algn="ctr"/>
                      <a:r>
                        <a:rPr lang="en-US" sz="1600" b="1" dirty="0" smtClean="0">
                          <a:latin typeface="+mn-lt"/>
                        </a:rPr>
                        <a:t>9S/1U</a:t>
                      </a:r>
                      <a:endParaRPr lang="en-US" sz="1600" b="1" dirty="0">
                        <a:latin typeface="+mn-lt"/>
                      </a:endParaRPr>
                    </a:p>
                  </a:txBody>
                  <a:tcPr anchor="ctr"/>
                </a:tc>
              </a:tr>
              <a:tr h="370840">
                <a:tc>
                  <a:txBody>
                    <a:bodyPr/>
                    <a:lstStyle/>
                    <a:p>
                      <a:pPr algn="ctr"/>
                      <a:r>
                        <a:rPr lang="en-US" sz="1600" b="1" dirty="0" smtClean="0">
                          <a:latin typeface="+mn-lt"/>
                        </a:rPr>
                        <a:t>TP Rate</a:t>
                      </a:r>
                      <a:endParaRPr lang="en-US" sz="1600" b="1" dirty="0">
                        <a:latin typeface="+mn-lt"/>
                      </a:endParaRPr>
                    </a:p>
                  </a:txBody>
                  <a:tcPr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0.9956</a:t>
                      </a:r>
                    </a:p>
                  </a:txBody>
                  <a:tcPr marL="9525" marR="9525" marT="9525" marB="0" anchor="ctr"/>
                </a:tc>
                <a:tc>
                  <a:txBody>
                    <a:bodyPr/>
                    <a:lstStyle/>
                    <a:p>
                      <a:pPr algn="ctr" fontAlgn="b"/>
                      <a:r>
                        <a:rPr lang="en-US" sz="1600" b="0" i="0" u="none" strike="noStrike" dirty="0">
                          <a:solidFill>
                            <a:srgbClr val="000000"/>
                          </a:solidFill>
                          <a:effectLst/>
                          <a:latin typeface="+mn-lt"/>
                        </a:rPr>
                        <a:t>0.9912</a:t>
                      </a:r>
                    </a:p>
                  </a:txBody>
                  <a:tcPr marL="9525" marR="9525" marT="9525" marB="0" anchor="ctr"/>
                </a:tc>
                <a:tc>
                  <a:txBody>
                    <a:bodyPr/>
                    <a:lstStyle/>
                    <a:p>
                      <a:pPr algn="ctr" fontAlgn="b"/>
                      <a:r>
                        <a:rPr lang="en-US" sz="1600" b="0" i="0" u="none" strike="noStrike" dirty="0">
                          <a:solidFill>
                            <a:srgbClr val="000000"/>
                          </a:solidFill>
                          <a:effectLst/>
                          <a:latin typeface="+mn-lt"/>
                        </a:rPr>
                        <a:t>0.9912</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a:solidFill>
                            <a:srgbClr val="000000"/>
                          </a:solidFill>
                          <a:effectLst/>
                          <a:latin typeface="+mn-lt"/>
                        </a:rPr>
                        <a:t>0.9867</a:t>
                      </a:r>
                    </a:p>
                  </a:txBody>
                  <a:tcPr marL="9525" marR="9525" marT="9525" marB="0" anchor="ctr"/>
                </a:tc>
                <a:tc>
                  <a:txBody>
                    <a:bodyPr/>
                    <a:lstStyle/>
                    <a:p>
                      <a:pPr algn="ctr" fontAlgn="b"/>
                      <a:r>
                        <a:rPr lang="en-US" sz="1600" b="0" i="0" u="none" strike="noStrike">
                          <a:solidFill>
                            <a:srgbClr val="000000"/>
                          </a:solidFill>
                          <a:effectLst/>
                          <a:latin typeface="+mn-lt"/>
                        </a:rPr>
                        <a:t>0.9867</a:t>
                      </a:r>
                    </a:p>
                  </a:txBody>
                  <a:tcPr marL="9525" marR="9525" marT="9525" marB="0" anchor="ctr"/>
                </a:tc>
              </a:tr>
              <a:tr h="370840">
                <a:tc>
                  <a:txBody>
                    <a:bodyPr/>
                    <a:lstStyle/>
                    <a:p>
                      <a:pPr algn="ctr"/>
                      <a:r>
                        <a:rPr lang="en-US" sz="1600" b="1" dirty="0" smtClean="0">
                          <a:latin typeface="+mn-lt"/>
                        </a:rPr>
                        <a:t>FN Rate</a:t>
                      </a:r>
                      <a:endParaRPr lang="en-US" sz="1600" b="1" dirty="0">
                        <a:latin typeface="+mn-lt"/>
                      </a:endParaRPr>
                    </a:p>
                  </a:txBody>
                  <a:tcPr anchor="ctr"/>
                </a:tc>
                <a:tc>
                  <a:txBody>
                    <a:bodyPr/>
                    <a:lstStyle/>
                    <a:p>
                      <a:pPr algn="ctr" fontAlgn="b"/>
                      <a:r>
                        <a:rPr lang="en-US" sz="1600" b="0" i="0" u="none" strike="noStrike">
                          <a:solidFill>
                            <a:srgbClr val="000000"/>
                          </a:solidFill>
                          <a:effectLst/>
                          <a:latin typeface="+mn-lt"/>
                        </a:rPr>
                        <a:t>0.1782</a:t>
                      </a:r>
                    </a:p>
                  </a:txBody>
                  <a:tcPr marL="9525" marR="9525" marT="9525" marB="0" anchor="ctr"/>
                </a:tc>
                <a:tc>
                  <a:txBody>
                    <a:bodyPr/>
                    <a:lstStyle/>
                    <a:p>
                      <a:pPr algn="ctr" fontAlgn="b"/>
                      <a:r>
                        <a:rPr lang="en-US" sz="1600" b="0" i="0" u="none" strike="noStrike" dirty="0">
                          <a:solidFill>
                            <a:srgbClr val="000000"/>
                          </a:solidFill>
                          <a:effectLst/>
                          <a:latin typeface="+mn-lt"/>
                        </a:rPr>
                        <a:t>0.142</a:t>
                      </a:r>
                    </a:p>
                  </a:txBody>
                  <a:tcPr marL="9525" marR="9525" marT="9525" marB="0" anchor="ctr"/>
                </a:tc>
                <a:tc>
                  <a:txBody>
                    <a:bodyPr/>
                    <a:lstStyle/>
                    <a:p>
                      <a:pPr algn="ctr" fontAlgn="b"/>
                      <a:r>
                        <a:rPr lang="en-US" sz="1600" b="0" i="0" u="none" strike="noStrike" dirty="0">
                          <a:solidFill>
                            <a:srgbClr val="000000"/>
                          </a:solidFill>
                          <a:effectLst/>
                          <a:latin typeface="+mn-lt"/>
                        </a:rPr>
                        <a:t>0.0665</a:t>
                      </a:r>
                    </a:p>
                  </a:txBody>
                  <a:tcPr marL="9525" marR="9525" marT="9525" marB="0" anchor="ctr"/>
                </a:tc>
                <a:tc>
                  <a:txBody>
                    <a:bodyPr/>
                    <a:lstStyle/>
                    <a:p>
                      <a:pPr algn="ctr" fontAlgn="b"/>
                      <a:r>
                        <a:rPr lang="en-US" sz="1600" b="0" i="0" u="none" strike="noStrike" dirty="0">
                          <a:solidFill>
                            <a:srgbClr val="000000"/>
                          </a:solidFill>
                          <a:effectLst/>
                          <a:latin typeface="+mn-lt"/>
                        </a:rPr>
                        <a:t>0.0302</a:t>
                      </a:r>
                    </a:p>
                  </a:txBody>
                  <a:tcPr marL="9525" marR="9525" marT="9525" marB="0" anchor="ctr"/>
                </a:tc>
                <a:tc>
                  <a:txBody>
                    <a:bodyPr/>
                    <a:lstStyle/>
                    <a:p>
                      <a:pPr algn="ctr" fontAlgn="b"/>
                      <a:r>
                        <a:rPr lang="en-US" sz="1600" b="0" i="0" u="none" strike="noStrike" dirty="0">
                          <a:solidFill>
                            <a:srgbClr val="000000"/>
                          </a:solidFill>
                          <a:effectLst/>
                          <a:latin typeface="+mn-lt"/>
                        </a:rPr>
                        <a:t>0.0211</a:t>
                      </a:r>
                    </a:p>
                  </a:txBody>
                  <a:tcPr marL="9525" marR="9525" marT="9525" marB="0" anchor="ctr"/>
                </a:tc>
                <a:tc>
                  <a:txBody>
                    <a:bodyPr/>
                    <a:lstStyle/>
                    <a:p>
                      <a:pPr algn="ctr" fontAlgn="b"/>
                      <a:r>
                        <a:rPr lang="en-US" sz="1600" b="0" i="0" u="none" strike="noStrike" dirty="0">
                          <a:solidFill>
                            <a:srgbClr val="000000"/>
                          </a:solidFill>
                          <a:effectLst/>
                          <a:latin typeface="+mn-lt"/>
                        </a:rPr>
                        <a:t>0.0151</a:t>
                      </a:r>
                    </a:p>
                  </a:txBody>
                  <a:tcPr marL="9525" marR="9525" marT="9525" marB="0" anchor="ctr"/>
                </a:tc>
                <a:tc>
                  <a:txBody>
                    <a:bodyPr/>
                    <a:lstStyle/>
                    <a:p>
                      <a:pPr algn="ctr" fontAlgn="b"/>
                      <a:r>
                        <a:rPr lang="en-US" sz="1600" b="0" i="0" u="none" strike="noStrike">
                          <a:solidFill>
                            <a:srgbClr val="000000"/>
                          </a:solidFill>
                          <a:effectLst/>
                          <a:latin typeface="+mn-lt"/>
                        </a:rPr>
                        <a:t>0.0091</a:t>
                      </a:r>
                    </a:p>
                  </a:txBody>
                  <a:tcPr marL="9525" marR="9525" marT="9525" marB="0" anchor="ctr"/>
                </a:tc>
                <a:tc>
                  <a:txBody>
                    <a:bodyPr/>
                    <a:lstStyle/>
                    <a:p>
                      <a:pPr algn="ctr" fontAlgn="b"/>
                      <a:r>
                        <a:rPr lang="en-US" sz="1600" b="0" i="0" u="none" strike="noStrike">
                          <a:solidFill>
                            <a:srgbClr val="000000"/>
                          </a:solidFill>
                          <a:effectLst/>
                          <a:latin typeface="+mn-lt"/>
                        </a:rPr>
                        <a:t>0.0091</a:t>
                      </a:r>
                    </a:p>
                  </a:txBody>
                  <a:tcPr marL="9525" marR="9525" marT="9525" marB="0" anchor="ctr"/>
                </a:tc>
                <a:tc>
                  <a:txBody>
                    <a:bodyPr/>
                    <a:lstStyle/>
                    <a:p>
                      <a:pPr algn="ctr" fontAlgn="b"/>
                      <a:r>
                        <a:rPr lang="en-US" sz="1600" b="0" i="0" u="none" strike="noStrike">
                          <a:solidFill>
                            <a:srgbClr val="000000"/>
                          </a:solidFill>
                          <a:effectLst/>
                          <a:latin typeface="+mn-lt"/>
                        </a:rPr>
                        <a:t>0.0091</a:t>
                      </a:r>
                    </a:p>
                  </a:txBody>
                  <a:tcPr marL="9525" marR="9525" marT="9525" marB="0" anchor="ctr"/>
                </a:tc>
              </a:tr>
              <a:tr h="370840">
                <a:tc>
                  <a:txBody>
                    <a:bodyPr/>
                    <a:lstStyle/>
                    <a:p>
                      <a:pPr algn="ctr"/>
                      <a:r>
                        <a:rPr lang="en-US" sz="1600" b="1" dirty="0" smtClean="0">
                          <a:latin typeface="+mn-lt"/>
                        </a:rPr>
                        <a:t>Recall</a:t>
                      </a:r>
                      <a:endParaRPr lang="en-US" sz="1600" b="1" dirty="0">
                        <a:latin typeface="+mn-lt"/>
                      </a:endParaRPr>
                    </a:p>
                  </a:txBody>
                  <a:tcPr/>
                </a:tc>
                <a:tc>
                  <a:txBody>
                    <a:bodyPr/>
                    <a:lstStyle/>
                    <a:p>
                      <a:pPr algn="ctr" fontAlgn="b"/>
                      <a:r>
                        <a:rPr lang="en-US" sz="1600" b="0" i="0" u="none" strike="noStrike">
                          <a:solidFill>
                            <a:srgbClr val="000000"/>
                          </a:solidFill>
                          <a:effectLst/>
                          <a:latin typeface="+mn-lt"/>
                        </a:rPr>
                        <a:t>0.9867</a:t>
                      </a:r>
                    </a:p>
                  </a:txBody>
                  <a:tcPr marL="9525" marR="9525" marT="9525" marB="0" anchor="ctr"/>
                </a:tc>
                <a:tc>
                  <a:txBody>
                    <a:bodyPr/>
                    <a:lstStyle/>
                    <a:p>
                      <a:pPr algn="ctr" fontAlgn="b"/>
                      <a:r>
                        <a:rPr lang="en-US" sz="1600" b="0" i="0" u="none" strike="noStrike">
                          <a:solidFill>
                            <a:srgbClr val="000000"/>
                          </a:solidFill>
                          <a:effectLst/>
                          <a:latin typeface="+mn-lt"/>
                        </a:rPr>
                        <a:t>0.9956</a:t>
                      </a:r>
                    </a:p>
                  </a:txBody>
                  <a:tcPr marL="9525" marR="9525" marT="9525" marB="0" anchor="ctr"/>
                </a:tc>
                <a:tc>
                  <a:txBody>
                    <a:bodyPr/>
                    <a:lstStyle/>
                    <a:p>
                      <a:pPr algn="ctr" fontAlgn="b"/>
                      <a:r>
                        <a:rPr lang="en-US" sz="1600" b="0" i="0" u="none" strike="noStrike">
                          <a:solidFill>
                            <a:srgbClr val="000000"/>
                          </a:solidFill>
                          <a:effectLst/>
                          <a:latin typeface="+mn-lt"/>
                        </a:rPr>
                        <a:t>0.9912</a:t>
                      </a:r>
                    </a:p>
                  </a:txBody>
                  <a:tcPr marL="9525" marR="9525" marT="9525" marB="0" anchor="ctr"/>
                </a:tc>
                <a:tc>
                  <a:txBody>
                    <a:bodyPr/>
                    <a:lstStyle/>
                    <a:p>
                      <a:pPr algn="ctr" fontAlgn="b"/>
                      <a:r>
                        <a:rPr lang="en-US" sz="1600" b="0" i="0" u="none" strike="noStrike" dirty="0">
                          <a:solidFill>
                            <a:srgbClr val="000000"/>
                          </a:solidFill>
                          <a:effectLst/>
                          <a:latin typeface="+mn-lt"/>
                        </a:rPr>
                        <a:t>0.9912</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a:solidFill>
                            <a:srgbClr val="000000"/>
                          </a:solidFill>
                          <a:effectLst/>
                          <a:latin typeface="+mn-lt"/>
                        </a:rPr>
                        <a:t>0.9867</a:t>
                      </a:r>
                    </a:p>
                  </a:txBody>
                  <a:tcPr marL="9525" marR="9525" marT="9525" marB="0" anchor="ctr"/>
                </a:tc>
                <a:tc>
                  <a:txBody>
                    <a:bodyPr/>
                    <a:lstStyle/>
                    <a:p>
                      <a:pPr algn="ctr" fontAlgn="b"/>
                      <a:r>
                        <a:rPr lang="en-US" sz="1600" b="0" i="0" u="none" strike="noStrike">
                          <a:solidFill>
                            <a:srgbClr val="000000"/>
                          </a:solidFill>
                          <a:effectLst/>
                          <a:latin typeface="+mn-lt"/>
                        </a:rPr>
                        <a:t>0.9867</a:t>
                      </a:r>
                    </a:p>
                  </a:txBody>
                  <a:tcPr marL="9525" marR="9525" marT="9525" marB="0" anchor="ctr"/>
                </a:tc>
              </a:tr>
              <a:tr h="370840">
                <a:tc>
                  <a:txBody>
                    <a:bodyPr/>
                    <a:lstStyle/>
                    <a:p>
                      <a:pPr algn="ctr"/>
                      <a:r>
                        <a:rPr lang="en-US" sz="1600" b="1" dirty="0" smtClean="0">
                          <a:latin typeface="+mn-lt"/>
                        </a:rPr>
                        <a:t>Precision</a:t>
                      </a:r>
                      <a:endParaRPr lang="en-US" sz="1600" b="1" dirty="0">
                        <a:latin typeface="+mn-lt"/>
                      </a:endParaRPr>
                    </a:p>
                  </a:txBody>
                  <a:tcPr/>
                </a:tc>
                <a:tc>
                  <a:txBody>
                    <a:bodyPr/>
                    <a:lstStyle/>
                    <a:p>
                      <a:pPr algn="ctr" fontAlgn="b"/>
                      <a:r>
                        <a:rPr lang="en-US" sz="1600" b="0" i="0" u="none" strike="noStrike">
                          <a:solidFill>
                            <a:srgbClr val="000000"/>
                          </a:solidFill>
                          <a:effectLst/>
                          <a:latin typeface="+mn-lt"/>
                        </a:rPr>
                        <a:t>0.7908</a:t>
                      </a:r>
                    </a:p>
                  </a:txBody>
                  <a:tcPr marL="9525" marR="9525" marT="9525" marB="0" anchor="ctr"/>
                </a:tc>
                <a:tc>
                  <a:txBody>
                    <a:bodyPr/>
                    <a:lstStyle/>
                    <a:p>
                      <a:pPr algn="ctr" fontAlgn="b"/>
                      <a:r>
                        <a:rPr lang="en-US" sz="1600" b="0" i="0" u="none" strike="noStrike">
                          <a:solidFill>
                            <a:srgbClr val="000000"/>
                          </a:solidFill>
                          <a:effectLst/>
                          <a:latin typeface="+mn-lt"/>
                        </a:rPr>
                        <a:t>0.8272</a:t>
                      </a:r>
                    </a:p>
                  </a:txBody>
                  <a:tcPr marL="9525" marR="9525" marT="9525" marB="0" anchor="ctr"/>
                </a:tc>
                <a:tc>
                  <a:txBody>
                    <a:bodyPr/>
                    <a:lstStyle/>
                    <a:p>
                      <a:pPr algn="ctr" fontAlgn="b"/>
                      <a:r>
                        <a:rPr lang="en-US" sz="1600" b="0" i="0" u="none" strike="noStrike">
                          <a:solidFill>
                            <a:srgbClr val="000000"/>
                          </a:solidFill>
                          <a:effectLst/>
                          <a:latin typeface="+mn-lt"/>
                        </a:rPr>
                        <a:t>0.9106</a:t>
                      </a:r>
                    </a:p>
                  </a:txBody>
                  <a:tcPr marL="9525" marR="9525" marT="9525" marB="0" anchor="ctr"/>
                </a:tc>
                <a:tc>
                  <a:txBody>
                    <a:bodyPr/>
                    <a:lstStyle/>
                    <a:p>
                      <a:pPr algn="ctr" fontAlgn="b"/>
                      <a:r>
                        <a:rPr lang="en-US" sz="1600" b="0" i="0" u="none" strike="noStrike">
                          <a:solidFill>
                            <a:srgbClr val="000000"/>
                          </a:solidFill>
                          <a:effectLst/>
                          <a:latin typeface="+mn-lt"/>
                        </a:rPr>
                        <a:t>0.9573</a:t>
                      </a:r>
                    </a:p>
                  </a:txBody>
                  <a:tcPr marL="9525" marR="9525" marT="9525" marB="0" anchor="ctr"/>
                </a:tc>
                <a:tc>
                  <a:txBody>
                    <a:bodyPr/>
                    <a:lstStyle/>
                    <a:p>
                      <a:pPr algn="ctr" fontAlgn="b"/>
                      <a:r>
                        <a:rPr lang="en-US" sz="1600" b="0" i="0" u="none" strike="noStrike">
                          <a:solidFill>
                            <a:srgbClr val="000000"/>
                          </a:solidFill>
                          <a:effectLst/>
                          <a:latin typeface="+mn-lt"/>
                        </a:rPr>
                        <a:t>0.9696</a:t>
                      </a:r>
                    </a:p>
                  </a:txBody>
                  <a:tcPr marL="9525" marR="9525" marT="9525" marB="0" anchor="ctr"/>
                </a:tc>
                <a:tc>
                  <a:txBody>
                    <a:bodyPr/>
                    <a:lstStyle/>
                    <a:p>
                      <a:pPr algn="ctr" fontAlgn="b"/>
                      <a:r>
                        <a:rPr lang="en-US" sz="1600" b="0" i="0" u="none" strike="noStrike" dirty="0">
                          <a:solidFill>
                            <a:srgbClr val="000000"/>
                          </a:solidFill>
                          <a:effectLst/>
                          <a:latin typeface="+mn-lt"/>
                        </a:rPr>
                        <a:t>0.9781</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r>
              <a:tr h="370840">
                <a:tc>
                  <a:txBody>
                    <a:bodyPr/>
                    <a:lstStyle/>
                    <a:p>
                      <a:pPr algn="ctr"/>
                      <a:r>
                        <a:rPr lang="en-US" sz="1600" b="1" dirty="0" err="1" smtClean="0">
                          <a:latin typeface="+mn-lt"/>
                        </a:rPr>
                        <a:t>FMeasure</a:t>
                      </a:r>
                      <a:endParaRPr lang="en-US" sz="1600" b="1" dirty="0">
                        <a:latin typeface="+mn-lt"/>
                      </a:endParaRPr>
                    </a:p>
                  </a:txBody>
                  <a:tcPr/>
                </a:tc>
                <a:tc>
                  <a:txBody>
                    <a:bodyPr/>
                    <a:lstStyle/>
                    <a:p>
                      <a:pPr algn="ctr" fontAlgn="b"/>
                      <a:r>
                        <a:rPr lang="en-US" sz="1600" b="0" i="0" u="none" strike="noStrike" dirty="0">
                          <a:solidFill>
                            <a:srgbClr val="000000"/>
                          </a:solidFill>
                          <a:effectLst/>
                          <a:latin typeface="+mn-lt"/>
                        </a:rPr>
                        <a:t>0.878</a:t>
                      </a:r>
                    </a:p>
                  </a:txBody>
                  <a:tcPr marL="9525" marR="9525" marT="9525" marB="0" anchor="ctr"/>
                </a:tc>
                <a:tc>
                  <a:txBody>
                    <a:bodyPr/>
                    <a:lstStyle/>
                    <a:p>
                      <a:pPr algn="ctr" fontAlgn="b"/>
                      <a:r>
                        <a:rPr lang="en-US" sz="1600" b="0" i="0" u="none" strike="noStrike" dirty="0">
                          <a:solidFill>
                            <a:srgbClr val="000000"/>
                          </a:solidFill>
                          <a:effectLst/>
                          <a:latin typeface="+mn-lt"/>
                        </a:rPr>
                        <a:t>0.9036</a:t>
                      </a:r>
                    </a:p>
                  </a:txBody>
                  <a:tcPr marL="9525" marR="9525" marT="9525" marB="0" anchor="ctr"/>
                </a:tc>
                <a:tc>
                  <a:txBody>
                    <a:bodyPr/>
                    <a:lstStyle/>
                    <a:p>
                      <a:pPr algn="ctr" fontAlgn="b"/>
                      <a:r>
                        <a:rPr lang="en-US" sz="1600" b="0" i="0" u="none" strike="noStrike" dirty="0">
                          <a:solidFill>
                            <a:srgbClr val="000000"/>
                          </a:solidFill>
                          <a:effectLst/>
                          <a:latin typeface="+mn-lt"/>
                        </a:rPr>
                        <a:t>0.9492</a:t>
                      </a:r>
                    </a:p>
                  </a:txBody>
                  <a:tcPr marL="9525" marR="9525" marT="9525" marB="0" anchor="ctr"/>
                </a:tc>
                <a:tc>
                  <a:txBody>
                    <a:bodyPr/>
                    <a:lstStyle/>
                    <a:p>
                      <a:pPr algn="ctr" fontAlgn="b"/>
                      <a:r>
                        <a:rPr lang="en-US" sz="1600" b="0" i="0" u="none" strike="noStrike" dirty="0">
                          <a:solidFill>
                            <a:srgbClr val="000000"/>
                          </a:solidFill>
                          <a:effectLst/>
                          <a:latin typeface="+mn-lt"/>
                        </a:rPr>
                        <a:t>0.9739</a:t>
                      </a:r>
                    </a:p>
                  </a:txBody>
                  <a:tcPr marL="9525" marR="9525" marT="9525" marB="0" anchor="ctr"/>
                </a:tc>
                <a:tc>
                  <a:txBody>
                    <a:bodyPr/>
                    <a:lstStyle/>
                    <a:p>
                      <a:pPr algn="ctr" fontAlgn="b"/>
                      <a:r>
                        <a:rPr lang="en-US" sz="1600" b="0" i="0" u="none" strike="noStrike" dirty="0">
                          <a:solidFill>
                            <a:srgbClr val="000000"/>
                          </a:solidFill>
                          <a:effectLst/>
                          <a:latin typeface="+mn-lt"/>
                        </a:rPr>
                        <a:t>0.9781</a:t>
                      </a:r>
                    </a:p>
                  </a:txBody>
                  <a:tcPr marL="9525" marR="9525" marT="9525" marB="0" anchor="ctr"/>
                </a:tc>
                <a:tc>
                  <a:txBody>
                    <a:bodyPr/>
                    <a:lstStyle/>
                    <a:p>
                      <a:pPr algn="ctr" fontAlgn="b"/>
                      <a:r>
                        <a:rPr lang="en-US" sz="1600" b="0" i="0" u="none" strike="noStrike" dirty="0">
                          <a:solidFill>
                            <a:srgbClr val="000000"/>
                          </a:solidFill>
                          <a:effectLst/>
                          <a:latin typeface="+mn-lt"/>
                        </a:rPr>
                        <a:t>0.9824</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c>
                  <a:txBody>
                    <a:bodyPr/>
                    <a:lstStyle/>
                    <a:p>
                      <a:pPr algn="ctr" fontAlgn="b"/>
                      <a:r>
                        <a:rPr lang="en-US" sz="1600" b="0" i="0" u="none" strike="noStrike" dirty="0">
                          <a:solidFill>
                            <a:srgbClr val="000000"/>
                          </a:solidFill>
                          <a:effectLst/>
                          <a:latin typeface="+mn-lt"/>
                        </a:rPr>
                        <a:t>0.9867</a:t>
                      </a:r>
                    </a:p>
                  </a:txBody>
                  <a:tcPr marL="9525" marR="9525" marT="9525" marB="0" anchor="ctr"/>
                </a:tc>
              </a:tr>
            </a:tbl>
          </a:graphicData>
        </a:graphic>
      </p:graphicFrame>
      <p:sp>
        <p:nvSpPr>
          <p:cNvPr id="9" name="Content Placeholder 2"/>
          <p:cNvSpPr txBox="1">
            <a:spLocks/>
          </p:cNvSpPr>
          <p:nvPr/>
        </p:nvSpPr>
        <p:spPr>
          <a:xfrm>
            <a:off x="152400" y="5867400"/>
            <a:ext cx="8458200" cy="838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defRPr/>
            </a:pPr>
            <a:r>
              <a:rPr lang="en-US" sz="1800" dirty="0"/>
              <a:t>TP Rates at least 98.67% and FP rates at most 17.82</a:t>
            </a:r>
            <a:r>
              <a:rPr lang="en-US" sz="1800" dirty="0" smtClean="0"/>
              <a:t>%</a:t>
            </a:r>
          </a:p>
          <a:p>
            <a:r>
              <a:rPr lang="en-US" sz="1800" dirty="0"/>
              <a:t>The </a:t>
            </a:r>
            <a:r>
              <a:rPr lang="en-US" sz="1800" dirty="0" smtClean="0"/>
              <a:t>“5S/5U” </a:t>
            </a:r>
            <a:r>
              <a:rPr lang="en-US" sz="1800" dirty="0"/>
              <a:t>split reaches 98.67% TP rate and 2.11% FP </a:t>
            </a:r>
            <a:r>
              <a:rPr lang="en-US" sz="1800" dirty="0" smtClean="0"/>
              <a:t>rate</a:t>
            </a:r>
            <a:endParaRPr lang="en-US" sz="1800" dirty="0" smtClean="0"/>
          </a:p>
        </p:txBody>
      </p:sp>
    </p:spTree>
    <p:extLst>
      <p:ext uri="{BB962C8B-B14F-4D97-AF65-F5344CB8AC3E}">
        <p14:creationId xmlns:p14="http://schemas.microsoft.com/office/powerpoint/2010/main" val="1594870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106362"/>
            <a:ext cx="8610600" cy="884238"/>
          </a:xfrm>
        </p:spPr>
        <p:txBody>
          <a:bodyPr>
            <a:normAutofit fontScale="90000"/>
          </a:bodyPr>
          <a:lstStyle/>
          <a:p>
            <a:r>
              <a:rPr lang="en-US" dirty="0"/>
              <a:t>Visualization of the Combined Score of mutations in COSMIC-FG1 v57 and </a:t>
            </a:r>
            <a:r>
              <a:rPr lang="en-US" dirty="0" smtClean="0"/>
              <a:t>COSMIC-FE1 </a:t>
            </a:r>
            <a:r>
              <a:rPr lang="en-US" dirty="0"/>
              <a:t>v57 dataset.</a:t>
            </a:r>
            <a:endParaRPr lang="en-US"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45</a:t>
            </a:fld>
            <a:endParaRPr lang="en-US" altLang="zh-CN"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458200" cy="5707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176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228600"/>
            <a:ext cx="8305800" cy="884238"/>
          </a:xfrm>
        </p:spPr>
        <p:txBody>
          <a:bodyPr>
            <a:normAutofit fontScale="90000"/>
          </a:bodyPr>
          <a:lstStyle/>
          <a:p>
            <a:r>
              <a:rPr lang="en-US" dirty="0"/>
              <a:t>Application of ROMP to Identify Suspicious Mutations </a:t>
            </a:r>
            <a:r>
              <a:rPr lang="en-US" dirty="0" smtClean="0"/>
              <a:t>in COSMIC-FG1 </a:t>
            </a:r>
            <a:r>
              <a:rPr lang="en-US" dirty="0"/>
              <a:t>v57</a:t>
            </a:r>
            <a:endParaRPr lang="en-US" dirty="0" smtClean="0"/>
          </a:p>
        </p:txBody>
      </p:sp>
      <p:sp>
        <p:nvSpPr>
          <p:cNvPr id="3" name="Content Placeholder 2"/>
          <p:cNvSpPr>
            <a:spLocks noGrp="1"/>
          </p:cNvSpPr>
          <p:nvPr>
            <p:ph sz="quarter" idx="1"/>
          </p:nvPr>
        </p:nvSpPr>
        <p:spPr>
          <a:xfrm>
            <a:off x="228600" y="3352800"/>
            <a:ext cx="8458200" cy="2362200"/>
          </a:xfrm>
        </p:spPr>
        <p:txBody>
          <a:bodyPr/>
          <a:lstStyle/>
          <a:p>
            <a:pPr>
              <a:defRPr/>
            </a:pPr>
            <a:r>
              <a:rPr lang="en-US" sz="2000" dirty="0" smtClean="0"/>
              <a:t>E = Expected, S = Suspicious</a:t>
            </a:r>
            <a:endParaRPr lang="en-US" sz="2000"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46</a:t>
            </a:fld>
            <a:endParaRPr lang="en-US" altLang="zh-CN" smtClean="0"/>
          </a:p>
        </p:txBody>
      </p:sp>
      <p:graphicFrame>
        <p:nvGraphicFramePr>
          <p:cNvPr id="2" name="Table 1"/>
          <p:cNvGraphicFramePr>
            <a:graphicFrameLocks noGrp="1"/>
          </p:cNvGraphicFramePr>
          <p:nvPr>
            <p:extLst>
              <p:ext uri="{D42A27DB-BD31-4B8C-83A1-F6EECF244321}">
                <p14:modId xmlns:p14="http://schemas.microsoft.com/office/powerpoint/2010/main" val="4071432726"/>
              </p:ext>
            </p:extLst>
          </p:nvPr>
        </p:nvGraphicFramePr>
        <p:xfrm>
          <a:off x="152400" y="1752600"/>
          <a:ext cx="8534400" cy="1478280"/>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218440">
                <a:tc rowSpan="2">
                  <a:txBody>
                    <a:bodyPr/>
                    <a:lstStyle/>
                    <a:p>
                      <a:pPr algn="ctr"/>
                      <a:endParaRPr lang="en-US" dirty="0">
                        <a:latin typeface="+mn-lt"/>
                      </a:endParaRPr>
                    </a:p>
                  </a:txBody>
                  <a:tcPr>
                    <a:solidFill>
                      <a:schemeClr val="bg1"/>
                    </a:solidFill>
                  </a:tcPr>
                </a:tc>
                <a:tc gridSpan="2">
                  <a:txBody>
                    <a:bodyPr/>
                    <a:lstStyle/>
                    <a:p>
                      <a:pPr algn="ctr"/>
                      <a:r>
                        <a:rPr lang="en-US" dirty="0" smtClean="0">
                          <a:latin typeface="+mn-lt"/>
                        </a:rPr>
                        <a:t>Causative Labeled Instances</a:t>
                      </a:r>
                      <a:endParaRPr lang="en-US" dirty="0">
                        <a:latin typeface="+mn-lt"/>
                      </a:endParaRPr>
                    </a:p>
                  </a:txBody>
                  <a:tcPr anchor="ctr"/>
                </a:tc>
                <a:tc hMerge="1">
                  <a:txBody>
                    <a:bodyPr/>
                    <a:lstStyle/>
                    <a:p>
                      <a:endParaRPr lang="en-US" dirty="0"/>
                    </a:p>
                  </a:txBody>
                  <a:tcPr anchor="ctr"/>
                </a:tc>
                <a:tc gridSpan="2">
                  <a:txBody>
                    <a:bodyPr/>
                    <a:lstStyle/>
                    <a:p>
                      <a:pPr algn="ctr"/>
                      <a:r>
                        <a:rPr lang="en-US" dirty="0" smtClean="0">
                          <a:latin typeface="+mn-lt"/>
                        </a:rPr>
                        <a:t>Non-Causative Labeled</a:t>
                      </a:r>
                      <a:r>
                        <a:rPr lang="en-US" baseline="0" dirty="0" smtClean="0">
                          <a:latin typeface="+mn-lt"/>
                        </a:rPr>
                        <a:t> Instances</a:t>
                      </a:r>
                      <a:endParaRPr lang="en-US" dirty="0">
                        <a:latin typeface="+mn-lt"/>
                      </a:endParaRPr>
                    </a:p>
                  </a:txBody>
                  <a:tcPr/>
                </a:tc>
                <a:tc hMerge="1">
                  <a:txBody>
                    <a:bodyPr/>
                    <a:lstStyle/>
                    <a:p>
                      <a:endParaRPr lang="en-US" dirty="0"/>
                    </a:p>
                  </a:txBody>
                  <a:tcPr/>
                </a:tc>
              </a:tr>
              <a:tr h="370840">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U-Score &gt; 0.5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U-Score &lt;= 0.5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U-Score &gt; 0.5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rPr>
                        <a:t>U-Score &lt;= 0.5</a:t>
                      </a:r>
                    </a:p>
                  </a:txBody>
                  <a:tcPr/>
                </a:tc>
              </a:tr>
              <a:tr h="370840">
                <a:tc>
                  <a:txBody>
                    <a:bodyPr/>
                    <a:lstStyle/>
                    <a:p>
                      <a:pPr algn="ctr"/>
                      <a:r>
                        <a:rPr lang="en-US" dirty="0" smtClean="0">
                          <a:latin typeface="+mn-lt"/>
                        </a:rPr>
                        <a:t>U-Score &gt; 0.5</a:t>
                      </a:r>
                      <a:endParaRPr lang="en-US" dirty="0">
                        <a:latin typeface="+mn-lt"/>
                      </a:endParaRPr>
                    </a:p>
                  </a:txBody>
                  <a:tcPr/>
                </a:tc>
                <a:tc>
                  <a:txBody>
                    <a:bodyPr/>
                    <a:lstStyle/>
                    <a:p>
                      <a:pPr algn="ctr"/>
                      <a:r>
                        <a:rPr lang="en-US" b="1" dirty="0" smtClean="0">
                          <a:latin typeface="+mn-lt"/>
                        </a:rPr>
                        <a:t>E</a:t>
                      </a:r>
                      <a:endParaRPr lang="en-US" b="1" dirty="0">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r>
              <a:tr h="370840">
                <a:tc>
                  <a:txBody>
                    <a:bodyPr/>
                    <a:lstStyle/>
                    <a:p>
                      <a:pPr algn="ctr"/>
                      <a:r>
                        <a:rPr lang="en-US" dirty="0" smtClean="0">
                          <a:latin typeface="+mn-lt"/>
                        </a:rPr>
                        <a:t>U-Score &lt;= 0.5</a:t>
                      </a:r>
                      <a:endParaRPr lang="en-US" dirty="0">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c>
                  <a:txBody>
                    <a:bodyPr/>
                    <a:lstStyle/>
                    <a:p>
                      <a:pPr algn="ctr"/>
                      <a:r>
                        <a:rPr lang="en-US" dirty="0" smtClean="0">
                          <a:solidFill>
                            <a:srgbClr val="FF00FF"/>
                          </a:solidFill>
                          <a:latin typeface="+mn-lt"/>
                        </a:rPr>
                        <a:t>S</a:t>
                      </a:r>
                      <a:endParaRPr lang="en-US" dirty="0">
                        <a:solidFill>
                          <a:srgbClr val="FF00FF"/>
                        </a:solidFill>
                        <a:latin typeface="+mn-lt"/>
                      </a:endParaRPr>
                    </a:p>
                  </a:txBody>
                  <a:tcPr/>
                </a:tc>
                <a:tc>
                  <a:txBody>
                    <a:bodyPr/>
                    <a:lstStyle/>
                    <a:p>
                      <a:pPr algn="ctr"/>
                      <a:r>
                        <a:rPr lang="en-US" b="1" dirty="0" smtClean="0">
                          <a:latin typeface="+mn-lt"/>
                        </a:rPr>
                        <a:t>E</a:t>
                      </a:r>
                      <a:endParaRPr lang="en-US" b="1" dirty="0">
                        <a:latin typeface="+mn-lt"/>
                      </a:endParaRPr>
                    </a:p>
                  </a:txBody>
                  <a:tcPr/>
                </a:tc>
              </a:tr>
            </a:tbl>
          </a:graphicData>
        </a:graphic>
      </p:graphicFrame>
    </p:spTree>
    <p:extLst>
      <p:ext uri="{BB962C8B-B14F-4D97-AF65-F5344CB8AC3E}">
        <p14:creationId xmlns:p14="http://schemas.microsoft.com/office/powerpoint/2010/main" val="24331769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0"/>
            <a:ext cx="8305800" cy="914400"/>
          </a:xfrm>
        </p:spPr>
        <p:txBody>
          <a:bodyPr>
            <a:normAutofit fontScale="90000"/>
          </a:bodyPr>
          <a:lstStyle/>
          <a:p>
            <a:r>
              <a:rPr lang="en-US" dirty="0"/>
              <a:t>Application of ROMP to Identify Suspicious Mutations </a:t>
            </a:r>
            <a:r>
              <a:rPr lang="en-US" dirty="0" smtClean="0"/>
              <a:t>in COSMIC-FG1 </a:t>
            </a:r>
            <a:r>
              <a:rPr lang="en-US" dirty="0"/>
              <a:t>v57</a:t>
            </a:r>
            <a:endParaRPr lang="en-US" dirty="0" smtClean="0"/>
          </a:p>
        </p:txBody>
      </p:sp>
      <p:sp>
        <p:nvSpPr>
          <p:cNvPr id="3" name="Content Placeholder 2"/>
          <p:cNvSpPr>
            <a:spLocks noGrp="1"/>
          </p:cNvSpPr>
          <p:nvPr>
            <p:ph sz="quarter" idx="1"/>
          </p:nvPr>
        </p:nvSpPr>
        <p:spPr>
          <a:xfrm>
            <a:off x="152400" y="5969000"/>
            <a:ext cx="7924800" cy="889000"/>
          </a:xfrm>
        </p:spPr>
        <p:txBody>
          <a:bodyPr>
            <a:normAutofit fontScale="92500"/>
          </a:bodyPr>
          <a:lstStyle/>
          <a:p>
            <a:pPr>
              <a:defRPr/>
            </a:pPr>
            <a:r>
              <a:rPr lang="en-US" sz="2000" dirty="0"/>
              <a:t>219 out of 226 instances </a:t>
            </a:r>
            <a:r>
              <a:rPr lang="en-US" sz="2000" dirty="0" smtClean="0"/>
              <a:t>(≈ 97%) </a:t>
            </a:r>
            <a:r>
              <a:rPr lang="en-US" sz="2000" dirty="0"/>
              <a:t>that labeled as causative fall into the ``Expected'' category, and 255 out of 331 instances </a:t>
            </a:r>
            <a:r>
              <a:rPr lang="en-US" sz="2000" dirty="0" smtClean="0"/>
              <a:t>(</a:t>
            </a:r>
            <a:r>
              <a:rPr lang="en-US" sz="2000" dirty="0"/>
              <a:t>≈ </a:t>
            </a:r>
            <a:r>
              <a:rPr lang="en-US" sz="2000" dirty="0" smtClean="0"/>
              <a:t>77%) </a:t>
            </a:r>
            <a:r>
              <a:rPr lang="en-US" sz="2000" dirty="0"/>
              <a:t>that labeled as non-causative fall into the ``Expected'' </a:t>
            </a:r>
            <a:r>
              <a:rPr lang="en-US" sz="2000" dirty="0" smtClean="0"/>
              <a:t>category</a:t>
            </a:r>
            <a:endParaRPr lang="en-US" sz="2000"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47</a:t>
            </a:fld>
            <a:endParaRPr lang="en-US" altLang="zh-CN"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680960" cy="512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1769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0"/>
            <a:ext cx="8610600" cy="685800"/>
          </a:xfrm>
        </p:spPr>
        <p:txBody>
          <a:bodyPr>
            <a:normAutofit/>
          </a:bodyPr>
          <a:lstStyle/>
          <a:p>
            <a:r>
              <a:rPr lang="en-US" dirty="0"/>
              <a:t>Details of the Suspicious Mutations in COSMIC-FG1 v57</a:t>
            </a:r>
            <a:endParaRPr lang="en-US" dirty="0" smtClean="0"/>
          </a:p>
        </p:txBody>
      </p:sp>
      <p:sp>
        <p:nvSpPr>
          <p:cNvPr id="3" name="Content Placeholder 2"/>
          <p:cNvSpPr>
            <a:spLocks noGrp="1"/>
          </p:cNvSpPr>
          <p:nvPr>
            <p:ph sz="quarter" idx="1"/>
          </p:nvPr>
        </p:nvSpPr>
        <p:spPr>
          <a:xfrm>
            <a:off x="152400" y="6248400"/>
            <a:ext cx="7924800" cy="609600"/>
          </a:xfrm>
        </p:spPr>
        <p:txBody>
          <a:bodyPr>
            <a:normAutofit/>
          </a:bodyPr>
          <a:lstStyle/>
          <a:p>
            <a:pPr>
              <a:defRPr/>
            </a:pPr>
            <a:r>
              <a:rPr lang="en-US" sz="2000" dirty="0"/>
              <a:t>7 with causative label and 76 with non-causative </a:t>
            </a:r>
            <a:r>
              <a:rPr lang="en-US" sz="2000" dirty="0" smtClean="0"/>
              <a:t>label. (List on page 101)</a:t>
            </a:r>
            <a:endParaRPr lang="en-US" sz="2000"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48</a:t>
            </a:fld>
            <a:endParaRPr lang="en-US" altLang="zh-CN"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120787"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739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0"/>
            <a:ext cx="8305800" cy="914400"/>
          </a:xfrm>
        </p:spPr>
        <p:txBody>
          <a:bodyPr>
            <a:normAutofit fontScale="90000"/>
          </a:bodyPr>
          <a:lstStyle/>
          <a:p>
            <a:r>
              <a:rPr lang="en-US" dirty="0">
                <a:latin typeface="Centaur" pitchFamily="18" charset="0"/>
              </a:rPr>
              <a:t>Application of ROMP to Predict Rare Variants in </a:t>
            </a:r>
            <a:r>
              <a:rPr lang="en-US" dirty="0" smtClean="0">
                <a:latin typeface="Centaur" pitchFamily="18" charset="0"/>
              </a:rPr>
              <a:t>EGFR with </a:t>
            </a:r>
            <a:r>
              <a:rPr lang="en-US" dirty="0">
                <a:latin typeface="Centaur" pitchFamily="18" charset="0"/>
              </a:rPr>
              <a:t>COSMIC-FE1 v57</a:t>
            </a:r>
            <a:endParaRPr lang="en-US" dirty="0" smtClean="0">
              <a:latin typeface="Centaur" pitchFamily="18" charset="0"/>
            </a:endParaRPr>
          </a:p>
        </p:txBody>
      </p:sp>
      <p:sp>
        <p:nvSpPr>
          <p:cNvPr id="3" name="Content Placeholder 2"/>
          <p:cNvSpPr>
            <a:spLocks noGrp="1"/>
          </p:cNvSpPr>
          <p:nvPr>
            <p:ph sz="quarter" idx="1"/>
          </p:nvPr>
        </p:nvSpPr>
        <p:spPr>
          <a:xfrm>
            <a:off x="152400" y="6019800"/>
            <a:ext cx="7924800" cy="838200"/>
          </a:xfrm>
        </p:spPr>
        <p:txBody>
          <a:bodyPr>
            <a:normAutofit/>
          </a:bodyPr>
          <a:lstStyle/>
          <a:p>
            <a:r>
              <a:rPr lang="en-US" sz="2000" dirty="0"/>
              <a:t>1 mutations ranked between 90% and 100%, 67 ranked 80% </a:t>
            </a:r>
            <a:r>
              <a:rPr lang="en-US" sz="2000" dirty="0" smtClean="0"/>
              <a:t>to 89.99</a:t>
            </a:r>
            <a:r>
              <a:rPr lang="en-US" sz="2000" dirty="0"/>
              <a:t>%, 91 ranked 70% to 79.99%, 6 ranked 60% to 69.99</a:t>
            </a:r>
            <a:r>
              <a:rPr lang="en-US" sz="2000" dirty="0" smtClean="0"/>
              <a:t>%</a:t>
            </a:r>
            <a:endParaRPr lang="en-US" sz="2000" dirty="0" smtClean="0"/>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49</a:t>
            </a:fld>
            <a:endParaRPr lang="en-US" altLang="zh-CN"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75" y="899160"/>
            <a:ext cx="7691325" cy="512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6283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Introduction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smtClean="0">
                <a:latin typeface="+mj-lt"/>
                <a:cs typeface="Times New Roman" pitchFamily="18" charset="0"/>
              </a:rPr>
              <a:t>Present ROMP and VAMO in two different domains</a:t>
            </a:r>
          </a:p>
          <a:p>
            <a:pPr lvl="1"/>
            <a:r>
              <a:rPr lang="en-US" dirty="0" smtClean="0">
                <a:solidFill>
                  <a:srgbClr val="0070C0"/>
                </a:solidFill>
                <a:latin typeface="+mj-lt"/>
              </a:rPr>
              <a:t>ROMP – Cancer Research</a:t>
            </a:r>
          </a:p>
          <a:p>
            <a:pPr lvl="1"/>
            <a:r>
              <a:rPr lang="en-US" dirty="0" smtClean="0">
                <a:solidFill>
                  <a:srgbClr val="0070C0"/>
                </a:solidFill>
                <a:latin typeface="+mj-lt"/>
              </a:rPr>
              <a:t>VAMO </a:t>
            </a:r>
            <a:r>
              <a:rPr lang="en-US" dirty="0">
                <a:solidFill>
                  <a:srgbClr val="0070C0"/>
                </a:solidFill>
                <a:latin typeface="+mj-lt"/>
              </a:rPr>
              <a:t>– </a:t>
            </a:r>
            <a:r>
              <a:rPr lang="en-US" dirty="0" smtClean="0">
                <a:solidFill>
                  <a:srgbClr val="0070C0"/>
                </a:solidFill>
                <a:latin typeface="+mj-lt"/>
              </a:rPr>
              <a:t>Malware Clustering</a:t>
            </a:r>
          </a:p>
          <a:p>
            <a:r>
              <a:rPr lang="en-US" dirty="0" smtClean="0">
                <a:latin typeface="+mj-lt"/>
              </a:rPr>
              <a:t>Both domains containing </a:t>
            </a:r>
            <a:r>
              <a:rPr lang="en-US" dirty="0">
                <a:latin typeface="+mj-lt"/>
              </a:rPr>
              <a:t>some degrees of </a:t>
            </a:r>
            <a:r>
              <a:rPr lang="en-US" dirty="0" smtClean="0">
                <a:latin typeface="+mj-lt"/>
              </a:rPr>
              <a:t>uncertainty</a:t>
            </a:r>
          </a:p>
          <a:p>
            <a:pPr lvl="1"/>
            <a:r>
              <a:rPr lang="en-US" dirty="0" smtClean="0">
                <a:solidFill>
                  <a:srgbClr val="0070C0"/>
                </a:solidFill>
                <a:latin typeface="+mj-lt"/>
              </a:rPr>
              <a:t>Confirmed </a:t>
            </a:r>
            <a:r>
              <a:rPr lang="en-US" dirty="0">
                <a:solidFill>
                  <a:srgbClr val="0070C0"/>
                </a:solidFill>
                <a:latin typeface="+mj-lt"/>
              </a:rPr>
              <a:t>cancer-causing mutations (correct </a:t>
            </a:r>
            <a:r>
              <a:rPr lang="en-US" dirty="0" smtClean="0">
                <a:solidFill>
                  <a:srgbClr val="0070C0"/>
                </a:solidFill>
                <a:latin typeface="+mj-lt"/>
              </a:rPr>
              <a:t>labels) are </a:t>
            </a:r>
            <a:r>
              <a:rPr lang="en-US" dirty="0">
                <a:solidFill>
                  <a:srgbClr val="0070C0"/>
                </a:solidFill>
                <a:latin typeface="+mj-lt"/>
              </a:rPr>
              <a:t>limited, and mutations labeled as cancer-causing in some public databases (i.e. </a:t>
            </a:r>
            <a:r>
              <a:rPr lang="en-US" dirty="0" smtClean="0">
                <a:solidFill>
                  <a:srgbClr val="0070C0"/>
                </a:solidFill>
                <a:latin typeface="+mj-lt"/>
              </a:rPr>
              <a:t>somatic mutations </a:t>
            </a:r>
            <a:r>
              <a:rPr lang="en-US" dirty="0">
                <a:solidFill>
                  <a:srgbClr val="0070C0"/>
                </a:solidFill>
                <a:latin typeface="+mj-lt"/>
              </a:rPr>
              <a:t>observed in clinical samples) are under certain </a:t>
            </a:r>
            <a:r>
              <a:rPr lang="en-US" dirty="0" smtClean="0">
                <a:solidFill>
                  <a:srgbClr val="0070C0"/>
                </a:solidFill>
                <a:latin typeface="+mj-lt"/>
              </a:rPr>
              <a:t>assumptions</a:t>
            </a:r>
            <a:endParaRPr lang="en-US" dirty="0">
              <a:solidFill>
                <a:srgbClr val="0070C0"/>
              </a:solidFill>
              <a:latin typeface="+mj-lt"/>
            </a:endParaRPr>
          </a:p>
          <a:p>
            <a:pPr lvl="1"/>
            <a:r>
              <a:rPr lang="en-US" dirty="0">
                <a:solidFill>
                  <a:srgbClr val="0070C0"/>
                </a:solidFill>
                <a:latin typeface="+mj-lt"/>
              </a:rPr>
              <a:t>L</a:t>
            </a:r>
            <a:r>
              <a:rPr lang="en-US" dirty="0" smtClean="0">
                <a:solidFill>
                  <a:srgbClr val="0070C0"/>
                </a:solidFill>
                <a:latin typeface="+mj-lt"/>
              </a:rPr>
              <a:t>abels </a:t>
            </a:r>
            <a:r>
              <a:rPr lang="en-US" dirty="0">
                <a:solidFill>
                  <a:srgbClr val="0070C0"/>
                </a:solidFill>
                <a:latin typeface="+mj-lt"/>
              </a:rPr>
              <a:t>of a same malware sample that generated by </a:t>
            </a:r>
            <a:r>
              <a:rPr lang="en-US" dirty="0" smtClean="0">
                <a:solidFill>
                  <a:srgbClr val="0070C0"/>
                </a:solidFill>
                <a:latin typeface="+mj-lt"/>
              </a:rPr>
              <a:t>different </a:t>
            </a:r>
            <a:r>
              <a:rPr lang="en-US" dirty="0">
                <a:solidFill>
                  <a:srgbClr val="0070C0"/>
                </a:solidFill>
                <a:latin typeface="+mj-lt"/>
              </a:rPr>
              <a:t>anti-virus scanners are greatly </a:t>
            </a:r>
            <a:r>
              <a:rPr lang="en-US" dirty="0" smtClean="0">
                <a:solidFill>
                  <a:srgbClr val="0070C0"/>
                </a:solidFill>
                <a:latin typeface="+mj-lt"/>
              </a:rPr>
              <a:t>different</a:t>
            </a:r>
            <a:r>
              <a:rPr lang="en-US" dirty="0">
                <a:solidFill>
                  <a:srgbClr val="0070C0"/>
                </a:solidFill>
                <a:latin typeface="+mj-lt"/>
              </a:rPr>
              <a:t>, and the mapping between these labels are usually </a:t>
            </a:r>
            <a:r>
              <a:rPr lang="en-US" dirty="0" smtClean="0">
                <a:solidFill>
                  <a:srgbClr val="0070C0"/>
                </a:solidFill>
                <a:latin typeface="+mj-lt"/>
              </a:rPr>
              <a:t>unavailable</a:t>
            </a:r>
            <a:endParaRPr lang="en-US" dirty="0">
              <a:solidFill>
                <a:srgbClr val="0070C0"/>
              </a:solidFill>
              <a:latin typeface="+mj-lt"/>
            </a:endParaRPr>
          </a:p>
          <a:p>
            <a:r>
              <a:rPr lang="en-US" dirty="0" smtClean="0">
                <a:latin typeface="+mj-lt"/>
              </a:rPr>
              <a:t>Can </a:t>
            </a:r>
            <a:r>
              <a:rPr lang="en-US" dirty="0">
                <a:latin typeface="+mj-lt"/>
              </a:rPr>
              <a:t>be apply to many other </a:t>
            </a:r>
            <a:r>
              <a:rPr lang="en-US" dirty="0" smtClean="0">
                <a:latin typeface="+mj-lt"/>
              </a:rPr>
              <a:t>domains</a:t>
            </a:r>
          </a:p>
          <a:p>
            <a:pPr lvl="1"/>
            <a:r>
              <a:rPr lang="en-US" dirty="0">
                <a:solidFill>
                  <a:srgbClr val="0070C0"/>
                </a:solidFill>
                <a:latin typeface="+mj-lt"/>
              </a:rPr>
              <a:t>Similar data </a:t>
            </a:r>
            <a:r>
              <a:rPr lang="en-US" dirty="0">
                <a:solidFill>
                  <a:srgbClr val="0070C0"/>
                </a:solidFill>
                <a:latin typeface="+mj-lt"/>
              </a:rPr>
              <a:t>structure, </a:t>
            </a:r>
            <a:r>
              <a:rPr lang="en-US" dirty="0">
                <a:solidFill>
                  <a:srgbClr val="0070C0"/>
                </a:solidFill>
                <a:latin typeface="+mj-lt"/>
              </a:rPr>
              <a:t>similar </a:t>
            </a:r>
            <a:r>
              <a:rPr lang="en-US" dirty="0">
                <a:solidFill>
                  <a:srgbClr val="0070C0"/>
                </a:solidFill>
                <a:latin typeface="+mj-lt"/>
              </a:rPr>
              <a:t>problem to </a:t>
            </a:r>
            <a:r>
              <a:rPr lang="en-US" dirty="0" smtClean="0">
                <a:solidFill>
                  <a:srgbClr val="0070C0"/>
                </a:solidFill>
                <a:latin typeface="+mj-lt"/>
              </a:rPr>
              <a:t>solve</a:t>
            </a:r>
            <a:endParaRPr lang="en-US" dirty="0">
              <a:solidFill>
                <a:srgbClr val="0070C0"/>
              </a:solidFill>
              <a:latin typeface="+mj-lt"/>
            </a:endParaRPr>
          </a:p>
        </p:txBody>
      </p:sp>
    </p:spTree>
    <p:extLst>
      <p:ext uri="{BB962C8B-B14F-4D97-AF65-F5344CB8AC3E}">
        <p14:creationId xmlns:p14="http://schemas.microsoft.com/office/powerpoint/2010/main" val="4151721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0"/>
            <a:ext cx="8610600" cy="838200"/>
          </a:xfrm>
        </p:spPr>
        <p:txBody>
          <a:bodyPr>
            <a:normAutofit fontScale="90000"/>
          </a:bodyPr>
          <a:lstStyle/>
          <a:p>
            <a:r>
              <a:rPr lang="en-US" dirty="0"/>
              <a:t>Application of ROMP to Identify Suspicious Rare </a:t>
            </a:r>
            <a:r>
              <a:rPr lang="en-US" dirty="0" err="1" smtClean="0"/>
              <a:t>Variantsin</a:t>
            </a:r>
            <a:r>
              <a:rPr lang="en-US" dirty="0" smtClean="0"/>
              <a:t> </a:t>
            </a:r>
            <a:r>
              <a:rPr lang="en-US" dirty="0"/>
              <a:t>EGFR with COSMIC-FE1 v57</a:t>
            </a:r>
            <a:endParaRPr lang="en-US" dirty="0" smtClean="0"/>
          </a:p>
        </p:txBody>
      </p:sp>
      <p:sp>
        <p:nvSpPr>
          <p:cNvPr id="3" name="Content Placeholder 2"/>
          <p:cNvSpPr>
            <a:spLocks noGrp="1"/>
          </p:cNvSpPr>
          <p:nvPr>
            <p:ph sz="quarter" idx="1"/>
          </p:nvPr>
        </p:nvSpPr>
        <p:spPr>
          <a:xfrm>
            <a:off x="152400" y="6248400"/>
            <a:ext cx="7924800" cy="609600"/>
          </a:xfrm>
        </p:spPr>
        <p:txBody>
          <a:bodyPr>
            <a:normAutofit/>
          </a:bodyPr>
          <a:lstStyle/>
          <a:p>
            <a:pPr>
              <a:defRPr/>
            </a:pPr>
            <a:r>
              <a:rPr lang="en-US" sz="2000" dirty="0"/>
              <a:t>12 out of 165 ( 7.2%) suspicious </a:t>
            </a:r>
            <a:r>
              <a:rPr lang="en-US" sz="2000" dirty="0" smtClean="0"/>
              <a:t>instances</a:t>
            </a:r>
            <a:endParaRPr lang="en-US" sz="2000" dirty="0" smtClean="0">
              <a:latin typeface="Centaur" pitchFamily="18" charset="0"/>
            </a:endParaRPr>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50</a:t>
            </a:fld>
            <a:endParaRPr lang="en-US" altLang="zh-CN"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7855422" cy="5212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51642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274638"/>
            <a:ext cx="7924800" cy="1143000"/>
          </a:xfrm>
        </p:spPr>
        <p:txBody>
          <a:bodyPr/>
          <a:lstStyle/>
          <a:p>
            <a:r>
              <a:rPr lang="en-US" dirty="0" smtClean="0">
                <a:cs typeface="Aharoni" pitchFamily="2" charset="-79"/>
              </a:rPr>
              <a:t>Contributions</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51</a:t>
            </a:fld>
            <a:endParaRPr lang="en-US" smtClean="0"/>
          </a:p>
        </p:txBody>
      </p:sp>
      <p:sp>
        <p:nvSpPr>
          <p:cNvPr id="8197" name="Content Placeholder 2"/>
          <p:cNvSpPr>
            <a:spLocks noGrp="1"/>
          </p:cNvSpPr>
          <p:nvPr>
            <p:ph sz="quarter" idx="1"/>
          </p:nvPr>
        </p:nvSpPr>
        <p:spPr>
          <a:xfrm>
            <a:off x="76200" y="1447800"/>
            <a:ext cx="8686800" cy="4876800"/>
          </a:xfrm>
        </p:spPr>
        <p:txBody>
          <a:bodyPr>
            <a:normAutofit lnSpcReduction="10000"/>
          </a:bodyPr>
          <a:lstStyle/>
          <a:p>
            <a:r>
              <a:rPr lang="en-US" dirty="0"/>
              <a:t>We introduce new </a:t>
            </a:r>
            <a:r>
              <a:rPr lang="en-US" dirty="0" smtClean="0"/>
              <a:t>kinase-specific </a:t>
            </a:r>
            <a:r>
              <a:rPr lang="en-US" dirty="0"/>
              <a:t>features, beyond those used in previous </a:t>
            </a:r>
            <a:r>
              <a:rPr lang="en-US" dirty="0" smtClean="0"/>
              <a:t>methods to </a:t>
            </a:r>
            <a:r>
              <a:rPr lang="en-US" dirty="0"/>
              <a:t>improve prediction </a:t>
            </a:r>
            <a:r>
              <a:rPr lang="en-US" dirty="0" smtClean="0"/>
              <a:t>accuracy</a:t>
            </a:r>
            <a:endParaRPr lang="en-US" dirty="0"/>
          </a:p>
          <a:p>
            <a:r>
              <a:rPr lang="en-US" dirty="0" smtClean="0"/>
              <a:t>We </a:t>
            </a:r>
            <a:r>
              <a:rPr lang="en-US" dirty="0"/>
              <a:t>combine supervised and unsupervised learning to provide a reliable schema </a:t>
            </a:r>
            <a:r>
              <a:rPr lang="en-US" dirty="0" smtClean="0"/>
              <a:t>for the </a:t>
            </a:r>
            <a:r>
              <a:rPr lang="en-US" dirty="0"/>
              <a:t>prioritization of a set of </a:t>
            </a:r>
            <a:r>
              <a:rPr lang="en-US" dirty="0"/>
              <a:t> </a:t>
            </a:r>
            <a:r>
              <a:rPr lang="en-US" dirty="0" smtClean="0"/>
              <a:t>“unconfirmed” mutations</a:t>
            </a:r>
          </a:p>
          <a:p>
            <a:pPr lvl="1"/>
            <a:r>
              <a:rPr lang="en-US" dirty="0" smtClean="0">
                <a:solidFill>
                  <a:srgbClr val="0070C0"/>
                </a:solidFill>
              </a:rPr>
              <a:t>The </a:t>
            </a:r>
            <a:r>
              <a:rPr lang="en-US" dirty="0">
                <a:solidFill>
                  <a:srgbClr val="0070C0"/>
                </a:solidFill>
              </a:rPr>
              <a:t>supervised </a:t>
            </a:r>
            <a:r>
              <a:rPr lang="en-US" dirty="0" smtClean="0">
                <a:solidFill>
                  <a:srgbClr val="0070C0"/>
                </a:solidFill>
              </a:rPr>
              <a:t>component combines </a:t>
            </a:r>
            <a:r>
              <a:rPr lang="en-US" dirty="0">
                <a:solidFill>
                  <a:srgbClr val="0070C0"/>
                </a:solidFill>
              </a:rPr>
              <a:t>multiple supervised learning algorithms (individual </a:t>
            </a:r>
            <a:r>
              <a:rPr lang="en-US" dirty="0" smtClean="0">
                <a:solidFill>
                  <a:srgbClr val="0070C0"/>
                </a:solidFill>
              </a:rPr>
              <a:t>classifiers</a:t>
            </a:r>
            <a:r>
              <a:rPr lang="en-US" dirty="0">
                <a:solidFill>
                  <a:srgbClr val="0070C0"/>
                </a:solidFill>
              </a:rPr>
              <a:t>), </a:t>
            </a:r>
            <a:r>
              <a:rPr lang="en-US" dirty="0" smtClean="0">
                <a:solidFill>
                  <a:srgbClr val="0070C0"/>
                </a:solidFill>
              </a:rPr>
              <a:t>overcomes the </a:t>
            </a:r>
            <a:r>
              <a:rPr lang="en-US" dirty="0">
                <a:solidFill>
                  <a:srgbClr val="0070C0"/>
                </a:solidFill>
              </a:rPr>
              <a:t>biases introduced by each </a:t>
            </a:r>
            <a:r>
              <a:rPr lang="en-US" dirty="0" smtClean="0">
                <a:solidFill>
                  <a:srgbClr val="0070C0"/>
                </a:solidFill>
              </a:rPr>
              <a:t>method</a:t>
            </a:r>
          </a:p>
          <a:p>
            <a:pPr lvl="1"/>
            <a:r>
              <a:rPr lang="en-US" dirty="0" smtClean="0">
                <a:solidFill>
                  <a:srgbClr val="0070C0"/>
                </a:solidFill>
              </a:rPr>
              <a:t>The </a:t>
            </a:r>
            <a:r>
              <a:rPr lang="en-US" dirty="0">
                <a:solidFill>
                  <a:srgbClr val="0070C0"/>
                </a:solidFill>
              </a:rPr>
              <a:t>unsupervised component </a:t>
            </a:r>
            <a:r>
              <a:rPr lang="en-US" dirty="0" smtClean="0">
                <a:solidFill>
                  <a:srgbClr val="0070C0"/>
                </a:solidFill>
              </a:rPr>
              <a:t>strengthens the confidence </a:t>
            </a:r>
            <a:r>
              <a:rPr lang="en-US" dirty="0">
                <a:solidFill>
                  <a:srgbClr val="0070C0"/>
                </a:solidFill>
              </a:rPr>
              <a:t>of our </a:t>
            </a:r>
            <a:r>
              <a:rPr lang="en-US" dirty="0" smtClean="0">
                <a:solidFill>
                  <a:srgbClr val="0070C0"/>
                </a:solidFill>
              </a:rPr>
              <a:t>prioritization</a:t>
            </a:r>
            <a:endParaRPr lang="en-US" dirty="0">
              <a:solidFill>
                <a:srgbClr val="0070C0"/>
              </a:solidFill>
            </a:endParaRPr>
          </a:p>
          <a:p>
            <a:r>
              <a:rPr lang="en-US" dirty="0" smtClean="0"/>
              <a:t>We </a:t>
            </a:r>
            <a:r>
              <a:rPr lang="en-US" dirty="0"/>
              <a:t>use our machine learning schema to produce a numerical ranking of </a:t>
            </a:r>
            <a:r>
              <a:rPr lang="en-US" dirty="0" smtClean="0"/>
              <a:t>causative mutations </a:t>
            </a:r>
            <a:r>
              <a:rPr lang="en-US" dirty="0"/>
              <a:t>in EGFR and test the impact of predicted mutations on EGFR </a:t>
            </a:r>
            <a:r>
              <a:rPr lang="en-US" dirty="0" smtClean="0"/>
              <a:t>kinase activity </a:t>
            </a:r>
            <a:r>
              <a:rPr lang="en-US" dirty="0"/>
              <a:t>using cell-based </a:t>
            </a:r>
            <a:r>
              <a:rPr lang="en-US" dirty="0" smtClean="0"/>
              <a:t>assays</a:t>
            </a:r>
            <a:endParaRPr lang="en-US" dirty="0"/>
          </a:p>
          <a:p>
            <a:r>
              <a:rPr lang="en-US" dirty="0" smtClean="0"/>
              <a:t>Our </a:t>
            </a:r>
            <a:r>
              <a:rPr lang="en-US" dirty="0"/>
              <a:t>studies identify T725M as a rare causative mutation inasmuch as the </a:t>
            </a:r>
            <a:r>
              <a:rPr lang="en-US" dirty="0" smtClean="0"/>
              <a:t>T725M mutation </a:t>
            </a:r>
            <a:r>
              <a:rPr lang="en-US" dirty="0"/>
              <a:t>increases EGFR </a:t>
            </a:r>
            <a:r>
              <a:rPr lang="en-US" dirty="0" err="1"/>
              <a:t>autophosphorylation</a:t>
            </a:r>
            <a:r>
              <a:rPr lang="en-US" dirty="0"/>
              <a:t> and displays catalytic activity in </a:t>
            </a:r>
            <a:r>
              <a:rPr lang="en-US" dirty="0" smtClean="0"/>
              <a:t>the absence </a:t>
            </a:r>
            <a:r>
              <a:rPr lang="en-US" dirty="0"/>
              <a:t>of the activating EGF </a:t>
            </a:r>
            <a:r>
              <a:rPr lang="en-US" dirty="0" smtClean="0"/>
              <a:t>ligand</a:t>
            </a:r>
            <a:endParaRPr lang="en-US" dirty="0" smtClean="0"/>
          </a:p>
        </p:txBody>
      </p:sp>
    </p:spTree>
    <p:extLst>
      <p:ext uri="{BB962C8B-B14F-4D97-AF65-F5344CB8AC3E}">
        <p14:creationId xmlns:p14="http://schemas.microsoft.com/office/powerpoint/2010/main" val="32203971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8600"/>
            <a:ext cx="8001000" cy="884238"/>
          </a:xfrm>
        </p:spPr>
        <p:txBody>
          <a:bodyPr/>
          <a:lstStyle/>
          <a:p>
            <a:r>
              <a:rPr lang="en-US" dirty="0" smtClean="0"/>
              <a:t>Discussion</a:t>
            </a:r>
            <a:endParaRPr lang="en-US" dirty="0" smtClean="0"/>
          </a:p>
        </p:txBody>
      </p:sp>
      <p:sp>
        <p:nvSpPr>
          <p:cNvPr id="3" name="Content Placeholder 2"/>
          <p:cNvSpPr>
            <a:spLocks noGrp="1"/>
          </p:cNvSpPr>
          <p:nvPr>
            <p:ph sz="quarter" idx="1"/>
          </p:nvPr>
        </p:nvSpPr>
        <p:spPr>
          <a:xfrm>
            <a:off x="457200" y="1143000"/>
            <a:ext cx="8458200" cy="5334000"/>
          </a:xfrm>
        </p:spPr>
        <p:txBody>
          <a:bodyPr>
            <a:normAutofit/>
          </a:bodyPr>
          <a:lstStyle/>
          <a:p>
            <a:pPr>
              <a:defRPr/>
            </a:pPr>
            <a:r>
              <a:rPr lang="en-US" sz="2000" dirty="0" smtClean="0"/>
              <a:t>In ROMP</a:t>
            </a:r>
          </a:p>
          <a:p>
            <a:pPr lvl="1">
              <a:defRPr/>
            </a:pPr>
            <a:r>
              <a:rPr lang="en-US" sz="2000" dirty="0" smtClean="0">
                <a:solidFill>
                  <a:srgbClr val="0070C0"/>
                </a:solidFill>
              </a:rPr>
              <a:t>No </a:t>
            </a:r>
            <a:r>
              <a:rPr lang="en-US" sz="2000" dirty="0">
                <a:solidFill>
                  <a:srgbClr val="0070C0"/>
                </a:solidFill>
              </a:rPr>
              <a:t>missing labels in the COSMIC </a:t>
            </a:r>
            <a:r>
              <a:rPr lang="en-US" sz="2000" dirty="0" smtClean="0">
                <a:solidFill>
                  <a:srgbClr val="0070C0"/>
                </a:solidFill>
              </a:rPr>
              <a:t>dataset</a:t>
            </a:r>
          </a:p>
          <a:p>
            <a:pPr lvl="1"/>
            <a:r>
              <a:rPr lang="en-US" sz="2000" dirty="0" smtClean="0">
                <a:solidFill>
                  <a:srgbClr val="0070C0"/>
                </a:solidFill>
              </a:rPr>
              <a:t>Amount </a:t>
            </a:r>
            <a:r>
              <a:rPr lang="en-US" sz="2000" dirty="0">
                <a:solidFill>
                  <a:srgbClr val="0070C0"/>
                </a:solidFill>
              </a:rPr>
              <a:t>of </a:t>
            </a:r>
            <a:r>
              <a:rPr lang="en-US" sz="2000" dirty="0" smtClean="0">
                <a:solidFill>
                  <a:srgbClr val="0070C0"/>
                </a:solidFill>
              </a:rPr>
              <a:t>different </a:t>
            </a:r>
            <a:r>
              <a:rPr lang="en-US" sz="2000" dirty="0">
                <a:solidFill>
                  <a:srgbClr val="0070C0"/>
                </a:solidFill>
              </a:rPr>
              <a:t>labels </a:t>
            </a:r>
            <a:r>
              <a:rPr lang="en-US" sz="2000" dirty="0" smtClean="0">
                <a:solidFill>
                  <a:srgbClr val="0070C0"/>
                </a:solidFill>
              </a:rPr>
              <a:t>in the </a:t>
            </a:r>
            <a:r>
              <a:rPr lang="en-US" sz="2000" dirty="0">
                <a:solidFill>
                  <a:srgbClr val="0070C0"/>
                </a:solidFill>
              </a:rPr>
              <a:t>dataset are easy to </a:t>
            </a:r>
            <a:r>
              <a:rPr lang="en-US" sz="2000" dirty="0" smtClean="0">
                <a:solidFill>
                  <a:srgbClr val="0070C0"/>
                </a:solidFill>
              </a:rPr>
              <a:t>manage</a:t>
            </a:r>
            <a:endParaRPr lang="en-US" sz="2000" dirty="0">
              <a:solidFill>
                <a:srgbClr val="0070C0"/>
              </a:solidFill>
            </a:endParaRPr>
          </a:p>
          <a:p>
            <a:pPr lvl="2"/>
            <a:r>
              <a:rPr lang="en-US" dirty="0" smtClean="0">
                <a:solidFill>
                  <a:srgbClr val="0070C0"/>
                </a:solidFill>
              </a:rPr>
              <a:t>causative </a:t>
            </a:r>
            <a:r>
              <a:rPr lang="en-US" dirty="0">
                <a:solidFill>
                  <a:srgbClr val="0070C0"/>
                </a:solidFill>
              </a:rPr>
              <a:t>and </a:t>
            </a:r>
            <a:r>
              <a:rPr lang="en-US" dirty="0" smtClean="0">
                <a:solidFill>
                  <a:srgbClr val="0070C0"/>
                </a:solidFill>
              </a:rPr>
              <a:t>non-causative</a:t>
            </a:r>
          </a:p>
          <a:p>
            <a:pPr lvl="1">
              <a:defRPr/>
            </a:pPr>
            <a:r>
              <a:rPr lang="en-US" sz="2000" dirty="0">
                <a:solidFill>
                  <a:srgbClr val="0070C0"/>
                </a:solidFill>
              </a:rPr>
              <a:t>L</a:t>
            </a:r>
            <a:r>
              <a:rPr lang="en-US" sz="2000" dirty="0" smtClean="0">
                <a:solidFill>
                  <a:srgbClr val="0070C0"/>
                </a:solidFill>
              </a:rPr>
              <a:t>abels </a:t>
            </a:r>
            <a:r>
              <a:rPr lang="en-US" sz="2000" dirty="0">
                <a:solidFill>
                  <a:srgbClr val="0070C0"/>
                </a:solidFill>
              </a:rPr>
              <a:t>that generated by </a:t>
            </a:r>
            <a:r>
              <a:rPr lang="en-US" sz="2000" dirty="0" smtClean="0">
                <a:solidFill>
                  <a:srgbClr val="0070C0"/>
                </a:solidFill>
              </a:rPr>
              <a:t>different </a:t>
            </a:r>
            <a:r>
              <a:rPr lang="en-US" sz="2000" dirty="0">
                <a:solidFill>
                  <a:srgbClr val="0070C0"/>
                </a:solidFill>
              </a:rPr>
              <a:t>experts (individual learning algorithms) are commonly understood by each </a:t>
            </a:r>
            <a:r>
              <a:rPr lang="en-US" sz="2000" dirty="0">
                <a:solidFill>
                  <a:srgbClr val="0070C0"/>
                </a:solidFill>
              </a:rPr>
              <a:t>other</a:t>
            </a:r>
          </a:p>
          <a:p>
            <a:pPr lvl="1"/>
            <a:r>
              <a:rPr lang="en-US" sz="2000" dirty="0">
                <a:solidFill>
                  <a:srgbClr val="0070C0"/>
                </a:solidFill>
              </a:rPr>
              <a:t>H</a:t>
            </a:r>
            <a:r>
              <a:rPr lang="en-US" sz="2000" dirty="0" smtClean="0">
                <a:solidFill>
                  <a:srgbClr val="0070C0"/>
                </a:solidFill>
              </a:rPr>
              <a:t>ave </a:t>
            </a:r>
            <a:r>
              <a:rPr lang="en-US" sz="2000" dirty="0">
                <a:solidFill>
                  <a:srgbClr val="0070C0"/>
                </a:solidFill>
              </a:rPr>
              <a:t>good understanding of how each expert performs on </a:t>
            </a:r>
            <a:r>
              <a:rPr lang="en-US" sz="2000" dirty="0">
                <a:solidFill>
                  <a:srgbClr val="0070C0"/>
                </a:solidFill>
              </a:rPr>
              <a:t>the given dataset</a:t>
            </a:r>
          </a:p>
          <a:p>
            <a:pPr lvl="2"/>
            <a:r>
              <a:rPr lang="en-US" dirty="0" smtClean="0">
                <a:solidFill>
                  <a:srgbClr val="0070C0"/>
                </a:solidFill>
              </a:rPr>
              <a:t>10-fold </a:t>
            </a:r>
            <a:r>
              <a:rPr lang="en-US" dirty="0">
                <a:solidFill>
                  <a:srgbClr val="0070C0"/>
                </a:solidFill>
              </a:rPr>
              <a:t>cross-validation </a:t>
            </a:r>
            <a:r>
              <a:rPr lang="en-US" dirty="0" smtClean="0">
                <a:solidFill>
                  <a:srgbClr val="0070C0"/>
                </a:solidFill>
              </a:rPr>
              <a:t>accuracy</a:t>
            </a:r>
            <a:endParaRPr lang="en-US" sz="9000" dirty="0" smtClean="0">
              <a:solidFill>
                <a:srgbClr val="0070C0"/>
              </a:solidFill>
            </a:endParaRPr>
          </a:p>
          <a:p>
            <a:pPr>
              <a:defRPr/>
            </a:pPr>
            <a:r>
              <a:rPr lang="en-US" sz="2000" dirty="0" smtClean="0"/>
              <a:t>However</a:t>
            </a:r>
            <a:r>
              <a:rPr lang="en-US" sz="2000" dirty="0" smtClean="0"/>
              <a:t>, </a:t>
            </a:r>
            <a:r>
              <a:rPr lang="en-US" sz="2000" dirty="0" smtClean="0"/>
              <a:t>in some situations…</a:t>
            </a:r>
            <a:endParaRPr lang="en-US" sz="2000" dirty="0" smtClean="0"/>
          </a:p>
          <a:p>
            <a:pPr lvl="1">
              <a:defRPr/>
            </a:pPr>
            <a:r>
              <a:rPr lang="en-US" sz="1800" dirty="0" smtClean="0">
                <a:solidFill>
                  <a:srgbClr val="0070C0"/>
                </a:solidFill>
              </a:rPr>
              <a:t>Experts </a:t>
            </a:r>
            <a:r>
              <a:rPr lang="en-US" sz="1800" dirty="0">
                <a:solidFill>
                  <a:srgbClr val="0070C0"/>
                </a:solidFill>
              </a:rPr>
              <a:t>do not have enough knowledge to label all </a:t>
            </a:r>
            <a:r>
              <a:rPr lang="en-US" sz="1800" dirty="0" smtClean="0">
                <a:solidFill>
                  <a:srgbClr val="0070C0"/>
                </a:solidFill>
              </a:rPr>
              <a:t>instances</a:t>
            </a:r>
          </a:p>
          <a:p>
            <a:pPr lvl="1">
              <a:defRPr/>
            </a:pPr>
            <a:r>
              <a:rPr lang="en-US" sz="1800" dirty="0" smtClean="0">
                <a:solidFill>
                  <a:srgbClr val="0070C0"/>
                </a:solidFill>
              </a:rPr>
              <a:t>Labels </a:t>
            </a:r>
            <a:r>
              <a:rPr lang="en-US" sz="1800" dirty="0">
                <a:solidFill>
                  <a:srgbClr val="0070C0"/>
                </a:solidFill>
              </a:rPr>
              <a:t>that generated by different experts are </a:t>
            </a:r>
            <a:r>
              <a:rPr lang="en-US" sz="1800" dirty="0" smtClean="0">
                <a:solidFill>
                  <a:srgbClr val="0070C0"/>
                </a:solidFill>
              </a:rPr>
              <a:t>partially understood (or even can’t be understood) by each other</a:t>
            </a:r>
          </a:p>
          <a:p>
            <a:pPr lvl="2">
              <a:defRPr/>
            </a:pPr>
            <a:r>
              <a:rPr lang="en-US" sz="1400" dirty="0">
                <a:solidFill>
                  <a:srgbClr val="0070C0"/>
                </a:solidFill>
              </a:rPr>
              <a:t>M=W32/</a:t>
            </a:r>
            <a:r>
              <a:rPr lang="en-US" sz="1400" dirty="0" err="1">
                <a:solidFill>
                  <a:srgbClr val="0070C0"/>
                </a:solidFill>
              </a:rPr>
              <a:t>Viut.gen</a:t>
            </a:r>
            <a:endParaRPr lang="en-US" sz="1400" dirty="0">
              <a:solidFill>
                <a:srgbClr val="0070C0"/>
              </a:solidFill>
            </a:endParaRPr>
          </a:p>
          <a:p>
            <a:pPr lvl="2">
              <a:defRPr/>
            </a:pPr>
            <a:r>
              <a:rPr lang="en-US" sz="1400" dirty="0">
                <a:solidFill>
                  <a:srgbClr val="0070C0"/>
                </a:solidFill>
              </a:rPr>
              <a:t>A=WORM/</a:t>
            </a:r>
            <a:r>
              <a:rPr lang="en-US" sz="1400" dirty="0" err="1">
                <a:solidFill>
                  <a:srgbClr val="0070C0"/>
                </a:solidFill>
              </a:rPr>
              <a:t>Korgo.U</a:t>
            </a:r>
            <a:endParaRPr lang="en-US" sz="1400" dirty="0">
              <a:solidFill>
                <a:srgbClr val="0070C0"/>
              </a:solidFill>
            </a:endParaRPr>
          </a:p>
          <a:p>
            <a:pPr lvl="2">
              <a:defRPr/>
            </a:pPr>
            <a:r>
              <a:rPr lang="en-US" sz="1400" dirty="0">
                <a:solidFill>
                  <a:srgbClr val="0070C0"/>
                </a:solidFill>
              </a:rPr>
              <a:t>T=PE_VIRUT.D-4</a:t>
            </a:r>
            <a:endParaRPr lang="en-US" sz="1400" dirty="0" smtClean="0">
              <a:solidFill>
                <a:srgbClr val="0070C0"/>
              </a:solidFill>
            </a:endParaRPr>
          </a:p>
          <a:p>
            <a:pPr lvl="1">
              <a:defRPr/>
            </a:pPr>
            <a:r>
              <a:rPr lang="en-US" sz="1800" dirty="0">
                <a:solidFill>
                  <a:srgbClr val="0070C0"/>
                </a:solidFill>
              </a:rPr>
              <a:t>N</a:t>
            </a:r>
            <a:r>
              <a:rPr lang="en-US" sz="1800" dirty="0">
                <a:solidFill>
                  <a:srgbClr val="0070C0"/>
                </a:solidFill>
              </a:rPr>
              <a:t>o </a:t>
            </a:r>
            <a:r>
              <a:rPr lang="en-US" sz="1800" dirty="0">
                <a:solidFill>
                  <a:srgbClr val="0070C0"/>
                </a:solidFill>
              </a:rPr>
              <a:t>prior information </a:t>
            </a:r>
            <a:r>
              <a:rPr lang="en-US" sz="1800" dirty="0">
                <a:solidFill>
                  <a:srgbClr val="0070C0"/>
                </a:solidFill>
              </a:rPr>
              <a:t>available about </a:t>
            </a:r>
            <a:r>
              <a:rPr lang="en-US" sz="1800" dirty="0">
                <a:solidFill>
                  <a:srgbClr val="0070C0"/>
                </a:solidFill>
              </a:rPr>
              <a:t>how accurate each expert performs</a:t>
            </a:r>
            <a:endParaRPr lang="en-US" sz="1800" dirty="0">
              <a:solidFill>
                <a:srgbClr val="0070C0"/>
              </a:solidFill>
            </a:endParaRPr>
          </a:p>
        </p:txBody>
      </p:sp>
      <p:sp>
        <p:nvSpPr>
          <p:cNvPr id="29701" name="Slide Number Placeholder 4"/>
          <p:cNvSpPr>
            <a:spLocks noGrp="1"/>
          </p:cNvSpPr>
          <p:nvPr>
            <p:ph type="sldNum" sz="quarter" idx="15"/>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26E75D1-506E-4243-A2FB-84CEB368F5A1}" type="slidenum">
              <a:rPr lang="zh-CN" altLang="en-US" smtClean="0"/>
              <a:pPr/>
              <a:t>52</a:t>
            </a:fld>
            <a:endParaRPr lang="en-US" altLang="zh-CN" smtClean="0"/>
          </a:p>
        </p:txBody>
      </p:sp>
    </p:spTree>
    <p:extLst>
      <p:ext uri="{BB962C8B-B14F-4D97-AF65-F5344CB8AC3E}">
        <p14:creationId xmlns:p14="http://schemas.microsoft.com/office/powerpoint/2010/main" val="872572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3078162"/>
          </a:xfrm>
        </p:spPr>
        <p:txBody>
          <a:bodyPr/>
          <a:lstStyle/>
          <a:p>
            <a:pPr algn="ctr"/>
            <a:r>
              <a:rPr lang="en-US" dirty="0" smtClean="0"/>
              <a:t>VAMO </a:t>
            </a:r>
            <a:r>
              <a:rPr lang="en-US" dirty="0"/>
              <a:t>– Validity Analysis of Malware-clustering Outputs</a:t>
            </a:r>
          </a:p>
        </p:txBody>
      </p:sp>
      <p:sp>
        <p:nvSpPr>
          <p:cNvPr id="3" name="Slide Number Placeholder 2"/>
          <p:cNvSpPr>
            <a:spLocks noGrp="1"/>
          </p:cNvSpPr>
          <p:nvPr>
            <p:ph type="sldNum" sz="quarter" idx="12"/>
          </p:nvPr>
        </p:nvSpPr>
        <p:spPr/>
        <p:txBody>
          <a:bodyPr/>
          <a:lstStyle/>
          <a:p>
            <a:pPr>
              <a:defRPr/>
            </a:pPr>
            <a:fld id="{ADC63260-6549-44C1-B673-776D61BAD1CB}" type="slidenum">
              <a:rPr lang="zh-CN" altLang="en-US" smtClean="0"/>
              <a:pPr>
                <a:defRPr/>
              </a:pPr>
              <a:t>53</a:t>
            </a:fld>
            <a:endParaRPr lang="en-US" altLang="zh-CN"/>
          </a:p>
        </p:txBody>
      </p:sp>
      <p:sp>
        <p:nvSpPr>
          <p:cNvPr id="4" name="Content Placeholder 2"/>
          <p:cNvSpPr>
            <a:spLocks noGrp="1"/>
          </p:cNvSpPr>
          <p:nvPr>
            <p:ph sz="quarter" idx="1"/>
          </p:nvPr>
        </p:nvSpPr>
        <p:spPr>
          <a:xfrm>
            <a:off x="457200" y="4267200"/>
            <a:ext cx="8229600" cy="1295400"/>
          </a:xfrm>
        </p:spPr>
        <p:txBody>
          <a:bodyPr>
            <a:normAutofit/>
          </a:bodyPr>
          <a:lstStyle/>
          <a:p>
            <a:r>
              <a:rPr lang="en-US" sz="2000" dirty="0" smtClean="0"/>
              <a:t>Generates </a:t>
            </a:r>
            <a:r>
              <a:rPr lang="en-US" sz="2000" dirty="0"/>
              <a:t>reliable outputs </a:t>
            </a:r>
            <a:r>
              <a:rPr lang="en-US" sz="2000" dirty="0" smtClean="0"/>
              <a:t>by automatically </a:t>
            </a:r>
            <a:r>
              <a:rPr lang="en-US" sz="2000" dirty="0"/>
              <a:t>reducing the label </a:t>
            </a:r>
            <a:r>
              <a:rPr lang="en-US" sz="2000" dirty="0" smtClean="0"/>
              <a:t>uncertainty</a:t>
            </a:r>
          </a:p>
          <a:p>
            <a:r>
              <a:rPr lang="en-US" sz="2000" dirty="0"/>
              <a:t>C</a:t>
            </a:r>
            <a:r>
              <a:rPr lang="en-US" sz="2000" dirty="0" smtClean="0"/>
              <a:t>an </a:t>
            </a:r>
            <a:r>
              <a:rPr lang="en-US" sz="2000" dirty="0"/>
              <a:t>be used by other experts to assess </a:t>
            </a:r>
            <a:r>
              <a:rPr lang="en-US" sz="2000" dirty="0" smtClean="0"/>
              <a:t>the quality </a:t>
            </a:r>
            <a:r>
              <a:rPr lang="en-US" sz="2000" dirty="0"/>
              <a:t>of their learning </a:t>
            </a:r>
            <a:r>
              <a:rPr lang="en-US" sz="2000" dirty="0" smtClean="0"/>
              <a:t>results</a:t>
            </a:r>
          </a:p>
        </p:txBody>
      </p:sp>
    </p:spTree>
    <p:extLst>
      <p:ext uri="{BB962C8B-B14F-4D97-AF65-F5344CB8AC3E}">
        <p14:creationId xmlns:p14="http://schemas.microsoft.com/office/powerpoint/2010/main" val="41691633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Introduction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54</a:t>
            </a:fld>
            <a:endParaRPr lang="en-US" smtClean="0"/>
          </a:p>
        </p:txBody>
      </p:sp>
      <p:sp>
        <p:nvSpPr>
          <p:cNvPr id="8197" name="Content Placeholder 2"/>
          <p:cNvSpPr>
            <a:spLocks noGrp="1"/>
          </p:cNvSpPr>
          <p:nvPr>
            <p:ph sz="quarter" idx="1"/>
          </p:nvPr>
        </p:nvSpPr>
        <p:spPr>
          <a:xfrm>
            <a:off x="914400" y="1447800"/>
            <a:ext cx="7467600" cy="4572000"/>
          </a:xfrm>
        </p:spPr>
        <p:txBody>
          <a:bodyPr>
            <a:normAutofit/>
          </a:bodyPr>
          <a:lstStyle/>
          <a:p>
            <a:r>
              <a:rPr lang="en-US" dirty="0"/>
              <a:t>Given a </a:t>
            </a:r>
            <a:r>
              <a:rPr lang="en-US" dirty="0" smtClean="0"/>
              <a:t>labeled or unlabeled dataset</a:t>
            </a:r>
            <a:endParaRPr lang="en-US" dirty="0"/>
          </a:p>
          <a:p>
            <a:pPr lvl="1"/>
            <a:r>
              <a:rPr lang="en-US" dirty="0" smtClean="0">
                <a:solidFill>
                  <a:srgbClr val="0070C0"/>
                </a:solidFill>
              </a:rPr>
              <a:t>Experts (automated algorithms, humans, etc.) analysis the data and generalize the dataset based on some rules</a:t>
            </a:r>
          </a:p>
          <a:p>
            <a:r>
              <a:rPr lang="en-US" dirty="0" smtClean="0"/>
              <a:t>However…</a:t>
            </a:r>
          </a:p>
          <a:p>
            <a:pPr lvl="1"/>
            <a:r>
              <a:rPr lang="en-US" dirty="0">
                <a:solidFill>
                  <a:srgbClr val="0070C0"/>
                </a:solidFill>
              </a:rPr>
              <a:t>Experts might not have enough knowledge to label all instances</a:t>
            </a:r>
          </a:p>
          <a:p>
            <a:pPr lvl="1"/>
            <a:r>
              <a:rPr lang="en-US" dirty="0">
                <a:solidFill>
                  <a:srgbClr val="0070C0"/>
                </a:solidFill>
              </a:rPr>
              <a:t>Labels that generated by different experts are partially understood (or even can’t be understood) by each other</a:t>
            </a:r>
          </a:p>
          <a:p>
            <a:pPr lvl="1"/>
            <a:r>
              <a:rPr lang="en-US" dirty="0">
                <a:solidFill>
                  <a:srgbClr val="0070C0"/>
                </a:solidFill>
              </a:rPr>
              <a:t>No prior information available about how accurate each expert </a:t>
            </a:r>
            <a:r>
              <a:rPr lang="en-US" dirty="0" smtClean="0">
                <a:solidFill>
                  <a:srgbClr val="0070C0"/>
                </a:solidFill>
              </a:rPr>
              <a:t>performs</a:t>
            </a:r>
            <a:endParaRPr lang="en-US" dirty="0" smtClean="0"/>
          </a:p>
          <a:p>
            <a:pPr lvl="1"/>
            <a:endParaRPr lang="en-US" dirty="0" smtClean="0">
              <a:cs typeface="Times New Roman" pitchFamily="18" charset="0"/>
            </a:endParaRPr>
          </a:p>
          <a:p>
            <a:pPr lvl="1"/>
            <a:endParaRPr lang="en-US" dirty="0" smtClean="0">
              <a:cs typeface="Times New Roman" pitchFamily="18" charset="0"/>
            </a:endParaRPr>
          </a:p>
          <a:p>
            <a:pPr lvl="1"/>
            <a:endParaRPr lang="en-US" dirty="0" smtClean="0">
              <a:cs typeface="Times New Roman" pitchFamily="18" charset="0"/>
            </a:endParaRPr>
          </a:p>
          <a:p>
            <a:pPr lvl="1"/>
            <a:endParaRPr lang="en-US" dirty="0" smtClean="0"/>
          </a:p>
        </p:txBody>
      </p:sp>
    </p:spTree>
    <p:extLst>
      <p:ext uri="{BB962C8B-B14F-4D97-AF65-F5344CB8AC3E}">
        <p14:creationId xmlns:p14="http://schemas.microsoft.com/office/powerpoint/2010/main" val="1219288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274638"/>
            <a:ext cx="7848600" cy="1143000"/>
          </a:xfrm>
        </p:spPr>
        <p:txBody>
          <a:bodyPr/>
          <a:lstStyle/>
          <a:p>
            <a:r>
              <a:rPr lang="en-US" dirty="0" smtClean="0">
                <a:cs typeface="Aharoni" pitchFamily="2" charset="-79"/>
              </a:rPr>
              <a:t>Introduction (Cont’d)</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55</a:t>
            </a:fld>
            <a:endParaRPr lang="en-US" smtClean="0"/>
          </a:p>
        </p:txBody>
      </p:sp>
      <p:sp>
        <p:nvSpPr>
          <p:cNvPr id="8197" name="Content Placeholder 2"/>
          <p:cNvSpPr>
            <a:spLocks noGrp="1"/>
          </p:cNvSpPr>
          <p:nvPr>
            <p:ph sz="quarter" idx="1"/>
          </p:nvPr>
        </p:nvSpPr>
        <p:spPr>
          <a:xfrm>
            <a:off x="152400" y="1447800"/>
            <a:ext cx="8534400" cy="4572000"/>
          </a:xfrm>
        </p:spPr>
        <p:txBody>
          <a:bodyPr>
            <a:normAutofit/>
          </a:bodyPr>
          <a:lstStyle/>
          <a:p>
            <a:r>
              <a:rPr lang="en-US" dirty="0" smtClean="0">
                <a:cs typeface="Times New Roman" pitchFamily="18" charset="0"/>
              </a:rPr>
              <a:t>VAMO</a:t>
            </a:r>
          </a:p>
          <a:p>
            <a:pPr lvl="1"/>
            <a:r>
              <a:rPr lang="en-US" dirty="0" smtClean="0">
                <a:cs typeface="Times New Roman" pitchFamily="18" charset="0"/>
              </a:rPr>
              <a:t>Build the Label Graph</a:t>
            </a:r>
          </a:p>
          <a:p>
            <a:pPr lvl="2"/>
            <a:r>
              <a:rPr lang="en-US" dirty="0" smtClean="0">
                <a:solidFill>
                  <a:srgbClr val="0070C0"/>
                </a:solidFill>
              </a:rPr>
              <a:t>Automatically </a:t>
            </a:r>
            <a:r>
              <a:rPr lang="en-US" dirty="0">
                <a:solidFill>
                  <a:srgbClr val="0070C0"/>
                </a:solidFill>
              </a:rPr>
              <a:t>learn the mapping </a:t>
            </a:r>
            <a:r>
              <a:rPr lang="en-US" dirty="0" smtClean="0">
                <a:solidFill>
                  <a:srgbClr val="0070C0"/>
                </a:solidFill>
              </a:rPr>
              <a:t>between different labels assigned by multiple experts to the same object, thus avoiding the need to manually build or adjust such mappings</a:t>
            </a:r>
          </a:p>
          <a:p>
            <a:pPr lvl="2"/>
            <a:r>
              <a:rPr lang="en-US" dirty="0" smtClean="0">
                <a:solidFill>
                  <a:srgbClr val="0070C0"/>
                </a:solidFill>
              </a:rPr>
              <a:t>Identify cases in which one (or more) expert(s) tend to inconsistently </a:t>
            </a:r>
            <a:r>
              <a:rPr lang="en-US" dirty="0">
                <a:solidFill>
                  <a:srgbClr val="0070C0"/>
                </a:solidFill>
              </a:rPr>
              <a:t>use </a:t>
            </a:r>
            <a:r>
              <a:rPr lang="en-US" dirty="0" smtClean="0">
                <a:solidFill>
                  <a:srgbClr val="0070C0"/>
                </a:solidFill>
              </a:rPr>
              <a:t>several labels </a:t>
            </a:r>
            <a:r>
              <a:rPr lang="en-US" dirty="0">
                <a:solidFill>
                  <a:srgbClr val="0070C0"/>
                </a:solidFill>
              </a:rPr>
              <a:t>to label samples that belong to the same </a:t>
            </a:r>
            <a:r>
              <a:rPr lang="en-US" dirty="0" smtClean="0">
                <a:solidFill>
                  <a:srgbClr val="0070C0"/>
                </a:solidFill>
              </a:rPr>
              <a:t>group according </a:t>
            </a:r>
            <a:r>
              <a:rPr lang="en-US" dirty="0">
                <a:solidFill>
                  <a:srgbClr val="0070C0"/>
                </a:solidFill>
              </a:rPr>
              <a:t>to other </a:t>
            </a:r>
            <a:r>
              <a:rPr lang="en-US" dirty="0" smtClean="0">
                <a:solidFill>
                  <a:srgbClr val="0070C0"/>
                </a:solidFill>
              </a:rPr>
              <a:t>experts</a:t>
            </a:r>
          </a:p>
          <a:p>
            <a:pPr lvl="2"/>
            <a:r>
              <a:rPr lang="en-US" dirty="0" smtClean="0">
                <a:solidFill>
                  <a:srgbClr val="0070C0"/>
                </a:solidFill>
              </a:rPr>
              <a:t>Learn </a:t>
            </a:r>
            <a:r>
              <a:rPr lang="en-US" dirty="0">
                <a:solidFill>
                  <a:srgbClr val="0070C0"/>
                </a:solidFill>
              </a:rPr>
              <a:t>the level of similarity </a:t>
            </a:r>
            <a:r>
              <a:rPr lang="en-US" dirty="0" smtClean="0">
                <a:solidFill>
                  <a:srgbClr val="0070C0"/>
                </a:solidFill>
              </a:rPr>
              <a:t>between labels assigned </a:t>
            </a:r>
            <a:r>
              <a:rPr lang="en-US" dirty="0">
                <a:solidFill>
                  <a:srgbClr val="0070C0"/>
                </a:solidFill>
              </a:rPr>
              <a:t>by </a:t>
            </a:r>
            <a:r>
              <a:rPr lang="en-US" dirty="0" smtClean="0">
                <a:solidFill>
                  <a:srgbClr val="0070C0"/>
                </a:solidFill>
              </a:rPr>
              <a:t>different experts, </a:t>
            </a:r>
            <a:r>
              <a:rPr lang="en-US" dirty="0">
                <a:solidFill>
                  <a:srgbClr val="0070C0"/>
                </a:solidFill>
              </a:rPr>
              <a:t>by looking at the number of times that certain </a:t>
            </a:r>
            <a:r>
              <a:rPr lang="en-US" dirty="0" smtClean="0">
                <a:solidFill>
                  <a:srgbClr val="0070C0"/>
                </a:solidFill>
              </a:rPr>
              <a:t>labels </a:t>
            </a:r>
            <a:r>
              <a:rPr lang="en-US" dirty="0">
                <a:solidFill>
                  <a:srgbClr val="0070C0"/>
                </a:solidFill>
              </a:rPr>
              <a:t>are jointly assigned to the same samples</a:t>
            </a:r>
            <a:r>
              <a:rPr lang="en-US" dirty="0" smtClean="0">
                <a:solidFill>
                  <a:srgbClr val="0070C0"/>
                </a:solidFill>
              </a:rPr>
              <a:t>.</a:t>
            </a:r>
          </a:p>
          <a:p>
            <a:pPr lvl="1"/>
            <a:r>
              <a:rPr lang="en-US" dirty="0" smtClean="0">
                <a:cs typeface="Times New Roman" pitchFamily="18" charset="0"/>
              </a:rPr>
              <a:t>Apply Average-Linkage Hierarchical Clustering Algorithm</a:t>
            </a:r>
          </a:p>
          <a:p>
            <a:pPr lvl="2"/>
            <a:r>
              <a:rPr lang="en-US" dirty="0" smtClean="0">
                <a:solidFill>
                  <a:srgbClr val="0070C0"/>
                </a:solidFill>
                <a:cs typeface="Times New Roman" pitchFamily="18" charset="0"/>
              </a:rPr>
              <a:t>Generate a </a:t>
            </a:r>
            <a:r>
              <a:rPr lang="en-US" dirty="0" err="1" smtClean="0">
                <a:solidFill>
                  <a:srgbClr val="0070C0"/>
                </a:solidFill>
                <a:cs typeface="Times New Roman" pitchFamily="18" charset="0"/>
              </a:rPr>
              <a:t>dendrogram</a:t>
            </a:r>
            <a:r>
              <a:rPr lang="en-US" dirty="0" smtClean="0">
                <a:solidFill>
                  <a:srgbClr val="0070C0"/>
                </a:solidFill>
                <a:cs typeface="Times New Roman" pitchFamily="18" charset="0"/>
              </a:rPr>
              <a:t> that expresses the “relationship” between the samples according to their labels</a:t>
            </a:r>
          </a:p>
          <a:p>
            <a:pPr lvl="1"/>
            <a:r>
              <a:rPr lang="en-US" dirty="0" smtClean="0">
                <a:cs typeface="Times New Roman" pitchFamily="18" charset="0"/>
              </a:rPr>
              <a:t>Generate robust reference clustering</a:t>
            </a:r>
            <a:endParaRPr lang="en-US" dirty="0" smtClean="0">
              <a:cs typeface="Times New Roman" pitchFamily="18" charset="0"/>
            </a:endParaRPr>
          </a:p>
          <a:p>
            <a:pPr lvl="1"/>
            <a:endParaRPr lang="en-US" dirty="0" smtClean="0">
              <a:cs typeface="Times New Roman" pitchFamily="18" charset="0"/>
            </a:endParaRPr>
          </a:p>
          <a:p>
            <a:pPr lvl="1"/>
            <a:endParaRPr lang="en-US" dirty="0" smtClean="0"/>
          </a:p>
        </p:txBody>
      </p:sp>
    </p:spTree>
    <p:extLst>
      <p:ext uri="{BB962C8B-B14F-4D97-AF65-F5344CB8AC3E}">
        <p14:creationId xmlns:p14="http://schemas.microsoft.com/office/powerpoint/2010/main" val="1603603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274638"/>
            <a:ext cx="7696200" cy="792162"/>
          </a:xfrm>
        </p:spPr>
        <p:txBody>
          <a:bodyPr/>
          <a:lstStyle/>
          <a:p>
            <a:r>
              <a:rPr lang="en-US" dirty="0" smtClean="0">
                <a:cs typeface="Aharoni" pitchFamily="2" charset="-79"/>
              </a:rPr>
              <a:t>Possible Application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56</a:t>
            </a:fld>
            <a:endParaRPr lang="en-US" smtClean="0"/>
          </a:p>
        </p:txBody>
      </p:sp>
      <p:sp>
        <p:nvSpPr>
          <p:cNvPr id="8197" name="Content Placeholder 2"/>
          <p:cNvSpPr>
            <a:spLocks noGrp="1"/>
          </p:cNvSpPr>
          <p:nvPr>
            <p:ph sz="quarter" idx="1"/>
          </p:nvPr>
        </p:nvSpPr>
        <p:spPr>
          <a:xfrm>
            <a:off x="152400" y="1447800"/>
            <a:ext cx="8610600" cy="4572000"/>
          </a:xfrm>
        </p:spPr>
        <p:txBody>
          <a:bodyPr>
            <a:normAutofit/>
          </a:bodyPr>
          <a:lstStyle/>
          <a:p>
            <a:r>
              <a:rPr lang="en-US" dirty="0" smtClean="0"/>
              <a:t>VAMO can </a:t>
            </a:r>
            <a:r>
              <a:rPr lang="en-US" dirty="0"/>
              <a:t>be used in any problem domain with </a:t>
            </a:r>
            <a:r>
              <a:rPr lang="en-US" dirty="0" smtClean="0"/>
              <a:t>labeled or unlabeled dataset</a:t>
            </a:r>
          </a:p>
          <a:p>
            <a:pPr lvl="1"/>
            <a:r>
              <a:rPr lang="en-US" dirty="0" smtClean="0">
                <a:solidFill>
                  <a:srgbClr val="0070C0"/>
                </a:solidFill>
              </a:rPr>
              <a:t>Missing label is allowed</a:t>
            </a:r>
          </a:p>
          <a:p>
            <a:r>
              <a:rPr lang="en-US" dirty="0" smtClean="0"/>
              <a:t>It </a:t>
            </a:r>
            <a:r>
              <a:rPr lang="en-US" dirty="0"/>
              <a:t>will be a </a:t>
            </a:r>
            <a:r>
              <a:rPr lang="en-US" dirty="0" smtClean="0"/>
              <a:t>great fit to </a:t>
            </a:r>
            <a:r>
              <a:rPr lang="en-US" dirty="0"/>
              <a:t>domains that satisfy (or partially satisfy) the following criteria</a:t>
            </a:r>
            <a:r>
              <a:rPr lang="en-US" dirty="0" smtClean="0"/>
              <a:t>:</a:t>
            </a:r>
          </a:p>
          <a:p>
            <a:pPr lvl="1"/>
            <a:r>
              <a:rPr lang="en-US" dirty="0" smtClean="0">
                <a:solidFill>
                  <a:srgbClr val="0070C0"/>
                </a:solidFill>
              </a:rPr>
              <a:t>Labels (outputs of an expert) </a:t>
            </a:r>
            <a:r>
              <a:rPr lang="en-US" dirty="0">
                <a:solidFill>
                  <a:srgbClr val="0070C0"/>
                </a:solidFill>
              </a:rPr>
              <a:t>in </a:t>
            </a:r>
            <a:r>
              <a:rPr lang="en-US" dirty="0" smtClean="0">
                <a:solidFill>
                  <a:srgbClr val="0070C0"/>
                </a:solidFill>
              </a:rPr>
              <a:t>the dataset </a:t>
            </a:r>
            <a:r>
              <a:rPr lang="en-US" dirty="0">
                <a:solidFill>
                  <a:srgbClr val="0070C0"/>
                </a:solidFill>
              </a:rPr>
              <a:t>contain some degrees of </a:t>
            </a:r>
            <a:r>
              <a:rPr lang="en-US" dirty="0" smtClean="0">
                <a:solidFill>
                  <a:srgbClr val="0070C0"/>
                </a:solidFill>
              </a:rPr>
              <a:t>uncertainty</a:t>
            </a:r>
          </a:p>
          <a:p>
            <a:pPr lvl="1"/>
            <a:r>
              <a:rPr lang="en-US" dirty="0" smtClean="0">
                <a:solidFill>
                  <a:srgbClr val="0070C0"/>
                </a:solidFill>
              </a:rPr>
              <a:t>Prefers </a:t>
            </a:r>
            <a:r>
              <a:rPr lang="en-US" dirty="0">
                <a:solidFill>
                  <a:srgbClr val="0070C0"/>
                </a:solidFill>
              </a:rPr>
              <a:t>to consider the outputs from </a:t>
            </a:r>
            <a:r>
              <a:rPr lang="en-US" dirty="0" smtClean="0">
                <a:solidFill>
                  <a:srgbClr val="0070C0"/>
                </a:solidFill>
              </a:rPr>
              <a:t>multiple experts (i.e. AV Scanners)</a:t>
            </a:r>
          </a:p>
          <a:p>
            <a:pPr lvl="1"/>
            <a:r>
              <a:rPr lang="en-US" dirty="0" smtClean="0">
                <a:solidFill>
                  <a:srgbClr val="0070C0"/>
                </a:solidFill>
              </a:rPr>
              <a:t>Requires a </a:t>
            </a:r>
            <a:r>
              <a:rPr lang="en-US" dirty="0">
                <a:solidFill>
                  <a:srgbClr val="0070C0"/>
                </a:solidFill>
              </a:rPr>
              <a:t>fully automated </a:t>
            </a:r>
            <a:r>
              <a:rPr lang="en-US" dirty="0" smtClean="0">
                <a:solidFill>
                  <a:srgbClr val="0070C0"/>
                </a:solidFill>
              </a:rPr>
              <a:t>quantitative analysis </a:t>
            </a:r>
            <a:r>
              <a:rPr lang="en-US" dirty="0">
                <a:solidFill>
                  <a:srgbClr val="0070C0"/>
                </a:solidFill>
              </a:rPr>
              <a:t>of the validity of </a:t>
            </a:r>
            <a:r>
              <a:rPr lang="en-US" dirty="0" smtClean="0">
                <a:solidFill>
                  <a:srgbClr val="0070C0"/>
                </a:solidFill>
              </a:rPr>
              <a:t>clustering </a:t>
            </a:r>
            <a:r>
              <a:rPr lang="en-US" dirty="0">
                <a:solidFill>
                  <a:srgbClr val="0070C0"/>
                </a:solidFill>
              </a:rPr>
              <a:t>results</a:t>
            </a:r>
            <a:endParaRPr lang="en-US" dirty="0" smtClean="0">
              <a:solidFill>
                <a:srgbClr val="0070C0"/>
              </a:solidFill>
              <a:cs typeface="Times New Roman" pitchFamily="18" charset="0"/>
            </a:endParaRPr>
          </a:p>
          <a:p>
            <a:pPr lvl="1"/>
            <a:endParaRPr lang="en-US" dirty="0" smtClean="0">
              <a:cs typeface="Times New Roman" pitchFamily="18" charset="0"/>
            </a:endParaRPr>
          </a:p>
          <a:p>
            <a:pPr lvl="1"/>
            <a:endParaRPr lang="en-US" dirty="0" smtClean="0"/>
          </a:p>
        </p:txBody>
      </p:sp>
    </p:spTree>
    <p:extLst>
      <p:ext uri="{BB962C8B-B14F-4D97-AF65-F5344CB8AC3E}">
        <p14:creationId xmlns:p14="http://schemas.microsoft.com/office/powerpoint/2010/main" val="3483435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Our application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57</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smtClean="0"/>
              <a:t>We use VAMO for clustering malware samples according to the labels that assigned to these samples by multiple anti-virus scanners.</a:t>
            </a:r>
            <a:endParaRPr lang="en-US" dirty="0" smtClean="0">
              <a:cs typeface="Times New Roman" pitchFamily="18" charset="0"/>
            </a:endParaRPr>
          </a:p>
          <a:p>
            <a:pPr lvl="1"/>
            <a:endParaRPr lang="en-US" dirty="0" smtClean="0"/>
          </a:p>
        </p:txBody>
      </p:sp>
    </p:spTree>
    <p:extLst>
      <p:ext uri="{BB962C8B-B14F-4D97-AF65-F5344CB8AC3E}">
        <p14:creationId xmlns:p14="http://schemas.microsoft.com/office/powerpoint/2010/main" val="14446814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Clustering</a:t>
            </a:r>
            <a:endParaRPr lang="en-US" dirty="0"/>
          </a:p>
        </p:txBody>
      </p:sp>
      <p:sp>
        <p:nvSpPr>
          <p:cNvPr id="3" name="Content Placeholder 2"/>
          <p:cNvSpPr>
            <a:spLocks noGrp="1"/>
          </p:cNvSpPr>
          <p:nvPr>
            <p:ph sz="quarter" idx="1"/>
          </p:nvPr>
        </p:nvSpPr>
        <p:spPr>
          <a:xfrm>
            <a:off x="457200" y="1405830"/>
            <a:ext cx="8229600" cy="4525963"/>
          </a:xfrm>
        </p:spPr>
        <p:txBody>
          <a:bodyPr/>
          <a:lstStyle/>
          <a:p>
            <a:r>
              <a:rPr lang="en-US" dirty="0" smtClean="0"/>
              <a:t>Clustering malware into </a:t>
            </a:r>
            <a:r>
              <a:rPr lang="en-US" i="1" dirty="0" smtClean="0"/>
              <a:t>families </a:t>
            </a:r>
            <a:r>
              <a:rPr lang="en-US" dirty="0" smtClean="0"/>
              <a:t>is useful</a:t>
            </a:r>
          </a:p>
        </p:txBody>
      </p:sp>
      <p:pic>
        <p:nvPicPr>
          <p:cNvPr id="7" name="Picture 6"/>
          <p:cNvPicPr>
            <a:picLocks noChangeAspect="1"/>
          </p:cNvPicPr>
          <p:nvPr/>
        </p:nvPicPr>
        <p:blipFill>
          <a:blip r:embed="rId2"/>
          <a:stretch>
            <a:fillRect/>
          </a:stretch>
        </p:blipFill>
        <p:spPr>
          <a:xfrm>
            <a:off x="2151183" y="3291135"/>
            <a:ext cx="501385" cy="565471"/>
          </a:xfrm>
          <a:prstGeom prst="rect">
            <a:avLst/>
          </a:prstGeom>
        </p:spPr>
      </p:pic>
      <p:grpSp>
        <p:nvGrpSpPr>
          <p:cNvPr id="39" name="Group 38"/>
          <p:cNvGrpSpPr/>
          <p:nvPr/>
        </p:nvGrpSpPr>
        <p:grpSpPr>
          <a:xfrm>
            <a:off x="556615" y="2442929"/>
            <a:ext cx="1594568" cy="3255292"/>
            <a:chOff x="556615" y="2442929"/>
            <a:chExt cx="1594568" cy="3255292"/>
          </a:xfrm>
        </p:grpSpPr>
        <p:pic>
          <p:nvPicPr>
            <p:cNvPr id="5" name="Picture 4"/>
            <p:cNvPicPr>
              <a:picLocks noChangeAspect="1"/>
            </p:cNvPicPr>
            <p:nvPr/>
          </p:nvPicPr>
          <p:blipFill>
            <a:blip r:embed="rId3"/>
            <a:stretch>
              <a:fillRect/>
            </a:stretch>
          </p:blipFill>
          <p:spPr>
            <a:xfrm>
              <a:off x="556615" y="3008400"/>
              <a:ext cx="501385" cy="565471"/>
            </a:xfrm>
            <a:prstGeom prst="rect">
              <a:avLst/>
            </a:prstGeom>
          </p:spPr>
        </p:pic>
        <p:pic>
          <p:nvPicPr>
            <p:cNvPr id="9" name="Picture 8"/>
            <p:cNvPicPr>
              <a:picLocks noChangeAspect="1"/>
            </p:cNvPicPr>
            <p:nvPr/>
          </p:nvPicPr>
          <p:blipFill>
            <a:blip r:embed="rId4"/>
            <a:stretch>
              <a:fillRect/>
            </a:stretch>
          </p:blipFill>
          <p:spPr>
            <a:xfrm>
              <a:off x="1087601" y="5031997"/>
              <a:ext cx="455591" cy="513824"/>
            </a:xfrm>
            <a:prstGeom prst="rect">
              <a:avLst/>
            </a:prstGeom>
          </p:spPr>
        </p:pic>
        <p:pic>
          <p:nvPicPr>
            <p:cNvPr id="8" name="Picture 7"/>
            <p:cNvPicPr>
              <a:picLocks noChangeAspect="1"/>
            </p:cNvPicPr>
            <p:nvPr/>
          </p:nvPicPr>
          <p:blipFill>
            <a:blip r:embed="rId4"/>
            <a:stretch>
              <a:fillRect/>
            </a:stretch>
          </p:blipFill>
          <p:spPr>
            <a:xfrm>
              <a:off x="632010" y="4775085"/>
              <a:ext cx="455591" cy="513824"/>
            </a:xfrm>
            <a:prstGeom prst="rect">
              <a:avLst/>
            </a:prstGeom>
          </p:spPr>
        </p:pic>
        <p:pic>
          <p:nvPicPr>
            <p:cNvPr id="10" name="Picture 9"/>
            <p:cNvPicPr>
              <a:picLocks noChangeAspect="1"/>
            </p:cNvPicPr>
            <p:nvPr/>
          </p:nvPicPr>
          <p:blipFill>
            <a:blip r:embed="rId4"/>
            <a:stretch>
              <a:fillRect/>
            </a:stretch>
          </p:blipFill>
          <p:spPr>
            <a:xfrm>
              <a:off x="1187590" y="4349719"/>
              <a:ext cx="455591" cy="513824"/>
            </a:xfrm>
            <a:prstGeom prst="rect">
              <a:avLst/>
            </a:prstGeom>
          </p:spPr>
        </p:pic>
        <p:pic>
          <p:nvPicPr>
            <p:cNvPr id="11" name="Picture 10"/>
            <p:cNvPicPr>
              <a:picLocks noChangeAspect="1"/>
            </p:cNvPicPr>
            <p:nvPr/>
          </p:nvPicPr>
          <p:blipFill>
            <a:blip r:embed="rId3"/>
            <a:stretch>
              <a:fillRect/>
            </a:stretch>
          </p:blipFill>
          <p:spPr>
            <a:xfrm>
              <a:off x="1058000" y="2442929"/>
              <a:ext cx="501385" cy="565471"/>
            </a:xfrm>
            <a:prstGeom prst="rect">
              <a:avLst/>
            </a:prstGeom>
          </p:spPr>
        </p:pic>
        <p:pic>
          <p:nvPicPr>
            <p:cNvPr id="12" name="Picture 11"/>
            <p:cNvPicPr>
              <a:picLocks noChangeAspect="1"/>
            </p:cNvPicPr>
            <p:nvPr/>
          </p:nvPicPr>
          <p:blipFill>
            <a:blip r:embed="rId3"/>
            <a:stretch>
              <a:fillRect/>
            </a:stretch>
          </p:blipFill>
          <p:spPr>
            <a:xfrm>
              <a:off x="1032082" y="3213665"/>
              <a:ext cx="501385" cy="565471"/>
            </a:xfrm>
            <a:prstGeom prst="rect">
              <a:avLst/>
            </a:prstGeom>
          </p:spPr>
        </p:pic>
        <p:pic>
          <p:nvPicPr>
            <p:cNvPr id="13" name="Picture 12"/>
            <p:cNvPicPr>
              <a:picLocks noChangeAspect="1"/>
            </p:cNvPicPr>
            <p:nvPr/>
          </p:nvPicPr>
          <p:blipFill>
            <a:blip r:embed="rId3"/>
            <a:stretch>
              <a:fillRect/>
            </a:stretch>
          </p:blipFill>
          <p:spPr>
            <a:xfrm>
              <a:off x="1559385" y="2878064"/>
              <a:ext cx="501385" cy="565471"/>
            </a:xfrm>
            <a:prstGeom prst="rect">
              <a:avLst/>
            </a:prstGeom>
          </p:spPr>
        </p:pic>
        <p:pic>
          <p:nvPicPr>
            <p:cNvPr id="14" name="Picture 13"/>
            <p:cNvPicPr>
              <a:picLocks noChangeAspect="1"/>
            </p:cNvPicPr>
            <p:nvPr/>
          </p:nvPicPr>
          <p:blipFill>
            <a:blip r:embed="rId4"/>
            <a:stretch>
              <a:fillRect/>
            </a:stretch>
          </p:blipFill>
          <p:spPr>
            <a:xfrm>
              <a:off x="1695592" y="5184397"/>
              <a:ext cx="455591" cy="513824"/>
            </a:xfrm>
            <a:prstGeom prst="rect">
              <a:avLst/>
            </a:prstGeom>
          </p:spPr>
        </p:pic>
        <p:pic>
          <p:nvPicPr>
            <p:cNvPr id="15" name="Picture 14"/>
            <p:cNvPicPr>
              <a:picLocks noChangeAspect="1"/>
            </p:cNvPicPr>
            <p:nvPr/>
          </p:nvPicPr>
          <p:blipFill>
            <a:blip r:embed="rId4"/>
            <a:stretch>
              <a:fillRect/>
            </a:stretch>
          </p:blipFill>
          <p:spPr>
            <a:xfrm>
              <a:off x="1695592" y="4518173"/>
              <a:ext cx="455591" cy="513824"/>
            </a:xfrm>
            <a:prstGeom prst="rect">
              <a:avLst/>
            </a:prstGeom>
          </p:spPr>
        </p:pic>
      </p:grpSp>
      <p:grpSp>
        <p:nvGrpSpPr>
          <p:cNvPr id="23" name="Group 22"/>
          <p:cNvGrpSpPr/>
          <p:nvPr/>
        </p:nvGrpSpPr>
        <p:grpSpPr>
          <a:xfrm>
            <a:off x="3853277" y="4486501"/>
            <a:ext cx="1112448" cy="1326095"/>
            <a:chOff x="4008472" y="2807211"/>
            <a:chExt cx="1112448" cy="1326095"/>
          </a:xfrm>
        </p:grpSpPr>
        <p:pic>
          <p:nvPicPr>
            <p:cNvPr id="16" name="Picture 15"/>
            <p:cNvPicPr>
              <a:picLocks noChangeAspect="1"/>
            </p:cNvPicPr>
            <p:nvPr/>
          </p:nvPicPr>
          <p:blipFill>
            <a:blip r:embed="rId5"/>
            <a:stretch>
              <a:fillRect/>
            </a:stretch>
          </p:blipFill>
          <p:spPr>
            <a:xfrm>
              <a:off x="4129776" y="2807211"/>
              <a:ext cx="495572" cy="558915"/>
            </a:xfrm>
            <a:prstGeom prst="rect">
              <a:avLst/>
            </a:prstGeom>
          </p:spPr>
        </p:pic>
        <p:pic>
          <p:nvPicPr>
            <p:cNvPr id="17" name="Picture 16"/>
            <p:cNvPicPr>
              <a:picLocks noChangeAspect="1"/>
            </p:cNvPicPr>
            <p:nvPr/>
          </p:nvPicPr>
          <p:blipFill>
            <a:blip r:embed="rId5"/>
            <a:stretch>
              <a:fillRect/>
            </a:stretch>
          </p:blipFill>
          <p:spPr>
            <a:xfrm>
              <a:off x="4625348" y="2959611"/>
              <a:ext cx="495572" cy="558915"/>
            </a:xfrm>
            <a:prstGeom prst="rect">
              <a:avLst/>
            </a:prstGeom>
          </p:spPr>
        </p:pic>
        <p:pic>
          <p:nvPicPr>
            <p:cNvPr id="18" name="Picture 17"/>
            <p:cNvPicPr>
              <a:picLocks noChangeAspect="1"/>
            </p:cNvPicPr>
            <p:nvPr/>
          </p:nvPicPr>
          <p:blipFill>
            <a:blip r:embed="rId5"/>
            <a:stretch>
              <a:fillRect/>
            </a:stretch>
          </p:blipFill>
          <p:spPr>
            <a:xfrm>
              <a:off x="4008472" y="3574391"/>
              <a:ext cx="495572" cy="558915"/>
            </a:xfrm>
            <a:prstGeom prst="rect">
              <a:avLst/>
            </a:prstGeom>
          </p:spPr>
        </p:pic>
      </p:grpSp>
      <p:pic>
        <p:nvPicPr>
          <p:cNvPr id="20" name="Picture 19"/>
          <p:cNvPicPr>
            <a:picLocks noChangeAspect="1"/>
          </p:cNvPicPr>
          <p:nvPr/>
        </p:nvPicPr>
        <p:blipFill>
          <a:blip r:embed="rId3"/>
          <a:stretch>
            <a:fillRect/>
          </a:stretch>
        </p:blipFill>
        <p:spPr>
          <a:xfrm>
            <a:off x="2148375" y="3287283"/>
            <a:ext cx="501385" cy="565471"/>
          </a:xfrm>
          <a:prstGeom prst="rect">
            <a:avLst/>
          </a:prstGeom>
        </p:spPr>
      </p:pic>
      <p:grpSp>
        <p:nvGrpSpPr>
          <p:cNvPr id="37" name="Group 36"/>
          <p:cNvGrpSpPr/>
          <p:nvPr/>
        </p:nvGrpSpPr>
        <p:grpSpPr>
          <a:xfrm>
            <a:off x="380400" y="2298505"/>
            <a:ext cx="2568554" cy="3545534"/>
            <a:chOff x="380400" y="2298505"/>
            <a:chExt cx="2568554" cy="3545534"/>
          </a:xfrm>
        </p:grpSpPr>
        <p:sp>
          <p:nvSpPr>
            <p:cNvPr id="4" name="Oval 3"/>
            <p:cNvSpPr/>
            <p:nvPr/>
          </p:nvSpPr>
          <p:spPr>
            <a:xfrm>
              <a:off x="489859" y="4259013"/>
              <a:ext cx="2133984" cy="158502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80400" y="2298505"/>
              <a:ext cx="2568554" cy="182459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6501528" y="2377524"/>
            <a:ext cx="2107518" cy="2956485"/>
            <a:chOff x="6579282" y="2416398"/>
            <a:chExt cx="2107518" cy="2956485"/>
          </a:xfrm>
        </p:grpSpPr>
        <p:pic>
          <p:nvPicPr>
            <p:cNvPr id="22" name="Picture 21"/>
            <p:cNvPicPr>
              <a:picLocks noChangeAspect="1"/>
            </p:cNvPicPr>
            <p:nvPr/>
          </p:nvPicPr>
          <p:blipFill>
            <a:blip r:embed="rId6"/>
            <a:stretch>
              <a:fillRect/>
            </a:stretch>
          </p:blipFill>
          <p:spPr>
            <a:xfrm>
              <a:off x="6592241" y="2846783"/>
              <a:ext cx="2041088" cy="2526100"/>
            </a:xfrm>
            <a:prstGeom prst="rect">
              <a:avLst/>
            </a:prstGeom>
          </p:spPr>
        </p:pic>
        <p:sp>
          <p:nvSpPr>
            <p:cNvPr id="25" name="TextBox 24"/>
            <p:cNvSpPr txBox="1"/>
            <p:nvPr/>
          </p:nvSpPr>
          <p:spPr>
            <a:xfrm>
              <a:off x="6579282" y="2416398"/>
              <a:ext cx="2107518" cy="461665"/>
            </a:xfrm>
            <a:prstGeom prst="rect">
              <a:avLst/>
            </a:prstGeom>
            <a:noFill/>
          </p:spPr>
          <p:txBody>
            <a:bodyPr wrap="none" rtlCol="0">
              <a:spAutoFit/>
            </a:bodyPr>
            <a:lstStyle/>
            <a:p>
              <a:r>
                <a:rPr lang="en-US" sz="2400" dirty="0" smtClean="0"/>
                <a:t>Malware Triage</a:t>
              </a:r>
              <a:endParaRPr lang="en-US" sz="2400" dirty="0"/>
            </a:p>
          </p:txBody>
        </p:sp>
      </p:grpSp>
      <p:grpSp>
        <p:nvGrpSpPr>
          <p:cNvPr id="34" name="Group 33"/>
          <p:cNvGrpSpPr/>
          <p:nvPr/>
        </p:nvGrpSpPr>
        <p:grpSpPr>
          <a:xfrm>
            <a:off x="2652569" y="2334761"/>
            <a:ext cx="2496926" cy="956374"/>
            <a:chOff x="2484102" y="2334761"/>
            <a:chExt cx="2496926" cy="956374"/>
          </a:xfrm>
        </p:grpSpPr>
        <p:cxnSp>
          <p:nvCxnSpPr>
            <p:cNvPr id="27" name="Straight Arrow Connector 26"/>
            <p:cNvCxnSpPr/>
            <p:nvPr/>
          </p:nvCxnSpPr>
          <p:spPr>
            <a:xfrm rot="10800000" flipV="1">
              <a:off x="2484102" y="2878063"/>
              <a:ext cx="760841" cy="413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203528" y="2334761"/>
              <a:ext cx="1777500" cy="646331"/>
            </a:xfrm>
            <a:prstGeom prst="rect">
              <a:avLst/>
            </a:prstGeom>
            <a:noFill/>
          </p:spPr>
          <p:txBody>
            <a:bodyPr wrap="none" rtlCol="0">
              <a:spAutoFit/>
            </a:bodyPr>
            <a:lstStyle/>
            <a:p>
              <a:r>
                <a:rPr lang="en-US" dirty="0" smtClean="0"/>
                <a:t>Use to generate</a:t>
              </a:r>
              <a:br>
                <a:rPr lang="en-US" dirty="0" smtClean="0"/>
              </a:br>
              <a:r>
                <a:rPr lang="en-US" dirty="0" smtClean="0"/>
                <a:t>better signatures</a:t>
              </a:r>
            </a:p>
          </p:txBody>
        </p:sp>
      </p:grpSp>
      <p:grpSp>
        <p:nvGrpSpPr>
          <p:cNvPr id="35" name="Group 34"/>
          <p:cNvGrpSpPr/>
          <p:nvPr/>
        </p:nvGrpSpPr>
        <p:grpSpPr>
          <a:xfrm>
            <a:off x="3413407" y="3902639"/>
            <a:ext cx="1905521" cy="2180973"/>
            <a:chOff x="3244940" y="3902639"/>
            <a:chExt cx="1905521" cy="2180973"/>
          </a:xfrm>
        </p:grpSpPr>
        <p:sp>
          <p:nvSpPr>
            <p:cNvPr id="24" name="Oval 23"/>
            <p:cNvSpPr/>
            <p:nvPr/>
          </p:nvSpPr>
          <p:spPr>
            <a:xfrm>
              <a:off x="3244940" y="4259013"/>
              <a:ext cx="1905521" cy="182459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611355" y="3902639"/>
              <a:ext cx="1236236" cy="369332"/>
            </a:xfrm>
            <a:prstGeom prst="rect">
              <a:avLst/>
            </a:prstGeom>
            <a:noFill/>
          </p:spPr>
          <p:txBody>
            <a:bodyPr wrap="none" rtlCol="0">
              <a:spAutoFit/>
            </a:bodyPr>
            <a:lstStyle/>
            <a:p>
              <a:r>
                <a:rPr lang="en-US" dirty="0" smtClean="0"/>
                <a:t>New family</a:t>
              </a:r>
              <a:endParaRPr lang="en-US" dirty="0"/>
            </a:p>
          </p:txBody>
        </p:sp>
      </p:grpSp>
      <p:sp>
        <p:nvSpPr>
          <p:cNvPr id="6" name="Slide Number Placeholder 5"/>
          <p:cNvSpPr>
            <a:spLocks noGrp="1"/>
          </p:cNvSpPr>
          <p:nvPr>
            <p:ph type="sldNum" sz="quarter" idx="15"/>
          </p:nvPr>
        </p:nvSpPr>
        <p:spPr/>
        <p:txBody>
          <a:bodyPr/>
          <a:lstStyle/>
          <a:p>
            <a:pPr>
              <a:defRPr/>
            </a:pPr>
            <a:fld id="{4D3F5836-87CD-4424-B467-46C02A95E8B6}" type="slidenum">
              <a:rPr lang="zh-CN" altLang="en-US" smtClean="0"/>
              <a:pPr>
                <a:defRPr/>
              </a:pPr>
              <a:t>58</a:t>
            </a:fld>
            <a:endParaRPr lang="en-US" altLang="zh-CN"/>
          </a:p>
        </p:txBody>
      </p:sp>
    </p:spTree>
    <p:extLst>
      <p:ext uri="{BB962C8B-B14F-4D97-AF65-F5344CB8AC3E}">
        <p14:creationId xmlns:p14="http://schemas.microsoft.com/office/powerpoint/2010/main" val="155144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accel="50000" decel="5000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linds(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Clustering Research</a:t>
            </a:r>
            <a:endParaRPr lang="en-US" dirty="0"/>
          </a:p>
        </p:txBody>
      </p:sp>
      <p:sp>
        <p:nvSpPr>
          <p:cNvPr id="3" name="Content Placeholder 2"/>
          <p:cNvSpPr>
            <a:spLocks noGrp="1"/>
          </p:cNvSpPr>
          <p:nvPr>
            <p:ph sz="quarter" idx="1"/>
          </p:nvPr>
        </p:nvSpPr>
        <p:spPr/>
        <p:txBody>
          <a:bodyPr>
            <a:normAutofit fontScale="92500"/>
          </a:bodyPr>
          <a:lstStyle/>
          <a:p>
            <a:r>
              <a:rPr lang="en-US" dirty="0" smtClean="0"/>
              <a:t>Bailey et al. </a:t>
            </a:r>
            <a:r>
              <a:rPr lang="en-US" i="1" dirty="0" smtClean="0"/>
              <a:t>Automated classification and analysis of internet malware </a:t>
            </a:r>
            <a:r>
              <a:rPr lang="en-US" dirty="0" smtClean="0"/>
              <a:t>(RAID'07)</a:t>
            </a:r>
          </a:p>
          <a:p>
            <a:endParaRPr lang="en-US" dirty="0" smtClean="0"/>
          </a:p>
          <a:p>
            <a:r>
              <a:rPr lang="en-US" dirty="0" smtClean="0"/>
              <a:t>Bayer et al</a:t>
            </a:r>
            <a:r>
              <a:rPr lang="en-US" i="1" dirty="0" smtClean="0"/>
              <a:t>. Scalable, behavior-based malware clustering </a:t>
            </a:r>
            <a:r>
              <a:rPr lang="en-US" dirty="0" smtClean="0"/>
              <a:t>(NDSS'09)</a:t>
            </a:r>
          </a:p>
          <a:p>
            <a:endParaRPr lang="en-US" dirty="0" smtClean="0"/>
          </a:p>
          <a:p>
            <a:r>
              <a:rPr lang="en-US" dirty="0" err="1" smtClean="0"/>
              <a:t>Hu</a:t>
            </a:r>
            <a:r>
              <a:rPr lang="en-US" dirty="0" smtClean="0"/>
              <a:t> et al. </a:t>
            </a:r>
            <a:r>
              <a:rPr lang="en-US" i="1" dirty="0" smtClean="0"/>
              <a:t>Large-scale malware indexing using function-call graphs</a:t>
            </a:r>
            <a:r>
              <a:rPr lang="en-US" dirty="0" smtClean="0"/>
              <a:t> (CCS'09)</a:t>
            </a:r>
          </a:p>
          <a:p>
            <a:endParaRPr lang="en-US" dirty="0" smtClean="0"/>
          </a:p>
          <a:p>
            <a:r>
              <a:rPr lang="en-US" dirty="0" smtClean="0"/>
              <a:t>Perdisci et al. </a:t>
            </a:r>
            <a:r>
              <a:rPr lang="en-US" i="1" dirty="0" smtClean="0"/>
              <a:t>Behavioral clustering of http-based malware and signature generation using malicious network traces </a:t>
            </a:r>
            <a:r>
              <a:rPr lang="en-US" dirty="0" smtClean="0"/>
              <a:t>(NSDI'10)</a:t>
            </a:r>
          </a:p>
          <a:p>
            <a:endParaRPr lang="en-US" dirty="0" smtClean="0"/>
          </a:p>
          <a:p>
            <a:r>
              <a:rPr lang="en-US" dirty="0" smtClean="0"/>
              <a:t>Jang et al. </a:t>
            </a:r>
            <a:r>
              <a:rPr lang="en-US" i="1" dirty="0" err="1" smtClean="0"/>
              <a:t>Bitshred</a:t>
            </a:r>
            <a:r>
              <a:rPr lang="en-US" i="1" dirty="0" smtClean="0"/>
              <a:t>: feature hashing malware for scalable triage and semantic analysis </a:t>
            </a:r>
            <a:r>
              <a:rPr lang="en-US" dirty="0" smtClean="0"/>
              <a:t>(CCS'11)</a:t>
            </a:r>
            <a:endParaRPr lang="en-US" dirty="0"/>
          </a:p>
        </p:txBody>
      </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59</a:t>
            </a:fld>
            <a:endParaRPr lang="en-US" altLang="zh-CN"/>
          </a:p>
        </p:txBody>
      </p:sp>
    </p:spTree>
    <p:extLst>
      <p:ext uri="{BB962C8B-B14F-4D97-AF65-F5344CB8AC3E}">
        <p14:creationId xmlns:p14="http://schemas.microsoft.com/office/powerpoint/2010/main" val="159849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Goal</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6</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smtClean="0">
                <a:latin typeface="+mj-lt"/>
                <a:cs typeface="Times New Roman" pitchFamily="18" charset="0"/>
              </a:rPr>
              <a:t>ROMP </a:t>
            </a:r>
          </a:p>
          <a:p>
            <a:pPr lvl="1"/>
            <a:r>
              <a:rPr lang="en-US" dirty="0" smtClean="0">
                <a:solidFill>
                  <a:srgbClr val="0070C0"/>
                </a:solidFill>
                <a:latin typeface="+mj-lt"/>
              </a:rPr>
              <a:t>To </a:t>
            </a:r>
            <a:r>
              <a:rPr lang="en-US" dirty="0">
                <a:solidFill>
                  <a:srgbClr val="0070C0"/>
                </a:solidFill>
                <a:latin typeface="+mj-lt"/>
              </a:rPr>
              <a:t>identify rare oncogenic mutations as well as mutations with suspicious </a:t>
            </a:r>
            <a:r>
              <a:rPr lang="en-US" dirty="0" smtClean="0">
                <a:solidFill>
                  <a:srgbClr val="0070C0"/>
                </a:solidFill>
                <a:latin typeface="+mj-lt"/>
              </a:rPr>
              <a:t>labels</a:t>
            </a:r>
          </a:p>
          <a:p>
            <a:r>
              <a:rPr lang="en-US" dirty="0" smtClean="0">
                <a:latin typeface="+mj-lt"/>
              </a:rPr>
              <a:t>VAMO</a:t>
            </a:r>
          </a:p>
          <a:p>
            <a:pPr lvl="1"/>
            <a:r>
              <a:rPr lang="en-US" dirty="0">
                <a:solidFill>
                  <a:srgbClr val="0070C0"/>
                </a:solidFill>
                <a:latin typeface="+mj-lt"/>
              </a:rPr>
              <a:t>T</a:t>
            </a:r>
            <a:r>
              <a:rPr lang="en-US" dirty="0" smtClean="0">
                <a:solidFill>
                  <a:srgbClr val="0070C0"/>
                </a:solidFill>
                <a:latin typeface="+mj-lt"/>
              </a:rPr>
              <a:t>o </a:t>
            </a:r>
            <a:r>
              <a:rPr lang="en-US" dirty="0">
                <a:solidFill>
                  <a:srgbClr val="0070C0"/>
                </a:solidFill>
                <a:latin typeface="+mj-lt"/>
              </a:rPr>
              <a:t>provide a fully automated </a:t>
            </a:r>
            <a:r>
              <a:rPr lang="en-US" dirty="0" smtClean="0">
                <a:solidFill>
                  <a:srgbClr val="0070C0"/>
                </a:solidFill>
                <a:latin typeface="+mj-lt"/>
              </a:rPr>
              <a:t>quantitative analysis </a:t>
            </a:r>
            <a:r>
              <a:rPr lang="en-US" dirty="0">
                <a:solidFill>
                  <a:srgbClr val="0070C0"/>
                </a:solidFill>
                <a:latin typeface="+mj-lt"/>
              </a:rPr>
              <a:t>of the validity of malware clustering </a:t>
            </a:r>
            <a:r>
              <a:rPr lang="en-US" dirty="0" smtClean="0">
                <a:solidFill>
                  <a:srgbClr val="0070C0"/>
                </a:solidFill>
                <a:latin typeface="+mj-lt"/>
              </a:rPr>
              <a:t>results</a:t>
            </a:r>
            <a:endParaRPr lang="en-US" dirty="0">
              <a:solidFill>
                <a:srgbClr val="0070C0"/>
              </a:solidFill>
              <a:latin typeface="+mj-lt"/>
            </a:endParaRPr>
          </a:p>
        </p:txBody>
      </p:sp>
    </p:spTree>
    <p:extLst>
      <p:ext uri="{BB962C8B-B14F-4D97-AF65-F5344CB8AC3E}">
        <p14:creationId xmlns:p14="http://schemas.microsoft.com/office/powerpoint/2010/main" val="23587997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Clustering Results</a:t>
            </a:r>
            <a:endParaRPr lang="en-US" dirty="0"/>
          </a:p>
        </p:txBody>
      </p:sp>
      <p:sp>
        <p:nvSpPr>
          <p:cNvPr id="3" name="Content Placeholder 2"/>
          <p:cNvSpPr>
            <a:spLocks noGrp="1"/>
          </p:cNvSpPr>
          <p:nvPr>
            <p:ph sz="quarter" idx="1"/>
          </p:nvPr>
        </p:nvSpPr>
        <p:spPr>
          <a:xfrm>
            <a:off x="262815" y="1379914"/>
            <a:ext cx="8229600" cy="4525963"/>
          </a:xfrm>
        </p:spPr>
        <p:txBody>
          <a:bodyPr>
            <a:normAutofit/>
          </a:bodyPr>
          <a:lstStyle/>
          <a:p>
            <a:r>
              <a:rPr lang="en-US" dirty="0" smtClean="0"/>
              <a:t>How do we know clustering output is good?</a:t>
            </a:r>
          </a:p>
          <a:p>
            <a:pPr lvl="1"/>
            <a:r>
              <a:rPr lang="en-US" dirty="0" smtClean="0">
                <a:solidFill>
                  <a:srgbClr val="0070C0"/>
                </a:solidFill>
              </a:rPr>
              <a:t>Need a </a:t>
            </a:r>
            <a:r>
              <a:rPr lang="en-US" b="1" dirty="0" smtClean="0">
                <a:solidFill>
                  <a:srgbClr val="0070C0"/>
                </a:solidFill>
              </a:rPr>
              <a:t>reference clustering </a:t>
            </a:r>
            <a:r>
              <a:rPr lang="en-US" dirty="0" smtClean="0">
                <a:solidFill>
                  <a:srgbClr val="0070C0"/>
                </a:solidFill>
              </a:rPr>
              <a:t>to compare</a:t>
            </a:r>
          </a:p>
          <a:p>
            <a:pPr lvl="1"/>
            <a:r>
              <a:rPr lang="en-US" dirty="0" smtClean="0">
                <a:solidFill>
                  <a:srgbClr val="0070C0"/>
                </a:solidFill>
              </a:rPr>
              <a:t>Challenge: </a:t>
            </a:r>
            <a:r>
              <a:rPr lang="en-US" b="1" dirty="0" smtClean="0">
                <a:solidFill>
                  <a:srgbClr val="0070C0"/>
                </a:solidFill>
              </a:rPr>
              <a:t>unsupervised learning</a:t>
            </a:r>
          </a:p>
          <a:p>
            <a:pPr lvl="1"/>
            <a:r>
              <a:rPr lang="en-US" dirty="0" smtClean="0">
                <a:solidFill>
                  <a:srgbClr val="0070C0"/>
                </a:solidFill>
              </a:rPr>
              <a:t>Limited or no </a:t>
            </a:r>
            <a:r>
              <a:rPr lang="en-US" i="1" dirty="0" smtClean="0">
                <a:solidFill>
                  <a:srgbClr val="0070C0"/>
                </a:solidFill>
              </a:rPr>
              <a:t>ground truth</a:t>
            </a:r>
          </a:p>
          <a:p>
            <a:pPr lvl="1"/>
            <a:endParaRPr lang="en-US" dirty="0" smtClean="0"/>
          </a:p>
          <a:p>
            <a:r>
              <a:rPr lang="en-US" dirty="0" smtClean="0"/>
              <a:t>Reference clustering (previous work)</a:t>
            </a:r>
          </a:p>
          <a:p>
            <a:pPr lvl="1"/>
            <a:r>
              <a:rPr lang="en-US" dirty="0" smtClean="0">
                <a:solidFill>
                  <a:srgbClr val="0070C0"/>
                </a:solidFill>
              </a:rPr>
              <a:t>Use multiple AV scanners</a:t>
            </a:r>
          </a:p>
          <a:p>
            <a:pPr lvl="1"/>
            <a:r>
              <a:rPr lang="en-US" dirty="0" smtClean="0">
                <a:solidFill>
                  <a:srgbClr val="0070C0"/>
                </a:solidFill>
              </a:rPr>
              <a:t>Extract family names from AV labels</a:t>
            </a:r>
          </a:p>
          <a:p>
            <a:pPr lvl="1"/>
            <a:r>
              <a:rPr lang="en-US" dirty="0" smtClean="0">
                <a:solidFill>
                  <a:srgbClr val="0070C0"/>
                </a:solidFill>
              </a:rPr>
              <a:t>Samples that are assigned the same</a:t>
            </a:r>
            <a:br>
              <a:rPr lang="en-US" dirty="0" smtClean="0">
                <a:solidFill>
                  <a:srgbClr val="0070C0"/>
                </a:solidFill>
              </a:rPr>
            </a:br>
            <a:r>
              <a:rPr lang="en-US" dirty="0" smtClean="0">
                <a:solidFill>
                  <a:srgbClr val="0070C0"/>
                </a:solidFill>
              </a:rPr>
              <a:t>label by </a:t>
            </a:r>
            <a:r>
              <a:rPr lang="en-US" b="1" dirty="0" smtClean="0">
                <a:solidFill>
                  <a:srgbClr val="0070C0"/>
                </a:solidFill>
              </a:rPr>
              <a:t>majority of </a:t>
            </a:r>
            <a:r>
              <a:rPr lang="en-US" b="1" dirty="0" err="1" smtClean="0">
                <a:solidFill>
                  <a:srgbClr val="0070C0"/>
                </a:solidFill>
              </a:rPr>
              <a:t>AVs</a:t>
            </a:r>
            <a:r>
              <a:rPr lang="en-US" b="1" dirty="0" smtClean="0">
                <a:solidFill>
                  <a:srgbClr val="0070C0"/>
                </a:solidFill>
              </a:rPr>
              <a:t> </a:t>
            </a:r>
            <a:r>
              <a:rPr lang="en-US" dirty="0" smtClean="0">
                <a:solidFill>
                  <a:srgbClr val="0070C0"/>
                </a:solidFill>
              </a:rPr>
              <a:t>are considered in same family </a:t>
            </a:r>
          </a:p>
          <a:p>
            <a:pPr lvl="1"/>
            <a:endParaRPr lang="en-US" dirty="0"/>
          </a:p>
        </p:txBody>
      </p:sp>
      <p:pic>
        <p:nvPicPr>
          <p:cNvPr id="4" name="Picture 3"/>
          <p:cNvPicPr>
            <a:picLocks noChangeAspect="1"/>
          </p:cNvPicPr>
          <p:nvPr/>
        </p:nvPicPr>
        <p:blipFill>
          <a:blip r:embed="rId2"/>
          <a:stretch>
            <a:fillRect/>
          </a:stretch>
        </p:blipFill>
        <p:spPr>
          <a:xfrm flipH="1">
            <a:off x="6278092" y="1322880"/>
            <a:ext cx="2158724" cy="2158724"/>
          </a:xfrm>
          <a:prstGeom prst="rect">
            <a:avLst/>
          </a:prstGeom>
        </p:spPr>
      </p:pic>
      <p:grpSp>
        <p:nvGrpSpPr>
          <p:cNvPr id="19" name="Group 18"/>
          <p:cNvGrpSpPr/>
          <p:nvPr/>
        </p:nvGrpSpPr>
        <p:grpSpPr>
          <a:xfrm>
            <a:off x="5897765" y="2843624"/>
            <a:ext cx="1720410" cy="1466669"/>
            <a:chOff x="6669687" y="3171777"/>
            <a:chExt cx="1720410" cy="1466669"/>
          </a:xfrm>
        </p:grpSpPr>
        <p:sp>
          <p:nvSpPr>
            <p:cNvPr id="14" name="Oval 13"/>
            <p:cNvSpPr/>
            <p:nvPr/>
          </p:nvSpPr>
          <p:spPr>
            <a:xfrm>
              <a:off x="7258233" y="3333477"/>
              <a:ext cx="1131864" cy="1098693"/>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rot="15234436">
              <a:off x="6731329" y="3136459"/>
              <a:ext cx="634529"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rot="15234436">
              <a:off x="6562127" y="3825720"/>
              <a:ext cx="920286"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7348946" y="3664374"/>
              <a:ext cx="334024" cy="376718"/>
            </a:xfrm>
            <a:prstGeom prst="rect">
              <a:avLst/>
            </a:prstGeom>
          </p:spPr>
        </p:pic>
        <p:pic>
          <p:nvPicPr>
            <p:cNvPr id="8" name="Picture 7"/>
            <p:cNvPicPr>
              <a:picLocks noChangeAspect="1"/>
            </p:cNvPicPr>
            <p:nvPr/>
          </p:nvPicPr>
          <p:blipFill>
            <a:blip r:embed="rId3"/>
            <a:stretch>
              <a:fillRect/>
            </a:stretch>
          </p:blipFill>
          <p:spPr>
            <a:xfrm>
              <a:off x="7670011" y="3450099"/>
              <a:ext cx="334024" cy="376718"/>
            </a:xfrm>
            <a:prstGeom prst="rect">
              <a:avLst/>
            </a:prstGeom>
          </p:spPr>
        </p:pic>
        <p:pic>
          <p:nvPicPr>
            <p:cNvPr id="9" name="Picture 8"/>
            <p:cNvPicPr>
              <a:picLocks noChangeAspect="1"/>
            </p:cNvPicPr>
            <p:nvPr/>
          </p:nvPicPr>
          <p:blipFill>
            <a:blip r:embed="rId3"/>
            <a:stretch>
              <a:fillRect/>
            </a:stretch>
          </p:blipFill>
          <p:spPr>
            <a:xfrm>
              <a:off x="7618175" y="3933575"/>
              <a:ext cx="334024" cy="376718"/>
            </a:xfrm>
            <a:prstGeom prst="rect">
              <a:avLst/>
            </a:prstGeom>
          </p:spPr>
        </p:pic>
        <p:pic>
          <p:nvPicPr>
            <p:cNvPr id="10" name="Picture 9"/>
            <p:cNvPicPr>
              <a:picLocks noChangeAspect="1"/>
            </p:cNvPicPr>
            <p:nvPr/>
          </p:nvPicPr>
          <p:blipFill>
            <a:blip r:embed="rId3"/>
            <a:stretch>
              <a:fillRect/>
            </a:stretch>
          </p:blipFill>
          <p:spPr>
            <a:xfrm>
              <a:off x="7952199" y="3790858"/>
              <a:ext cx="334024" cy="376718"/>
            </a:xfrm>
            <a:prstGeom prst="rect">
              <a:avLst/>
            </a:prstGeom>
          </p:spPr>
        </p:pic>
        <p:pic>
          <p:nvPicPr>
            <p:cNvPr id="11" name="Picture 10"/>
            <p:cNvPicPr>
              <a:picLocks noChangeAspect="1"/>
            </p:cNvPicPr>
            <p:nvPr/>
          </p:nvPicPr>
          <p:blipFill>
            <a:blip r:embed="rId4"/>
            <a:stretch>
              <a:fillRect/>
            </a:stretch>
          </p:blipFill>
          <p:spPr>
            <a:xfrm>
              <a:off x="6790632" y="3786360"/>
              <a:ext cx="338011" cy="381216"/>
            </a:xfrm>
            <a:prstGeom prst="rect">
              <a:avLst/>
            </a:prstGeom>
          </p:spPr>
        </p:pic>
        <p:pic>
          <p:nvPicPr>
            <p:cNvPr id="12" name="Picture 11"/>
            <p:cNvPicPr>
              <a:picLocks noChangeAspect="1"/>
            </p:cNvPicPr>
            <p:nvPr/>
          </p:nvPicPr>
          <p:blipFill>
            <a:blip r:embed="rId4"/>
            <a:stretch>
              <a:fillRect/>
            </a:stretch>
          </p:blipFill>
          <p:spPr>
            <a:xfrm>
              <a:off x="6932876" y="4167576"/>
              <a:ext cx="338011" cy="381216"/>
            </a:xfrm>
            <a:prstGeom prst="rect">
              <a:avLst/>
            </a:prstGeom>
          </p:spPr>
        </p:pic>
        <p:pic>
          <p:nvPicPr>
            <p:cNvPr id="17" name="Picture 16"/>
            <p:cNvPicPr>
              <a:picLocks noChangeAspect="1"/>
            </p:cNvPicPr>
            <p:nvPr/>
          </p:nvPicPr>
          <p:blipFill>
            <a:blip r:embed="rId5"/>
            <a:stretch>
              <a:fillRect/>
            </a:stretch>
          </p:blipFill>
          <p:spPr>
            <a:xfrm>
              <a:off x="6855148" y="3269885"/>
              <a:ext cx="338290" cy="381530"/>
            </a:xfrm>
            <a:prstGeom prst="rect">
              <a:avLst/>
            </a:prstGeom>
          </p:spPr>
        </p:pic>
      </p:grpSp>
      <p:sp>
        <p:nvSpPr>
          <p:cNvPr id="6" name="Slide Number Placeholder 5"/>
          <p:cNvSpPr>
            <a:spLocks noGrp="1"/>
          </p:cNvSpPr>
          <p:nvPr>
            <p:ph type="sldNum" sz="quarter" idx="15"/>
          </p:nvPr>
        </p:nvSpPr>
        <p:spPr/>
        <p:txBody>
          <a:bodyPr/>
          <a:lstStyle/>
          <a:p>
            <a:pPr>
              <a:defRPr/>
            </a:pPr>
            <a:fld id="{4D3F5836-87CD-4424-B467-46C02A95E8B6}" type="slidenum">
              <a:rPr lang="zh-CN" altLang="en-US" smtClean="0"/>
              <a:pPr>
                <a:defRPr/>
              </a:pPr>
              <a:t>60</a:t>
            </a:fld>
            <a:endParaRPr lang="en-US" altLang="zh-CN"/>
          </a:p>
        </p:txBody>
      </p:sp>
    </p:spTree>
    <p:extLst>
      <p:ext uri="{BB962C8B-B14F-4D97-AF65-F5344CB8AC3E}">
        <p14:creationId xmlns:p14="http://schemas.microsoft.com/office/powerpoint/2010/main" val="15535800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Majority Voting</a:t>
            </a:r>
            <a:endParaRPr lang="en-US" dirty="0"/>
          </a:p>
        </p:txBody>
      </p:sp>
      <p:sp>
        <p:nvSpPr>
          <p:cNvPr id="3" name="Content Placeholder 2"/>
          <p:cNvSpPr>
            <a:spLocks noGrp="1"/>
          </p:cNvSpPr>
          <p:nvPr>
            <p:ph sz="quarter" idx="1"/>
          </p:nvPr>
        </p:nvSpPr>
        <p:spPr>
          <a:xfrm>
            <a:off x="3854404" y="1356834"/>
            <a:ext cx="4878150" cy="4525963"/>
          </a:xfrm>
        </p:spPr>
        <p:txBody>
          <a:bodyPr>
            <a:normAutofit/>
          </a:bodyPr>
          <a:lstStyle/>
          <a:p>
            <a:r>
              <a:rPr lang="en-US" sz="2800" dirty="0" smtClean="0"/>
              <a:t>Different AV vendors use different notation</a:t>
            </a:r>
          </a:p>
          <a:p>
            <a:pPr lvl="1"/>
            <a:r>
              <a:rPr lang="en-US" sz="2400" dirty="0" smtClean="0">
                <a:solidFill>
                  <a:srgbClr val="0070C0"/>
                </a:solidFill>
              </a:rPr>
              <a:t>Different family names</a:t>
            </a:r>
          </a:p>
          <a:p>
            <a:pPr lvl="1"/>
            <a:r>
              <a:rPr lang="en-US" sz="2400" dirty="0" smtClean="0">
                <a:solidFill>
                  <a:srgbClr val="0070C0"/>
                </a:solidFill>
              </a:rPr>
              <a:t>One-to-many mapping</a:t>
            </a:r>
          </a:p>
          <a:p>
            <a:pPr lvl="1"/>
            <a:r>
              <a:rPr lang="en-US" sz="2400" dirty="0" smtClean="0">
                <a:solidFill>
                  <a:srgbClr val="0070C0"/>
                </a:solidFill>
              </a:rPr>
              <a:t>Missing and inconsistent labels</a:t>
            </a:r>
            <a:r>
              <a:rPr lang="en-US" sz="2400" dirty="0" smtClean="0"/>
              <a:t/>
            </a:r>
            <a:br>
              <a:rPr lang="en-US" sz="2400" dirty="0" smtClean="0"/>
            </a:br>
            <a:endParaRPr lang="en-US" sz="2400" dirty="0" smtClean="0"/>
          </a:p>
          <a:p>
            <a:r>
              <a:rPr lang="en-US" sz="2800" dirty="0" smtClean="0"/>
              <a:t>Difficult to find majority consensus</a:t>
            </a:r>
          </a:p>
          <a:p>
            <a:pPr lvl="1"/>
            <a:r>
              <a:rPr lang="en-US" sz="2400" dirty="0" smtClean="0">
                <a:solidFill>
                  <a:srgbClr val="0070C0"/>
                </a:solidFill>
              </a:rPr>
              <a:t>Samples with no consensus are excluded</a:t>
            </a:r>
          </a:p>
          <a:p>
            <a:pPr lvl="1"/>
            <a:endParaRPr lang="en-US" sz="2400" dirty="0">
              <a:solidFill>
                <a:srgbClr val="0070C0"/>
              </a:solidFill>
            </a:endParaRPr>
          </a:p>
        </p:txBody>
      </p:sp>
      <p:sp>
        <p:nvSpPr>
          <p:cNvPr id="46" name="Rounded Rectangle 45"/>
          <p:cNvSpPr/>
          <p:nvPr/>
        </p:nvSpPr>
        <p:spPr>
          <a:xfrm>
            <a:off x="144552" y="1437143"/>
            <a:ext cx="3680282" cy="4315001"/>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848833" y="2323499"/>
            <a:ext cx="1131864" cy="1098693"/>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rot="15234436">
            <a:off x="321929" y="2126481"/>
            <a:ext cx="634529"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rot="15234436">
            <a:off x="165686" y="2828700"/>
            <a:ext cx="920286"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939546" y="2654396"/>
            <a:ext cx="334024" cy="376718"/>
          </a:xfrm>
          <a:prstGeom prst="rect">
            <a:avLst/>
          </a:prstGeom>
        </p:spPr>
      </p:pic>
      <p:pic>
        <p:nvPicPr>
          <p:cNvPr id="10" name="Picture 9"/>
          <p:cNvPicPr>
            <a:picLocks noChangeAspect="1"/>
          </p:cNvPicPr>
          <p:nvPr/>
        </p:nvPicPr>
        <p:blipFill>
          <a:blip r:embed="rId2"/>
          <a:stretch>
            <a:fillRect/>
          </a:stretch>
        </p:blipFill>
        <p:spPr>
          <a:xfrm>
            <a:off x="1260611" y="2440121"/>
            <a:ext cx="334024" cy="376718"/>
          </a:xfrm>
          <a:prstGeom prst="rect">
            <a:avLst/>
          </a:prstGeom>
        </p:spPr>
      </p:pic>
      <p:pic>
        <p:nvPicPr>
          <p:cNvPr id="11" name="Picture 10"/>
          <p:cNvPicPr>
            <a:picLocks noChangeAspect="1"/>
          </p:cNvPicPr>
          <p:nvPr/>
        </p:nvPicPr>
        <p:blipFill>
          <a:blip r:embed="rId2"/>
          <a:stretch>
            <a:fillRect/>
          </a:stretch>
        </p:blipFill>
        <p:spPr>
          <a:xfrm>
            <a:off x="1208775" y="2923597"/>
            <a:ext cx="334024" cy="376718"/>
          </a:xfrm>
          <a:prstGeom prst="rect">
            <a:avLst/>
          </a:prstGeom>
        </p:spPr>
      </p:pic>
      <p:pic>
        <p:nvPicPr>
          <p:cNvPr id="12" name="Picture 11"/>
          <p:cNvPicPr>
            <a:picLocks noChangeAspect="1"/>
          </p:cNvPicPr>
          <p:nvPr/>
        </p:nvPicPr>
        <p:blipFill>
          <a:blip r:embed="rId2"/>
          <a:stretch>
            <a:fillRect/>
          </a:stretch>
        </p:blipFill>
        <p:spPr>
          <a:xfrm>
            <a:off x="1542799" y="2780880"/>
            <a:ext cx="334024" cy="376718"/>
          </a:xfrm>
          <a:prstGeom prst="rect">
            <a:avLst/>
          </a:prstGeom>
        </p:spPr>
      </p:pic>
      <p:pic>
        <p:nvPicPr>
          <p:cNvPr id="27" name="Picture 26"/>
          <p:cNvPicPr>
            <a:picLocks noChangeAspect="1"/>
          </p:cNvPicPr>
          <p:nvPr/>
        </p:nvPicPr>
        <p:blipFill>
          <a:blip r:embed="rId2"/>
          <a:stretch>
            <a:fillRect/>
          </a:stretch>
        </p:blipFill>
        <p:spPr>
          <a:xfrm>
            <a:off x="514809" y="2251761"/>
            <a:ext cx="334024" cy="376718"/>
          </a:xfrm>
          <a:prstGeom prst="rect">
            <a:avLst/>
          </a:prstGeom>
        </p:spPr>
      </p:pic>
      <p:pic>
        <p:nvPicPr>
          <p:cNvPr id="29" name="Picture 28"/>
          <p:cNvPicPr>
            <a:picLocks noChangeAspect="1"/>
          </p:cNvPicPr>
          <p:nvPr/>
        </p:nvPicPr>
        <p:blipFill>
          <a:blip r:embed="rId2"/>
          <a:stretch>
            <a:fillRect/>
          </a:stretch>
        </p:blipFill>
        <p:spPr>
          <a:xfrm>
            <a:off x="579604" y="3111956"/>
            <a:ext cx="334024" cy="376718"/>
          </a:xfrm>
          <a:prstGeom prst="rect">
            <a:avLst/>
          </a:prstGeom>
        </p:spPr>
      </p:pic>
      <p:pic>
        <p:nvPicPr>
          <p:cNvPr id="28" name="Picture 27"/>
          <p:cNvPicPr>
            <a:picLocks noChangeAspect="1"/>
          </p:cNvPicPr>
          <p:nvPr/>
        </p:nvPicPr>
        <p:blipFill>
          <a:blip r:embed="rId2"/>
          <a:stretch>
            <a:fillRect/>
          </a:stretch>
        </p:blipFill>
        <p:spPr>
          <a:xfrm>
            <a:off x="347797" y="2842755"/>
            <a:ext cx="334024" cy="376718"/>
          </a:xfrm>
          <a:prstGeom prst="rect">
            <a:avLst/>
          </a:prstGeom>
        </p:spPr>
      </p:pic>
      <p:sp>
        <p:nvSpPr>
          <p:cNvPr id="30" name="Oval 29"/>
          <p:cNvSpPr/>
          <p:nvPr/>
        </p:nvSpPr>
        <p:spPr>
          <a:xfrm>
            <a:off x="2669616" y="3862159"/>
            <a:ext cx="973792" cy="827331"/>
          </a:xfrm>
          <a:prstGeom prst="ellipse">
            <a:avLst/>
          </a:prstGeom>
          <a:solidFill>
            <a:schemeClr val="bg1"/>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12205271">
            <a:off x="2149408" y="4082672"/>
            <a:ext cx="662173" cy="713025"/>
          </a:xfrm>
          <a:prstGeom prst="ellipse">
            <a:avLst/>
          </a:prstGeom>
          <a:solidFill>
            <a:schemeClr val="bg1"/>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a:stretch>
            <a:fillRect/>
          </a:stretch>
        </p:blipFill>
        <p:spPr>
          <a:xfrm>
            <a:off x="2851042" y="4193056"/>
            <a:ext cx="334024" cy="376718"/>
          </a:xfrm>
          <a:prstGeom prst="rect">
            <a:avLst/>
          </a:prstGeom>
        </p:spPr>
      </p:pic>
      <p:pic>
        <p:nvPicPr>
          <p:cNvPr id="34" name="Picture 33"/>
          <p:cNvPicPr>
            <a:picLocks noChangeAspect="1"/>
          </p:cNvPicPr>
          <p:nvPr/>
        </p:nvPicPr>
        <p:blipFill>
          <a:blip r:embed="rId2"/>
          <a:stretch>
            <a:fillRect/>
          </a:stretch>
        </p:blipFill>
        <p:spPr>
          <a:xfrm>
            <a:off x="3198025" y="4030613"/>
            <a:ext cx="334024" cy="376718"/>
          </a:xfrm>
          <a:prstGeom prst="rect">
            <a:avLst/>
          </a:prstGeom>
        </p:spPr>
      </p:pic>
      <p:pic>
        <p:nvPicPr>
          <p:cNvPr id="39" name="Picture 38"/>
          <p:cNvPicPr>
            <a:picLocks noChangeAspect="1"/>
          </p:cNvPicPr>
          <p:nvPr/>
        </p:nvPicPr>
        <p:blipFill>
          <a:blip r:embed="rId2"/>
          <a:stretch>
            <a:fillRect/>
          </a:stretch>
        </p:blipFill>
        <p:spPr>
          <a:xfrm>
            <a:off x="2285211" y="4251835"/>
            <a:ext cx="334024" cy="376718"/>
          </a:xfrm>
          <a:prstGeom prst="rect">
            <a:avLst/>
          </a:prstGeom>
        </p:spPr>
      </p:pic>
      <p:sp>
        <p:nvSpPr>
          <p:cNvPr id="42" name="TextBox 41"/>
          <p:cNvSpPr txBox="1"/>
          <p:nvPr/>
        </p:nvSpPr>
        <p:spPr>
          <a:xfrm>
            <a:off x="858882" y="1676757"/>
            <a:ext cx="1774845" cy="646331"/>
          </a:xfrm>
          <a:prstGeom prst="rect">
            <a:avLst/>
          </a:prstGeom>
          <a:noFill/>
        </p:spPr>
        <p:txBody>
          <a:bodyPr wrap="none" rtlCol="0">
            <a:spAutoFit/>
          </a:bodyPr>
          <a:lstStyle/>
          <a:p>
            <a:r>
              <a:rPr lang="en-US" dirty="0" smtClean="0"/>
              <a:t>3</a:t>
            </a:r>
            <a:r>
              <a:rPr lang="en-US" baseline="30000" dirty="0" smtClean="0"/>
              <a:t>rd</a:t>
            </a:r>
            <a:r>
              <a:rPr lang="en-US" dirty="0" smtClean="0"/>
              <a:t>-party </a:t>
            </a:r>
            <a:br>
              <a:rPr lang="en-US" dirty="0" smtClean="0"/>
            </a:br>
            <a:r>
              <a:rPr lang="en-US" dirty="0" smtClean="0"/>
              <a:t>clustering results</a:t>
            </a:r>
            <a:endParaRPr lang="en-US" dirty="0"/>
          </a:p>
        </p:txBody>
      </p:sp>
      <p:sp>
        <p:nvSpPr>
          <p:cNvPr id="43" name="TextBox 42"/>
          <p:cNvSpPr txBox="1"/>
          <p:nvPr/>
        </p:nvSpPr>
        <p:spPr>
          <a:xfrm>
            <a:off x="548284" y="4602003"/>
            <a:ext cx="2153053" cy="923330"/>
          </a:xfrm>
          <a:prstGeom prst="rect">
            <a:avLst/>
          </a:prstGeom>
          <a:noFill/>
        </p:spPr>
        <p:txBody>
          <a:bodyPr wrap="none" rtlCol="0">
            <a:spAutoFit/>
          </a:bodyPr>
          <a:lstStyle/>
          <a:p>
            <a:r>
              <a:rPr lang="en-US" dirty="0" smtClean="0"/>
              <a:t>AV label-based</a:t>
            </a:r>
            <a:br>
              <a:rPr lang="en-US" dirty="0" smtClean="0"/>
            </a:br>
            <a:r>
              <a:rPr lang="en-US" dirty="0" smtClean="0"/>
              <a:t>reference clustering</a:t>
            </a:r>
          </a:p>
          <a:p>
            <a:r>
              <a:rPr lang="en-US" dirty="0" smtClean="0"/>
              <a:t>using majority voting</a:t>
            </a:r>
          </a:p>
        </p:txBody>
      </p:sp>
      <p:sp>
        <p:nvSpPr>
          <p:cNvPr id="44" name="Left-Right Arrow 43"/>
          <p:cNvSpPr/>
          <p:nvPr/>
        </p:nvSpPr>
        <p:spPr>
          <a:xfrm rot="3020629">
            <a:off x="1705386" y="3460071"/>
            <a:ext cx="835902" cy="30546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091505" y="3250484"/>
            <a:ext cx="1359241" cy="369332"/>
          </a:xfrm>
          <a:prstGeom prst="rect">
            <a:avLst/>
          </a:prstGeom>
          <a:noFill/>
        </p:spPr>
        <p:txBody>
          <a:bodyPr wrap="none" rtlCol="0">
            <a:spAutoFit/>
          </a:bodyPr>
          <a:lstStyle/>
          <a:p>
            <a:r>
              <a:rPr lang="en-US" i="1" dirty="0" smtClean="0"/>
              <a:t>Comparison</a:t>
            </a:r>
            <a:endParaRPr lang="en-US" i="1" dirty="0"/>
          </a:p>
        </p:txBody>
      </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61</a:t>
            </a:fld>
            <a:endParaRPr lang="en-US" altLang="zh-CN"/>
          </a:p>
        </p:txBody>
      </p:sp>
    </p:spTree>
    <p:extLst>
      <p:ext uri="{BB962C8B-B14F-4D97-AF65-F5344CB8AC3E}">
        <p14:creationId xmlns:p14="http://schemas.microsoft.com/office/powerpoint/2010/main" val="2476305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5" name="Picture 4" descr="Screen shot 2012-11-20 at 1.13.15 PM.png"/>
          <p:cNvPicPr>
            <a:picLocks noChangeAspect="1"/>
          </p:cNvPicPr>
          <p:nvPr/>
        </p:nvPicPr>
        <p:blipFill>
          <a:blip r:embed="rId2"/>
          <a:stretch>
            <a:fillRect/>
          </a:stretch>
        </p:blipFill>
        <p:spPr>
          <a:xfrm>
            <a:off x="0" y="577850"/>
            <a:ext cx="9144001" cy="6280150"/>
          </a:xfrm>
          <a:prstGeom prst="rect">
            <a:avLst/>
          </a:prstGeom>
        </p:spPr>
      </p:pic>
      <p:sp>
        <p:nvSpPr>
          <p:cNvPr id="6" name="TextBox 5"/>
          <p:cNvSpPr txBox="1"/>
          <p:nvPr/>
        </p:nvSpPr>
        <p:spPr>
          <a:xfrm>
            <a:off x="160423" y="116185"/>
            <a:ext cx="793156" cy="461665"/>
          </a:xfrm>
          <a:prstGeom prst="rect">
            <a:avLst/>
          </a:prstGeom>
          <a:noFill/>
        </p:spPr>
        <p:txBody>
          <a:bodyPr wrap="none" rtlCol="0">
            <a:spAutoFit/>
          </a:bodyPr>
          <a:lstStyle/>
          <a:p>
            <a:r>
              <a:rPr lang="en-US" sz="2400" dirty="0" smtClean="0"/>
              <a:t>MD5</a:t>
            </a:r>
            <a:endParaRPr lang="en-US" sz="2400" dirty="0"/>
          </a:p>
        </p:txBody>
      </p:sp>
      <p:sp>
        <p:nvSpPr>
          <p:cNvPr id="7" name="TextBox 6"/>
          <p:cNvSpPr txBox="1"/>
          <p:nvPr/>
        </p:nvSpPr>
        <p:spPr>
          <a:xfrm>
            <a:off x="2086402" y="116185"/>
            <a:ext cx="1148572" cy="461665"/>
          </a:xfrm>
          <a:prstGeom prst="rect">
            <a:avLst/>
          </a:prstGeom>
          <a:noFill/>
        </p:spPr>
        <p:txBody>
          <a:bodyPr wrap="none" rtlCol="0">
            <a:spAutoFit/>
          </a:bodyPr>
          <a:lstStyle/>
          <a:p>
            <a:r>
              <a:rPr lang="en-US" sz="2400" dirty="0" smtClean="0"/>
              <a:t>McAfee</a:t>
            </a:r>
            <a:endParaRPr lang="en-US" sz="2400" dirty="0"/>
          </a:p>
        </p:txBody>
      </p:sp>
      <p:sp>
        <p:nvSpPr>
          <p:cNvPr id="8" name="TextBox 7"/>
          <p:cNvSpPr txBox="1"/>
          <p:nvPr/>
        </p:nvSpPr>
        <p:spPr>
          <a:xfrm>
            <a:off x="4912670" y="116185"/>
            <a:ext cx="815097" cy="461665"/>
          </a:xfrm>
          <a:prstGeom prst="rect">
            <a:avLst/>
          </a:prstGeom>
          <a:noFill/>
        </p:spPr>
        <p:txBody>
          <a:bodyPr wrap="none" rtlCol="0">
            <a:spAutoFit/>
          </a:bodyPr>
          <a:lstStyle/>
          <a:p>
            <a:r>
              <a:rPr lang="en-US" sz="2400" dirty="0" err="1" smtClean="0"/>
              <a:t>Avira</a:t>
            </a:r>
            <a:endParaRPr lang="en-US" sz="2400" dirty="0"/>
          </a:p>
        </p:txBody>
      </p:sp>
      <p:sp>
        <p:nvSpPr>
          <p:cNvPr id="9" name="TextBox 8"/>
          <p:cNvSpPr txBox="1"/>
          <p:nvPr/>
        </p:nvSpPr>
        <p:spPr>
          <a:xfrm>
            <a:off x="7156464" y="116185"/>
            <a:ext cx="1623912" cy="461665"/>
          </a:xfrm>
          <a:prstGeom prst="rect">
            <a:avLst/>
          </a:prstGeom>
          <a:noFill/>
        </p:spPr>
        <p:txBody>
          <a:bodyPr wrap="none" rtlCol="0">
            <a:spAutoFit/>
          </a:bodyPr>
          <a:lstStyle/>
          <a:p>
            <a:r>
              <a:rPr lang="en-US" sz="2400" dirty="0" err="1" smtClean="0"/>
              <a:t>TrendMicro</a:t>
            </a:r>
            <a:endParaRPr lang="en-US" sz="2400" dirty="0"/>
          </a:p>
        </p:txBody>
      </p:sp>
      <p:grpSp>
        <p:nvGrpSpPr>
          <p:cNvPr id="4" name="Group 24"/>
          <p:cNvGrpSpPr/>
          <p:nvPr/>
        </p:nvGrpSpPr>
        <p:grpSpPr>
          <a:xfrm>
            <a:off x="1593923" y="5066562"/>
            <a:ext cx="2254818" cy="1020727"/>
            <a:chOff x="1593923" y="5066562"/>
            <a:chExt cx="2254818" cy="1020727"/>
          </a:xfrm>
        </p:grpSpPr>
        <p:sp>
          <p:nvSpPr>
            <p:cNvPr id="11" name="TextBox 10"/>
            <p:cNvSpPr txBox="1"/>
            <p:nvPr/>
          </p:nvSpPr>
          <p:spPr>
            <a:xfrm>
              <a:off x="1593923" y="5066562"/>
              <a:ext cx="2254818" cy="400110"/>
            </a:xfrm>
            <a:prstGeom prst="rect">
              <a:avLst/>
            </a:prstGeom>
            <a:solidFill>
              <a:schemeClr val="bg1"/>
            </a:solidFill>
          </p:spPr>
          <p:txBody>
            <a:bodyPr wrap="square" rtlCol="0">
              <a:spAutoFit/>
            </a:bodyPr>
            <a:lstStyle/>
            <a:p>
              <a:pPr algn="ctr"/>
              <a:r>
                <a:rPr lang="en-US" sz="2000" i="1" dirty="0" smtClean="0">
                  <a:solidFill>
                    <a:srgbClr val="FF00FF"/>
                  </a:solidFill>
                  <a:latin typeface="+mn-lt"/>
                </a:rPr>
                <a:t>Missing Labels</a:t>
              </a:r>
              <a:endParaRPr lang="en-US" sz="2000" i="1" dirty="0">
                <a:solidFill>
                  <a:srgbClr val="FF00FF"/>
                </a:solidFill>
                <a:latin typeface="+mn-lt"/>
              </a:endParaRPr>
            </a:p>
          </p:txBody>
        </p:sp>
        <p:sp>
          <p:nvSpPr>
            <p:cNvPr id="10" name="Rounded Rectangle 9"/>
            <p:cNvSpPr/>
            <p:nvPr/>
          </p:nvSpPr>
          <p:spPr>
            <a:xfrm>
              <a:off x="1593923" y="5481217"/>
              <a:ext cx="2254818" cy="606072"/>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26"/>
          <p:cNvGrpSpPr/>
          <p:nvPr/>
        </p:nvGrpSpPr>
        <p:grpSpPr>
          <a:xfrm>
            <a:off x="1593923" y="616724"/>
            <a:ext cx="7386474" cy="1260596"/>
            <a:chOff x="1593923" y="616724"/>
            <a:chExt cx="7386474" cy="1260596"/>
          </a:xfrm>
        </p:grpSpPr>
        <p:sp>
          <p:nvSpPr>
            <p:cNvPr id="15" name="Right Arrow 14"/>
            <p:cNvSpPr/>
            <p:nvPr/>
          </p:nvSpPr>
          <p:spPr>
            <a:xfrm>
              <a:off x="3835782" y="1205091"/>
              <a:ext cx="437493" cy="5246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flipH="1">
              <a:off x="6570076" y="1205091"/>
              <a:ext cx="345024" cy="5246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593923" y="616724"/>
              <a:ext cx="7386474" cy="47174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915100" y="1049595"/>
              <a:ext cx="2065297" cy="827725"/>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4299194" y="1049595"/>
              <a:ext cx="2270882" cy="827725"/>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593923" y="1049595"/>
              <a:ext cx="2254818" cy="827725"/>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092425" y="629682"/>
              <a:ext cx="4682940" cy="400110"/>
            </a:xfrm>
            <a:prstGeom prst="rect">
              <a:avLst/>
            </a:prstGeom>
            <a:solidFill>
              <a:schemeClr val="bg1"/>
            </a:solidFill>
          </p:spPr>
          <p:txBody>
            <a:bodyPr wrap="square" rtlCol="0">
              <a:spAutoFit/>
            </a:bodyPr>
            <a:lstStyle/>
            <a:p>
              <a:pPr algn="ctr"/>
              <a:r>
                <a:rPr lang="en-US" sz="2000" i="1" dirty="0" smtClean="0">
                  <a:solidFill>
                    <a:srgbClr val="FF00FF"/>
                  </a:solidFill>
                  <a:latin typeface="+mn-lt"/>
                </a:rPr>
                <a:t>One-to-many mapping of family names</a:t>
              </a:r>
              <a:endParaRPr lang="en-US" sz="2000" i="1" dirty="0">
                <a:solidFill>
                  <a:srgbClr val="FF00FF"/>
                </a:solidFill>
                <a:latin typeface="+mn-lt"/>
              </a:endParaRPr>
            </a:p>
          </p:txBody>
        </p:sp>
      </p:grpSp>
      <p:grpSp>
        <p:nvGrpSpPr>
          <p:cNvPr id="16" name="Group 25"/>
          <p:cNvGrpSpPr/>
          <p:nvPr/>
        </p:nvGrpSpPr>
        <p:grpSpPr>
          <a:xfrm>
            <a:off x="6837346" y="5345952"/>
            <a:ext cx="2254818" cy="1232947"/>
            <a:chOff x="6837346" y="5345952"/>
            <a:chExt cx="2254818" cy="1232947"/>
          </a:xfrm>
        </p:grpSpPr>
        <p:sp>
          <p:nvSpPr>
            <p:cNvPr id="23" name="Rounded Rectangle 22"/>
            <p:cNvSpPr/>
            <p:nvPr/>
          </p:nvSpPr>
          <p:spPr>
            <a:xfrm>
              <a:off x="6941018" y="5751174"/>
              <a:ext cx="2065297" cy="827725"/>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837346" y="5345952"/>
              <a:ext cx="2254818" cy="400110"/>
            </a:xfrm>
            <a:prstGeom prst="rect">
              <a:avLst/>
            </a:prstGeom>
            <a:solidFill>
              <a:schemeClr val="bg1"/>
            </a:solidFill>
          </p:spPr>
          <p:txBody>
            <a:bodyPr wrap="square" rtlCol="0">
              <a:spAutoFit/>
            </a:bodyPr>
            <a:lstStyle/>
            <a:p>
              <a:pPr algn="ctr"/>
              <a:r>
                <a:rPr lang="en-US" sz="2000" i="1" dirty="0" smtClean="0">
                  <a:solidFill>
                    <a:srgbClr val="FF00FF"/>
                  </a:solidFill>
                  <a:latin typeface="+mn-lt"/>
                </a:rPr>
                <a:t>Inconsistent Labels</a:t>
              </a:r>
              <a:endParaRPr lang="en-US" sz="2000" i="1" dirty="0">
                <a:solidFill>
                  <a:srgbClr val="FF00FF"/>
                </a:solidFill>
                <a:latin typeface="+mn-lt"/>
              </a:endParaRPr>
            </a:p>
          </p:txBody>
        </p:sp>
      </p:grpSp>
      <p:sp>
        <p:nvSpPr>
          <p:cNvPr id="19" name="Slide Number Placeholder 18"/>
          <p:cNvSpPr>
            <a:spLocks noGrp="1"/>
          </p:cNvSpPr>
          <p:nvPr>
            <p:ph type="sldNum" sz="quarter" idx="15"/>
          </p:nvPr>
        </p:nvSpPr>
        <p:spPr/>
        <p:txBody>
          <a:bodyPr/>
          <a:lstStyle/>
          <a:p>
            <a:pPr>
              <a:defRPr/>
            </a:pPr>
            <a:fld id="{4D3F5836-87CD-4424-B467-46C02A95E8B6}" type="slidenum">
              <a:rPr lang="zh-CN" altLang="en-US" smtClean="0"/>
              <a:pPr>
                <a:defRPr/>
              </a:pPr>
              <a:t>62</a:t>
            </a:fld>
            <a:endParaRPr lang="en-US" altLang="zh-CN"/>
          </a:p>
        </p:txBody>
      </p:sp>
    </p:spTree>
    <p:extLst>
      <p:ext uri="{BB962C8B-B14F-4D97-AF65-F5344CB8AC3E}">
        <p14:creationId xmlns:p14="http://schemas.microsoft.com/office/powerpoint/2010/main" val="245019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620000" cy="1143000"/>
          </a:xfrm>
        </p:spPr>
        <p:txBody>
          <a:bodyPr/>
          <a:lstStyle/>
          <a:p>
            <a:r>
              <a:rPr lang="en-US" dirty="0" smtClean="0">
                <a:latin typeface="+mn-lt"/>
              </a:rPr>
              <a:t>Drawbacks of Majority Voting</a:t>
            </a:r>
            <a:endParaRPr lang="en-US" dirty="0">
              <a:latin typeface="+mn-lt"/>
            </a:endParaRPr>
          </a:p>
        </p:txBody>
      </p:sp>
      <p:sp>
        <p:nvSpPr>
          <p:cNvPr id="17" name="TextBox 16"/>
          <p:cNvSpPr txBox="1"/>
          <p:nvPr/>
        </p:nvSpPr>
        <p:spPr>
          <a:xfrm>
            <a:off x="1124045" y="2467440"/>
            <a:ext cx="862737" cy="830997"/>
          </a:xfrm>
          <a:prstGeom prst="rect">
            <a:avLst/>
          </a:prstGeom>
          <a:noFill/>
        </p:spPr>
        <p:txBody>
          <a:bodyPr wrap="none" rtlCol="0">
            <a:spAutoFit/>
          </a:bodyPr>
          <a:lstStyle/>
          <a:p>
            <a:pPr algn="ctr"/>
            <a:r>
              <a:rPr lang="en-US" sz="2400" dirty="0" smtClean="0">
                <a:latin typeface="+mn-lt"/>
              </a:rPr>
              <a:t>2,658</a:t>
            </a:r>
          </a:p>
          <a:p>
            <a:pPr algn="ctr"/>
            <a:r>
              <a:rPr lang="en-US" sz="2400" dirty="0" smtClean="0">
                <a:latin typeface="+mn-lt"/>
              </a:rPr>
              <a:t>14,212</a:t>
            </a:r>
            <a:endParaRPr lang="en-US" sz="2400" dirty="0">
              <a:latin typeface="+mn-lt"/>
            </a:endParaRPr>
          </a:p>
        </p:txBody>
      </p:sp>
      <p:cxnSp>
        <p:nvCxnSpPr>
          <p:cNvPr id="19" name="Straight Connector 18"/>
          <p:cNvCxnSpPr/>
          <p:nvPr/>
        </p:nvCxnSpPr>
        <p:spPr>
          <a:xfrm>
            <a:off x="1034703" y="2912031"/>
            <a:ext cx="1041422"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36312" y="2643912"/>
            <a:ext cx="1122422" cy="461665"/>
          </a:xfrm>
          <a:prstGeom prst="rect">
            <a:avLst/>
          </a:prstGeom>
          <a:noFill/>
        </p:spPr>
        <p:txBody>
          <a:bodyPr wrap="none" rtlCol="0">
            <a:spAutoFit/>
          </a:bodyPr>
          <a:lstStyle/>
          <a:p>
            <a:pPr algn="ctr"/>
            <a:r>
              <a:rPr lang="en-US" sz="2400" dirty="0" smtClean="0">
                <a:latin typeface="+mn-lt"/>
              </a:rPr>
              <a:t>= 18.7 % </a:t>
            </a:r>
            <a:endParaRPr lang="en-US" sz="2400" dirty="0">
              <a:latin typeface="+mn-lt"/>
            </a:endParaRPr>
          </a:p>
        </p:txBody>
      </p:sp>
      <p:sp>
        <p:nvSpPr>
          <p:cNvPr id="24" name="TextBox 23"/>
          <p:cNvSpPr txBox="1"/>
          <p:nvPr/>
        </p:nvSpPr>
        <p:spPr>
          <a:xfrm>
            <a:off x="5789969" y="2619840"/>
            <a:ext cx="2369559" cy="461665"/>
          </a:xfrm>
          <a:prstGeom prst="rect">
            <a:avLst/>
          </a:prstGeom>
          <a:noFill/>
        </p:spPr>
        <p:txBody>
          <a:bodyPr wrap="none" rtlCol="0">
            <a:spAutoFit/>
          </a:bodyPr>
          <a:lstStyle/>
          <a:p>
            <a:pPr algn="ctr"/>
            <a:r>
              <a:rPr lang="en-US" sz="2400" dirty="0" smtClean="0">
                <a:latin typeface="+mn-lt"/>
              </a:rPr>
              <a:t>5.6% of 1.1M samples</a:t>
            </a:r>
            <a:endParaRPr lang="en-US" sz="2400" dirty="0">
              <a:latin typeface="+mn-lt"/>
            </a:endParaRPr>
          </a:p>
        </p:txBody>
      </p:sp>
      <p:sp>
        <p:nvSpPr>
          <p:cNvPr id="27" name="TextBox 26"/>
          <p:cNvSpPr txBox="1"/>
          <p:nvPr/>
        </p:nvSpPr>
        <p:spPr>
          <a:xfrm>
            <a:off x="943450" y="2005775"/>
            <a:ext cx="2420856" cy="461665"/>
          </a:xfrm>
          <a:prstGeom prst="rect">
            <a:avLst/>
          </a:prstGeom>
          <a:noFill/>
        </p:spPr>
        <p:txBody>
          <a:bodyPr wrap="none" rtlCol="0">
            <a:spAutoFit/>
          </a:bodyPr>
          <a:lstStyle/>
          <a:p>
            <a:pPr algn="ctr"/>
            <a:r>
              <a:rPr lang="en-US" sz="2400" dirty="0" smtClean="0">
                <a:latin typeface="+mn-lt"/>
              </a:rPr>
              <a:t>Bayer et al. (NDSS’09)</a:t>
            </a:r>
            <a:endParaRPr lang="en-US" sz="2400" dirty="0">
              <a:latin typeface="+mn-lt"/>
            </a:endParaRPr>
          </a:p>
        </p:txBody>
      </p:sp>
      <p:sp>
        <p:nvSpPr>
          <p:cNvPr id="28" name="TextBox 27"/>
          <p:cNvSpPr txBox="1"/>
          <p:nvPr/>
        </p:nvSpPr>
        <p:spPr>
          <a:xfrm>
            <a:off x="5875808" y="2005775"/>
            <a:ext cx="2236510" cy="461665"/>
          </a:xfrm>
          <a:prstGeom prst="rect">
            <a:avLst/>
          </a:prstGeom>
          <a:noFill/>
        </p:spPr>
        <p:txBody>
          <a:bodyPr wrap="none" rtlCol="0">
            <a:spAutoFit/>
          </a:bodyPr>
          <a:lstStyle/>
          <a:p>
            <a:pPr algn="ctr"/>
            <a:r>
              <a:rPr lang="en-US" sz="2400" dirty="0" smtClean="0">
                <a:latin typeface="+mn-lt"/>
              </a:rPr>
              <a:t>Our malware dataset</a:t>
            </a:r>
            <a:endParaRPr lang="en-US" sz="2400" dirty="0">
              <a:latin typeface="+mn-lt"/>
            </a:endParaRPr>
          </a:p>
        </p:txBody>
      </p:sp>
      <p:sp>
        <p:nvSpPr>
          <p:cNvPr id="29" name="TextBox 28"/>
          <p:cNvSpPr txBox="1"/>
          <p:nvPr/>
        </p:nvSpPr>
        <p:spPr>
          <a:xfrm>
            <a:off x="1413348" y="1477207"/>
            <a:ext cx="6418744" cy="523220"/>
          </a:xfrm>
          <a:prstGeom prst="rect">
            <a:avLst/>
          </a:prstGeom>
          <a:noFill/>
        </p:spPr>
        <p:txBody>
          <a:bodyPr wrap="none" rtlCol="0">
            <a:spAutoFit/>
          </a:bodyPr>
          <a:lstStyle/>
          <a:p>
            <a:pPr algn="ctr"/>
            <a:r>
              <a:rPr lang="en-US" sz="2800" dirty="0" smtClean="0">
                <a:solidFill>
                  <a:srgbClr val="FF00FF"/>
                </a:solidFill>
                <a:latin typeface="+mn-lt"/>
              </a:rPr>
              <a:t>Majority consensus found only for a fraction of dataset!</a:t>
            </a:r>
            <a:endParaRPr lang="en-US" sz="2800" dirty="0">
              <a:solidFill>
                <a:srgbClr val="FF00FF"/>
              </a:solidFill>
              <a:latin typeface="+mn-lt"/>
            </a:endParaRPr>
          </a:p>
        </p:txBody>
      </p:sp>
      <p:grpSp>
        <p:nvGrpSpPr>
          <p:cNvPr id="34" name="Group 33"/>
          <p:cNvGrpSpPr/>
          <p:nvPr/>
        </p:nvGrpSpPr>
        <p:grpSpPr>
          <a:xfrm>
            <a:off x="554361" y="3527759"/>
            <a:ext cx="8182325" cy="1200329"/>
            <a:chOff x="554361" y="3527759"/>
            <a:chExt cx="8182325" cy="1200329"/>
          </a:xfrm>
        </p:grpSpPr>
        <p:sp>
          <p:nvSpPr>
            <p:cNvPr id="30" name="Rounded Rectangle 29"/>
            <p:cNvSpPr/>
            <p:nvPr/>
          </p:nvSpPr>
          <p:spPr>
            <a:xfrm>
              <a:off x="554361" y="3527759"/>
              <a:ext cx="8182325" cy="1200329"/>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54361" y="3527759"/>
              <a:ext cx="8145398" cy="1077218"/>
            </a:xfrm>
            <a:prstGeom prst="rect">
              <a:avLst/>
            </a:prstGeom>
            <a:noFill/>
          </p:spPr>
          <p:txBody>
            <a:bodyPr wrap="square" rtlCol="0">
              <a:spAutoFit/>
            </a:bodyPr>
            <a:lstStyle/>
            <a:p>
              <a:pPr algn="ctr"/>
              <a:r>
                <a:rPr lang="en-US" sz="3200" dirty="0" smtClean="0">
                  <a:latin typeface="+mn-lt"/>
                </a:rPr>
                <a:t>Reference clustering built using majority voting </a:t>
              </a:r>
              <a:r>
                <a:rPr lang="en-US" sz="3200" dirty="0" smtClean="0">
                  <a:latin typeface="+mn-lt"/>
                </a:rPr>
                <a:t>not </a:t>
              </a:r>
              <a:r>
                <a:rPr lang="en-US" sz="3200" dirty="0" smtClean="0">
                  <a:latin typeface="+mn-lt"/>
                </a:rPr>
                <a:t>representative of dataset</a:t>
              </a:r>
              <a:endParaRPr lang="en-US" sz="3200" dirty="0">
                <a:latin typeface="+mn-lt"/>
              </a:endParaRPr>
            </a:p>
          </p:txBody>
        </p:sp>
      </p:grpSp>
      <p:grpSp>
        <p:nvGrpSpPr>
          <p:cNvPr id="35" name="Group 34"/>
          <p:cNvGrpSpPr/>
          <p:nvPr/>
        </p:nvGrpSpPr>
        <p:grpSpPr>
          <a:xfrm>
            <a:off x="547913" y="4957212"/>
            <a:ext cx="8214597" cy="1405145"/>
            <a:chOff x="547913" y="4970170"/>
            <a:chExt cx="8214597" cy="1405145"/>
          </a:xfrm>
        </p:grpSpPr>
        <p:sp>
          <p:nvSpPr>
            <p:cNvPr id="33" name="Rounded Rectangle 32"/>
            <p:cNvSpPr/>
            <p:nvPr/>
          </p:nvSpPr>
          <p:spPr>
            <a:xfrm>
              <a:off x="554361" y="5414838"/>
              <a:ext cx="8182325" cy="960477"/>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solidFill>
                    <a:srgbClr val="FF00FF"/>
                  </a:solidFill>
                </a:rPr>
                <a:t>“existing approaches to obtaining ground-truth data for malware clustering evaluation biases results by isolating those instances that are simple to cluster”</a:t>
              </a:r>
              <a:endParaRPr lang="en-US" sz="1900" dirty="0">
                <a:solidFill>
                  <a:srgbClr val="FF00FF"/>
                </a:solidFill>
              </a:endParaRPr>
            </a:p>
          </p:txBody>
        </p:sp>
        <p:sp>
          <p:nvSpPr>
            <p:cNvPr id="32" name="TextBox 31"/>
            <p:cNvSpPr txBox="1"/>
            <p:nvPr/>
          </p:nvSpPr>
          <p:spPr>
            <a:xfrm>
              <a:off x="547913" y="4970170"/>
              <a:ext cx="8214597" cy="400110"/>
            </a:xfrm>
            <a:prstGeom prst="rect">
              <a:avLst/>
            </a:prstGeom>
            <a:noFill/>
          </p:spPr>
          <p:txBody>
            <a:bodyPr wrap="square" rtlCol="0">
              <a:spAutoFit/>
            </a:bodyPr>
            <a:lstStyle/>
            <a:p>
              <a:pPr algn="ctr"/>
              <a:r>
                <a:rPr lang="en-US" sz="2000" dirty="0" smtClean="0">
                  <a:solidFill>
                    <a:srgbClr val="FF00FF"/>
                  </a:solidFill>
                  <a:latin typeface="+mn-lt"/>
                </a:rPr>
                <a:t>Li et al. </a:t>
              </a:r>
              <a:r>
                <a:rPr lang="en-US" sz="2000" i="1" dirty="0" smtClean="0">
                  <a:solidFill>
                    <a:srgbClr val="FF00FF"/>
                  </a:solidFill>
                  <a:latin typeface="+mn-lt"/>
                </a:rPr>
                <a:t>On challenges in evaluating malware clustering </a:t>
              </a:r>
              <a:r>
                <a:rPr lang="en-US" sz="2000" dirty="0" smtClean="0">
                  <a:solidFill>
                    <a:srgbClr val="FF00FF"/>
                  </a:solidFill>
                  <a:latin typeface="+mn-lt"/>
                </a:rPr>
                <a:t>(RAID'10)</a:t>
              </a:r>
              <a:endParaRPr lang="en-US" sz="2000" dirty="0">
                <a:solidFill>
                  <a:srgbClr val="FF00FF"/>
                </a:solidFill>
                <a:latin typeface="+mn-lt"/>
              </a:endParaRPr>
            </a:p>
          </p:txBody>
        </p:sp>
      </p:grpSp>
      <p:sp>
        <p:nvSpPr>
          <p:cNvPr id="3" name="Slide Number Placeholder 2"/>
          <p:cNvSpPr>
            <a:spLocks noGrp="1"/>
          </p:cNvSpPr>
          <p:nvPr>
            <p:ph type="sldNum" sz="quarter" idx="15"/>
          </p:nvPr>
        </p:nvSpPr>
        <p:spPr/>
        <p:txBody>
          <a:bodyPr/>
          <a:lstStyle/>
          <a:p>
            <a:pPr>
              <a:defRPr/>
            </a:pPr>
            <a:fld id="{4D3F5836-87CD-4424-B467-46C02A95E8B6}" type="slidenum">
              <a:rPr lang="zh-CN" altLang="en-US" smtClean="0"/>
              <a:pPr>
                <a:defRPr/>
              </a:pPr>
              <a:t>63</a:t>
            </a:fld>
            <a:endParaRPr lang="en-US" altLang="zh-CN"/>
          </a:p>
        </p:txBody>
      </p:sp>
    </p:spTree>
    <p:extLst>
      <p:ext uri="{BB962C8B-B14F-4D97-AF65-F5344CB8AC3E}">
        <p14:creationId xmlns:p14="http://schemas.microsoft.com/office/powerpoint/2010/main" val="15806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VAMO – </a:t>
            </a:r>
            <a:r>
              <a:rPr lang="en-US" sz="3556" i="1" u="sng" dirty="0" smtClean="0"/>
              <a:t>V</a:t>
            </a:r>
            <a:r>
              <a:rPr lang="en-US" sz="3556" i="1" dirty="0" smtClean="0"/>
              <a:t>alidity </a:t>
            </a:r>
            <a:r>
              <a:rPr lang="en-US" sz="3556" i="1" u="sng" dirty="0" smtClean="0"/>
              <a:t>A</a:t>
            </a:r>
            <a:r>
              <a:rPr lang="en-US" sz="3556" i="1" dirty="0" smtClean="0"/>
              <a:t>nalysis of </a:t>
            </a:r>
            <a:r>
              <a:rPr lang="en-US" sz="3556" i="1" u="sng" dirty="0" smtClean="0"/>
              <a:t>M</a:t>
            </a:r>
            <a:r>
              <a:rPr lang="en-US" sz="3556" i="1" dirty="0" smtClean="0"/>
              <a:t>alware-clustering </a:t>
            </a:r>
            <a:r>
              <a:rPr lang="en-US" sz="3556" i="1" u="sng" dirty="0" smtClean="0"/>
              <a:t>O</a:t>
            </a:r>
            <a:r>
              <a:rPr lang="en-US" sz="3556" i="1" dirty="0" smtClean="0"/>
              <a:t>utputs</a:t>
            </a:r>
            <a:endParaRPr lang="en-US" sz="3556" i="1" dirty="0"/>
          </a:p>
        </p:txBody>
      </p:sp>
      <p:sp>
        <p:nvSpPr>
          <p:cNvPr id="3" name="Content Placeholder 2"/>
          <p:cNvSpPr>
            <a:spLocks noGrp="1"/>
          </p:cNvSpPr>
          <p:nvPr>
            <p:ph sz="quarter" idx="1"/>
          </p:nvPr>
        </p:nvSpPr>
        <p:spPr>
          <a:xfrm>
            <a:off x="172108" y="1826761"/>
            <a:ext cx="4498378" cy="3323825"/>
          </a:xfrm>
        </p:spPr>
        <p:txBody>
          <a:bodyPr>
            <a:normAutofit/>
          </a:bodyPr>
          <a:lstStyle/>
          <a:p>
            <a:r>
              <a:rPr lang="en-US" dirty="0" smtClean="0"/>
              <a:t>Research Goals</a:t>
            </a:r>
          </a:p>
          <a:p>
            <a:pPr lvl="1"/>
            <a:r>
              <a:rPr lang="en-US" dirty="0" smtClean="0">
                <a:solidFill>
                  <a:srgbClr val="0070C0"/>
                </a:solidFill>
              </a:rPr>
              <a:t>Consider entire malware dataset for validation</a:t>
            </a:r>
          </a:p>
          <a:p>
            <a:pPr lvl="1"/>
            <a:r>
              <a:rPr lang="en-US" dirty="0" smtClean="0">
                <a:solidFill>
                  <a:srgbClr val="0070C0"/>
                </a:solidFill>
              </a:rPr>
              <a:t>No manual mappings between AV labels</a:t>
            </a:r>
          </a:p>
          <a:p>
            <a:pPr lvl="1"/>
            <a:r>
              <a:rPr lang="en-US" dirty="0" smtClean="0">
                <a:solidFill>
                  <a:srgbClr val="0070C0"/>
                </a:solidFill>
              </a:rPr>
              <a:t>Deal with AV naming inconsistencies</a:t>
            </a:r>
          </a:p>
          <a:p>
            <a:pPr lvl="1"/>
            <a:r>
              <a:rPr lang="en-US" dirty="0" smtClean="0">
                <a:solidFill>
                  <a:srgbClr val="0070C0"/>
                </a:solidFill>
              </a:rPr>
              <a:t>Fully automated</a:t>
            </a:r>
          </a:p>
          <a:p>
            <a:pPr lvl="1">
              <a:buNone/>
            </a:pPr>
            <a:endParaRPr lang="en-US" dirty="0" smtClean="0"/>
          </a:p>
        </p:txBody>
      </p:sp>
      <p:sp>
        <p:nvSpPr>
          <p:cNvPr id="4" name="Rounded Rectangle 3"/>
          <p:cNvSpPr/>
          <p:nvPr/>
        </p:nvSpPr>
        <p:spPr>
          <a:xfrm>
            <a:off x="4670486" y="1498837"/>
            <a:ext cx="4063774" cy="4315001"/>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615710" y="2385193"/>
            <a:ext cx="1131864" cy="1098693"/>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rot="15234436">
            <a:off x="5088806" y="2188175"/>
            <a:ext cx="634529"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rot="15234436">
            <a:off x="4932563" y="2890394"/>
            <a:ext cx="920286"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5706423" y="2716090"/>
            <a:ext cx="334024" cy="376718"/>
          </a:xfrm>
          <a:prstGeom prst="rect">
            <a:avLst/>
          </a:prstGeom>
        </p:spPr>
      </p:pic>
      <p:pic>
        <p:nvPicPr>
          <p:cNvPr id="9" name="Picture 8"/>
          <p:cNvPicPr>
            <a:picLocks noChangeAspect="1"/>
          </p:cNvPicPr>
          <p:nvPr/>
        </p:nvPicPr>
        <p:blipFill>
          <a:blip r:embed="rId2"/>
          <a:stretch>
            <a:fillRect/>
          </a:stretch>
        </p:blipFill>
        <p:spPr>
          <a:xfrm>
            <a:off x="6027488" y="2501815"/>
            <a:ext cx="334024" cy="376718"/>
          </a:xfrm>
          <a:prstGeom prst="rect">
            <a:avLst/>
          </a:prstGeom>
        </p:spPr>
      </p:pic>
      <p:pic>
        <p:nvPicPr>
          <p:cNvPr id="10" name="Picture 9"/>
          <p:cNvPicPr>
            <a:picLocks noChangeAspect="1"/>
          </p:cNvPicPr>
          <p:nvPr/>
        </p:nvPicPr>
        <p:blipFill>
          <a:blip r:embed="rId2"/>
          <a:stretch>
            <a:fillRect/>
          </a:stretch>
        </p:blipFill>
        <p:spPr>
          <a:xfrm>
            <a:off x="5975652" y="2985291"/>
            <a:ext cx="334024" cy="376718"/>
          </a:xfrm>
          <a:prstGeom prst="rect">
            <a:avLst/>
          </a:prstGeom>
        </p:spPr>
      </p:pic>
      <p:pic>
        <p:nvPicPr>
          <p:cNvPr id="11" name="Picture 10"/>
          <p:cNvPicPr>
            <a:picLocks noChangeAspect="1"/>
          </p:cNvPicPr>
          <p:nvPr/>
        </p:nvPicPr>
        <p:blipFill>
          <a:blip r:embed="rId2"/>
          <a:stretch>
            <a:fillRect/>
          </a:stretch>
        </p:blipFill>
        <p:spPr>
          <a:xfrm>
            <a:off x="6309676" y="2842574"/>
            <a:ext cx="334024" cy="376718"/>
          </a:xfrm>
          <a:prstGeom prst="rect">
            <a:avLst/>
          </a:prstGeom>
        </p:spPr>
      </p:pic>
      <p:pic>
        <p:nvPicPr>
          <p:cNvPr id="12" name="Picture 11"/>
          <p:cNvPicPr>
            <a:picLocks noChangeAspect="1"/>
          </p:cNvPicPr>
          <p:nvPr/>
        </p:nvPicPr>
        <p:blipFill>
          <a:blip r:embed="rId2"/>
          <a:stretch>
            <a:fillRect/>
          </a:stretch>
        </p:blipFill>
        <p:spPr>
          <a:xfrm>
            <a:off x="5281686" y="2313455"/>
            <a:ext cx="334024" cy="376718"/>
          </a:xfrm>
          <a:prstGeom prst="rect">
            <a:avLst/>
          </a:prstGeom>
        </p:spPr>
      </p:pic>
      <p:pic>
        <p:nvPicPr>
          <p:cNvPr id="13" name="Picture 12"/>
          <p:cNvPicPr>
            <a:picLocks noChangeAspect="1"/>
          </p:cNvPicPr>
          <p:nvPr/>
        </p:nvPicPr>
        <p:blipFill>
          <a:blip r:embed="rId2"/>
          <a:stretch>
            <a:fillRect/>
          </a:stretch>
        </p:blipFill>
        <p:spPr>
          <a:xfrm>
            <a:off x="5346481" y="3173650"/>
            <a:ext cx="334024" cy="376718"/>
          </a:xfrm>
          <a:prstGeom prst="rect">
            <a:avLst/>
          </a:prstGeom>
        </p:spPr>
      </p:pic>
      <p:pic>
        <p:nvPicPr>
          <p:cNvPr id="14" name="Picture 13"/>
          <p:cNvPicPr>
            <a:picLocks noChangeAspect="1"/>
          </p:cNvPicPr>
          <p:nvPr/>
        </p:nvPicPr>
        <p:blipFill>
          <a:blip r:embed="rId2"/>
          <a:stretch>
            <a:fillRect/>
          </a:stretch>
        </p:blipFill>
        <p:spPr>
          <a:xfrm>
            <a:off x="5114674" y="2904449"/>
            <a:ext cx="334024" cy="376718"/>
          </a:xfrm>
          <a:prstGeom prst="rect">
            <a:avLst/>
          </a:prstGeom>
        </p:spPr>
      </p:pic>
      <p:sp>
        <p:nvSpPr>
          <p:cNvPr id="20" name="TextBox 19"/>
          <p:cNvSpPr txBox="1"/>
          <p:nvPr/>
        </p:nvSpPr>
        <p:spPr>
          <a:xfrm>
            <a:off x="5625759" y="1738451"/>
            <a:ext cx="1774845" cy="646331"/>
          </a:xfrm>
          <a:prstGeom prst="rect">
            <a:avLst/>
          </a:prstGeom>
          <a:noFill/>
        </p:spPr>
        <p:txBody>
          <a:bodyPr wrap="none" rtlCol="0">
            <a:spAutoFit/>
          </a:bodyPr>
          <a:lstStyle/>
          <a:p>
            <a:r>
              <a:rPr lang="en-US" dirty="0" smtClean="0"/>
              <a:t>3</a:t>
            </a:r>
            <a:r>
              <a:rPr lang="en-US" baseline="30000" dirty="0" smtClean="0"/>
              <a:t>rd</a:t>
            </a:r>
            <a:r>
              <a:rPr lang="en-US" dirty="0" smtClean="0"/>
              <a:t>-party </a:t>
            </a:r>
            <a:br>
              <a:rPr lang="en-US" dirty="0" smtClean="0"/>
            </a:br>
            <a:r>
              <a:rPr lang="en-US" dirty="0" smtClean="0"/>
              <a:t>clustering results</a:t>
            </a:r>
            <a:endParaRPr lang="en-US" dirty="0"/>
          </a:p>
        </p:txBody>
      </p:sp>
      <p:sp>
        <p:nvSpPr>
          <p:cNvPr id="21" name="TextBox 20"/>
          <p:cNvSpPr txBox="1"/>
          <p:nvPr/>
        </p:nvSpPr>
        <p:spPr>
          <a:xfrm>
            <a:off x="4780027" y="4543713"/>
            <a:ext cx="2045301" cy="923330"/>
          </a:xfrm>
          <a:prstGeom prst="rect">
            <a:avLst/>
          </a:prstGeom>
          <a:noFill/>
        </p:spPr>
        <p:txBody>
          <a:bodyPr wrap="none" rtlCol="0">
            <a:spAutoFit/>
          </a:bodyPr>
          <a:lstStyle/>
          <a:p>
            <a:r>
              <a:rPr lang="en-US" dirty="0" smtClean="0"/>
              <a:t>AV label-based</a:t>
            </a:r>
            <a:br>
              <a:rPr lang="en-US" dirty="0" smtClean="0"/>
            </a:br>
            <a:r>
              <a:rPr lang="en-US" dirty="0" smtClean="0"/>
              <a:t>reference clustering</a:t>
            </a:r>
          </a:p>
          <a:p>
            <a:r>
              <a:rPr lang="en-US" dirty="0" smtClean="0"/>
              <a:t>using VAMO</a:t>
            </a:r>
          </a:p>
        </p:txBody>
      </p:sp>
      <p:sp>
        <p:nvSpPr>
          <p:cNvPr id="22" name="Left-Right Arrow 21"/>
          <p:cNvSpPr/>
          <p:nvPr/>
        </p:nvSpPr>
        <p:spPr>
          <a:xfrm rot="3020629">
            <a:off x="6472263" y="3521765"/>
            <a:ext cx="835902" cy="30546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858382" y="3312178"/>
            <a:ext cx="1359241" cy="369332"/>
          </a:xfrm>
          <a:prstGeom prst="rect">
            <a:avLst/>
          </a:prstGeom>
          <a:noFill/>
        </p:spPr>
        <p:txBody>
          <a:bodyPr wrap="none" rtlCol="0">
            <a:spAutoFit/>
          </a:bodyPr>
          <a:lstStyle/>
          <a:p>
            <a:r>
              <a:rPr lang="en-US" i="1" dirty="0" smtClean="0"/>
              <a:t>Comparison</a:t>
            </a:r>
            <a:endParaRPr lang="en-US" i="1" dirty="0"/>
          </a:p>
        </p:txBody>
      </p:sp>
      <p:sp>
        <p:nvSpPr>
          <p:cNvPr id="24" name="Oval 23"/>
          <p:cNvSpPr/>
          <p:nvPr/>
        </p:nvSpPr>
        <p:spPr>
          <a:xfrm>
            <a:off x="7400604" y="4301868"/>
            <a:ext cx="1131864" cy="1098693"/>
          </a:xfrm>
          <a:prstGeom prst="ellipse">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18470542">
            <a:off x="7038354" y="4050617"/>
            <a:ext cx="634529" cy="994088"/>
          </a:xfrm>
          <a:prstGeom prst="ellipse">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2"/>
          <a:stretch>
            <a:fillRect/>
          </a:stretch>
        </p:blipFill>
        <p:spPr>
          <a:xfrm>
            <a:off x="7322850" y="4516143"/>
            <a:ext cx="334024" cy="376718"/>
          </a:xfrm>
          <a:prstGeom prst="rect">
            <a:avLst/>
          </a:prstGeom>
        </p:spPr>
      </p:pic>
      <p:sp>
        <p:nvSpPr>
          <p:cNvPr id="26" name="Oval 25"/>
          <p:cNvSpPr/>
          <p:nvPr/>
        </p:nvSpPr>
        <p:spPr>
          <a:xfrm rot="15234436">
            <a:off x="6717457" y="4807069"/>
            <a:ext cx="920286" cy="705165"/>
          </a:xfrm>
          <a:prstGeom prst="ellipse">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stretch>
            <a:fillRect/>
          </a:stretch>
        </p:blipFill>
        <p:spPr>
          <a:xfrm>
            <a:off x="7812382" y="4418490"/>
            <a:ext cx="334024" cy="376718"/>
          </a:xfrm>
          <a:prstGeom prst="rect">
            <a:avLst/>
          </a:prstGeom>
        </p:spPr>
      </p:pic>
      <p:pic>
        <p:nvPicPr>
          <p:cNvPr id="29" name="Picture 28"/>
          <p:cNvPicPr>
            <a:picLocks noChangeAspect="1"/>
          </p:cNvPicPr>
          <p:nvPr/>
        </p:nvPicPr>
        <p:blipFill>
          <a:blip r:embed="rId2"/>
          <a:stretch>
            <a:fillRect/>
          </a:stretch>
        </p:blipFill>
        <p:spPr>
          <a:xfrm>
            <a:off x="7760546" y="4901966"/>
            <a:ext cx="334024" cy="376718"/>
          </a:xfrm>
          <a:prstGeom prst="rect">
            <a:avLst/>
          </a:prstGeom>
        </p:spPr>
      </p:pic>
      <p:pic>
        <p:nvPicPr>
          <p:cNvPr id="30" name="Picture 29"/>
          <p:cNvPicPr>
            <a:picLocks noChangeAspect="1"/>
          </p:cNvPicPr>
          <p:nvPr/>
        </p:nvPicPr>
        <p:blipFill>
          <a:blip r:embed="rId2"/>
          <a:stretch>
            <a:fillRect/>
          </a:stretch>
        </p:blipFill>
        <p:spPr>
          <a:xfrm>
            <a:off x="8094570" y="4759249"/>
            <a:ext cx="334024" cy="376718"/>
          </a:xfrm>
          <a:prstGeom prst="rect">
            <a:avLst/>
          </a:prstGeom>
        </p:spPr>
      </p:pic>
      <p:pic>
        <p:nvPicPr>
          <p:cNvPr id="31" name="Picture 30"/>
          <p:cNvPicPr>
            <a:picLocks noChangeAspect="1"/>
          </p:cNvPicPr>
          <p:nvPr/>
        </p:nvPicPr>
        <p:blipFill>
          <a:blip r:embed="rId2"/>
          <a:stretch>
            <a:fillRect/>
          </a:stretch>
        </p:blipFill>
        <p:spPr>
          <a:xfrm>
            <a:off x="7066580" y="4230130"/>
            <a:ext cx="334024" cy="376718"/>
          </a:xfrm>
          <a:prstGeom prst="rect">
            <a:avLst/>
          </a:prstGeom>
        </p:spPr>
      </p:pic>
      <p:pic>
        <p:nvPicPr>
          <p:cNvPr id="32" name="Picture 31"/>
          <p:cNvPicPr>
            <a:picLocks noChangeAspect="1"/>
          </p:cNvPicPr>
          <p:nvPr/>
        </p:nvPicPr>
        <p:blipFill>
          <a:blip r:embed="rId2"/>
          <a:stretch>
            <a:fillRect/>
          </a:stretch>
        </p:blipFill>
        <p:spPr>
          <a:xfrm>
            <a:off x="7131375" y="5090325"/>
            <a:ext cx="334024" cy="376718"/>
          </a:xfrm>
          <a:prstGeom prst="rect">
            <a:avLst/>
          </a:prstGeom>
        </p:spPr>
      </p:pic>
      <p:pic>
        <p:nvPicPr>
          <p:cNvPr id="33" name="Picture 32"/>
          <p:cNvPicPr>
            <a:picLocks noChangeAspect="1"/>
          </p:cNvPicPr>
          <p:nvPr/>
        </p:nvPicPr>
        <p:blipFill>
          <a:blip r:embed="rId2"/>
          <a:stretch>
            <a:fillRect/>
          </a:stretch>
        </p:blipFill>
        <p:spPr>
          <a:xfrm>
            <a:off x="6899568" y="4821124"/>
            <a:ext cx="334024" cy="376718"/>
          </a:xfrm>
          <a:prstGeom prst="rect">
            <a:avLst/>
          </a:prstGeom>
        </p:spPr>
      </p:pic>
      <p:sp>
        <p:nvSpPr>
          <p:cNvPr id="15" name="Slide Number Placeholder 14"/>
          <p:cNvSpPr>
            <a:spLocks noGrp="1"/>
          </p:cNvSpPr>
          <p:nvPr>
            <p:ph type="sldNum" sz="quarter" idx="15"/>
          </p:nvPr>
        </p:nvSpPr>
        <p:spPr/>
        <p:txBody>
          <a:bodyPr/>
          <a:lstStyle/>
          <a:p>
            <a:pPr>
              <a:defRPr/>
            </a:pPr>
            <a:fld id="{4D3F5836-87CD-4424-B467-46C02A95E8B6}" type="slidenum">
              <a:rPr lang="zh-CN" altLang="en-US" smtClean="0"/>
              <a:pPr>
                <a:defRPr/>
              </a:pPr>
              <a:t>64</a:t>
            </a:fld>
            <a:endParaRPr lang="en-US" altLang="zh-CN"/>
          </a:p>
        </p:txBody>
      </p:sp>
    </p:spTree>
    <p:extLst>
      <p:ext uri="{BB962C8B-B14F-4D97-AF65-F5344CB8AC3E}">
        <p14:creationId xmlns:p14="http://schemas.microsoft.com/office/powerpoint/2010/main" val="9168152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804912" y="5173510"/>
            <a:ext cx="5996245" cy="994624"/>
            <a:chOff x="1804912" y="5145898"/>
            <a:chExt cx="5996245" cy="994624"/>
          </a:xfrm>
        </p:grpSpPr>
        <p:sp>
          <p:nvSpPr>
            <p:cNvPr id="18" name="Rounded Rectangle 17"/>
            <p:cNvSpPr/>
            <p:nvPr/>
          </p:nvSpPr>
          <p:spPr>
            <a:xfrm>
              <a:off x="1804912" y="5145898"/>
              <a:ext cx="5607478" cy="994624"/>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ontent Placeholder 2"/>
            <p:cNvSpPr txBox="1">
              <a:spLocks/>
            </p:cNvSpPr>
            <p:nvPr/>
          </p:nvSpPr>
          <p:spPr>
            <a:xfrm>
              <a:off x="1804912" y="5211377"/>
              <a:ext cx="5996245" cy="822937"/>
            </a:xfrm>
            <a:prstGeom prst="rect">
              <a:avLst/>
            </a:prstGeo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Enables tuning clustering parameters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Allows comparison of different systems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060925"/>
            <a:ext cx="8610600" cy="3358675"/>
          </a:xfrm>
        </p:spPr>
      </p:pic>
      <p:sp>
        <p:nvSpPr>
          <p:cNvPr id="11" name="Slide Number Placeholder 10"/>
          <p:cNvSpPr>
            <a:spLocks noGrp="1"/>
          </p:cNvSpPr>
          <p:nvPr>
            <p:ph type="sldNum" sz="quarter" idx="15"/>
          </p:nvPr>
        </p:nvSpPr>
        <p:spPr/>
        <p:txBody>
          <a:bodyPr/>
          <a:lstStyle/>
          <a:p>
            <a:pPr>
              <a:defRPr/>
            </a:pPr>
            <a:fld id="{4D3F5836-87CD-4424-B467-46C02A95E8B6}" type="slidenum">
              <a:rPr lang="zh-CN" altLang="en-US" smtClean="0"/>
              <a:pPr>
                <a:defRPr/>
              </a:pPr>
              <a:t>65</a:t>
            </a:fld>
            <a:endParaRPr lang="en-US" altLang="zh-CN"/>
          </a:p>
        </p:txBody>
      </p:sp>
    </p:spTree>
    <p:extLst>
      <p:ext uri="{BB962C8B-B14F-4D97-AF65-F5344CB8AC3E}">
        <p14:creationId xmlns:p14="http://schemas.microsoft.com/office/powerpoint/2010/main" val="60199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090852" y="5489952"/>
            <a:ext cx="2053148" cy="1209313"/>
            <a:chOff x="7090852" y="5489952"/>
            <a:chExt cx="2053148" cy="1209313"/>
          </a:xfrm>
        </p:grpSpPr>
        <p:sp>
          <p:nvSpPr>
            <p:cNvPr id="9" name="Rectangle 8"/>
            <p:cNvSpPr/>
            <p:nvPr/>
          </p:nvSpPr>
          <p:spPr>
            <a:xfrm>
              <a:off x="7090852" y="5489952"/>
              <a:ext cx="1368765" cy="9977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775235" y="5701502"/>
              <a:ext cx="1368765" cy="9977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clust1-eps-converted-to.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039465" y="2578633"/>
            <a:ext cx="3085641" cy="3909082"/>
          </a:xfrm>
          <a:prstGeom prst="rect">
            <a:avLst/>
          </a:prstGeom>
        </p:spPr>
      </p:pic>
      <p:pic>
        <p:nvPicPr>
          <p:cNvPr id="5" name="Picture 4" descr="V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0" y="1417638"/>
            <a:ext cx="1669379" cy="3958134"/>
          </a:xfrm>
          <a:prstGeom prst="rect">
            <a:avLst/>
          </a:prstGeom>
        </p:spPr>
      </p:pic>
      <p:sp>
        <p:nvSpPr>
          <p:cNvPr id="2" name="Title 1"/>
          <p:cNvSpPr>
            <a:spLocks noGrp="1"/>
          </p:cNvSpPr>
          <p:nvPr>
            <p:ph type="title"/>
          </p:nvPr>
        </p:nvSpPr>
        <p:spPr/>
        <p:txBody>
          <a:bodyPr/>
          <a:lstStyle/>
          <a:p>
            <a:r>
              <a:rPr lang="en-US" dirty="0" smtClean="0">
                <a:latin typeface="+mn-lt"/>
              </a:rPr>
              <a:t>AV Label Graph</a:t>
            </a:r>
            <a:endParaRPr lang="en-US" dirty="0">
              <a:latin typeface="+mn-lt"/>
            </a:endParaRPr>
          </a:p>
        </p:txBody>
      </p:sp>
      <p:sp>
        <p:nvSpPr>
          <p:cNvPr id="3" name="Content Placeholder 2"/>
          <p:cNvSpPr>
            <a:spLocks noGrp="1"/>
          </p:cNvSpPr>
          <p:nvPr>
            <p:ph sz="quarter" idx="1"/>
          </p:nvPr>
        </p:nvSpPr>
        <p:spPr>
          <a:xfrm>
            <a:off x="1708256" y="1328082"/>
            <a:ext cx="7183588" cy="4525963"/>
          </a:xfrm>
        </p:spPr>
        <p:txBody>
          <a:bodyPr/>
          <a:lstStyle/>
          <a:p>
            <a:r>
              <a:rPr lang="en-US" dirty="0" smtClean="0"/>
              <a:t>Learns mappings between AV labels</a:t>
            </a:r>
          </a:p>
          <a:p>
            <a:r>
              <a:rPr lang="en-US" dirty="0" smtClean="0"/>
              <a:t>Labels that often appear “together” are considered </a:t>
            </a:r>
            <a:r>
              <a:rPr lang="en-US" i="1" dirty="0" smtClean="0"/>
              <a:t>similar</a:t>
            </a:r>
          </a:p>
          <a:p>
            <a:endParaRPr lang="en-US" dirty="0"/>
          </a:p>
        </p:txBody>
      </p:sp>
      <p:sp>
        <p:nvSpPr>
          <p:cNvPr id="7" name="TextBox 6"/>
          <p:cNvSpPr txBox="1"/>
          <p:nvPr/>
        </p:nvSpPr>
        <p:spPr>
          <a:xfrm>
            <a:off x="2277858" y="3433859"/>
            <a:ext cx="3132589" cy="830997"/>
          </a:xfrm>
          <a:prstGeom prst="rect">
            <a:avLst/>
          </a:prstGeom>
          <a:noFill/>
        </p:spPr>
        <p:txBody>
          <a:bodyPr wrap="none" rtlCol="0">
            <a:spAutoFit/>
          </a:bodyPr>
          <a:lstStyle/>
          <a:p>
            <a:r>
              <a:rPr lang="en-US" sz="2400" dirty="0" smtClean="0">
                <a:latin typeface="+mn-lt"/>
              </a:rPr>
              <a:t>Node = &lt;AV&gt;_&lt;Family&gt;</a:t>
            </a:r>
          </a:p>
          <a:p>
            <a:r>
              <a:rPr lang="en-US" sz="2400" dirty="0" smtClean="0">
                <a:latin typeface="+mn-lt"/>
              </a:rPr>
              <a:t>Edge Weight = Label distance</a:t>
            </a:r>
            <a:endParaRPr lang="en-US" sz="2400" dirty="0">
              <a:latin typeface="+mn-lt"/>
            </a:endParaRPr>
          </a:p>
        </p:txBody>
      </p:sp>
      <p:sp>
        <p:nvSpPr>
          <p:cNvPr id="18" name="TextBox 17"/>
          <p:cNvSpPr txBox="1"/>
          <p:nvPr/>
        </p:nvSpPr>
        <p:spPr>
          <a:xfrm>
            <a:off x="1708256" y="4782066"/>
            <a:ext cx="3873176" cy="707886"/>
          </a:xfrm>
          <a:prstGeom prst="rect">
            <a:avLst/>
          </a:prstGeom>
          <a:noFill/>
        </p:spPr>
        <p:txBody>
          <a:bodyPr wrap="none" rtlCol="0">
            <a:spAutoFit/>
          </a:bodyPr>
          <a:lstStyle/>
          <a:p>
            <a:r>
              <a:rPr lang="en-US" sz="2000" dirty="0" smtClean="0">
                <a:latin typeface="+mn-lt"/>
              </a:rPr>
              <a:t>                       </a:t>
            </a:r>
            <a:r>
              <a:rPr lang="en-US" sz="2000" i="1" dirty="0" smtClean="0">
                <a:latin typeface="+mn-lt"/>
              </a:rPr>
              <a:t>McAfee         </a:t>
            </a:r>
            <a:r>
              <a:rPr lang="en-US" sz="2000" i="1" dirty="0" err="1" smtClean="0">
                <a:latin typeface="+mn-lt"/>
              </a:rPr>
              <a:t>Avira</a:t>
            </a:r>
            <a:r>
              <a:rPr lang="en-US" sz="2000" i="1" dirty="0" smtClean="0">
                <a:latin typeface="+mn-lt"/>
              </a:rPr>
              <a:t>         Trend</a:t>
            </a:r>
          </a:p>
          <a:p>
            <a:r>
              <a:rPr lang="en-US" sz="2000" b="1" i="1" dirty="0" smtClean="0">
                <a:latin typeface="+mn-lt"/>
              </a:rPr>
              <a:t>Sample X</a:t>
            </a:r>
            <a:r>
              <a:rPr lang="en-US" sz="2000" dirty="0" smtClean="0">
                <a:latin typeface="+mn-lt"/>
              </a:rPr>
              <a:t> : W32/Virut   TR/Drop   PE_VIRUT</a:t>
            </a:r>
            <a:endParaRPr lang="en-US" sz="2000" dirty="0">
              <a:latin typeface="+mn-lt"/>
            </a:endParaRPr>
          </a:p>
        </p:txBody>
      </p:sp>
      <p:grpSp>
        <p:nvGrpSpPr>
          <p:cNvPr id="21" name="Group 20"/>
          <p:cNvGrpSpPr/>
          <p:nvPr/>
        </p:nvGrpSpPr>
        <p:grpSpPr>
          <a:xfrm>
            <a:off x="2743200" y="3174092"/>
            <a:ext cx="5581435" cy="2341168"/>
            <a:chOff x="2735239" y="3200616"/>
            <a:chExt cx="5581435" cy="2341168"/>
          </a:xfrm>
        </p:grpSpPr>
        <p:grpSp>
          <p:nvGrpSpPr>
            <p:cNvPr id="17" name="Group 16"/>
            <p:cNvGrpSpPr/>
            <p:nvPr/>
          </p:nvGrpSpPr>
          <p:grpSpPr>
            <a:xfrm>
              <a:off x="6039465" y="3200616"/>
              <a:ext cx="2277209" cy="1451291"/>
              <a:chOff x="5806203" y="3200616"/>
              <a:chExt cx="2277209" cy="1451291"/>
            </a:xfrm>
          </p:grpSpPr>
          <p:sp>
            <p:nvSpPr>
              <p:cNvPr id="15" name="TextBox 14"/>
              <p:cNvSpPr txBox="1"/>
              <p:nvPr/>
            </p:nvSpPr>
            <p:spPr>
              <a:xfrm>
                <a:off x="7578145" y="3713269"/>
                <a:ext cx="505267" cy="369332"/>
              </a:xfrm>
              <a:prstGeom prst="rect">
                <a:avLst/>
              </a:prstGeom>
              <a:solidFill>
                <a:schemeClr val="bg1"/>
              </a:solidFill>
            </p:spPr>
            <p:txBody>
              <a:bodyPr wrap="none" rtlCol="0">
                <a:spAutoFit/>
              </a:bodyPr>
              <a:lstStyle/>
              <a:p>
                <a:r>
                  <a:rPr lang="en-US" dirty="0" smtClean="0">
                    <a:latin typeface="+mn-lt"/>
                  </a:rPr>
                  <a:t>0.13</a:t>
                </a:r>
                <a:endParaRPr lang="en-US" dirty="0">
                  <a:latin typeface="+mn-lt"/>
                </a:endParaRPr>
              </a:p>
            </p:txBody>
          </p:sp>
          <p:sp>
            <p:nvSpPr>
              <p:cNvPr id="14" name="Freeform 13"/>
              <p:cNvSpPr/>
              <p:nvPr/>
            </p:nvSpPr>
            <p:spPr>
              <a:xfrm>
                <a:off x="6660784" y="3407943"/>
                <a:ext cx="909271" cy="984805"/>
              </a:xfrm>
              <a:custGeom>
                <a:avLst/>
                <a:gdLst>
                  <a:gd name="connsiteX0" fmla="*/ 699772 w 909271"/>
                  <a:gd name="connsiteY0" fmla="*/ 984805 h 984805"/>
                  <a:gd name="connsiteX1" fmla="*/ 609060 w 909271"/>
                  <a:gd name="connsiteY1" fmla="*/ 842268 h 984805"/>
                  <a:gd name="connsiteX2" fmla="*/ 686813 w 909271"/>
                  <a:gd name="connsiteY2" fmla="*/ 712688 h 984805"/>
                  <a:gd name="connsiteX3" fmla="*/ 829359 w 909271"/>
                  <a:gd name="connsiteY3" fmla="*/ 686772 h 984805"/>
                  <a:gd name="connsiteX4" fmla="*/ 907111 w 909271"/>
                  <a:gd name="connsiteY4" fmla="*/ 505361 h 984805"/>
                  <a:gd name="connsiteX5" fmla="*/ 842318 w 909271"/>
                  <a:gd name="connsiteY5" fmla="*/ 349865 h 984805"/>
                  <a:gd name="connsiteX6" fmla="*/ 673854 w 909271"/>
                  <a:gd name="connsiteY6" fmla="*/ 233244 h 984805"/>
                  <a:gd name="connsiteX7" fmla="*/ 349886 w 909271"/>
                  <a:gd name="connsiteY7" fmla="*/ 103664 h 984805"/>
                  <a:gd name="connsiteX8" fmla="*/ 0 w 909271"/>
                  <a:gd name="connsiteY8" fmla="*/ 0 h 98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271" h="984805">
                    <a:moveTo>
                      <a:pt x="699772" y="984805"/>
                    </a:moveTo>
                    <a:cubicBezTo>
                      <a:pt x="655496" y="936213"/>
                      <a:pt x="611220" y="887621"/>
                      <a:pt x="609060" y="842268"/>
                    </a:cubicBezTo>
                    <a:cubicBezTo>
                      <a:pt x="606900" y="796915"/>
                      <a:pt x="650097" y="738604"/>
                      <a:pt x="686813" y="712688"/>
                    </a:cubicBezTo>
                    <a:cubicBezTo>
                      <a:pt x="723530" y="686772"/>
                      <a:pt x="792643" y="721327"/>
                      <a:pt x="829359" y="686772"/>
                    </a:cubicBezTo>
                    <a:cubicBezTo>
                      <a:pt x="866075" y="652217"/>
                      <a:pt x="904951" y="561512"/>
                      <a:pt x="907111" y="505361"/>
                    </a:cubicBezTo>
                    <a:cubicBezTo>
                      <a:pt x="909271" y="449210"/>
                      <a:pt x="881194" y="395218"/>
                      <a:pt x="842318" y="349865"/>
                    </a:cubicBezTo>
                    <a:cubicBezTo>
                      <a:pt x="803442" y="304512"/>
                      <a:pt x="755926" y="274278"/>
                      <a:pt x="673854" y="233244"/>
                    </a:cubicBezTo>
                    <a:cubicBezTo>
                      <a:pt x="591782" y="192210"/>
                      <a:pt x="462195" y="142538"/>
                      <a:pt x="349886" y="103664"/>
                    </a:cubicBezTo>
                    <a:cubicBezTo>
                      <a:pt x="237577" y="64790"/>
                      <a:pt x="0" y="0"/>
                      <a:pt x="0" y="0"/>
                    </a:cubicBezTo>
                  </a:path>
                </a:pathLst>
              </a:custGeom>
              <a:ln w="41275">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Oval 10"/>
              <p:cNvSpPr/>
              <p:nvPr/>
            </p:nvSpPr>
            <p:spPr>
              <a:xfrm>
                <a:off x="6968690" y="4418664"/>
                <a:ext cx="971210" cy="233243"/>
              </a:xfrm>
              <a:prstGeom prst="ellipse">
                <a:avLst/>
              </a:prstGeom>
              <a:noFill/>
              <a:ln w="4127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806203" y="3200616"/>
                <a:ext cx="971210" cy="233243"/>
              </a:xfrm>
              <a:prstGeom prst="ellipse">
                <a:avLst/>
              </a:prstGeom>
              <a:noFill/>
              <a:ln w="412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Oval 18"/>
            <p:cNvSpPr/>
            <p:nvPr/>
          </p:nvSpPr>
          <p:spPr>
            <a:xfrm>
              <a:off x="4487840" y="5077739"/>
              <a:ext cx="1085632" cy="464045"/>
            </a:xfrm>
            <a:prstGeom prst="ellipse">
              <a:avLst/>
            </a:prstGeom>
            <a:noFill/>
            <a:ln w="412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735239" y="5052431"/>
              <a:ext cx="901644" cy="464045"/>
            </a:xfrm>
            <a:prstGeom prst="ellipse">
              <a:avLst/>
            </a:prstGeom>
            <a:noFill/>
            <a:ln w="4127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66</a:t>
            </a:fld>
            <a:endParaRPr lang="en-US" altLang="zh-CN"/>
          </a:p>
        </p:txBody>
      </p:sp>
    </p:spTree>
    <p:extLst>
      <p:ext uri="{BB962C8B-B14F-4D97-AF65-F5344CB8AC3E}">
        <p14:creationId xmlns:p14="http://schemas.microsoft.com/office/powerpoint/2010/main" val="9439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Reference Clustering</a:t>
            </a:r>
            <a:endParaRPr lang="en-US" dirty="0"/>
          </a:p>
        </p:txBody>
      </p:sp>
      <p:sp>
        <p:nvSpPr>
          <p:cNvPr id="3" name="Content Placeholder 2"/>
          <p:cNvSpPr>
            <a:spLocks noGrp="1"/>
          </p:cNvSpPr>
          <p:nvPr>
            <p:ph sz="quarter" idx="1"/>
          </p:nvPr>
        </p:nvSpPr>
        <p:spPr>
          <a:xfrm>
            <a:off x="1570586" y="1289209"/>
            <a:ext cx="7116213" cy="4525963"/>
          </a:xfrm>
        </p:spPr>
        <p:txBody>
          <a:bodyPr/>
          <a:lstStyle/>
          <a:p>
            <a:r>
              <a:rPr lang="en-US" dirty="0" smtClean="0"/>
              <a:t>Measure distance between each pair of malware samples in dataset</a:t>
            </a:r>
          </a:p>
        </p:txBody>
      </p:sp>
      <p:pic>
        <p:nvPicPr>
          <p:cNvPr id="4" name="Picture 3" descr="V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0" y="1600199"/>
            <a:ext cx="1510366" cy="4214973"/>
          </a:xfrm>
          <a:prstGeom prst="rect">
            <a:avLst/>
          </a:prstGeom>
        </p:spPr>
      </p:pic>
      <p:sp>
        <p:nvSpPr>
          <p:cNvPr id="7" name="Can 6"/>
          <p:cNvSpPr/>
          <p:nvPr/>
        </p:nvSpPr>
        <p:spPr>
          <a:xfrm>
            <a:off x="155508" y="1451292"/>
            <a:ext cx="1227808" cy="907057"/>
          </a:xfrm>
          <a:prstGeom prst="can">
            <a:avLst>
              <a:gd name="adj" fmla="val 1286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13460" y="1534261"/>
            <a:ext cx="1111903" cy="830997"/>
          </a:xfrm>
          <a:prstGeom prst="rect">
            <a:avLst/>
          </a:prstGeom>
          <a:noFill/>
        </p:spPr>
        <p:txBody>
          <a:bodyPr wrap="none" rtlCol="0">
            <a:spAutoFit/>
          </a:bodyPr>
          <a:lstStyle/>
          <a:p>
            <a:pPr algn="ctr"/>
            <a:r>
              <a:rPr lang="en-US" sz="1600" dirty="0" smtClean="0"/>
              <a:t>Third-Party</a:t>
            </a:r>
            <a:br>
              <a:rPr lang="en-US" sz="1600" dirty="0" smtClean="0"/>
            </a:br>
            <a:r>
              <a:rPr lang="en-US" sz="1600" dirty="0" smtClean="0"/>
              <a:t>Malware</a:t>
            </a:r>
            <a:br>
              <a:rPr lang="en-US" sz="1600" dirty="0" smtClean="0"/>
            </a:br>
            <a:r>
              <a:rPr lang="en-US" sz="1600" dirty="0" smtClean="0"/>
              <a:t>Dataset</a:t>
            </a:r>
            <a:endParaRPr lang="en-US" sz="1600" dirty="0"/>
          </a:p>
        </p:txBody>
      </p:sp>
      <p:grpSp>
        <p:nvGrpSpPr>
          <p:cNvPr id="55" name="Group 54"/>
          <p:cNvGrpSpPr/>
          <p:nvPr/>
        </p:nvGrpSpPr>
        <p:grpSpPr>
          <a:xfrm>
            <a:off x="2948105" y="2078907"/>
            <a:ext cx="5738695" cy="4041622"/>
            <a:chOff x="2948105" y="2078907"/>
            <a:chExt cx="5738695" cy="4041622"/>
          </a:xfrm>
        </p:grpSpPr>
        <p:sp>
          <p:nvSpPr>
            <p:cNvPr id="9" name="Oval 8"/>
            <p:cNvSpPr/>
            <p:nvPr/>
          </p:nvSpPr>
          <p:spPr>
            <a:xfrm>
              <a:off x="3719154" y="2900894"/>
              <a:ext cx="1205160" cy="558882"/>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719153" y="4478668"/>
              <a:ext cx="1205161" cy="558883"/>
            </a:xfrm>
            <a:prstGeom prst="ellipse">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620983" y="2900894"/>
              <a:ext cx="1205160" cy="558882"/>
            </a:xfrm>
            <a:prstGeom prst="ellipse">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481640" y="2900894"/>
              <a:ext cx="1205160" cy="558882"/>
            </a:xfrm>
            <a:prstGeom prst="ellipse">
              <a:avLst/>
            </a:prstGeom>
            <a:noFill/>
            <a:ln w="38100">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620982" y="4478668"/>
              <a:ext cx="1205161" cy="558883"/>
            </a:xfrm>
            <a:prstGeom prst="ellipse">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481638" y="4478668"/>
              <a:ext cx="1205161" cy="558883"/>
            </a:xfrm>
            <a:prstGeom prst="ellipse">
              <a:avLst/>
            </a:prstGeom>
            <a:noFill/>
            <a:ln w="38100">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360610" y="5561646"/>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6276479" y="5408688"/>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169549" y="2078907"/>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2948105" y="5256289"/>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018402" y="3693018"/>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566968" y="3693018"/>
              <a:ext cx="1205161" cy="558883"/>
            </a:xfrm>
            <a:prstGeom prst="ellipse">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4559312" y="4029925"/>
              <a:ext cx="455714" cy="453529"/>
            </a:xfrm>
            <a:custGeom>
              <a:avLst/>
              <a:gdLst>
                <a:gd name="connsiteX0" fmla="*/ 53994 w 455714"/>
                <a:gd name="connsiteY0" fmla="*/ 453529 h 453529"/>
                <a:gd name="connsiteX1" fmla="*/ 66953 w 455714"/>
                <a:gd name="connsiteY1" fmla="*/ 220286 h 453529"/>
                <a:gd name="connsiteX2" fmla="*/ 455714 w 455714"/>
                <a:gd name="connsiteY2" fmla="*/ 0 h 453529"/>
              </a:gdLst>
              <a:ahLst/>
              <a:cxnLst>
                <a:cxn ang="0">
                  <a:pos x="connsiteX0" y="connsiteY0"/>
                </a:cxn>
                <a:cxn ang="0">
                  <a:pos x="connsiteX1" y="connsiteY1"/>
                </a:cxn>
                <a:cxn ang="0">
                  <a:pos x="connsiteX2" y="connsiteY2"/>
                </a:cxn>
              </a:cxnLst>
              <a:rect l="l" t="t" r="r" b="b"/>
              <a:pathLst>
                <a:path w="455714" h="453529">
                  <a:moveTo>
                    <a:pt x="53994" y="453529"/>
                  </a:moveTo>
                  <a:cubicBezTo>
                    <a:pt x="26997" y="374701"/>
                    <a:pt x="0" y="295874"/>
                    <a:pt x="66953" y="220286"/>
                  </a:cubicBezTo>
                  <a:cubicBezTo>
                    <a:pt x="133906" y="144698"/>
                    <a:pt x="294810" y="72349"/>
                    <a:pt x="455714" y="0"/>
                  </a:cubicBezTo>
                </a:path>
              </a:pathLst>
            </a:custGeom>
            <a:ln w="38100">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4924315" y="3200616"/>
              <a:ext cx="427638" cy="505360"/>
            </a:xfrm>
            <a:custGeom>
              <a:avLst/>
              <a:gdLst>
                <a:gd name="connsiteX0" fmla="*/ 427638 w 427638"/>
                <a:gd name="connsiteY0" fmla="*/ 505360 h 505360"/>
                <a:gd name="connsiteX1" fmla="*/ 129588 w 427638"/>
                <a:gd name="connsiteY1" fmla="*/ 362823 h 505360"/>
                <a:gd name="connsiteX2" fmla="*/ 129588 w 427638"/>
                <a:gd name="connsiteY2" fmla="*/ 116622 h 505360"/>
                <a:gd name="connsiteX3" fmla="*/ 0 w 427638"/>
                <a:gd name="connsiteY3" fmla="*/ 0 h 505360"/>
              </a:gdLst>
              <a:ahLst/>
              <a:cxnLst>
                <a:cxn ang="0">
                  <a:pos x="connsiteX0" y="connsiteY0"/>
                </a:cxn>
                <a:cxn ang="0">
                  <a:pos x="connsiteX1" y="connsiteY1"/>
                </a:cxn>
                <a:cxn ang="0">
                  <a:pos x="connsiteX2" y="connsiteY2"/>
                </a:cxn>
                <a:cxn ang="0">
                  <a:pos x="connsiteX3" y="connsiteY3"/>
                </a:cxn>
              </a:cxnLst>
              <a:rect l="l" t="t" r="r" b="b"/>
              <a:pathLst>
                <a:path w="427638" h="505360">
                  <a:moveTo>
                    <a:pt x="427638" y="505360"/>
                  </a:moveTo>
                  <a:cubicBezTo>
                    <a:pt x="303450" y="466486"/>
                    <a:pt x="179263" y="427613"/>
                    <a:pt x="129588" y="362823"/>
                  </a:cubicBezTo>
                  <a:cubicBezTo>
                    <a:pt x="79913" y="298033"/>
                    <a:pt x="151186" y="177092"/>
                    <a:pt x="129588" y="116622"/>
                  </a:cubicBezTo>
                  <a:cubicBezTo>
                    <a:pt x="107990" y="56152"/>
                    <a:pt x="53995" y="28076"/>
                    <a:pt x="0" y="0"/>
                  </a:cubicBezTo>
                </a:path>
              </a:pathLst>
            </a:custGeom>
            <a:ln w="38100">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6362734" y="4133589"/>
              <a:ext cx="285092" cy="336907"/>
            </a:xfrm>
            <a:custGeom>
              <a:avLst/>
              <a:gdLst>
                <a:gd name="connsiteX0" fmla="*/ 0 w 285092"/>
                <a:gd name="connsiteY0" fmla="*/ 336907 h 336907"/>
                <a:gd name="connsiteX1" fmla="*/ 64793 w 285092"/>
                <a:gd name="connsiteY1" fmla="*/ 142538 h 336907"/>
                <a:gd name="connsiteX2" fmla="*/ 285092 w 285092"/>
                <a:gd name="connsiteY2" fmla="*/ 0 h 336907"/>
              </a:gdLst>
              <a:ahLst/>
              <a:cxnLst>
                <a:cxn ang="0">
                  <a:pos x="connsiteX0" y="connsiteY0"/>
                </a:cxn>
                <a:cxn ang="0">
                  <a:pos x="connsiteX1" y="connsiteY1"/>
                </a:cxn>
                <a:cxn ang="0">
                  <a:pos x="connsiteX2" y="connsiteY2"/>
                </a:cxn>
              </a:cxnLst>
              <a:rect l="l" t="t" r="r" b="b"/>
              <a:pathLst>
                <a:path w="285092" h="336907">
                  <a:moveTo>
                    <a:pt x="0" y="336907"/>
                  </a:moveTo>
                  <a:cubicBezTo>
                    <a:pt x="8639" y="267798"/>
                    <a:pt x="17278" y="198689"/>
                    <a:pt x="64793" y="142538"/>
                  </a:cubicBezTo>
                  <a:cubicBezTo>
                    <a:pt x="112308" y="86387"/>
                    <a:pt x="198700" y="43193"/>
                    <a:pt x="285092" y="0"/>
                  </a:cubicBezTo>
                </a:path>
              </a:pathLst>
            </a:custGeom>
            <a:ln w="38100">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a:off x="7047386" y="2462012"/>
              <a:ext cx="177103" cy="1218048"/>
            </a:xfrm>
            <a:custGeom>
              <a:avLst/>
              <a:gdLst>
                <a:gd name="connsiteX0" fmla="*/ 79912 w 177103"/>
                <a:gd name="connsiteY0" fmla="*/ 1218048 h 1218048"/>
                <a:gd name="connsiteX1" fmla="*/ 15119 w 177103"/>
                <a:gd name="connsiteY1" fmla="*/ 1036637 h 1218048"/>
                <a:gd name="connsiteX2" fmla="*/ 170624 w 177103"/>
                <a:gd name="connsiteY2" fmla="*/ 634940 h 1218048"/>
                <a:gd name="connsiteX3" fmla="*/ 53995 w 177103"/>
                <a:gd name="connsiteY3" fmla="*/ 181412 h 1218048"/>
                <a:gd name="connsiteX4" fmla="*/ 157665 w 177103"/>
                <a:gd name="connsiteY4" fmla="*/ 0 h 1218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03" h="1218048">
                  <a:moveTo>
                    <a:pt x="79912" y="1218048"/>
                  </a:moveTo>
                  <a:cubicBezTo>
                    <a:pt x="39956" y="1175935"/>
                    <a:pt x="0" y="1133822"/>
                    <a:pt x="15119" y="1036637"/>
                  </a:cubicBezTo>
                  <a:cubicBezTo>
                    <a:pt x="30238" y="939452"/>
                    <a:pt x="164145" y="777477"/>
                    <a:pt x="170624" y="634940"/>
                  </a:cubicBezTo>
                  <a:cubicBezTo>
                    <a:pt x="177103" y="492403"/>
                    <a:pt x="56155" y="287235"/>
                    <a:pt x="53995" y="181412"/>
                  </a:cubicBezTo>
                  <a:cubicBezTo>
                    <a:pt x="51835" y="75589"/>
                    <a:pt x="157665" y="0"/>
                    <a:pt x="157665" y="0"/>
                  </a:cubicBezTo>
                </a:path>
              </a:pathLst>
            </a:custGeom>
            <a:ln w="38100">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6349775" y="2213652"/>
              <a:ext cx="816400" cy="675973"/>
            </a:xfrm>
            <a:custGeom>
              <a:avLst/>
              <a:gdLst>
                <a:gd name="connsiteX0" fmla="*/ 816400 w 816400"/>
                <a:gd name="connsiteY0" fmla="*/ 92865 h 675973"/>
                <a:gd name="connsiteX1" fmla="*/ 531308 w 816400"/>
                <a:gd name="connsiteY1" fmla="*/ 41033 h 675973"/>
                <a:gd name="connsiteX2" fmla="*/ 181422 w 816400"/>
                <a:gd name="connsiteY2" fmla="*/ 339066 h 675973"/>
                <a:gd name="connsiteX3" fmla="*/ 0 w 816400"/>
                <a:gd name="connsiteY3" fmla="*/ 675973 h 675973"/>
              </a:gdLst>
              <a:ahLst/>
              <a:cxnLst>
                <a:cxn ang="0">
                  <a:pos x="connsiteX0" y="connsiteY0"/>
                </a:cxn>
                <a:cxn ang="0">
                  <a:pos x="connsiteX1" y="connsiteY1"/>
                </a:cxn>
                <a:cxn ang="0">
                  <a:pos x="connsiteX2" y="connsiteY2"/>
                </a:cxn>
                <a:cxn ang="0">
                  <a:pos x="connsiteX3" y="connsiteY3"/>
                </a:cxn>
              </a:cxnLst>
              <a:rect l="l" t="t" r="r" b="b"/>
              <a:pathLst>
                <a:path w="816400" h="675973">
                  <a:moveTo>
                    <a:pt x="816400" y="92865"/>
                  </a:moveTo>
                  <a:cubicBezTo>
                    <a:pt x="726769" y="46432"/>
                    <a:pt x="637138" y="0"/>
                    <a:pt x="531308" y="41033"/>
                  </a:cubicBezTo>
                  <a:cubicBezTo>
                    <a:pt x="425478" y="82066"/>
                    <a:pt x="269973" y="233243"/>
                    <a:pt x="181422" y="339066"/>
                  </a:cubicBezTo>
                  <a:cubicBezTo>
                    <a:pt x="92871" y="444889"/>
                    <a:pt x="0" y="675973"/>
                    <a:pt x="0" y="675973"/>
                  </a:cubicBezTo>
                </a:path>
              </a:pathLst>
            </a:custGeom>
            <a:ln w="38100">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7671565" y="3459775"/>
              <a:ext cx="440597" cy="349865"/>
            </a:xfrm>
            <a:custGeom>
              <a:avLst/>
              <a:gdLst>
                <a:gd name="connsiteX0" fmla="*/ 440597 w 440597"/>
                <a:gd name="connsiteY0" fmla="*/ 0 h 349865"/>
                <a:gd name="connsiteX1" fmla="*/ 323968 w 440597"/>
                <a:gd name="connsiteY1" fmla="*/ 207328 h 349865"/>
                <a:gd name="connsiteX2" fmla="*/ 0 w 440597"/>
                <a:gd name="connsiteY2" fmla="*/ 349865 h 349865"/>
              </a:gdLst>
              <a:ahLst/>
              <a:cxnLst>
                <a:cxn ang="0">
                  <a:pos x="connsiteX0" y="connsiteY0"/>
                </a:cxn>
                <a:cxn ang="0">
                  <a:pos x="connsiteX1" y="connsiteY1"/>
                </a:cxn>
                <a:cxn ang="0">
                  <a:pos x="connsiteX2" y="connsiteY2"/>
                </a:cxn>
              </a:cxnLst>
              <a:rect l="l" t="t" r="r" b="b"/>
              <a:pathLst>
                <a:path w="440597" h="349865">
                  <a:moveTo>
                    <a:pt x="440597" y="0"/>
                  </a:moveTo>
                  <a:cubicBezTo>
                    <a:pt x="418999" y="74508"/>
                    <a:pt x="397401" y="149017"/>
                    <a:pt x="323968" y="207328"/>
                  </a:cubicBezTo>
                  <a:cubicBezTo>
                    <a:pt x="250535" y="265639"/>
                    <a:pt x="0" y="349865"/>
                    <a:pt x="0" y="349865"/>
                  </a:cubicBezTo>
                </a:path>
              </a:pathLst>
            </a:custGeom>
            <a:ln w="381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a:off x="7671565" y="4120631"/>
              <a:ext cx="449236" cy="336907"/>
            </a:xfrm>
            <a:custGeom>
              <a:avLst/>
              <a:gdLst>
                <a:gd name="connsiteX0" fmla="*/ 0 w 449236"/>
                <a:gd name="connsiteY0" fmla="*/ 0 h 336907"/>
                <a:gd name="connsiteX1" fmla="*/ 375803 w 449236"/>
                <a:gd name="connsiteY1" fmla="*/ 77748 h 336907"/>
                <a:gd name="connsiteX2" fmla="*/ 440597 w 449236"/>
                <a:gd name="connsiteY2" fmla="*/ 336907 h 336907"/>
              </a:gdLst>
              <a:ahLst/>
              <a:cxnLst>
                <a:cxn ang="0">
                  <a:pos x="connsiteX0" y="connsiteY0"/>
                </a:cxn>
                <a:cxn ang="0">
                  <a:pos x="connsiteX1" y="connsiteY1"/>
                </a:cxn>
                <a:cxn ang="0">
                  <a:pos x="connsiteX2" y="connsiteY2"/>
                </a:cxn>
              </a:cxnLst>
              <a:rect l="l" t="t" r="r" b="b"/>
              <a:pathLst>
                <a:path w="449236" h="336907">
                  <a:moveTo>
                    <a:pt x="0" y="0"/>
                  </a:moveTo>
                  <a:cubicBezTo>
                    <a:pt x="151185" y="10798"/>
                    <a:pt x="302370" y="21597"/>
                    <a:pt x="375803" y="77748"/>
                  </a:cubicBezTo>
                  <a:cubicBezTo>
                    <a:pt x="449236" y="133899"/>
                    <a:pt x="440597" y="336907"/>
                    <a:pt x="440597" y="336907"/>
                  </a:cubicBezTo>
                </a:path>
              </a:pathLst>
            </a:custGeom>
            <a:ln w="381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1"/>
            <p:cNvSpPr/>
            <p:nvPr/>
          </p:nvSpPr>
          <p:spPr>
            <a:xfrm>
              <a:off x="5062541" y="4237253"/>
              <a:ext cx="367165" cy="1321712"/>
            </a:xfrm>
            <a:custGeom>
              <a:avLst/>
              <a:gdLst>
                <a:gd name="connsiteX0" fmla="*/ 56155 w 367165"/>
                <a:gd name="connsiteY0" fmla="*/ 1321712 h 1321712"/>
                <a:gd name="connsiteX1" fmla="*/ 43196 w 367165"/>
                <a:gd name="connsiteY1" fmla="*/ 932973 h 1321712"/>
                <a:gd name="connsiteX2" fmla="*/ 315330 w 367165"/>
                <a:gd name="connsiteY2" fmla="*/ 298033 h 1321712"/>
                <a:gd name="connsiteX3" fmla="*/ 354206 w 367165"/>
                <a:gd name="connsiteY3" fmla="*/ 0 h 1321712"/>
              </a:gdLst>
              <a:ahLst/>
              <a:cxnLst>
                <a:cxn ang="0">
                  <a:pos x="connsiteX0" y="connsiteY0"/>
                </a:cxn>
                <a:cxn ang="0">
                  <a:pos x="connsiteX1" y="connsiteY1"/>
                </a:cxn>
                <a:cxn ang="0">
                  <a:pos x="connsiteX2" y="connsiteY2"/>
                </a:cxn>
                <a:cxn ang="0">
                  <a:pos x="connsiteX3" y="connsiteY3"/>
                </a:cxn>
              </a:cxnLst>
              <a:rect l="l" t="t" r="r" b="b"/>
              <a:pathLst>
                <a:path w="367165" h="1321712">
                  <a:moveTo>
                    <a:pt x="56155" y="1321712"/>
                  </a:moveTo>
                  <a:cubicBezTo>
                    <a:pt x="28077" y="1212649"/>
                    <a:pt x="0" y="1103586"/>
                    <a:pt x="43196" y="932973"/>
                  </a:cubicBezTo>
                  <a:cubicBezTo>
                    <a:pt x="86392" y="762360"/>
                    <a:pt x="263495" y="453528"/>
                    <a:pt x="315330" y="298033"/>
                  </a:cubicBezTo>
                  <a:cubicBezTo>
                    <a:pt x="367165" y="142538"/>
                    <a:pt x="360685" y="71269"/>
                    <a:pt x="354206" y="0"/>
                  </a:cubicBezTo>
                </a:path>
              </a:pathLst>
            </a:cu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Freeform 43"/>
            <p:cNvSpPr/>
            <p:nvPr/>
          </p:nvSpPr>
          <p:spPr>
            <a:xfrm>
              <a:off x="4596028" y="4988814"/>
              <a:ext cx="211659" cy="570151"/>
            </a:xfrm>
            <a:custGeom>
              <a:avLst/>
              <a:gdLst>
                <a:gd name="connsiteX0" fmla="*/ 211659 w 211659"/>
                <a:gd name="connsiteY0" fmla="*/ 570151 h 570151"/>
                <a:gd name="connsiteX1" fmla="*/ 17278 w 211659"/>
                <a:gd name="connsiteY1" fmla="*/ 401697 h 570151"/>
                <a:gd name="connsiteX2" fmla="*/ 107989 w 211659"/>
                <a:gd name="connsiteY2" fmla="*/ 155496 h 570151"/>
                <a:gd name="connsiteX3" fmla="*/ 56154 w 211659"/>
                <a:gd name="connsiteY3" fmla="*/ 0 h 570151"/>
              </a:gdLst>
              <a:ahLst/>
              <a:cxnLst>
                <a:cxn ang="0">
                  <a:pos x="connsiteX0" y="connsiteY0"/>
                </a:cxn>
                <a:cxn ang="0">
                  <a:pos x="connsiteX1" y="connsiteY1"/>
                </a:cxn>
                <a:cxn ang="0">
                  <a:pos x="connsiteX2" y="connsiteY2"/>
                </a:cxn>
                <a:cxn ang="0">
                  <a:pos x="connsiteX3" y="connsiteY3"/>
                </a:cxn>
              </a:cxnLst>
              <a:rect l="l" t="t" r="r" b="b"/>
              <a:pathLst>
                <a:path w="211659" h="570151">
                  <a:moveTo>
                    <a:pt x="211659" y="570151"/>
                  </a:moveTo>
                  <a:cubicBezTo>
                    <a:pt x="123107" y="520478"/>
                    <a:pt x="34556" y="470806"/>
                    <a:pt x="17278" y="401697"/>
                  </a:cubicBezTo>
                  <a:cubicBezTo>
                    <a:pt x="0" y="332588"/>
                    <a:pt x="101510" y="222445"/>
                    <a:pt x="107989" y="155496"/>
                  </a:cubicBezTo>
                  <a:cubicBezTo>
                    <a:pt x="114468" y="88547"/>
                    <a:pt x="85311" y="44273"/>
                    <a:pt x="56154" y="0"/>
                  </a:cubicBezTo>
                </a:path>
              </a:pathLst>
            </a:custGeom>
            <a:noFill/>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Freeform 44"/>
            <p:cNvSpPr/>
            <p:nvPr/>
          </p:nvSpPr>
          <p:spPr>
            <a:xfrm>
              <a:off x="4146792" y="5582720"/>
              <a:ext cx="194381" cy="248362"/>
            </a:xfrm>
            <a:custGeom>
              <a:avLst/>
              <a:gdLst>
                <a:gd name="connsiteX0" fmla="*/ 194381 w 194381"/>
                <a:gd name="connsiteY0" fmla="*/ 248362 h 248362"/>
                <a:gd name="connsiteX1" fmla="*/ 155505 w 194381"/>
                <a:gd name="connsiteY1" fmla="*/ 41034 h 248362"/>
                <a:gd name="connsiteX2" fmla="*/ 0 w 194381"/>
                <a:gd name="connsiteY2" fmla="*/ 2160 h 248362"/>
              </a:gdLst>
              <a:ahLst/>
              <a:cxnLst>
                <a:cxn ang="0">
                  <a:pos x="connsiteX0" y="connsiteY0"/>
                </a:cxn>
                <a:cxn ang="0">
                  <a:pos x="connsiteX1" y="connsiteY1"/>
                </a:cxn>
                <a:cxn ang="0">
                  <a:pos x="connsiteX2" y="connsiteY2"/>
                </a:cxn>
              </a:cxnLst>
              <a:rect l="l" t="t" r="r" b="b"/>
              <a:pathLst>
                <a:path w="194381" h="248362">
                  <a:moveTo>
                    <a:pt x="194381" y="248362"/>
                  </a:moveTo>
                  <a:cubicBezTo>
                    <a:pt x="191141" y="165215"/>
                    <a:pt x="187902" y="82068"/>
                    <a:pt x="155505" y="41034"/>
                  </a:cubicBezTo>
                  <a:cubicBezTo>
                    <a:pt x="123108" y="0"/>
                    <a:pt x="61554" y="1080"/>
                    <a:pt x="0" y="2160"/>
                  </a:cubicBezTo>
                </a:path>
              </a:pathLst>
            </a:cu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5"/>
            <p:cNvSpPr/>
            <p:nvPr/>
          </p:nvSpPr>
          <p:spPr>
            <a:xfrm>
              <a:off x="7246087" y="4911067"/>
              <a:ext cx="308849" cy="531276"/>
            </a:xfrm>
            <a:custGeom>
              <a:avLst/>
              <a:gdLst>
                <a:gd name="connsiteX0" fmla="*/ 10799 w 308849"/>
                <a:gd name="connsiteY0" fmla="*/ 531276 h 531276"/>
                <a:gd name="connsiteX1" fmla="*/ 49675 w 308849"/>
                <a:gd name="connsiteY1" fmla="*/ 259159 h 531276"/>
                <a:gd name="connsiteX2" fmla="*/ 308849 w 308849"/>
                <a:gd name="connsiteY2" fmla="*/ 0 h 531276"/>
              </a:gdLst>
              <a:ahLst/>
              <a:cxnLst>
                <a:cxn ang="0">
                  <a:pos x="connsiteX0" y="connsiteY0"/>
                </a:cxn>
                <a:cxn ang="0">
                  <a:pos x="connsiteX1" y="connsiteY1"/>
                </a:cxn>
                <a:cxn ang="0">
                  <a:pos x="connsiteX2" y="connsiteY2"/>
                </a:cxn>
              </a:cxnLst>
              <a:rect l="l" t="t" r="r" b="b"/>
              <a:pathLst>
                <a:path w="308849" h="531276">
                  <a:moveTo>
                    <a:pt x="10799" y="531276"/>
                  </a:moveTo>
                  <a:cubicBezTo>
                    <a:pt x="5399" y="439490"/>
                    <a:pt x="0" y="347705"/>
                    <a:pt x="49675" y="259159"/>
                  </a:cubicBezTo>
                  <a:cubicBezTo>
                    <a:pt x="99350" y="170613"/>
                    <a:pt x="204099" y="85306"/>
                    <a:pt x="308849" y="0"/>
                  </a:cubicBezTo>
                </a:path>
              </a:pathLst>
            </a:cu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6"/>
            <p:cNvSpPr/>
            <p:nvPr/>
          </p:nvSpPr>
          <p:spPr>
            <a:xfrm>
              <a:off x="6215869" y="5053604"/>
              <a:ext cx="198700" cy="440571"/>
            </a:xfrm>
            <a:custGeom>
              <a:avLst/>
              <a:gdLst>
                <a:gd name="connsiteX0" fmla="*/ 198700 w 198700"/>
                <a:gd name="connsiteY0" fmla="*/ 440571 h 440571"/>
                <a:gd name="connsiteX1" fmla="*/ 17278 w 198700"/>
                <a:gd name="connsiteY1" fmla="*/ 310991 h 440571"/>
                <a:gd name="connsiteX2" fmla="*/ 95030 w 198700"/>
                <a:gd name="connsiteY2" fmla="*/ 0 h 440571"/>
              </a:gdLst>
              <a:ahLst/>
              <a:cxnLst>
                <a:cxn ang="0">
                  <a:pos x="connsiteX0" y="connsiteY0"/>
                </a:cxn>
                <a:cxn ang="0">
                  <a:pos x="connsiteX1" y="connsiteY1"/>
                </a:cxn>
                <a:cxn ang="0">
                  <a:pos x="connsiteX2" y="connsiteY2"/>
                </a:cxn>
              </a:cxnLst>
              <a:rect l="l" t="t" r="r" b="b"/>
              <a:pathLst>
                <a:path w="198700" h="440571">
                  <a:moveTo>
                    <a:pt x="198700" y="440571"/>
                  </a:moveTo>
                  <a:cubicBezTo>
                    <a:pt x="116628" y="412495"/>
                    <a:pt x="34556" y="384419"/>
                    <a:pt x="17278" y="310991"/>
                  </a:cubicBezTo>
                  <a:cubicBezTo>
                    <a:pt x="0" y="237563"/>
                    <a:pt x="95030" y="0"/>
                    <a:pt x="95030" y="0"/>
                  </a:cubicBezTo>
                </a:path>
              </a:pathLst>
            </a:cu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Freeform 47"/>
            <p:cNvSpPr/>
            <p:nvPr/>
          </p:nvSpPr>
          <p:spPr>
            <a:xfrm>
              <a:off x="6090601" y="3744850"/>
              <a:ext cx="466514" cy="194370"/>
            </a:xfrm>
            <a:custGeom>
              <a:avLst/>
              <a:gdLst>
                <a:gd name="connsiteX0" fmla="*/ 0 w 466514"/>
                <a:gd name="connsiteY0" fmla="*/ 38874 h 194370"/>
                <a:gd name="connsiteX1" fmla="*/ 207339 w 466514"/>
                <a:gd name="connsiteY1" fmla="*/ 25916 h 194370"/>
                <a:gd name="connsiteX2" fmla="*/ 466514 w 466514"/>
                <a:gd name="connsiteY2" fmla="*/ 194370 h 194370"/>
              </a:gdLst>
              <a:ahLst/>
              <a:cxnLst>
                <a:cxn ang="0">
                  <a:pos x="connsiteX0" y="connsiteY0"/>
                </a:cxn>
                <a:cxn ang="0">
                  <a:pos x="connsiteX1" y="connsiteY1"/>
                </a:cxn>
                <a:cxn ang="0">
                  <a:pos x="connsiteX2" y="connsiteY2"/>
                </a:cxn>
              </a:cxnLst>
              <a:rect l="l" t="t" r="r" b="b"/>
              <a:pathLst>
                <a:path w="466514" h="194370">
                  <a:moveTo>
                    <a:pt x="0" y="38874"/>
                  </a:moveTo>
                  <a:cubicBezTo>
                    <a:pt x="64793" y="19437"/>
                    <a:pt x="129587" y="0"/>
                    <a:pt x="207339" y="25916"/>
                  </a:cubicBezTo>
                  <a:cubicBezTo>
                    <a:pt x="285091" y="51832"/>
                    <a:pt x="466514" y="194370"/>
                    <a:pt x="466514" y="194370"/>
                  </a:cubicBezTo>
                </a:path>
              </a:pathLst>
            </a:cu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9" name="Group 58"/>
          <p:cNvGrpSpPr/>
          <p:nvPr/>
        </p:nvGrpSpPr>
        <p:grpSpPr>
          <a:xfrm>
            <a:off x="2081306" y="2700077"/>
            <a:ext cx="6478076" cy="2223947"/>
            <a:chOff x="2081306" y="2700077"/>
            <a:chExt cx="6478076" cy="2223947"/>
          </a:xfrm>
        </p:grpSpPr>
        <p:sp>
          <p:nvSpPr>
            <p:cNvPr id="57" name="TextBox 56"/>
            <p:cNvSpPr txBox="1"/>
            <p:nvPr/>
          </p:nvSpPr>
          <p:spPr>
            <a:xfrm>
              <a:off x="6790439" y="4277693"/>
              <a:ext cx="743037" cy="646331"/>
            </a:xfrm>
            <a:prstGeom prst="rect">
              <a:avLst/>
            </a:prstGeom>
            <a:noFill/>
          </p:spPr>
          <p:txBody>
            <a:bodyPr wrap="none" rtlCol="0">
              <a:spAutoFit/>
            </a:bodyPr>
            <a:lstStyle/>
            <a:p>
              <a:r>
                <a:rPr lang="en-US" sz="3600" dirty="0" smtClean="0"/>
                <a:t>. . .</a:t>
              </a:r>
              <a:endParaRPr lang="en-US" sz="3600" dirty="0"/>
            </a:p>
          </p:txBody>
        </p:sp>
        <p:sp>
          <p:nvSpPr>
            <p:cNvPr id="56" name="TextBox 55"/>
            <p:cNvSpPr txBox="1"/>
            <p:nvPr/>
          </p:nvSpPr>
          <p:spPr>
            <a:xfrm>
              <a:off x="6790439" y="2700077"/>
              <a:ext cx="743037" cy="646331"/>
            </a:xfrm>
            <a:prstGeom prst="rect">
              <a:avLst/>
            </a:prstGeom>
            <a:noFill/>
          </p:spPr>
          <p:txBody>
            <a:bodyPr wrap="none" rtlCol="0">
              <a:spAutoFit/>
            </a:bodyPr>
            <a:lstStyle/>
            <a:p>
              <a:r>
                <a:rPr lang="en-US" sz="3600" dirty="0" smtClean="0"/>
                <a:t>. . .</a:t>
              </a:r>
              <a:endParaRPr lang="en-US" sz="3600" dirty="0"/>
            </a:p>
          </p:txBody>
        </p:sp>
        <p:sp>
          <p:nvSpPr>
            <p:cNvPr id="17" name="TextBox 16"/>
            <p:cNvSpPr txBox="1"/>
            <p:nvPr/>
          </p:nvSpPr>
          <p:spPr>
            <a:xfrm>
              <a:off x="2081306" y="2951160"/>
              <a:ext cx="1243036" cy="369332"/>
            </a:xfrm>
            <a:prstGeom prst="rect">
              <a:avLst/>
            </a:prstGeom>
            <a:noFill/>
          </p:spPr>
          <p:txBody>
            <a:bodyPr wrap="none" rtlCol="0">
              <a:spAutoFit/>
            </a:bodyPr>
            <a:lstStyle/>
            <a:p>
              <a:r>
                <a:rPr lang="en-US" b="1" i="1" dirty="0" smtClean="0"/>
                <a:t>Sample X </a:t>
              </a:r>
              <a:r>
                <a:rPr lang="en-US" b="1" dirty="0" smtClean="0"/>
                <a:t>:</a:t>
              </a:r>
              <a:endParaRPr lang="en-US" b="1" dirty="0"/>
            </a:p>
          </p:txBody>
        </p:sp>
        <p:sp>
          <p:nvSpPr>
            <p:cNvPr id="18" name="TextBox 17"/>
            <p:cNvSpPr txBox="1"/>
            <p:nvPr/>
          </p:nvSpPr>
          <p:spPr>
            <a:xfrm>
              <a:off x="2081306" y="4541735"/>
              <a:ext cx="1235823" cy="369332"/>
            </a:xfrm>
            <a:prstGeom prst="rect">
              <a:avLst/>
            </a:prstGeom>
            <a:noFill/>
          </p:spPr>
          <p:txBody>
            <a:bodyPr wrap="none" rtlCol="0">
              <a:spAutoFit/>
            </a:bodyPr>
            <a:lstStyle/>
            <a:p>
              <a:r>
                <a:rPr lang="en-US" b="1" i="1" dirty="0" smtClean="0"/>
                <a:t>Sample Y </a:t>
              </a:r>
              <a:r>
                <a:rPr lang="en-US" b="1" dirty="0" smtClean="0"/>
                <a:t>:</a:t>
              </a:r>
              <a:endParaRPr lang="en-US" b="1" dirty="0"/>
            </a:p>
          </p:txBody>
        </p:sp>
        <p:sp>
          <p:nvSpPr>
            <p:cNvPr id="49" name="TextBox 48"/>
            <p:cNvSpPr txBox="1"/>
            <p:nvPr/>
          </p:nvSpPr>
          <p:spPr>
            <a:xfrm>
              <a:off x="3883151" y="2964118"/>
              <a:ext cx="877163" cy="369332"/>
            </a:xfrm>
            <a:prstGeom prst="rect">
              <a:avLst/>
            </a:prstGeom>
            <a:noFill/>
          </p:spPr>
          <p:txBody>
            <a:bodyPr wrap="none" rtlCol="0">
              <a:spAutoFit/>
            </a:bodyPr>
            <a:lstStyle/>
            <a:p>
              <a:r>
                <a:rPr lang="en-US" dirty="0" smtClean="0"/>
                <a:t>AV1_Lx</a:t>
              </a:r>
              <a:endParaRPr lang="en-US" dirty="0"/>
            </a:p>
          </p:txBody>
        </p:sp>
        <p:sp>
          <p:nvSpPr>
            <p:cNvPr id="50" name="TextBox 49"/>
            <p:cNvSpPr txBox="1"/>
            <p:nvPr/>
          </p:nvSpPr>
          <p:spPr>
            <a:xfrm>
              <a:off x="5786061" y="2964118"/>
              <a:ext cx="877163" cy="369332"/>
            </a:xfrm>
            <a:prstGeom prst="rect">
              <a:avLst/>
            </a:prstGeom>
            <a:noFill/>
          </p:spPr>
          <p:txBody>
            <a:bodyPr wrap="none" rtlCol="0">
              <a:spAutoFit/>
            </a:bodyPr>
            <a:lstStyle/>
            <a:p>
              <a:r>
                <a:rPr lang="en-US" dirty="0" smtClean="0"/>
                <a:t>AV2_Lx</a:t>
              </a:r>
              <a:endParaRPr lang="en-US" dirty="0"/>
            </a:p>
          </p:txBody>
        </p:sp>
        <p:sp>
          <p:nvSpPr>
            <p:cNvPr id="51" name="TextBox 50"/>
            <p:cNvSpPr txBox="1"/>
            <p:nvPr/>
          </p:nvSpPr>
          <p:spPr>
            <a:xfrm>
              <a:off x="7682219" y="2964118"/>
              <a:ext cx="877163" cy="369332"/>
            </a:xfrm>
            <a:prstGeom prst="rect">
              <a:avLst/>
            </a:prstGeom>
            <a:noFill/>
          </p:spPr>
          <p:txBody>
            <a:bodyPr wrap="none" rtlCol="0">
              <a:spAutoFit/>
            </a:bodyPr>
            <a:lstStyle/>
            <a:p>
              <a:r>
                <a:rPr lang="en-US" dirty="0" err="1" smtClean="0"/>
                <a:t>AV</a:t>
              </a:r>
              <a:r>
                <a:rPr lang="en-US" i="1" dirty="0" err="1" smtClean="0"/>
                <a:t>n</a:t>
              </a:r>
              <a:r>
                <a:rPr lang="en-US" dirty="0" err="1" smtClean="0"/>
                <a:t>_Lx</a:t>
              </a:r>
              <a:endParaRPr lang="en-US" dirty="0"/>
            </a:p>
          </p:txBody>
        </p:sp>
        <p:sp>
          <p:nvSpPr>
            <p:cNvPr id="52" name="TextBox 51"/>
            <p:cNvSpPr txBox="1"/>
            <p:nvPr/>
          </p:nvSpPr>
          <p:spPr>
            <a:xfrm>
              <a:off x="3883151" y="4541735"/>
              <a:ext cx="864339" cy="369332"/>
            </a:xfrm>
            <a:prstGeom prst="rect">
              <a:avLst/>
            </a:prstGeom>
            <a:noFill/>
          </p:spPr>
          <p:txBody>
            <a:bodyPr wrap="none" rtlCol="0">
              <a:spAutoFit/>
            </a:bodyPr>
            <a:lstStyle/>
            <a:p>
              <a:r>
                <a:rPr lang="en-US" dirty="0" smtClean="0"/>
                <a:t>AV1_Ly</a:t>
              </a:r>
              <a:endParaRPr lang="en-US" dirty="0"/>
            </a:p>
          </p:txBody>
        </p:sp>
        <p:sp>
          <p:nvSpPr>
            <p:cNvPr id="53" name="TextBox 52"/>
            <p:cNvSpPr txBox="1"/>
            <p:nvPr/>
          </p:nvSpPr>
          <p:spPr>
            <a:xfrm>
              <a:off x="5799020" y="4541735"/>
              <a:ext cx="864339" cy="369332"/>
            </a:xfrm>
            <a:prstGeom prst="rect">
              <a:avLst/>
            </a:prstGeom>
            <a:noFill/>
          </p:spPr>
          <p:txBody>
            <a:bodyPr wrap="none" rtlCol="0">
              <a:spAutoFit/>
            </a:bodyPr>
            <a:lstStyle/>
            <a:p>
              <a:r>
                <a:rPr lang="en-US" dirty="0" smtClean="0"/>
                <a:t>AV2_Ly</a:t>
              </a:r>
              <a:endParaRPr lang="en-US" dirty="0"/>
            </a:p>
          </p:txBody>
        </p:sp>
        <p:sp>
          <p:nvSpPr>
            <p:cNvPr id="54" name="TextBox 53"/>
            <p:cNvSpPr txBox="1"/>
            <p:nvPr/>
          </p:nvSpPr>
          <p:spPr>
            <a:xfrm>
              <a:off x="7671565" y="4541735"/>
              <a:ext cx="864339" cy="369332"/>
            </a:xfrm>
            <a:prstGeom prst="rect">
              <a:avLst/>
            </a:prstGeom>
            <a:noFill/>
          </p:spPr>
          <p:txBody>
            <a:bodyPr wrap="none" rtlCol="0">
              <a:spAutoFit/>
            </a:bodyPr>
            <a:lstStyle/>
            <a:p>
              <a:r>
                <a:rPr lang="en-US" dirty="0" err="1" smtClean="0"/>
                <a:t>AV</a:t>
              </a:r>
              <a:r>
                <a:rPr lang="en-US" i="1" dirty="0" err="1" smtClean="0"/>
                <a:t>n</a:t>
              </a:r>
              <a:r>
                <a:rPr lang="en-US" dirty="0" err="1" smtClean="0"/>
                <a:t>_Ly</a:t>
              </a:r>
              <a:endParaRPr lang="en-US" dirty="0"/>
            </a:p>
          </p:txBody>
        </p:sp>
      </p:grpSp>
      <p:grpSp>
        <p:nvGrpSpPr>
          <p:cNvPr id="74" name="Group 73"/>
          <p:cNvGrpSpPr/>
          <p:nvPr/>
        </p:nvGrpSpPr>
        <p:grpSpPr>
          <a:xfrm>
            <a:off x="1711179" y="3459775"/>
            <a:ext cx="6825305" cy="1023679"/>
            <a:chOff x="1711179" y="3459775"/>
            <a:chExt cx="6825305" cy="1023679"/>
          </a:xfrm>
        </p:grpSpPr>
        <p:cxnSp>
          <p:nvCxnSpPr>
            <p:cNvPr id="61" name="Straight Arrow Connector 60"/>
            <p:cNvCxnSpPr>
              <a:stCxn id="9" idx="4"/>
              <a:endCxn id="12" idx="0"/>
            </p:cNvCxnSpPr>
            <p:nvPr/>
          </p:nvCxnSpPr>
          <p:spPr>
            <a:xfrm rot="5400000">
              <a:off x="3812288" y="3969222"/>
              <a:ext cx="1018892" cy="1588"/>
            </a:xfrm>
            <a:prstGeom prst="straightConnector1">
              <a:avLst/>
            </a:prstGeom>
            <a:ln>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9" idx="4"/>
              <a:endCxn id="21" idx="0"/>
            </p:cNvCxnSpPr>
            <p:nvPr/>
          </p:nvCxnSpPr>
          <p:spPr>
            <a:xfrm rot="5400000">
              <a:off x="5714117" y="3969222"/>
              <a:ext cx="1018892" cy="1588"/>
            </a:xfrm>
            <a:prstGeom prst="straightConnector1">
              <a:avLst/>
            </a:prstGeom>
            <a:ln>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0" idx="0"/>
            </p:cNvCxnSpPr>
            <p:nvPr/>
          </p:nvCxnSpPr>
          <p:spPr>
            <a:xfrm>
              <a:off x="8112162" y="3459775"/>
              <a:ext cx="8639" cy="1010721"/>
            </a:xfrm>
            <a:prstGeom prst="straightConnector1">
              <a:avLst/>
            </a:prstGeom>
            <a:ln>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4263419" y="3809640"/>
              <a:ext cx="422937" cy="369332"/>
            </a:xfrm>
            <a:prstGeom prst="rect">
              <a:avLst/>
            </a:prstGeom>
            <a:noFill/>
          </p:spPr>
          <p:txBody>
            <a:bodyPr wrap="none" rtlCol="0">
              <a:spAutoFit/>
            </a:bodyPr>
            <a:lstStyle/>
            <a:p>
              <a:r>
                <a:rPr lang="en-US" dirty="0" smtClean="0"/>
                <a:t>d1</a:t>
              </a:r>
              <a:endParaRPr lang="en-US" dirty="0"/>
            </a:p>
          </p:txBody>
        </p:sp>
        <p:sp>
          <p:nvSpPr>
            <p:cNvPr id="70" name="TextBox 69"/>
            <p:cNvSpPr txBox="1"/>
            <p:nvPr/>
          </p:nvSpPr>
          <p:spPr>
            <a:xfrm>
              <a:off x="6190141" y="3809640"/>
              <a:ext cx="422937" cy="369332"/>
            </a:xfrm>
            <a:prstGeom prst="rect">
              <a:avLst/>
            </a:prstGeom>
            <a:noFill/>
          </p:spPr>
          <p:txBody>
            <a:bodyPr wrap="none" rtlCol="0">
              <a:spAutoFit/>
            </a:bodyPr>
            <a:lstStyle/>
            <a:p>
              <a:r>
                <a:rPr lang="en-US" dirty="0" smtClean="0"/>
                <a:t>d2</a:t>
              </a:r>
              <a:endParaRPr lang="en-US" dirty="0"/>
            </a:p>
          </p:txBody>
        </p:sp>
        <p:sp>
          <p:nvSpPr>
            <p:cNvPr id="71" name="TextBox 70"/>
            <p:cNvSpPr txBox="1"/>
            <p:nvPr/>
          </p:nvSpPr>
          <p:spPr>
            <a:xfrm>
              <a:off x="8109264" y="3809640"/>
              <a:ext cx="427220" cy="369332"/>
            </a:xfrm>
            <a:prstGeom prst="rect">
              <a:avLst/>
            </a:prstGeom>
            <a:noFill/>
          </p:spPr>
          <p:txBody>
            <a:bodyPr wrap="none" rtlCol="0">
              <a:spAutoFit/>
            </a:bodyPr>
            <a:lstStyle/>
            <a:p>
              <a:r>
                <a:rPr lang="en-US" dirty="0" err="1" smtClean="0"/>
                <a:t>dn</a:t>
              </a:r>
              <a:endParaRPr lang="en-US" dirty="0"/>
            </a:p>
          </p:txBody>
        </p:sp>
        <p:cxnSp>
          <p:nvCxnSpPr>
            <p:cNvPr id="72" name="Straight Arrow Connector 71"/>
            <p:cNvCxnSpPr/>
            <p:nvPr/>
          </p:nvCxnSpPr>
          <p:spPr>
            <a:xfrm rot="5400000">
              <a:off x="2134928" y="3973214"/>
              <a:ext cx="1018892" cy="1588"/>
            </a:xfrm>
            <a:prstGeom prst="straightConnector1">
              <a:avLst/>
            </a:prstGeom>
            <a:ln>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1711179" y="3809640"/>
              <a:ext cx="2094218" cy="369332"/>
            </a:xfrm>
            <a:prstGeom prst="rect">
              <a:avLst/>
            </a:prstGeom>
            <a:solidFill>
              <a:schemeClr val="bg1"/>
            </a:solidFill>
          </p:spPr>
          <p:txBody>
            <a:bodyPr wrap="none" rtlCol="0">
              <a:spAutoFit/>
            </a:bodyPr>
            <a:lstStyle/>
            <a:p>
              <a:r>
                <a:rPr lang="en-US" dirty="0" err="1" smtClean="0"/>
                <a:t>d</a:t>
              </a:r>
              <a:r>
                <a:rPr lang="en-US" dirty="0" smtClean="0"/>
                <a:t> = </a:t>
              </a:r>
              <a:r>
                <a:rPr lang="en-US" i="1" dirty="0" smtClean="0"/>
                <a:t>med</a:t>
              </a:r>
              <a:r>
                <a:rPr lang="en-US" dirty="0" smtClean="0"/>
                <a:t>(d1,d2,..,dn)</a:t>
              </a:r>
              <a:endParaRPr lang="en-US" dirty="0"/>
            </a:p>
          </p:txBody>
        </p:sp>
      </p:gr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67</a:t>
            </a:fld>
            <a:endParaRPr lang="en-US" altLang="zh-CN"/>
          </a:p>
        </p:txBody>
      </p:sp>
    </p:spTree>
    <p:extLst>
      <p:ext uri="{BB962C8B-B14F-4D97-AF65-F5344CB8AC3E}">
        <p14:creationId xmlns:p14="http://schemas.microsoft.com/office/powerpoint/2010/main" val="94162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strips(downLeft)">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090852" y="5489952"/>
            <a:ext cx="2053148" cy="1209313"/>
            <a:chOff x="7090852" y="5489952"/>
            <a:chExt cx="2053148" cy="1209313"/>
          </a:xfrm>
        </p:grpSpPr>
        <p:sp>
          <p:nvSpPr>
            <p:cNvPr id="10" name="Rectangle 9"/>
            <p:cNvSpPr/>
            <p:nvPr/>
          </p:nvSpPr>
          <p:spPr>
            <a:xfrm>
              <a:off x="7090852" y="5489952"/>
              <a:ext cx="1368765" cy="9977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775235" y="5701502"/>
              <a:ext cx="1368765" cy="9977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Building Reference Clustering</a:t>
            </a:r>
            <a:endParaRPr lang="en-US" dirty="0"/>
          </a:p>
        </p:txBody>
      </p:sp>
      <p:sp>
        <p:nvSpPr>
          <p:cNvPr id="3" name="Content Placeholder 2"/>
          <p:cNvSpPr>
            <a:spLocks noGrp="1"/>
          </p:cNvSpPr>
          <p:nvPr>
            <p:ph sz="quarter" idx="1"/>
          </p:nvPr>
        </p:nvSpPr>
        <p:spPr>
          <a:xfrm>
            <a:off x="1570586" y="1289209"/>
            <a:ext cx="7116213" cy="4525963"/>
          </a:xfrm>
        </p:spPr>
        <p:txBody>
          <a:bodyPr/>
          <a:lstStyle/>
          <a:p>
            <a:r>
              <a:rPr lang="en-US" dirty="0" smtClean="0"/>
              <a:t>Apply average-linkage hierarchical clustering on distance matrix</a:t>
            </a:r>
          </a:p>
        </p:txBody>
      </p:sp>
      <p:pic>
        <p:nvPicPr>
          <p:cNvPr id="4" name="Picture 3" descr="V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0" y="1600199"/>
            <a:ext cx="1510366" cy="4214973"/>
          </a:xfrm>
          <a:prstGeom prst="rect">
            <a:avLst/>
          </a:prstGeom>
        </p:spPr>
      </p:pic>
      <p:sp>
        <p:nvSpPr>
          <p:cNvPr id="7" name="Can 6"/>
          <p:cNvSpPr/>
          <p:nvPr/>
        </p:nvSpPr>
        <p:spPr>
          <a:xfrm>
            <a:off x="155508" y="1451292"/>
            <a:ext cx="1227808" cy="907057"/>
          </a:xfrm>
          <a:prstGeom prst="can">
            <a:avLst>
              <a:gd name="adj" fmla="val 1286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13460" y="1534261"/>
            <a:ext cx="1111903" cy="830997"/>
          </a:xfrm>
          <a:prstGeom prst="rect">
            <a:avLst/>
          </a:prstGeom>
          <a:noFill/>
        </p:spPr>
        <p:txBody>
          <a:bodyPr wrap="none" rtlCol="0">
            <a:spAutoFit/>
          </a:bodyPr>
          <a:lstStyle/>
          <a:p>
            <a:pPr algn="ctr"/>
            <a:r>
              <a:rPr lang="en-US" sz="1600" dirty="0" smtClean="0"/>
              <a:t>Third-Party</a:t>
            </a:r>
            <a:br>
              <a:rPr lang="en-US" sz="1600" dirty="0" smtClean="0"/>
            </a:br>
            <a:r>
              <a:rPr lang="en-US" sz="1600" dirty="0" smtClean="0"/>
              <a:t>Malware</a:t>
            </a:r>
            <a:br>
              <a:rPr lang="en-US" sz="1600" dirty="0" smtClean="0"/>
            </a:br>
            <a:r>
              <a:rPr lang="en-US" sz="1600" dirty="0" smtClean="0"/>
              <a:t>Dataset</a:t>
            </a:r>
            <a:endParaRPr lang="en-US" sz="1600" dirty="0"/>
          </a:p>
        </p:txBody>
      </p:sp>
      <p:grpSp>
        <p:nvGrpSpPr>
          <p:cNvPr id="15" name="Group 14"/>
          <p:cNvGrpSpPr/>
          <p:nvPr/>
        </p:nvGrpSpPr>
        <p:grpSpPr>
          <a:xfrm>
            <a:off x="1445571" y="2378216"/>
            <a:ext cx="7620676" cy="3829409"/>
            <a:chOff x="1445571" y="2378216"/>
            <a:chExt cx="7620676" cy="3829409"/>
          </a:xfrm>
        </p:grpSpPr>
        <p:pic>
          <p:nvPicPr>
            <p:cNvPr id="8" name="Picture 7" descr="dendrogram.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3706192" y="2378216"/>
              <a:ext cx="5269341" cy="3803492"/>
            </a:xfrm>
            <a:prstGeom prst="rect">
              <a:avLst/>
            </a:prstGeom>
          </p:spPr>
        </p:pic>
        <p:sp>
          <p:nvSpPr>
            <p:cNvPr id="12" name="Rounded Rectangle 11"/>
            <p:cNvSpPr/>
            <p:nvPr/>
          </p:nvSpPr>
          <p:spPr>
            <a:xfrm>
              <a:off x="3563651" y="2404133"/>
              <a:ext cx="5502596" cy="3803492"/>
            </a:xfrm>
            <a:prstGeom prst="roundRect">
              <a:avLst>
                <a:gd name="adj" fmla="val 6576"/>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1445571" y="3012727"/>
              <a:ext cx="2053285" cy="453528"/>
            </a:xfrm>
            <a:prstGeom prst="rightArrow">
              <a:avLst>
                <a:gd name="adj1" fmla="val 55714"/>
                <a:gd name="adj2" fmla="val 92860"/>
              </a:avLst>
            </a:prstGeom>
            <a:solidFill>
              <a:schemeClr val="accent1">
                <a:lumMod val="20000"/>
                <a:lumOff val="80000"/>
              </a:schemeClr>
            </a:solid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68</a:t>
            </a:fld>
            <a:endParaRPr lang="en-US" altLang="zh-CN"/>
          </a:p>
        </p:txBody>
      </p:sp>
    </p:spTree>
    <p:extLst>
      <p:ext uri="{BB962C8B-B14F-4D97-AF65-F5344CB8AC3E}">
        <p14:creationId xmlns:p14="http://schemas.microsoft.com/office/powerpoint/2010/main" val="815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3005484" y="4934207"/>
            <a:ext cx="3896951" cy="437033"/>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mn-lt"/>
              </a:rPr>
              <a:t>Computing Validity Indices</a:t>
            </a:r>
            <a:endParaRPr lang="en-US" dirty="0">
              <a:latin typeface="+mn-lt"/>
            </a:endParaRPr>
          </a:p>
        </p:txBody>
      </p:sp>
      <p:pic>
        <p:nvPicPr>
          <p:cNvPr id="4" name="Picture 3" descr="V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0" y="1443555"/>
            <a:ext cx="1693002" cy="4136748"/>
          </a:xfrm>
          <a:prstGeom prst="rect">
            <a:avLst/>
          </a:prstGeom>
        </p:spPr>
      </p:pic>
      <p:grpSp>
        <p:nvGrpSpPr>
          <p:cNvPr id="5" name="Group 4"/>
          <p:cNvGrpSpPr/>
          <p:nvPr/>
        </p:nvGrpSpPr>
        <p:grpSpPr>
          <a:xfrm>
            <a:off x="1964591" y="2918927"/>
            <a:ext cx="1720410" cy="1466669"/>
            <a:chOff x="6669687" y="3171777"/>
            <a:chExt cx="1720410" cy="1466669"/>
          </a:xfrm>
        </p:grpSpPr>
        <p:sp>
          <p:nvSpPr>
            <p:cNvPr id="6" name="Oval 5"/>
            <p:cNvSpPr/>
            <p:nvPr/>
          </p:nvSpPr>
          <p:spPr>
            <a:xfrm>
              <a:off x="7258233" y="3333477"/>
              <a:ext cx="1131864" cy="1098693"/>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rot="15234436">
              <a:off x="6731329" y="3136459"/>
              <a:ext cx="634529"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rot="15234436">
              <a:off x="6562127" y="3825720"/>
              <a:ext cx="920286" cy="70516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348946" y="3664374"/>
              <a:ext cx="334024" cy="376718"/>
            </a:xfrm>
            <a:prstGeom prst="rect">
              <a:avLst/>
            </a:prstGeom>
          </p:spPr>
        </p:pic>
        <p:pic>
          <p:nvPicPr>
            <p:cNvPr id="10" name="Picture 9"/>
            <p:cNvPicPr>
              <a:picLocks noChangeAspect="1"/>
            </p:cNvPicPr>
            <p:nvPr/>
          </p:nvPicPr>
          <p:blipFill>
            <a:blip r:embed="rId4"/>
            <a:stretch>
              <a:fillRect/>
            </a:stretch>
          </p:blipFill>
          <p:spPr>
            <a:xfrm>
              <a:off x="7670011" y="3450099"/>
              <a:ext cx="334024" cy="376718"/>
            </a:xfrm>
            <a:prstGeom prst="rect">
              <a:avLst/>
            </a:prstGeom>
          </p:spPr>
        </p:pic>
        <p:pic>
          <p:nvPicPr>
            <p:cNvPr id="11" name="Picture 10"/>
            <p:cNvPicPr>
              <a:picLocks noChangeAspect="1"/>
            </p:cNvPicPr>
            <p:nvPr/>
          </p:nvPicPr>
          <p:blipFill>
            <a:blip r:embed="rId4"/>
            <a:stretch>
              <a:fillRect/>
            </a:stretch>
          </p:blipFill>
          <p:spPr>
            <a:xfrm>
              <a:off x="7618175" y="3933575"/>
              <a:ext cx="334024" cy="376718"/>
            </a:xfrm>
            <a:prstGeom prst="rect">
              <a:avLst/>
            </a:prstGeom>
          </p:spPr>
        </p:pic>
        <p:pic>
          <p:nvPicPr>
            <p:cNvPr id="12" name="Picture 11"/>
            <p:cNvPicPr>
              <a:picLocks noChangeAspect="1"/>
            </p:cNvPicPr>
            <p:nvPr/>
          </p:nvPicPr>
          <p:blipFill>
            <a:blip r:embed="rId4"/>
            <a:stretch>
              <a:fillRect/>
            </a:stretch>
          </p:blipFill>
          <p:spPr>
            <a:xfrm>
              <a:off x="7952199" y="3790858"/>
              <a:ext cx="334024" cy="376718"/>
            </a:xfrm>
            <a:prstGeom prst="rect">
              <a:avLst/>
            </a:prstGeom>
          </p:spPr>
        </p:pic>
        <p:pic>
          <p:nvPicPr>
            <p:cNvPr id="13" name="Picture 12"/>
            <p:cNvPicPr>
              <a:picLocks noChangeAspect="1"/>
            </p:cNvPicPr>
            <p:nvPr/>
          </p:nvPicPr>
          <p:blipFill>
            <a:blip r:embed="rId5"/>
            <a:stretch>
              <a:fillRect/>
            </a:stretch>
          </p:blipFill>
          <p:spPr>
            <a:xfrm>
              <a:off x="6790632" y="3786360"/>
              <a:ext cx="338011" cy="381216"/>
            </a:xfrm>
            <a:prstGeom prst="rect">
              <a:avLst/>
            </a:prstGeom>
          </p:spPr>
        </p:pic>
        <p:pic>
          <p:nvPicPr>
            <p:cNvPr id="14" name="Picture 13"/>
            <p:cNvPicPr>
              <a:picLocks noChangeAspect="1"/>
            </p:cNvPicPr>
            <p:nvPr/>
          </p:nvPicPr>
          <p:blipFill>
            <a:blip r:embed="rId5"/>
            <a:stretch>
              <a:fillRect/>
            </a:stretch>
          </p:blipFill>
          <p:spPr>
            <a:xfrm>
              <a:off x="6932876" y="4167576"/>
              <a:ext cx="338011" cy="381216"/>
            </a:xfrm>
            <a:prstGeom prst="rect">
              <a:avLst/>
            </a:prstGeom>
          </p:spPr>
        </p:pic>
        <p:pic>
          <p:nvPicPr>
            <p:cNvPr id="15" name="Picture 14"/>
            <p:cNvPicPr>
              <a:picLocks noChangeAspect="1"/>
            </p:cNvPicPr>
            <p:nvPr/>
          </p:nvPicPr>
          <p:blipFill>
            <a:blip r:embed="rId6"/>
            <a:stretch>
              <a:fillRect/>
            </a:stretch>
          </p:blipFill>
          <p:spPr>
            <a:xfrm>
              <a:off x="6855148" y="3269885"/>
              <a:ext cx="338290" cy="381530"/>
            </a:xfrm>
            <a:prstGeom prst="rect">
              <a:avLst/>
            </a:prstGeom>
          </p:spPr>
        </p:pic>
      </p:grpSp>
      <p:pic>
        <p:nvPicPr>
          <p:cNvPr id="17" name="Picture 16" descr="dendrogram.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7"/>
              <a:stretch>
                <a:fillRect/>
              </a:stretch>
            </p:blipFill>
          </mc:Choice>
          <mc:Fallback>
            <p:blipFill>
              <a:blip r:embed="rId8"/>
              <a:stretch>
                <a:fillRect/>
              </a:stretch>
            </p:blipFill>
          </mc:Fallback>
        </mc:AlternateContent>
        <p:spPr>
          <a:xfrm>
            <a:off x="6220191" y="2611310"/>
            <a:ext cx="2923809" cy="2110451"/>
          </a:xfrm>
          <a:prstGeom prst="rect">
            <a:avLst/>
          </a:prstGeom>
        </p:spPr>
      </p:pic>
      <p:cxnSp>
        <p:nvCxnSpPr>
          <p:cNvPr id="21" name="Straight Connector 20"/>
          <p:cNvCxnSpPr/>
          <p:nvPr/>
        </p:nvCxnSpPr>
        <p:spPr>
          <a:xfrm>
            <a:off x="6220191" y="4295942"/>
            <a:ext cx="2923809" cy="158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220191" y="3914726"/>
            <a:ext cx="2923809" cy="158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220191" y="4465298"/>
            <a:ext cx="2923809"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 name="Right Arrow 23"/>
          <p:cNvSpPr/>
          <p:nvPr/>
        </p:nvSpPr>
        <p:spPr>
          <a:xfrm>
            <a:off x="3775709" y="3450399"/>
            <a:ext cx="399417" cy="376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flipH="1">
            <a:off x="5773638" y="3450399"/>
            <a:ext cx="391615" cy="376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373298" y="3032411"/>
            <a:ext cx="1241044" cy="1200329"/>
          </a:xfrm>
          <a:prstGeom prst="rect">
            <a:avLst/>
          </a:prstGeom>
          <a:noFill/>
        </p:spPr>
        <p:txBody>
          <a:bodyPr wrap="none" rtlCol="0">
            <a:spAutoFit/>
          </a:bodyPr>
          <a:lstStyle/>
          <a:p>
            <a:pPr algn="ctr"/>
            <a:r>
              <a:rPr lang="en-US" i="1" dirty="0" smtClean="0">
                <a:latin typeface="+mn-lt"/>
              </a:rPr>
              <a:t>External</a:t>
            </a:r>
          </a:p>
          <a:p>
            <a:pPr algn="ctr"/>
            <a:r>
              <a:rPr lang="en-US" i="1" dirty="0" smtClean="0">
                <a:latin typeface="+mn-lt"/>
              </a:rPr>
              <a:t>Validity</a:t>
            </a:r>
          </a:p>
          <a:p>
            <a:pPr algn="ctr"/>
            <a:r>
              <a:rPr lang="en-US" i="1" dirty="0" smtClean="0">
                <a:latin typeface="+mn-lt"/>
              </a:rPr>
              <a:t>Index</a:t>
            </a:r>
          </a:p>
          <a:p>
            <a:pPr algn="ctr"/>
            <a:r>
              <a:rPr lang="en-US" dirty="0" smtClean="0">
                <a:latin typeface="+mn-lt"/>
              </a:rPr>
              <a:t>(e.g., </a:t>
            </a:r>
            <a:r>
              <a:rPr lang="en-US" dirty="0" err="1" smtClean="0">
                <a:latin typeface="+mn-lt"/>
              </a:rPr>
              <a:t>Jaccard</a:t>
            </a:r>
            <a:r>
              <a:rPr lang="en-US" dirty="0" smtClean="0">
                <a:latin typeface="+mn-lt"/>
              </a:rPr>
              <a:t>)</a:t>
            </a:r>
            <a:endParaRPr lang="en-US" dirty="0">
              <a:latin typeface="+mn-lt"/>
            </a:endParaRPr>
          </a:p>
        </p:txBody>
      </p:sp>
      <p:sp>
        <p:nvSpPr>
          <p:cNvPr id="27" name="Rounded Rectangle 26"/>
          <p:cNvSpPr/>
          <p:nvPr/>
        </p:nvSpPr>
        <p:spPr>
          <a:xfrm>
            <a:off x="4211580" y="2913371"/>
            <a:ext cx="1562057" cy="144826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own Arrow 28"/>
          <p:cNvSpPr/>
          <p:nvPr/>
        </p:nvSpPr>
        <p:spPr>
          <a:xfrm>
            <a:off x="4729932" y="4452340"/>
            <a:ext cx="440597" cy="426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247103" y="4946684"/>
            <a:ext cx="2707793" cy="369332"/>
          </a:xfrm>
          <a:prstGeom prst="rect">
            <a:avLst/>
          </a:prstGeom>
          <a:noFill/>
        </p:spPr>
        <p:txBody>
          <a:bodyPr wrap="none" rtlCol="0">
            <a:spAutoFit/>
          </a:bodyPr>
          <a:lstStyle/>
          <a:p>
            <a:r>
              <a:rPr lang="en-US" dirty="0" smtClean="0">
                <a:latin typeface="+mn-lt"/>
              </a:rPr>
              <a:t>Quality Index = </a:t>
            </a:r>
            <a:r>
              <a:rPr lang="en-US" i="1" dirty="0" err="1" smtClean="0">
                <a:latin typeface="+mn-lt"/>
              </a:rPr>
              <a:t>max</a:t>
            </a:r>
            <a:r>
              <a:rPr lang="en-US" dirty="0" err="1" smtClean="0">
                <a:latin typeface="+mn-lt"/>
              </a:rPr>
              <a:t>(validity</a:t>
            </a:r>
            <a:r>
              <a:rPr lang="en-US" dirty="0" smtClean="0">
                <a:latin typeface="+mn-lt"/>
              </a:rPr>
              <a:t> index)</a:t>
            </a:r>
            <a:endParaRPr lang="en-US" dirty="0">
              <a:latin typeface="+mn-lt"/>
            </a:endParaRPr>
          </a:p>
        </p:txBody>
      </p:sp>
      <p:sp>
        <p:nvSpPr>
          <p:cNvPr id="31" name="TextBox 30"/>
          <p:cNvSpPr txBox="1"/>
          <p:nvPr/>
        </p:nvSpPr>
        <p:spPr>
          <a:xfrm>
            <a:off x="6762907" y="2187294"/>
            <a:ext cx="1733167" cy="646331"/>
          </a:xfrm>
          <a:prstGeom prst="rect">
            <a:avLst/>
          </a:prstGeom>
          <a:solidFill>
            <a:schemeClr val="bg1"/>
          </a:solidFill>
        </p:spPr>
        <p:txBody>
          <a:bodyPr wrap="none" rtlCol="0">
            <a:spAutoFit/>
          </a:bodyPr>
          <a:lstStyle/>
          <a:p>
            <a:pPr algn="ctr"/>
            <a:r>
              <a:rPr lang="en-US" dirty="0" smtClean="0">
                <a:latin typeface="+mn-lt"/>
              </a:rPr>
              <a:t>AV label-based</a:t>
            </a:r>
          </a:p>
          <a:p>
            <a:pPr algn="ctr"/>
            <a:r>
              <a:rPr lang="en-US" dirty="0" smtClean="0">
                <a:latin typeface="+mn-lt"/>
              </a:rPr>
              <a:t>Reference Clustering</a:t>
            </a:r>
            <a:endParaRPr lang="en-US" dirty="0">
              <a:latin typeface="+mn-lt"/>
            </a:endParaRPr>
          </a:p>
        </p:txBody>
      </p:sp>
      <p:sp>
        <p:nvSpPr>
          <p:cNvPr id="33" name="TextBox 32"/>
          <p:cNvSpPr txBox="1"/>
          <p:nvPr/>
        </p:nvSpPr>
        <p:spPr>
          <a:xfrm>
            <a:off x="2088963" y="2187294"/>
            <a:ext cx="1524776" cy="646331"/>
          </a:xfrm>
          <a:prstGeom prst="rect">
            <a:avLst/>
          </a:prstGeom>
          <a:solidFill>
            <a:schemeClr val="bg1"/>
          </a:solidFill>
        </p:spPr>
        <p:txBody>
          <a:bodyPr wrap="none" rtlCol="0">
            <a:spAutoFit/>
          </a:bodyPr>
          <a:lstStyle/>
          <a:p>
            <a:pPr algn="ctr"/>
            <a:r>
              <a:rPr lang="en-US" dirty="0" smtClean="0">
                <a:latin typeface="+mn-lt"/>
              </a:rPr>
              <a:t>3</a:t>
            </a:r>
            <a:r>
              <a:rPr lang="en-US" baseline="30000" dirty="0" smtClean="0">
                <a:latin typeface="+mn-lt"/>
              </a:rPr>
              <a:t>rd</a:t>
            </a:r>
            <a:r>
              <a:rPr lang="en-US" dirty="0" smtClean="0">
                <a:latin typeface="+mn-lt"/>
              </a:rPr>
              <a:t>-party</a:t>
            </a:r>
          </a:p>
          <a:p>
            <a:pPr algn="ctr"/>
            <a:r>
              <a:rPr lang="en-US" dirty="0" smtClean="0">
                <a:latin typeface="+mn-lt"/>
              </a:rPr>
              <a:t>Clustering Results</a:t>
            </a:r>
            <a:endParaRPr lang="en-US" dirty="0">
              <a:latin typeface="+mn-lt"/>
            </a:endParaRPr>
          </a:p>
        </p:txBody>
      </p:sp>
      <p:sp>
        <p:nvSpPr>
          <p:cNvPr id="3" name="Slide Number Placeholder 2"/>
          <p:cNvSpPr>
            <a:spLocks noGrp="1"/>
          </p:cNvSpPr>
          <p:nvPr>
            <p:ph type="sldNum" sz="quarter" idx="15"/>
          </p:nvPr>
        </p:nvSpPr>
        <p:spPr/>
        <p:txBody>
          <a:bodyPr/>
          <a:lstStyle/>
          <a:p>
            <a:pPr>
              <a:defRPr/>
            </a:pPr>
            <a:fld id="{4D3F5836-87CD-4424-B467-46C02A95E8B6}" type="slidenum">
              <a:rPr lang="zh-CN" altLang="en-US" smtClean="0"/>
              <a:pPr>
                <a:defRPr/>
              </a:pPr>
              <a:t>69</a:t>
            </a:fld>
            <a:endParaRPr lang="en-US" altLang="zh-CN"/>
          </a:p>
        </p:txBody>
      </p:sp>
    </p:spTree>
    <p:extLst>
      <p:ext uri="{BB962C8B-B14F-4D97-AF65-F5344CB8AC3E}">
        <p14:creationId xmlns:p14="http://schemas.microsoft.com/office/powerpoint/2010/main" val="16120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3078162"/>
          </a:xfrm>
        </p:spPr>
        <p:txBody>
          <a:bodyPr/>
          <a:lstStyle/>
          <a:p>
            <a:pPr algn="ctr"/>
            <a:r>
              <a:rPr lang="en-US" dirty="0" smtClean="0"/>
              <a:t>ROMP </a:t>
            </a:r>
            <a:r>
              <a:rPr lang="en-US" dirty="0"/>
              <a:t>– Rare Oncogenic Mutation Predictor</a:t>
            </a:r>
          </a:p>
        </p:txBody>
      </p:sp>
      <p:sp>
        <p:nvSpPr>
          <p:cNvPr id="3" name="Slide Number Placeholder 2"/>
          <p:cNvSpPr>
            <a:spLocks noGrp="1"/>
          </p:cNvSpPr>
          <p:nvPr>
            <p:ph type="sldNum" sz="quarter" idx="12"/>
          </p:nvPr>
        </p:nvSpPr>
        <p:spPr/>
        <p:txBody>
          <a:bodyPr/>
          <a:lstStyle/>
          <a:p>
            <a:pPr>
              <a:defRPr/>
            </a:pPr>
            <a:fld id="{ADC63260-6549-44C1-B673-776D61BAD1CB}" type="slidenum">
              <a:rPr lang="zh-CN" altLang="en-US" smtClean="0"/>
              <a:pPr>
                <a:defRPr/>
              </a:pPr>
              <a:t>7</a:t>
            </a:fld>
            <a:endParaRPr lang="en-US" altLang="zh-CN"/>
          </a:p>
        </p:txBody>
      </p:sp>
    </p:spTree>
    <p:extLst>
      <p:ext uri="{BB962C8B-B14F-4D97-AF65-F5344CB8AC3E}">
        <p14:creationId xmlns:p14="http://schemas.microsoft.com/office/powerpoint/2010/main" val="36347835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VAMO </a:t>
            </a:r>
            <a:r>
              <a:rPr lang="en-US" dirty="0" err="1" smtClean="0"/>
              <a:t>v.s</a:t>
            </a:r>
            <a:r>
              <a:rPr lang="en-US" dirty="0" smtClean="0"/>
              <a:t>. Majority Voting</a:t>
            </a:r>
            <a:endParaRPr lang="en-US" dirty="0"/>
          </a:p>
        </p:txBody>
      </p:sp>
      <p:sp>
        <p:nvSpPr>
          <p:cNvPr id="3" name="Content Placeholder 2"/>
          <p:cNvSpPr>
            <a:spLocks noGrp="1"/>
          </p:cNvSpPr>
          <p:nvPr>
            <p:ph sz="quarter" idx="1"/>
          </p:nvPr>
        </p:nvSpPr>
        <p:spPr>
          <a:xfrm>
            <a:off x="457200" y="1444704"/>
            <a:ext cx="8229600" cy="4525963"/>
          </a:xfrm>
        </p:spPr>
        <p:txBody>
          <a:bodyPr>
            <a:normAutofit fontScale="92500" lnSpcReduction="10000"/>
          </a:bodyPr>
          <a:lstStyle/>
          <a:p>
            <a:r>
              <a:rPr lang="en-US" dirty="0" smtClean="0"/>
              <a:t>Which one can better tolerate AV label inconsistencies?</a:t>
            </a:r>
            <a:br>
              <a:rPr lang="en-US" dirty="0" smtClean="0"/>
            </a:br>
            <a:endParaRPr lang="en-US" dirty="0" smtClean="0"/>
          </a:p>
          <a:p>
            <a:r>
              <a:rPr lang="en-US" dirty="0" smtClean="0"/>
              <a:t>Experimental Setup</a:t>
            </a:r>
          </a:p>
          <a:p>
            <a:pPr lvl="1"/>
            <a:r>
              <a:rPr lang="en-US" dirty="0" smtClean="0">
                <a:solidFill>
                  <a:srgbClr val="0070C0"/>
                </a:solidFill>
              </a:rPr>
              <a:t>Synthetic Dataset </a:t>
            </a:r>
          </a:p>
          <a:p>
            <a:pPr lvl="2"/>
            <a:r>
              <a:rPr lang="en-US" dirty="0" smtClean="0">
                <a:solidFill>
                  <a:srgbClr val="0070C0"/>
                </a:solidFill>
              </a:rPr>
              <a:t>complete </a:t>
            </a:r>
            <a:r>
              <a:rPr lang="en-US" i="1" dirty="0" smtClean="0">
                <a:solidFill>
                  <a:srgbClr val="0070C0"/>
                </a:solidFill>
              </a:rPr>
              <a:t>ground truth</a:t>
            </a:r>
          </a:p>
          <a:p>
            <a:pPr lvl="1"/>
            <a:r>
              <a:rPr lang="en-US" dirty="0" smtClean="0">
                <a:solidFill>
                  <a:srgbClr val="0070C0"/>
                </a:solidFill>
              </a:rPr>
              <a:t>3k samples in historic archive</a:t>
            </a:r>
          </a:p>
          <a:p>
            <a:pPr lvl="1"/>
            <a:r>
              <a:rPr lang="en-US" dirty="0" smtClean="0">
                <a:solidFill>
                  <a:srgbClr val="0070C0"/>
                </a:solidFill>
              </a:rPr>
              <a:t>15 families, 200 samples each</a:t>
            </a:r>
          </a:p>
          <a:p>
            <a:pPr lvl="1"/>
            <a:r>
              <a:rPr lang="en-US" dirty="0" smtClean="0">
                <a:solidFill>
                  <a:srgbClr val="0070C0"/>
                </a:solidFill>
              </a:rPr>
              <a:t>3 </a:t>
            </a:r>
            <a:r>
              <a:rPr lang="en-US" dirty="0" err="1" smtClean="0">
                <a:solidFill>
                  <a:srgbClr val="0070C0"/>
                </a:solidFill>
              </a:rPr>
              <a:t>AVs</a:t>
            </a:r>
            <a:r>
              <a:rPr lang="en-US" dirty="0" smtClean="0">
                <a:solidFill>
                  <a:srgbClr val="0070C0"/>
                </a:solidFill>
              </a:rPr>
              <a:t> (assume identical notation)</a:t>
            </a:r>
          </a:p>
          <a:p>
            <a:pPr lvl="1"/>
            <a:r>
              <a:rPr lang="en-US" dirty="0" smtClean="0">
                <a:solidFill>
                  <a:srgbClr val="0070C0"/>
                </a:solidFill>
              </a:rPr>
              <a:t>300 samples in 3</a:t>
            </a:r>
            <a:r>
              <a:rPr lang="en-US" baseline="30000" dirty="0" smtClean="0">
                <a:solidFill>
                  <a:srgbClr val="0070C0"/>
                </a:solidFill>
              </a:rPr>
              <a:t>rd</a:t>
            </a:r>
            <a:r>
              <a:rPr lang="en-US" dirty="0" smtClean="0">
                <a:solidFill>
                  <a:srgbClr val="0070C0"/>
                </a:solidFill>
              </a:rPr>
              <a:t>-party dataset</a:t>
            </a:r>
          </a:p>
          <a:p>
            <a:pPr lvl="1"/>
            <a:endParaRPr lang="en-US" dirty="0" smtClean="0"/>
          </a:p>
          <a:p>
            <a:r>
              <a:rPr lang="en-US" dirty="0" smtClean="0"/>
              <a:t>Simulating AV Label Inconsistencies</a:t>
            </a:r>
          </a:p>
          <a:p>
            <a:pPr lvl="1"/>
            <a:r>
              <a:rPr lang="en-US" dirty="0" smtClean="0">
                <a:solidFill>
                  <a:srgbClr val="0070C0"/>
                </a:solidFill>
              </a:rPr>
              <a:t>Missing Labels</a:t>
            </a:r>
          </a:p>
          <a:p>
            <a:pPr lvl="1"/>
            <a:r>
              <a:rPr lang="en-US" dirty="0" smtClean="0">
                <a:solidFill>
                  <a:srgbClr val="0070C0"/>
                </a:solidFill>
              </a:rPr>
              <a:t>Label “Flips”</a:t>
            </a:r>
          </a:p>
        </p:txBody>
      </p:sp>
      <p:pic>
        <p:nvPicPr>
          <p:cNvPr id="5" name="Picture 4" descr="SyntheticDataset.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5197151" y="2332433"/>
            <a:ext cx="2975647" cy="2966035"/>
          </a:xfrm>
          <a:prstGeom prst="rect">
            <a:avLst/>
          </a:prstGeom>
        </p:spPr>
      </p:pic>
      <p:sp>
        <p:nvSpPr>
          <p:cNvPr id="6" name="Rounded Rectangle 5"/>
          <p:cNvSpPr/>
          <p:nvPr/>
        </p:nvSpPr>
        <p:spPr>
          <a:xfrm>
            <a:off x="5197151" y="2341393"/>
            <a:ext cx="2975647" cy="2918201"/>
          </a:xfrm>
          <a:prstGeom prst="roundRect">
            <a:avLst>
              <a:gd name="adj" fmla="val 6453"/>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5935802" y="3184563"/>
            <a:ext cx="2142648" cy="1943693"/>
            <a:chOff x="6712619" y="3223437"/>
            <a:chExt cx="2142648" cy="1943693"/>
          </a:xfrm>
        </p:grpSpPr>
        <p:sp>
          <p:nvSpPr>
            <p:cNvPr id="7" name="Rectangle 6"/>
            <p:cNvSpPr/>
            <p:nvPr/>
          </p:nvSpPr>
          <p:spPr>
            <a:xfrm>
              <a:off x="6712619" y="4133589"/>
              <a:ext cx="596102" cy="2462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487039" y="3469638"/>
              <a:ext cx="596102" cy="2462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259165" y="4920929"/>
              <a:ext cx="596102" cy="2462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259165" y="3223437"/>
              <a:ext cx="596102" cy="2462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863240" y="2747206"/>
            <a:ext cx="2294488" cy="2442626"/>
            <a:chOff x="6640057" y="2786080"/>
            <a:chExt cx="2294488" cy="2442626"/>
          </a:xfrm>
        </p:grpSpPr>
        <p:sp>
          <p:nvSpPr>
            <p:cNvPr id="14" name="TextBox 13"/>
            <p:cNvSpPr txBox="1"/>
            <p:nvPr/>
          </p:nvSpPr>
          <p:spPr>
            <a:xfrm>
              <a:off x="6640057" y="2786080"/>
              <a:ext cx="761747" cy="307777"/>
            </a:xfrm>
            <a:prstGeom prst="rect">
              <a:avLst/>
            </a:prstGeom>
            <a:solidFill>
              <a:schemeClr val="bg1"/>
            </a:solidFill>
          </p:spPr>
          <p:txBody>
            <a:bodyPr wrap="none" rtlCol="0">
              <a:spAutoFit/>
            </a:bodyPr>
            <a:lstStyle/>
            <a:p>
              <a:r>
                <a:rPr lang="en-US" sz="1400" b="1" dirty="0" smtClean="0">
                  <a:solidFill>
                    <a:schemeClr val="accent2">
                      <a:lumMod val="50000"/>
                    </a:schemeClr>
                  </a:solidFill>
                </a:rPr>
                <a:t>Family5</a:t>
              </a:r>
              <a:endParaRPr lang="en-US" sz="1400" b="1" dirty="0">
                <a:solidFill>
                  <a:schemeClr val="accent2">
                    <a:lumMod val="50000"/>
                  </a:schemeClr>
                </a:solidFill>
              </a:endParaRPr>
            </a:p>
          </p:txBody>
        </p:sp>
        <p:sp>
          <p:nvSpPr>
            <p:cNvPr id="15" name="TextBox 14"/>
            <p:cNvSpPr txBox="1"/>
            <p:nvPr/>
          </p:nvSpPr>
          <p:spPr>
            <a:xfrm>
              <a:off x="7399434" y="3825812"/>
              <a:ext cx="852054" cy="307777"/>
            </a:xfrm>
            <a:prstGeom prst="rect">
              <a:avLst/>
            </a:prstGeom>
            <a:solidFill>
              <a:schemeClr val="bg1"/>
            </a:solidFill>
          </p:spPr>
          <p:txBody>
            <a:bodyPr wrap="none" rtlCol="0">
              <a:spAutoFit/>
            </a:bodyPr>
            <a:lstStyle/>
            <a:p>
              <a:r>
                <a:rPr lang="en-US" sz="1400" b="1" dirty="0" smtClean="0">
                  <a:solidFill>
                    <a:srgbClr val="632523"/>
                  </a:solidFill>
                </a:rPr>
                <a:t>Family11</a:t>
              </a:r>
              <a:endParaRPr lang="en-US" sz="1400" b="1" dirty="0">
                <a:solidFill>
                  <a:srgbClr val="632523"/>
                </a:solidFill>
              </a:endParaRPr>
            </a:p>
          </p:txBody>
        </p:sp>
        <p:sp>
          <p:nvSpPr>
            <p:cNvPr id="16" name="TextBox 15"/>
            <p:cNvSpPr txBox="1"/>
            <p:nvPr/>
          </p:nvSpPr>
          <p:spPr>
            <a:xfrm>
              <a:off x="6653016" y="4920929"/>
              <a:ext cx="761058" cy="307777"/>
            </a:xfrm>
            <a:prstGeom prst="rect">
              <a:avLst/>
            </a:prstGeom>
            <a:solidFill>
              <a:schemeClr val="bg1"/>
            </a:solidFill>
          </p:spPr>
          <p:txBody>
            <a:bodyPr wrap="none" rtlCol="0">
              <a:spAutoFit/>
            </a:bodyPr>
            <a:lstStyle/>
            <a:p>
              <a:r>
                <a:rPr lang="en-US" sz="1400" b="1" dirty="0" smtClean="0">
                  <a:solidFill>
                    <a:srgbClr val="632523"/>
                  </a:solidFill>
                </a:rPr>
                <a:t>Family8</a:t>
              </a:r>
              <a:endParaRPr lang="en-US" sz="1400" b="1" dirty="0">
                <a:solidFill>
                  <a:srgbClr val="632523"/>
                </a:solidFill>
              </a:endParaRPr>
            </a:p>
          </p:txBody>
        </p:sp>
        <p:sp>
          <p:nvSpPr>
            <p:cNvPr id="17" name="TextBox 16"/>
            <p:cNvSpPr txBox="1"/>
            <p:nvPr/>
          </p:nvSpPr>
          <p:spPr>
            <a:xfrm>
              <a:off x="8172798" y="4072013"/>
              <a:ext cx="761747" cy="307777"/>
            </a:xfrm>
            <a:prstGeom prst="rect">
              <a:avLst/>
            </a:prstGeom>
            <a:solidFill>
              <a:schemeClr val="bg1"/>
            </a:solidFill>
          </p:spPr>
          <p:txBody>
            <a:bodyPr wrap="none" rtlCol="0">
              <a:spAutoFit/>
            </a:bodyPr>
            <a:lstStyle/>
            <a:p>
              <a:r>
                <a:rPr lang="en-US" sz="1400" b="1" dirty="0" smtClean="0">
                  <a:solidFill>
                    <a:srgbClr val="632523"/>
                  </a:solidFill>
                </a:rPr>
                <a:t>Family1</a:t>
              </a:r>
              <a:endParaRPr lang="en-US" sz="1400" b="1" dirty="0">
                <a:solidFill>
                  <a:srgbClr val="632523"/>
                </a:solidFill>
              </a:endParaRPr>
            </a:p>
          </p:txBody>
        </p:sp>
      </p:gr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70</a:t>
            </a:fld>
            <a:endParaRPr lang="en-US" altLang="zh-CN"/>
          </a:p>
        </p:txBody>
      </p:sp>
    </p:spTree>
    <p:extLst>
      <p:ext uri="{BB962C8B-B14F-4D97-AF65-F5344CB8AC3E}">
        <p14:creationId xmlns:p14="http://schemas.microsoft.com/office/powerpoint/2010/main" val="182664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VAMO </a:t>
            </a:r>
            <a:r>
              <a:rPr lang="en-US" dirty="0" err="1" smtClean="0">
                <a:latin typeface="+mn-lt"/>
              </a:rPr>
              <a:t>v.s</a:t>
            </a:r>
            <a:r>
              <a:rPr lang="en-US" dirty="0" smtClean="0">
                <a:latin typeface="+mn-lt"/>
              </a:rPr>
              <a:t>. Majority Voting</a:t>
            </a:r>
            <a:endParaRPr lang="en-US" dirty="0">
              <a:latin typeface="+mn-lt"/>
            </a:endParaRPr>
          </a:p>
        </p:txBody>
      </p:sp>
      <p:sp>
        <p:nvSpPr>
          <p:cNvPr id="3" name="Content Placeholder 2"/>
          <p:cNvSpPr>
            <a:spLocks noGrp="1"/>
          </p:cNvSpPr>
          <p:nvPr>
            <p:ph sz="quarter" idx="1"/>
          </p:nvPr>
        </p:nvSpPr>
        <p:spPr>
          <a:xfrm>
            <a:off x="296779" y="1418788"/>
            <a:ext cx="8229600" cy="1554747"/>
          </a:xfrm>
        </p:spPr>
        <p:txBody>
          <a:bodyPr>
            <a:normAutofit/>
          </a:bodyPr>
          <a:lstStyle/>
          <a:p>
            <a:r>
              <a:rPr lang="en-US" dirty="0" err="1" smtClean="0"/>
              <a:t>VAMO’s</a:t>
            </a:r>
            <a:r>
              <a:rPr lang="en-US" dirty="0" smtClean="0"/>
              <a:t> reference clustering </a:t>
            </a:r>
            <a:r>
              <a:rPr lang="en-US" i="1" dirty="0" smtClean="0"/>
              <a:t>agrees more closely with ground truth</a:t>
            </a:r>
            <a:endParaRPr lang="en-US" i="1" dirty="0"/>
          </a:p>
        </p:txBody>
      </p:sp>
      <p:pic>
        <p:nvPicPr>
          <p:cNvPr id="4" name="Picture 3" descr="Screen shot 2012-11-21 at 12.31.54 PM.png"/>
          <p:cNvPicPr>
            <a:picLocks noChangeAspect="1"/>
          </p:cNvPicPr>
          <p:nvPr/>
        </p:nvPicPr>
        <p:blipFill>
          <a:blip r:embed="rId2"/>
          <a:stretch>
            <a:fillRect/>
          </a:stretch>
        </p:blipFill>
        <p:spPr>
          <a:xfrm>
            <a:off x="3669632" y="2438400"/>
            <a:ext cx="5093368" cy="4019610"/>
          </a:xfrm>
          <a:prstGeom prst="rect">
            <a:avLst/>
          </a:prstGeom>
        </p:spPr>
      </p:pic>
      <p:sp>
        <p:nvSpPr>
          <p:cNvPr id="5" name="Content Placeholder 2"/>
          <p:cNvSpPr txBox="1">
            <a:spLocks/>
          </p:cNvSpPr>
          <p:nvPr/>
        </p:nvSpPr>
        <p:spPr>
          <a:xfrm>
            <a:off x="296779" y="3307347"/>
            <a:ext cx="3593432" cy="2093495"/>
          </a:xfrm>
          <a:prstGeom prst="rect">
            <a:avLst/>
          </a:prstGeom>
        </p:spPr>
        <p:txBody>
          <a:bodyPr vert="horz" lIns="91440" tIns="45720" rIns="91440" bIns="45720" rtlCol="0">
            <a:normAutofit fontScale="700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rPr>
              <a:t>External validity indices</a:t>
            </a:r>
          </a:p>
          <a:p>
            <a:pPr marL="800100" lvl="1" indent="-342900">
              <a:spcBef>
                <a:spcPct val="20000"/>
              </a:spcBef>
              <a:buFont typeface="Wingdings" charset="2"/>
              <a:buChar char="§"/>
            </a:pPr>
            <a:r>
              <a:rPr lang="en-US" sz="3200" noProof="0" dirty="0" smtClean="0">
                <a:latin typeface="+mn-lt"/>
              </a:rPr>
              <a:t>Rand </a:t>
            </a:r>
            <a:r>
              <a:rPr lang="en-US" sz="3200" dirty="0" smtClean="0">
                <a:latin typeface="+mn-lt"/>
              </a:rPr>
              <a:t>Index</a:t>
            </a:r>
          </a:p>
          <a:p>
            <a:pPr marL="800100" lvl="1" indent="-342900">
              <a:spcBef>
                <a:spcPct val="20000"/>
              </a:spcBef>
              <a:buFont typeface="Wingdings" charset="2"/>
              <a:buChar char="§"/>
            </a:pPr>
            <a:r>
              <a:rPr kumimoji="0" lang="en-US" sz="3200" b="0" i="0" u="none" strike="noStrike" kern="1200" cap="none" spc="0" normalizeH="0" baseline="0" noProof="0" dirty="0" err="1" smtClean="0">
                <a:ln>
                  <a:noFill/>
                </a:ln>
                <a:solidFill>
                  <a:schemeClr val="tx1"/>
                </a:solidFill>
                <a:effectLst/>
                <a:uLnTx/>
                <a:uFillTx/>
                <a:latin typeface="+mn-lt"/>
              </a:rPr>
              <a:t>Jaccard</a:t>
            </a:r>
            <a:r>
              <a:rPr kumimoji="0" lang="en-US" sz="3200" b="0" i="0" u="none" strike="noStrike" kern="1200" cap="none" spc="0" normalizeH="0" noProof="0" dirty="0" smtClean="0">
                <a:ln>
                  <a:noFill/>
                </a:ln>
                <a:solidFill>
                  <a:schemeClr val="tx1"/>
                </a:solidFill>
                <a:effectLst/>
                <a:uLnTx/>
                <a:uFillTx/>
                <a:latin typeface="+mn-lt"/>
              </a:rPr>
              <a:t> Coefficient</a:t>
            </a:r>
          </a:p>
          <a:p>
            <a:pPr marL="800100" lvl="1" indent="-342900">
              <a:spcBef>
                <a:spcPct val="20000"/>
              </a:spcBef>
              <a:buFont typeface="Wingdings" charset="2"/>
              <a:buChar char="§"/>
            </a:pPr>
            <a:r>
              <a:rPr lang="en-US" sz="3200" baseline="0" dirty="0" err="1" smtClean="0">
                <a:latin typeface="+mn-lt"/>
              </a:rPr>
              <a:t>Folkes</a:t>
            </a:r>
            <a:r>
              <a:rPr lang="en-US" sz="3200" baseline="0" dirty="0" smtClean="0">
                <a:latin typeface="+mn-lt"/>
              </a:rPr>
              <a:t>-Mallows</a:t>
            </a:r>
          </a:p>
          <a:p>
            <a:pPr marL="800100" lvl="1" indent="-342900">
              <a:spcBef>
                <a:spcPct val="20000"/>
              </a:spcBef>
              <a:buFont typeface="Wingdings" charset="2"/>
              <a:buChar char="§"/>
            </a:pPr>
            <a:r>
              <a:rPr kumimoji="0" lang="en-US" sz="3200" b="0" i="0" u="none" strike="noStrike" kern="1200" cap="none" spc="0" normalizeH="0" noProof="0" dirty="0" smtClean="0">
                <a:ln>
                  <a:noFill/>
                </a:ln>
                <a:solidFill>
                  <a:schemeClr val="tx1"/>
                </a:solidFill>
                <a:effectLst/>
                <a:uLnTx/>
                <a:uFillTx/>
                <a:latin typeface="+mn-lt"/>
              </a:rPr>
              <a:t>F1 Index</a:t>
            </a:r>
          </a:p>
          <a:p>
            <a:pPr marL="1257300" lvl="2" indent="-342900">
              <a:spcBef>
                <a:spcPct val="20000"/>
              </a:spcBef>
              <a:buFont typeface="Lucida Grande"/>
              <a:buChar char="-"/>
            </a:pPr>
            <a:r>
              <a:rPr lang="en-US" sz="2571" baseline="0" dirty="0" smtClean="0">
                <a:latin typeface="+mn-lt"/>
              </a:rPr>
              <a:t>Precision-Recall</a:t>
            </a:r>
            <a:endParaRPr kumimoji="0" lang="en-US" sz="2571" b="0" i="0" u="none" strike="noStrike" kern="1200" cap="none" spc="0" normalizeH="0" baseline="0" noProof="0" dirty="0">
              <a:ln>
                <a:noFill/>
              </a:ln>
              <a:solidFill>
                <a:schemeClr val="tx1"/>
              </a:solidFill>
              <a:effectLst/>
              <a:uLnTx/>
              <a:uFillTx/>
              <a:latin typeface="+mn-lt"/>
            </a:endParaRPr>
          </a:p>
        </p:txBody>
      </p:sp>
      <p:sp>
        <p:nvSpPr>
          <p:cNvPr id="7" name="Slide Number Placeholder 6"/>
          <p:cNvSpPr>
            <a:spLocks noGrp="1"/>
          </p:cNvSpPr>
          <p:nvPr>
            <p:ph type="sldNum" sz="quarter" idx="15"/>
          </p:nvPr>
        </p:nvSpPr>
        <p:spPr/>
        <p:txBody>
          <a:bodyPr/>
          <a:lstStyle/>
          <a:p>
            <a:pPr>
              <a:defRPr/>
            </a:pPr>
            <a:fld id="{4D3F5836-87CD-4424-B467-46C02A95E8B6}" type="slidenum">
              <a:rPr lang="zh-CN" altLang="en-US" smtClean="0"/>
              <a:pPr>
                <a:defRPr/>
              </a:pPr>
              <a:t>71</a:t>
            </a:fld>
            <a:endParaRPr lang="en-US" altLang="zh-CN"/>
          </a:p>
        </p:txBody>
      </p:sp>
    </p:spTree>
    <p:extLst>
      <p:ext uri="{BB962C8B-B14F-4D97-AF65-F5344CB8AC3E}">
        <p14:creationId xmlns:p14="http://schemas.microsoft.com/office/powerpoint/2010/main" val="34759183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VAMO in Practice</a:t>
            </a:r>
            <a:endParaRPr lang="en-US" dirty="0"/>
          </a:p>
        </p:txBody>
      </p:sp>
      <p:sp>
        <p:nvSpPr>
          <p:cNvPr id="3" name="Content Placeholder 2"/>
          <p:cNvSpPr>
            <a:spLocks noGrp="1"/>
          </p:cNvSpPr>
          <p:nvPr>
            <p:ph sz="quarter" idx="1"/>
          </p:nvPr>
        </p:nvSpPr>
        <p:spPr>
          <a:xfrm>
            <a:off x="185067" y="1547770"/>
            <a:ext cx="8229600" cy="3635413"/>
          </a:xfrm>
        </p:spPr>
        <p:txBody>
          <a:bodyPr>
            <a:normAutofit lnSpcReduction="10000"/>
          </a:bodyPr>
          <a:lstStyle/>
          <a:p>
            <a:r>
              <a:rPr lang="en-US" dirty="0" smtClean="0"/>
              <a:t>Real-world malware dataset: 2,026 samples</a:t>
            </a:r>
          </a:p>
          <a:p>
            <a:r>
              <a:rPr lang="en-US" dirty="0" smtClean="0"/>
              <a:t>3</a:t>
            </a:r>
            <a:r>
              <a:rPr lang="en-US" baseline="30000" dirty="0" smtClean="0"/>
              <a:t>rd</a:t>
            </a:r>
            <a:r>
              <a:rPr lang="en-US" dirty="0" smtClean="0"/>
              <a:t>-party clustering algorithm: Bayer et al. (NDSS 2009)</a:t>
            </a:r>
          </a:p>
          <a:p>
            <a:pPr lvl="1"/>
            <a:r>
              <a:rPr lang="en-US" dirty="0" smtClean="0"/>
              <a:t>Distance matrix based on system events</a:t>
            </a:r>
          </a:p>
          <a:p>
            <a:pPr lvl="1"/>
            <a:r>
              <a:rPr lang="en-US" dirty="0" smtClean="0"/>
              <a:t>Hierarchical clustering</a:t>
            </a:r>
          </a:p>
          <a:p>
            <a:pPr lvl="2"/>
            <a:r>
              <a:rPr lang="en-US" dirty="0" smtClean="0"/>
              <a:t>L = cut height</a:t>
            </a:r>
          </a:p>
          <a:p>
            <a:endParaRPr lang="en-US" dirty="0" smtClean="0"/>
          </a:p>
          <a:p>
            <a:r>
              <a:rPr lang="en-US" dirty="0" err="1" smtClean="0"/>
              <a:t>VAMO’s</a:t>
            </a:r>
            <a:r>
              <a:rPr lang="en-US" dirty="0" smtClean="0"/>
              <a:t> configuration</a:t>
            </a:r>
          </a:p>
          <a:p>
            <a:pPr lvl="1"/>
            <a:r>
              <a:rPr lang="en-US" dirty="0" smtClean="0"/>
              <a:t>~1M samples AV labels</a:t>
            </a:r>
          </a:p>
          <a:p>
            <a:pPr lvl="1"/>
            <a:r>
              <a:rPr lang="en-US" dirty="0" smtClean="0"/>
              <a:t>4 validity indices</a:t>
            </a:r>
          </a:p>
        </p:txBody>
      </p:sp>
      <p:pic>
        <p:nvPicPr>
          <p:cNvPr id="4" name="Picture 3" descr="Screen shot 2012-11-21 at 2.03.45 PM.png"/>
          <p:cNvPicPr>
            <a:picLocks noChangeAspect="1"/>
          </p:cNvPicPr>
          <p:nvPr/>
        </p:nvPicPr>
        <p:blipFill>
          <a:blip r:embed="rId2"/>
          <a:stretch>
            <a:fillRect/>
          </a:stretch>
        </p:blipFill>
        <p:spPr>
          <a:xfrm>
            <a:off x="3657600" y="2971800"/>
            <a:ext cx="5100878" cy="3551132"/>
          </a:xfrm>
          <a:prstGeom prst="rect">
            <a:avLst/>
          </a:prstGeom>
        </p:spPr>
      </p:pic>
      <p:sp>
        <p:nvSpPr>
          <p:cNvPr id="5" name="Slide Number Placeholder 4"/>
          <p:cNvSpPr>
            <a:spLocks noGrp="1"/>
          </p:cNvSpPr>
          <p:nvPr>
            <p:ph type="sldNum" sz="quarter" idx="15"/>
          </p:nvPr>
        </p:nvSpPr>
        <p:spPr/>
        <p:txBody>
          <a:bodyPr/>
          <a:lstStyle/>
          <a:p>
            <a:pPr>
              <a:defRPr/>
            </a:pPr>
            <a:fld id="{4D3F5836-87CD-4424-B467-46C02A95E8B6}" type="slidenum">
              <a:rPr lang="zh-CN" altLang="en-US" smtClean="0"/>
              <a:pPr>
                <a:defRPr/>
              </a:pPr>
              <a:t>72</a:t>
            </a:fld>
            <a:endParaRPr lang="en-US" altLang="zh-CN"/>
          </a:p>
        </p:txBody>
      </p:sp>
    </p:spTree>
    <p:extLst>
      <p:ext uri="{BB962C8B-B14F-4D97-AF65-F5344CB8AC3E}">
        <p14:creationId xmlns:p14="http://schemas.microsoft.com/office/powerpoint/2010/main" val="20816341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sz="quarter" idx="1"/>
          </p:nvPr>
        </p:nvSpPr>
        <p:spPr>
          <a:xfrm>
            <a:off x="457200" y="1554956"/>
            <a:ext cx="8229600" cy="4525963"/>
          </a:xfrm>
        </p:spPr>
        <p:txBody>
          <a:bodyPr>
            <a:normAutofit/>
          </a:bodyPr>
          <a:lstStyle/>
          <a:p>
            <a:r>
              <a:rPr lang="en-US" dirty="0" smtClean="0"/>
              <a:t>Beware of feature mismatch</a:t>
            </a:r>
          </a:p>
          <a:p>
            <a:pPr lvl="1"/>
            <a:r>
              <a:rPr lang="en-US" dirty="0" err="1" smtClean="0"/>
              <a:t>AVs</a:t>
            </a:r>
            <a:r>
              <a:rPr lang="en-US" dirty="0" smtClean="0"/>
              <a:t> categorize malware based on reversing</a:t>
            </a:r>
          </a:p>
          <a:p>
            <a:pPr lvl="1"/>
            <a:r>
              <a:rPr lang="en-US" dirty="0" smtClean="0"/>
              <a:t>Malware clustering systems use different features </a:t>
            </a:r>
            <a:br>
              <a:rPr lang="en-US" dirty="0" smtClean="0"/>
            </a:br>
            <a:r>
              <a:rPr lang="en-US" dirty="0" smtClean="0"/>
              <a:t>(e.g., behavioral)</a:t>
            </a:r>
          </a:p>
          <a:p>
            <a:r>
              <a:rPr lang="en-US" dirty="0" smtClean="0"/>
              <a:t>AV labels “evolve” in time</a:t>
            </a:r>
          </a:p>
          <a:p>
            <a:pPr lvl="1"/>
            <a:r>
              <a:rPr lang="en-US" dirty="0" smtClean="0"/>
              <a:t>Samples detected using heuristics labeled as </a:t>
            </a:r>
            <a:r>
              <a:rPr lang="en-US" i="1" dirty="0" smtClean="0"/>
              <a:t>generic</a:t>
            </a:r>
          </a:p>
          <a:p>
            <a:pPr lvl="1"/>
            <a:r>
              <a:rPr lang="en-US" dirty="0" smtClean="0"/>
              <a:t>Later, </a:t>
            </a:r>
            <a:r>
              <a:rPr lang="en-US" dirty="0" err="1" smtClean="0"/>
              <a:t>AVs</a:t>
            </a:r>
            <a:r>
              <a:rPr lang="en-US" dirty="0" smtClean="0"/>
              <a:t> may re-assign samples to a more specific family</a:t>
            </a:r>
          </a:p>
          <a:p>
            <a:r>
              <a:rPr lang="en-US" dirty="0" smtClean="0"/>
              <a:t>Heuristics-based detection more and more common</a:t>
            </a:r>
          </a:p>
          <a:p>
            <a:pPr lvl="1"/>
            <a:r>
              <a:rPr lang="en-US" dirty="0" smtClean="0"/>
              <a:t>Will most samples be labeled as </a:t>
            </a:r>
            <a:r>
              <a:rPr lang="en-US" i="1" dirty="0" smtClean="0"/>
              <a:t>generic </a:t>
            </a:r>
            <a:r>
              <a:rPr lang="en-US" dirty="0" smtClean="0"/>
              <a:t>in the future?</a:t>
            </a:r>
          </a:p>
          <a:p>
            <a:pPr lvl="1"/>
            <a:r>
              <a:rPr lang="en-US" dirty="0" smtClean="0"/>
              <a:t>Do AV customers care about reliable malware naming? </a:t>
            </a:r>
            <a:endParaRPr lang="en-US" dirty="0"/>
          </a:p>
        </p:txBody>
      </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73</a:t>
            </a:fld>
            <a:endParaRPr lang="en-US" altLang="zh-CN"/>
          </a:p>
        </p:txBody>
      </p:sp>
    </p:spTree>
    <p:extLst>
      <p:ext uri="{BB962C8B-B14F-4D97-AF65-F5344CB8AC3E}">
        <p14:creationId xmlns:p14="http://schemas.microsoft.com/office/powerpoint/2010/main" val="34302451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sz="quarter" idx="1"/>
          </p:nvPr>
        </p:nvSpPr>
        <p:spPr/>
        <p:txBody>
          <a:bodyPr/>
          <a:lstStyle/>
          <a:p>
            <a:r>
              <a:rPr lang="en-US" dirty="0" smtClean="0"/>
              <a:t>We proposed a novel system – </a:t>
            </a:r>
            <a:r>
              <a:rPr lang="en-US" dirty="0" smtClean="0"/>
              <a:t>VAMO, that enables a fully automated malware clustering validity analysis</a:t>
            </a:r>
          </a:p>
          <a:p>
            <a:r>
              <a:rPr lang="en-US" dirty="0" smtClean="0"/>
              <a:t>We performed an extensive evaluation of VAMO</a:t>
            </a:r>
          </a:p>
          <a:p>
            <a:pPr lvl="1"/>
            <a:r>
              <a:rPr lang="en-US" dirty="0" smtClean="0">
                <a:solidFill>
                  <a:srgbClr val="0070C0"/>
                </a:solidFill>
              </a:rPr>
              <a:t>How different types of AV label inconsistencies may negatively impact analysis performed via majority voting</a:t>
            </a:r>
          </a:p>
          <a:p>
            <a:pPr lvl="1"/>
            <a:r>
              <a:rPr lang="en-US" dirty="0" smtClean="0">
                <a:solidFill>
                  <a:srgbClr val="0070C0"/>
                </a:solidFill>
              </a:rPr>
              <a:t>The advantages that VAMO brings over previous work</a:t>
            </a:r>
          </a:p>
          <a:p>
            <a:r>
              <a:rPr lang="en-US" dirty="0" smtClean="0"/>
              <a:t>Demonstrated </a:t>
            </a:r>
            <a:r>
              <a:rPr lang="en-US" dirty="0" smtClean="0"/>
              <a:t>a practical application of VAMO over a real-world malware dataset </a:t>
            </a:r>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74</a:t>
            </a:fld>
            <a:endParaRPr lang="en-US" altLang="zh-CN"/>
          </a:p>
        </p:txBody>
      </p:sp>
    </p:spTree>
    <p:extLst>
      <p:ext uri="{BB962C8B-B14F-4D97-AF65-F5344CB8AC3E}">
        <p14:creationId xmlns:p14="http://schemas.microsoft.com/office/powerpoint/2010/main" val="14618067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Utsaah" pitchFamily="34" charset="0"/>
                <a:cs typeface="Utsaah" pitchFamily="34" charset="0"/>
              </a:rPr>
              <a:t>Conclusions and Future Work</a:t>
            </a:r>
            <a:endParaRPr lang="en-US" dirty="0">
              <a:latin typeface="Utsaah" pitchFamily="34" charset="0"/>
              <a:cs typeface="Utsaah" pitchFamily="34" charset="0"/>
            </a:endParaRPr>
          </a:p>
        </p:txBody>
      </p:sp>
      <p:sp>
        <p:nvSpPr>
          <p:cNvPr id="3" name="Content Placeholder 2"/>
          <p:cNvSpPr>
            <a:spLocks noGrp="1"/>
          </p:cNvSpPr>
          <p:nvPr>
            <p:ph sz="quarter" idx="1"/>
          </p:nvPr>
        </p:nvSpPr>
        <p:spPr/>
        <p:txBody>
          <a:bodyPr/>
          <a:lstStyle/>
          <a:p>
            <a:r>
              <a:rPr lang="en-US" dirty="0" smtClean="0">
                <a:latin typeface="Utsaah" pitchFamily="34" charset="0"/>
                <a:cs typeface="Utsaah" pitchFamily="34" charset="0"/>
              </a:rPr>
              <a:t>Present two effective machine learning frameworks to tackle challenging problems in the domain of Cancer Prediction and Malware Clustering</a:t>
            </a:r>
          </a:p>
          <a:p>
            <a:r>
              <a:rPr lang="en-US" dirty="0" smtClean="0">
                <a:latin typeface="Utsaah" pitchFamily="34" charset="0"/>
                <a:cs typeface="Utsaah" pitchFamily="34" charset="0"/>
              </a:rPr>
              <a:t>The frameworks successfully improve the learning outcomes by using cluster validity analysis </a:t>
            </a:r>
            <a:r>
              <a:rPr lang="en-US" dirty="0">
                <a:latin typeface="Utsaah" pitchFamily="34" charset="0"/>
                <a:cs typeface="Utsaah" pitchFamily="34" charset="0"/>
              </a:rPr>
              <a:t>t</a:t>
            </a:r>
            <a:r>
              <a:rPr lang="en-US" dirty="0" smtClean="0">
                <a:latin typeface="Utsaah" pitchFamily="34" charset="0"/>
                <a:cs typeface="Utsaah" pitchFamily="34" charset="0"/>
              </a:rPr>
              <a:t>o reduce the label uncertainty</a:t>
            </a:r>
          </a:p>
          <a:p>
            <a:r>
              <a:rPr lang="en-US" dirty="0" smtClean="0">
                <a:latin typeface="Utsaah" pitchFamily="34" charset="0"/>
                <a:cs typeface="Utsaah" pitchFamily="34" charset="0"/>
              </a:rPr>
              <a:t>ROMP – Ranked “unconfirmed” EGFR mutations, and identified mutations with suspicious labeled</a:t>
            </a:r>
          </a:p>
          <a:p>
            <a:r>
              <a:rPr lang="en-US" dirty="0" smtClean="0">
                <a:latin typeface="Utsaah" pitchFamily="34" charset="0"/>
                <a:cs typeface="Utsaah" pitchFamily="34" charset="0"/>
              </a:rPr>
              <a:t>VAMO – Provided a fully automated assessment of the quality of malware clustering results</a:t>
            </a:r>
          </a:p>
          <a:p>
            <a:r>
              <a:rPr lang="en-US" dirty="0" smtClean="0">
                <a:latin typeface="Utsaah" pitchFamily="34" charset="0"/>
                <a:cs typeface="Utsaah" pitchFamily="34" charset="0"/>
              </a:rPr>
              <a:t>Problem formulation is most important</a:t>
            </a:r>
            <a:endParaRPr lang="en-US" dirty="0" smtClean="0">
              <a:latin typeface="Utsaah" pitchFamily="34" charset="0"/>
              <a:cs typeface="Utsaah" pitchFamily="34" charset="0"/>
            </a:endParaRPr>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pPr>
              <a:defRPr/>
            </a:pPr>
            <a:fld id="{4D3F5836-87CD-4424-B467-46C02A95E8B6}" type="slidenum">
              <a:rPr lang="zh-CN" altLang="en-US" smtClean="0"/>
              <a:pPr>
                <a:defRPr/>
              </a:pPr>
              <a:t>75</a:t>
            </a:fld>
            <a:endParaRPr lang="en-US" altLang="zh-CN"/>
          </a:p>
        </p:txBody>
      </p:sp>
    </p:spTree>
    <p:extLst>
      <p:ext uri="{BB962C8B-B14F-4D97-AF65-F5344CB8AC3E}">
        <p14:creationId xmlns:p14="http://schemas.microsoft.com/office/powerpoint/2010/main" val="40223206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pPr>
              <a:defRPr/>
            </a:pPr>
            <a:fld id="{4D3F5836-87CD-4424-B467-46C02A95E8B6}" type="slidenum">
              <a:rPr lang="zh-CN" altLang="en-US" smtClean="0"/>
              <a:pPr>
                <a:defRPr/>
              </a:pPr>
              <a:t>76</a:t>
            </a:fld>
            <a:endParaRPr lang="en-US" altLang="zh-C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178" y="2895600"/>
            <a:ext cx="2118843" cy="2101755"/>
          </a:xfrm>
          <a:prstGeom prst="rect">
            <a:avLst/>
          </a:prstGeom>
        </p:spPr>
      </p:pic>
      <p:sp>
        <p:nvSpPr>
          <p:cNvPr id="7" name="TextBox 6"/>
          <p:cNvSpPr txBox="1"/>
          <p:nvPr/>
        </p:nvSpPr>
        <p:spPr>
          <a:xfrm>
            <a:off x="1981200" y="1524000"/>
            <a:ext cx="4876800" cy="1446550"/>
          </a:xfrm>
          <a:prstGeom prst="rect">
            <a:avLst/>
          </a:prstGeom>
          <a:noFill/>
        </p:spPr>
        <p:txBody>
          <a:bodyPr wrap="square" rtlCol="0">
            <a:spAutoFit/>
          </a:bodyPr>
          <a:lstStyle/>
          <a:p>
            <a:pPr algn="ctr"/>
            <a:r>
              <a:rPr lang="en-US" sz="8800" b="1" dirty="0" smtClean="0">
                <a:solidFill>
                  <a:srgbClr val="FF0000"/>
                </a:solidFill>
                <a:latin typeface="+mj-lt"/>
              </a:rPr>
              <a:t>Question?</a:t>
            </a:r>
            <a:endParaRPr lang="en-US" sz="8800" b="1" dirty="0">
              <a:solidFill>
                <a:srgbClr val="FF0000"/>
              </a:solidFill>
              <a:latin typeface="+mj-lt"/>
            </a:endParaRPr>
          </a:p>
        </p:txBody>
      </p:sp>
    </p:spTree>
    <p:extLst>
      <p:ext uri="{BB962C8B-B14F-4D97-AF65-F5344CB8AC3E}">
        <p14:creationId xmlns:p14="http://schemas.microsoft.com/office/powerpoint/2010/main" val="3762512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Introduction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8</a:t>
            </a:fld>
            <a:endParaRPr lang="en-US" smtClean="0"/>
          </a:p>
        </p:txBody>
      </p:sp>
      <p:sp>
        <p:nvSpPr>
          <p:cNvPr id="8197" name="Content Placeholder 2"/>
          <p:cNvSpPr>
            <a:spLocks noGrp="1"/>
          </p:cNvSpPr>
          <p:nvPr>
            <p:ph sz="quarter" idx="1"/>
          </p:nvPr>
        </p:nvSpPr>
        <p:spPr>
          <a:xfrm>
            <a:off x="914400" y="1447800"/>
            <a:ext cx="7467600" cy="4572000"/>
          </a:xfrm>
        </p:spPr>
        <p:txBody>
          <a:bodyPr/>
          <a:lstStyle/>
          <a:p>
            <a:r>
              <a:rPr lang="en-US" dirty="0">
                <a:latin typeface="+mj-lt"/>
              </a:rPr>
              <a:t>Given a labeled </a:t>
            </a:r>
            <a:r>
              <a:rPr lang="en-US" dirty="0" smtClean="0">
                <a:latin typeface="+mj-lt"/>
              </a:rPr>
              <a:t>dataset</a:t>
            </a:r>
            <a:endParaRPr lang="en-US" dirty="0">
              <a:latin typeface="+mj-lt"/>
            </a:endParaRPr>
          </a:p>
          <a:p>
            <a:pPr lvl="1"/>
            <a:r>
              <a:rPr lang="en-US" dirty="0" smtClean="0">
                <a:solidFill>
                  <a:srgbClr val="0070C0"/>
                </a:solidFill>
                <a:latin typeface="+mj-lt"/>
              </a:rPr>
              <a:t>Supervised </a:t>
            </a:r>
            <a:r>
              <a:rPr lang="en-US" dirty="0">
                <a:solidFill>
                  <a:srgbClr val="0070C0"/>
                </a:solidFill>
                <a:latin typeface="+mj-lt"/>
              </a:rPr>
              <a:t>learning is always a good choose to analyze the </a:t>
            </a:r>
            <a:r>
              <a:rPr lang="en-US" dirty="0" smtClean="0">
                <a:solidFill>
                  <a:srgbClr val="0070C0"/>
                </a:solidFill>
                <a:latin typeface="+mj-lt"/>
              </a:rPr>
              <a:t>data and </a:t>
            </a:r>
            <a:r>
              <a:rPr lang="en-US" dirty="0">
                <a:solidFill>
                  <a:srgbClr val="0070C0"/>
                </a:solidFill>
                <a:latin typeface="+mj-lt"/>
              </a:rPr>
              <a:t>to produce an inferred function for mapping new </a:t>
            </a:r>
            <a:r>
              <a:rPr lang="en-US" dirty="0" smtClean="0">
                <a:solidFill>
                  <a:srgbClr val="0070C0"/>
                </a:solidFill>
                <a:latin typeface="+mj-lt"/>
              </a:rPr>
              <a:t>samples</a:t>
            </a:r>
          </a:p>
          <a:p>
            <a:r>
              <a:rPr lang="en-US" dirty="0" smtClean="0">
                <a:latin typeface="+mj-lt"/>
              </a:rPr>
              <a:t>Given a dataset labeled </a:t>
            </a:r>
            <a:r>
              <a:rPr lang="en-US" dirty="0">
                <a:latin typeface="+mj-lt"/>
              </a:rPr>
              <a:t>with certain degrees of </a:t>
            </a:r>
            <a:r>
              <a:rPr lang="en-US" dirty="0" smtClean="0">
                <a:latin typeface="+mj-lt"/>
              </a:rPr>
              <a:t>uncertainty</a:t>
            </a:r>
          </a:p>
          <a:p>
            <a:pPr lvl="1"/>
            <a:r>
              <a:rPr lang="en-US" dirty="0" smtClean="0">
                <a:solidFill>
                  <a:srgbClr val="0070C0"/>
                </a:solidFill>
                <a:latin typeface="+mj-lt"/>
              </a:rPr>
              <a:t>Using only supervised </a:t>
            </a:r>
            <a:r>
              <a:rPr lang="en-US" dirty="0">
                <a:solidFill>
                  <a:srgbClr val="0070C0"/>
                </a:solidFill>
                <a:latin typeface="+mj-lt"/>
              </a:rPr>
              <a:t>learning schemes might not be </a:t>
            </a:r>
            <a:r>
              <a:rPr lang="en-US" dirty="0" smtClean="0">
                <a:solidFill>
                  <a:srgbClr val="0070C0"/>
                </a:solidFill>
                <a:latin typeface="+mj-lt"/>
              </a:rPr>
              <a:t>sufficient</a:t>
            </a:r>
          </a:p>
          <a:p>
            <a:r>
              <a:rPr lang="en-US" dirty="0" smtClean="0">
                <a:latin typeface="+mj-lt"/>
                <a:cs typeface="Times New Roman" pitchFamily="18" charset="0"/>
              </a:rPr>
              <a:t>ROMP</a:t>
            </a:r>
          </a:p>
          <a:p>
            <a:pPr lvl="1"/>
            <a:r>
              <a:rPr lang="en-US" dirty="0" smtClean="0">
                <a:solidFill>
                  <a:srgbClr val="0070C0"/>
                </a:solidFill>
                <a:latin typeface="+mj-lt"/>
                <a:cs typeface="Times New Roman" pitchFamily="18" charset="0"/>
              </a:rPr>
              <a:t>Construct a high performance ensemble classifier using the labeled dataset</a:t>
            </a:r>
          </a:p>
          <a:p>
            <a:pPr lvl="1"/>
            <a:r>
              <a:rPr lang="en-US" dirty="0" smtClean="0">
                <a:solidFill>
                  <a:srgbClr val="0070C0"/>
                </a:solidFill>
                <a:latin typeface="+mj-lt"/>
                <a:cs typeface="Times New Roman" pitchFamily="18" charset="0"/>
              </a:rPr>
              <a:t>Use clustering algorithm and our self-invented cluster validity metrics to improve the learning outcomes</a:t>
            </a:r>
          </a:p>
          <a:p>
            <a:pPr lvl="1"/>
            <a:endParaRPr lang="en-US" dirty="0" smtClean="0">
              <a:latin typeface="+mj-lt"/>
              <a:cs typeface="Times New Roman" pitchFamily="18" charset="0"/>
            </a:endParaRPr>
          </a:p>
          <a:p>
            <a:pPr lvl="1"/>
            <a:endParaRPr lang="en-US" dirty="0" smtClean="0">
              <a:latin typeface="+mj-lt"/>
              <a:cs typeface="Times New Roman" pitchFamily="18" charset="0"/>
            </a:endParaRPr>
          </a:p>
          <a:p>
            <a:pPr lvl="1"/>
            <a:endParaRPr lang="en-US" dirty="0" smtClean="0">
              <a:latin typeface="+mj-lt"/>
              <a:cs typeface="Times New Roman" pitchFamily="18" charset="0"/>
            </a:endParaRPr>
          </a:p>
          <a:p>
            <a:pPr lvl="1"/>
            <a:endParaRPr lang="en-US" dirty="0" smtClean="0">
              <a:latin typeface="+mj-lt"/>
            </a:endParaRPr>
          </a:p>
        </p:txBody>
      </p:sp>
    </p:spTree>
    <p:extLst>
      <p:ext uri="{BB962C8B-B14F-4D97-AF65-F5344CB8AC3E}">
        <p14:creationId xmlns:p14="http://schemas.microsoft.com/office/powerpoint/2010/main" val="3559346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cs typeface="Aharoni" pitchFamily="2" charset="-79"/>
              </a:rPr>
              <a:t>Possible Application</a:t>
            </a:r>
            <a:endParaRPr lang="en-US" dirty="0" smtClean="0"/>
          </a:p>
        </p:txBody>
      </p:sp>
      <p:sp>
        <p:nvSpPr>
          <p:cNvPr id="8196"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3A804D7-B764-4321-8068-AA852C394059}" type="slidenum">
              <a:rPr lang="en-US" smtClean="0"/>
              <a:pPr/>
              <a:t>9</a:t>
            </a:fld>
            <a:endParaRPr lang="en-US" smtClean="0"/>
          </a:p>
        </p:txBody>
      </p:sp>
      <p:sp>
        <p:nvSpPr>
          <p:cNvPr id="8197" name="Content Placeholder 2"/>
          <p:cNvSpPr>
            <a:spLocks noGrp="1"/>
          </p:cNvSpPr>
          <p:nvPr>
            <p:ph sz="quarter" idx="1"/>
          </p:nvPr>
        </p:nvSpPr>
        <p:spPr>
          <a:xfrm>
            <a:off x="533400" y="1447800"/>
            <a:ext cx="8229600" cy="4572000"/>
          </a:xfrm>
        </p:spPr>
        <p:txBody>
          <a:bodyPr>
            <a:normAutofit/>
          </a:bodyPr>
          <a:lstStyle/>
          <a:p>
            <a:r>
              <a:rPr lang="en-US" dirty="0">
                <a:latin typeface="+mj-lt"/>
              </a:rPr>
              <a:t>ROMP can be used in any problem domain with labeled </a:t>
            </a:r>
            <a:r>
              <a:rPr lang="en-US" dirty="0" smtClean="0">
                <a:latin typeface="+mj-lt"/>
              </a:rPr>
              <a:t>dataset</a:t>
            </a:r>
          </a:p>
          <a:p>
            <a:r>
              <a:rPr lang="en-US" dirty="0" smtClean="0">
                <a:latin typeface="+mj-lt"/>
              </a:rPr>
              <a:t>It </a:t>
            </a:r>
            <a:r>
              <a:rPr lang="en-US" dirty="0">
                <a:latin typeface="+mj-lt"/>
              </a:rPr>
              <a:t>will be a </a:t>
            </a:r>
            <a:r>
              <a:rPr lang="en-US" dirty="0" smtClean="0">
                <a:latin typeface="+mj-lt"/>
              </a:rPr>
              <a:t>great fit to </a:t>
            </a:r>
            <a:r>
              <a:rPr lang="en-US" dirty="0">
                <a:latin typeface="+mj-lt"/>
              </a:rPr>
              <a:t>domains that satisfy (or partially satisfy) the following criteria</a:t>
            </a:r>
            <a:r>
              <a:rPr lang="en-US" dirty="0" smtClean="0">
                <a:latin typeface="+mj-lt"/>
              </a:rPr>
              <a:t>:</a:t>
            </a:r>
          </a:p>
          <a:p>
            <a:pPr lvl="1"/>
            <a:r>
              <a:rPr lang="en-US" dirty="0">
                <a:solidFill>
                  <a:srgbClr val="0070C0"/>
                </a:solidFill>
                <a:latin typeface="+mj-lt"/>
              </a:rPr>
              <a:t>Labels in </a:t>
            </a:r>
            <a:r>
              <a:rPr lang="en-US" dirty="0" smtClean="0">
                <a:solidFill>
                  <a:srgbClr val="0070C0"/>
                </a:solidFill>
                <a:latin typeface="+mj-lt"/>
              </a:rPr>
              <a:t>the dataset </a:t>
            </a:r>
            <a:r>
              <a:rPr lang="en-US" dirty="0">
                <a:solidFill>
                  <a:srgbClr val="0070C0"/>
                </a:solidFill>
                <a:latin typeface="+mj-lt"/>
              </a:rPr>
              <a:t>contain some degrees of </a:t>
            </a:r>
            <a:r>
              <a:rPr lang="en-US" dirty="0" smtClean="0">
                <a:solidFill>
                  <a:srgbClr val="0070C0"/>
                </a:solidFill>
                <a:latin typeface="+mj-lt"/>
              </a:rPr>
              <a:t>uncertainty</a:t>
            </a:r>
          </a:p>
          <a:p>
            <a:pPr lvl="1"/>
            <a:r>
              <a:rPr lang="en-US" dirty="0" smtClean="0">
                <a:solidFill>
                  <a:srgbClr val="0070C0"/>
                </a:solidFill>
                <a:latin typeface="+mj-lt"/>
              </a:rPr>
              <a:t>Prefers </a:t>
            </a:r>
            <a:r>
              <a:rPr lang="en-US" dirty="0">
                <a:solidFill>
                  <a:srgbClr val="0070C0"/>
                </a:solidFill>
                <a:latin typeface="+mj-lt"/>
              </a:rPr>
              <a:t>to consider the outputs from </a:t>
            </a:r>
            <a:r>
              <a:rPr lang="en-US" dirty="0" smtClean="0">
                <a:solidFill>
                  <a:srgbClr val="0070C0"/>
                </a:solidFill>
                <a:latin typeface="+mj-lt"/>
              </a:rPr>
              <a:t>multiple experts </a:t>
            </a:r>
            <a:r>
              <a:rPr lang="en-US" dirty="0">
                <a:solidFill>
                  <a:srgbClr val="0070C0"/>
                </a:solidFill>
                <a:latin typeface="+mj-lt"/>
              </a:rPr>
              <a:t>(learning </a:t>
            </a:r>
            <a:r>
              <a:rPr lang="en-US" dirty="0" smtClean="0">
                <a:solidFill>
                  <a:srgbClr val="0070C0"/>
                </a:solidFill>
                <a:latin typeface="+mj-lt"/>
              </a:rPr>
              <a:t>algorithms)</a:t>
            </a:r>
          </a:p>
          <a:p>
            <a:pPr lvl="1"/>
            <a:r>
              <a:rPr lang="en-US" dirty="0" smtClean="0">
                <a:solidFill>
                  <a:srgbClr val="0070C0"/>
                </a:solidFill>
                <a:latin typeface="+mj-lt"/>
              </a:rPr>
              <a:t>Requires </a:t>
            </a:r>
            <a:r>
              <a:rPr lang="en-US" dirty="0">
                <a:solidFill>
                  <a:srgbClr val="0070C0"/>
                </a:solidFill>
                <a:latin typeface="+mj-lt"/>
              </a:rPr>
              <a:t>an probability score rather than just a class </a:t>
            </a:r>
            <a:r>
              <a:rPr lang="en-US" dirty="0" smtClean="0">
                <a:solidFill>
                  <a:srgbClr val="0070C0"/>
                </a:solidFill>
                <a:latin typeface="+mj-lt"/>
              </a:rPr>
              <a:t>label as prediction</a:t>
            </a:r>
            <a:endParaRPr lang="en-US" dirty="0" smtClean="0">
              <a:solidFill>
                <a:srgbClr val="0070C0"/>
              </a:solidFill>
              <a:latin typeface="+mj-lt"/>
              <a:cs typeface="Times New Roman" pitchFamily="18" charset="0"/>
            </a:endParaRPr>
          </a:p>
          <a:p>
            <a:pPr lvl="1"/>
            <a:endParaRPr lang="en-US" dirty="0" smtClean="0">
              <a:latin typeface="+mj-lt"/>
              <a:cs typeface="Times New Roman" pitchFamily="18" charset="0"/>
            </a:endParaRPr>
          </a:p>
          <a:p>
            <a:pPr lvl="1"/>
            <a:endParaRPr lang="en-US" dirty="0" smtClean="0">
              <a:latin typeface="+mj-lt"/>
              <a:cs typeface="Times New Roman" pitchFamily="18" charset="0"/>
            </a:endParaRPr>
          </a:p>
          <a:p>
            <a:pPr lvl="1"/>
            <a:endParaRPr lang="en-US" dirty="0" smtClean="0">
              <a:latin typeface="+mj-lt"/>
            </a:endParaRPr>
          </a:p>
        </p:txBody>
      </p:sp>
    </p:spTree>
    <p:extLst>
      <p:ext uri="{BB962C8B-B14F-4D97-AF65-F5344CB8AC3E}">
        <p14:creationId xmlns:p14="http://schemas.microsoft.com/office/powerpoint/2010/main" val="3910441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Utsaah">
      <a:majorFont>
        <a:latin typeface="Utsaah"/>
        <a:ea typeface=""/>
        <a:cs typeface=""/>
      </a:majorFont>
      <a:minorFont>
        <a:latin typeface="Utsaah"/>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9250</TotalTime>
  <Words>3888</Words>
  <Application>Microsoft Office PowerPoint</Application>
  <PresentationFormat>On-screen Show (4:3)</PresentationFormat>
  <Paragraphs>880</Paragraphs>
  <Slides>76</Slides>
  <Notes>8</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Oriel</vt:lpstr>
      <vt:lpstr>Improving Learning Outcomes by Using Clustering Validity Analysis to Reduce Label Uncertainty  Department of Computer Science July 11th, 2013</vt:lpstr>
      <vt:lpstr>Committee Members</vt:lpstr>
      <vt:lpstr>Outline</vt:lpstr>
      <vt:lpstr>Motivation</vt:lpstr>
      <vt:lpstr>Introduction</vt:lpstr>
      <vt:lpstr>Goal</vt:lpstr>
      <vt:lpstr>ROMP – Rare Oncogenic Mutation Predictor</vt:lpstr>
      <vt:lpstr>Introduction</vt:lpstr>
      <vt:lpstr>Possible Application</vt:lpstr>
      <vt:lpstr>Our application</vt:lpstr>
      <vt:lpstr>Background</vt:lpstr>
      <vt:lpstr>Evaluation</vt:lpstr>
      <vt:lpstr>Performance of ROMP</vt:lpstr>
      <vt:lpstr>Tic-Tac-Toe Dataset</vt:lpstr>
      <vt:lpstr>Wisconsin Breast Cancer (Original) Dataset</vt:lpstr>
      <vt:lpstr>Wisconsin Breast Cancer (Diagnostic) Dataset</vt:lpstr>
      <vt:lpstr>System Overview</vt:lpstr>
      <vt:lpstr>Data Sources</vt:lpstr>
      <vt:lpstr>Data Subset (Both v50 and v57)</vt:lpstr>
      <vt:lpstr>Features</vt:lpstr>
      <vt:lpstr>Feature Selections</vt:lpstr>
      <vt:lpstr>Selected Features</vt:lpstr>
      <vt:lpstr>Classifiers</vt:lpstr>
      <vt:lpstr>Combining Multiple Classifiers</vt:lpstr>
      <vt:lpstr>Performance of Ensemble Classifier Trained with Selected Features on COSMIC-fg1 v50 Dataset</vt:lpstr>
      <vt:lpstr>Application of Ensemble Classier to Predict Rare Variants in EGFR with COSMIC v50</vt:lpstr>
      <vt:lpstr>Select Mutations for In-Vitro Experiments</vt:lpstr>
      <vt:lpstr>Auto-Phosphorylation of Wild-Type and Mutant Type EGFR</vt:lpstr>
      <vt:lpstr>Comparison of COSMIC v50 and v57 : Justification of Using COSMIC-FG1 as Positive Set</vt:lpstr>
      <vt:lpstr>Application of Ensemble Classier to Predict Rare Variants in EGFR with COSMIC v50</vt:lpstr>
      <vt:lpstr>Performance of Ensemble Classifier Trained with Selected Features on COSMIC-FG1 v57 Dataset</vt:lpstr>
      <vt:lpstr>Application of Ensemble Classier to Predict Rare Variants in EGFR with COSMIC v57</vt:lpstr>
      <vt:lpstr>Unsupervised Learning Module</vt:lpstr>
      <vt:lpstr>Methodology</vt:lpstr>
      <vt:lpstr>Measurement Metrics</vt:lpstr>
      <vt:lpstr>Measurement Metrics – Class Ratio</vt:lpstr>
      <vt:lpstr>Measurement Metrics – Intra Distance </vt:lpstr>
      <vt:lpstr>Measurement Metrics – Raw Score</vt:lpstr>
      <vt:lpstr>Measurement Metrics – Weighted U-Score</vt:lpstr>
      <vt:lpstr>Measurement Metrics – Normalized U-Score</vt:lpstr>
      <vt:lpstr>Evaluation of Module Using COSMIC-FG1 v57</vt:lpstr>
      <vt:lpstr>Evaluation of Module Using COSMIC-FG1 v57</vt:lpstr>
      <vt:lpstr>Application of Unsupervised Learning Module to Predict Rare Variants in EGFR with COSMIC v57</vt:lpstr>
      <vt:lpstr>Combining Supervised and Unsupervised Learning Outputs to Predict Rare Variants in EGFR and to Identify Suspicious Mutations with COSMIC v57</vt:lpstr>
      <vt:lpstr>Visualization of the Combined Score of mutations in COSMIC-FG1 v57 and COSMIC-FE1 v57 dataset.</vt:lpstr>
      <vt:lpstr>Application of ROMP to Identify Suspicious Mutations in COSMIC-FG1 v57</vt:lpstr>
      <vt:lpstr>Application of ROMP to Identify Suspicious Mutations in COSMIC-FG1 v57</vt:lpstr>
      <vt:lpstr>Details of the Suspicious Mutations in COSMIC-FG1 v57</vt:lpstr>
      <vt:lpstr>Application of ROMP to Predict Rare Variants in EGFR with COSMIC-FE1 v57</vt:lpstr>
      <vt:lpstr>Application of ROMP to Identify Suspicious Rare Variantsin EGFR with COSMIC-FE1 v57</vt:lpstr>
      <vt:lpstr>Contributions</vt:lpstr>
      <vt:lpstr>Discussion</vt:lpstr>
      <vt:lpstr>VAMO – Validity Analysis of Malware-clustering Outputs</vt:lpstr>
      <vt:lpstr>Introduction</vt:lpstr>
      <vt:lpstr>Introduction (Cont’d)</vt:lpstr>
      <vt:lpstr>Possible Application</vt:lpstr>
      <vt:lpstr>Our application</vt:lpstr>
      <vt:lpstr>Malware Clustering</vt:lpstr>
      <vt:lpstr>Malware Clustering Research</vt:lpstr>
      <vt:lpstr>Validating Clustering Results</vt:lpstr>
      <vt:lpstr>Drawbacks of Majority Voting</vt:lpstr>
      <vt:lpstr>PowerPoint Presentation</vt:lpstr>
      <vt:lpstr>Drawbacks of Majority Voting</vt:lpstr>
      <vt:lpstr>VAMO – Validity Analysis of Malware-clustering Outputs</vt:lpstr>
      <vt:lpstr>PowerPoint Presentation</vt:lpstr>
      <vt:lpstr>AV Label Graph</vt:lpstr>
      <vt:lpstr>Building Reference Clustering</vt:lpstr>
      <vt:lpstr>Building Reference Clustering</vt:lpstr>
      <vt:lpstr>Computing Validity Indices</vt:lpstr>
      <vt:lpstr>VAMO v.s. Majority Voting</vt:lpstr>
      <vt:lpstr>VAMO v.s. Majority Voting</vt:lpstr>
      <vt:lpstr>VAMO in Practice</vt:lpstr>
      <vt:lpstr>Limitations</vt:lpstr>
      <vt:lpstr>Contributions</vt:lpstr>
      <vt:lpstr>Conclusions and Future Work</vt:lpstr>
      <vt:lpstr>PowerPoint Presentation</vt:lpstr>
    </vt:vector>
  </TitlesOfParts>
  <Company>UGA ECML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of Influence diagrams: A Formalism for Representing Agents’ Beliefs and Decision-Making Process</dc:title>
  <dc:creator>Kevin M.C. U</dc:creator>
  <cp:lastModifiedBy>Kevin</cp:lastModifiedBy>
  <cp:revision>603</cp:revision>
  <cp:lastPrinted>2010-03-22T07:39:18Z</cp:lastPrinted>
  <dcterms:created xsi:type="dcterms:W3CDTF">2010-03-21T00:00:14Z</dcterms:created>
  <dcterms:modified xsi:type="dcterms:W3CDTF">2013-07-11T16:52:48Z</dcterms:modified>
</cp:coreProperties>
</file>