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F8D0E605-5EC3-490A-AF3D-AC5EFC06B4C8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3542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BD8FA8D-3352-4ED6-95D4-0FD3E6E73D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FB8B78-1600-4F75-8AE8-05180D5EC8E2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3880" y="71892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080" y="455508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6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0DEF2E-3825-4643-B08B-90DD09B1EC01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5361D45-C09E-4B23-842D-0534E59DF22A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80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425994B-8D14-4295-82AD-121D673A23B5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16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609D7B8-C19F-430F-94FE-AC55123D18A6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CF79CDD-754D-430E-837E-B112A5092293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23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F0A276-7313-40C7-B42E-9C564241EECD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34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B33519-B5C0-4E46-B12E-120B5B84ABAA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4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B0D063-FADD-4261-972F-004001E7A817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9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C65A47-7279-4E93-9B43-A8B4AB4E90D0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63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763A09-AE42-4143-B741-F6375CBC4897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53A958B-1227-41CC-8CFF-D155963AD191}" type="slidenum"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44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950750-4E71-468F-9B84-17DDB7BE777F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4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89DC32E-8C1B-4F72-90A0-CB8B5ABE307F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00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981BFE-4129-4E40-80E4-59EBD1F7A94F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7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8F8E9F6-0D33-4E82-9283-7958C598C7C7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9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E03D74C-5456-40BA-8205-0D46DC497F72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09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05CFB3-CDDA-41CD-97FE-0CD10FC5006C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1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140A957-CA86-40E5-ABD6-2CFE8DFC1CD9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30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A6A06F-1AEF-4604-84DC-226593C8C2E1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858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A59D26-2B72-4183-9FA9-E74FD561B3D4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104836-7C88-47DA-9763-06E3BA210A40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0BFFE0-FB8F-41D8-BF94-CDBA62841B11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4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128B0B5-BB13-457E-A174-9E4CADB9C397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8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62BCAB-77AE-4525-B23F-2D37AA0AF57A}" type="slidenum">
              <a:t>31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829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60A29B-AA4D-405A-998E-3421894C141A}" type="slidenum">
              <a:t>32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94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109E9B-CC2D-4534-8E97-57B1A6055814}" type="slidenum">
              <a:t>33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998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9650443-C103-4621-8A58-E38DC52EB023}" type="slidenum">
              <a:t>34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27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85D7D7-4120-495D-9FEA-E6A6A7CDD906}" type="slidenum">
              <a:t>35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329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3FF585-E529-4FD4-80B5-D41C5ED65E0D}" type="slidenum"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5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904B3E-7526-4A83-A83E-62F2BEC6BDF4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6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363508-AAE3-4599-B0EE-5C9FA7831A87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1427EA-4E07-4DB5-83DC-D4D37F63B896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14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B62854-BCEE-47E0-B6D7-02B78327A073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06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0A7C74-F081-4E54-9EB7-2296FFB15233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79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ADEF1D7-9478-48D5-8720-8C3E962CF281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94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980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880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08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00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761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1270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0829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098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238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761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11F46-DD8E-40EB-A3BC-0CC2BEA19466}" type="datetimeFigureOut">
              <a:rPr lang="en-NZ" smtClean="0"/>
              <a:t>15/01/2025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166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302688" y="990360"/>
            <a:ext cx="8396325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2, Input: concepts, instances, attributes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Frank,</a:t>
            </a:r>
            <a:b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</a:b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M. A. Hall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 and C. J. Pal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family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44A87C-8837-4BD7-968A-AE5AC7BC0AFD}" type="slidenum">
              <a:t>10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 family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16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680" y="1828800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680" y="1828800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2514600" y="2514600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1219320" y="2895479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12193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44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440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Steven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072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720" y="3428639"/>
            <a:ext cx="125928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Graham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8639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639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39625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44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44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Grace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396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396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Ray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479" y="1828800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479" y="1828800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22" name="Straight Connector 21"/>
          <p:cNvSpPr/>
          <p:nvPr/>
        </p:nvSpPr>
        <p:spPr>
          <a:xfrm>
            <a:off x="6629400" y="2514600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5334120" y="2895479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3341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24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0240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95519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5519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Pippa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29" name="Freeform 28"/>
          <p:cNvSpPr/>
          <p:nvPr/>
        </p:nvSpPr>
        <p:spPr>
          <a:xfrm>
            <a:off x="7543799" y="3429000"/>
            <a:ext cx="114300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Brian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80773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040" y="3580919"/>
            <a:ext cx="609480" cy="381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040" y="3580919"/>
            <a:ext cx="60948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33" name="Straight Connector 32"/>
          <p:cNvSpPr/>
          <p:nvPr/>
        </p:nvSpPr>
        <p:spPr>
          <a:xfrm>
            <a:off x="4648320" y="4191120"/>
            <a:ext cx="0" cy="3808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3352680" y="4572000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3352680" y="4572000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19160" y="5105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9160" y="5105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Anna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360" y="5105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360" y="5105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Nikki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0" name="Straight Connector 39"/>
          <p:cNvSpPr/>
          <p:nvPr/>
        </p:nvSpPr>
        <p:spPr>
          <a:xfrm>
            <a:off x="6095880" y="4572000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1952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Peggy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6999" y="165959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Peter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amily tree represented as a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029F6A-3B1F-4E17-8474-E7E03CA5F82E}" type="slidenum">
              <a:t>11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101600"/>
            <a:ext cx="7543800" cy="977900"/>
          </a:xfrm>
        </p:spPr>
        <p:txBody>
          <a:bodyPr wrap="square" lIns="90360" tIns="44280" rIns="90360" bIns="44280" anchor="t" anchorCtr="0"/>
          <a:lstStyle/>
          <a:p>
            <a:pPr lvl="0"/>
            <a:r>
              <a:rPr lang="en-US" sz="3600"/>
              <a:t>Family tree represented as a table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599" y="1981080"/>
            <a:ext cx="6095881" cy="3684600"/>
            <a:chOff x="1371599" y="1981080"/>
            <a:chExt cx="6095881" cy="3684600"/>
          </a:xfrm>
        </p:grpSpPr>
        <p:sp>
          <p:nvSpPr>
            <p:cNvPr id="4" name="Freeform 3"/>
            <p:cNvSpPr/>
            <p:nvPr/>
          </p:nvSpPr>
          <p:spPr>
            <a:xfrm>
              <a:off x="594360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441972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895479" y="533088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371599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94360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41972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895479" y="499572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71599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94360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41972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895479" y="46609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71599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4360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41972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95479" y="432576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71599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94360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41972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895479" y="3990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71599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94360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41972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895479" y="36561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371599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94360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41972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95479" y="33210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71599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4360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41972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2895479" y="29862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71599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94360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41972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895479" y="265103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371599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94360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41972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895479" y="231624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71599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4360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41972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895479" y="198108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71599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1371599" y="5665679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1371599" y="1981080"/>
              <a:ext cx="0" cy="36845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7467479" y="1981080"/>
              <a:ext cx="0" cy="36845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1371599" y="2316240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1371599" y="1981080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“sister-of”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575B7-CD2D-4929-AC6E-56E920345A42}" type="slidenum">
              <a:t>12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The “sister-of” relation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752479"/>
            <a:ext cx="3657600" cy="4599001"/>
            <a:chOff x="838080" y="1752479"/>
            <a:chExt cx="3657600" cy="4599001"/>
          </a:xfrm>
        </p:grpSpPr>
        <p:sp>
          <p:nvSpPr>
            <p:cNvPr id="4" name="Freeform 3"/>
            <p:cNvSpPr/>
            <p:nvPr/>
          </p:nvSpPr>
          <p:spPr>
            <a:xfrm>
              <a:off x="3463199" y="60166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2151720" y="60166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838080" y="60166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63199" y="568152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151720" y="568152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38080" y="568152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463199" y="534672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51720" y="534672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8080" y="534672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63199" y="501156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51720" y="501156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838080" y="501156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463199" y="46767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151720" y="46767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38080" y="46767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463199" y="43419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51720" y="43419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8080" y="43419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463199" y="4006799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151720" y="4006799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8080" y="4006799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463199" y="3671999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51720" y="3671999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8080" y="3671999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463199" y="333684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51720" y="333684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38080" y="333684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463199" y="300204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151720" y="300204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38080" y="300204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463199" y="266688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151720" y="266688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838080" y="266688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463199" y="23320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51720" y="23320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38080" y="23320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463199" y="1752479"/>
              <a:ext cx="1032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151720" y="1752479"/>
              <a:ext cx="1311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838080" y="1752479"/>
              <a:ext cx="13136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8080" y="6351480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38080" y="1752479"/>
              <a:ext cx="0" cy="45990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4495680" y="1752479"/>
              <a:ext cx="0" cy="45990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838080" y="2332080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838080" y="1752479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35440" y="1752479"/>
            <a:ext cx="3722760" cy="2924281"/>
            <a:chOff x="4735440" y="1752479"/>
            <a:chExt cx="3722760" cy="2924281"/>
          </a:xfrm>
        </p:grpSpPr>
        <p:sp>
          <p:nvSpPr>
            <p:cNvPr id="49" name="Freeform 48"/>
            <p:cNvSpPr/>
            <p:nvPr/>
          </p:nvSpPr>
          <p:spPr>
            <a:xfrm>
              <a:off x="7408799" y="434196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35440" y="4341960"/>
              <a:ext cx="26733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408799" y="4006799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607212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473544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408799" y="3671999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07212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73544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408799" y="333684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07212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473544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408799" y="300204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607212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73544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408799" y="266688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607212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473544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408799" y="233208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7212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473544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408799" y="1752479"/>
              <a:ext cx="10490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607212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473544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4735440" y="4676760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4735440" y="1752479"/>
              <a:ext cx="0" cy="292428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58200" y="1752479"/>
              <a:ext cx="0" cy="292428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4735440" y="2332080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4735440" y="1752479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77" name="Straight Connector 76"/>
          <p:cNvSpPr/>
          <p:nvPr/>
        </p:nvSpPr>
        <p:spPr>
          <a:xfrm>
            <a:off x="6477119" y="4572000"/>
            <a:ext cx="304561" cy="76212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952880" y="5334120"/>
            <a:ext cx="373608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Closed-world assumption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full representation in on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073BF-02E3-40BE-8E88-FD364E428497}" type="slidenum">
              <a:t>13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 full representation in one table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0000" y="1600200"/>
            <a:ext cx="7918200" cy="2954160"/>
            <a:chOff x="540000" y="1600200"/>
            <a:chExt cx="7918200" cy="2954160"/>
          </a:xfrm>
        </p:grpSpPr>
        <p:sp>
          <p:nvSpPr>
            <p:cNvPr id="4" name="Freeform 3"/>
            <p:cNvSpPr/>
            <p:nvPr/>
          </p:nvSpPr>
          <p:spPr>
            <a:xfrm>
              <a:off x="6460559" y="39448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6460559" y="363995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460559" y="33354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460559" y="303047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6460559" y="272556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460559" y="24210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460559" y="21160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67839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67839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767839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67839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767839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67839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67839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61456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61456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61456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61456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61456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61456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61456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382880" y="21160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92184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78720" y="211608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23272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86719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078720" y="394488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78720" y="363995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78720" y="33354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78720" y="303047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078720" y="272556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078720" y="24210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23272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23272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3272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223272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23272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23272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86719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386719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386719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386719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86719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86719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382880" y="42498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40000" y="4249800"/>
              <a:ext cx="684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382880" y="39448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2184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540000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382880" y="363995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92184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40000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82880" y="33354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92184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40000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382880" y="303047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92184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40000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382880" y="272556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92184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40000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382880" y="24210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392184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40000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382880" y="1600200"/>
              <a:ext cx="107532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</a:t>
              </a:r>
              <a:b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of?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921840" y="1600200"/>
              <a:ext cx="3461039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40000" y="1600200"/>
              <a:ext cx="338184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540000" y="455436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54000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5820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540000" y="242100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160020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2116080"/>
              <a:ext cx="33818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7382880" y="2116080"/>
              <a:ext cx="10753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3921840" y="2116080"/>
              <a:ext cx="3461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3921840" y="1600200"/>
              <a:ext cx="0" cy="26496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738288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38080" y="5105520"/>
            <a:ext cx="7620120" cy="990360"/>
            <a:chOff x="838080" y="5105520"/>
            <a:chExt cx="7620120" cy="990360"/>
          </a:xfrm>
        </p:grpSpPr>
        <p:sp>
          <p:nvSpPr>
            <p:cNvPr id="83" name="Freeform 82"/>
            <p:cNvSpPr/>
            <p:nvPr/>
          </p:nvSpPr>
          <p:spPr>
            <a:xfrm>
              <a:off x="838080" y="5105520"/>
              <a:ext cx="7620120" cy="990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second person’s gender = female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first person’s parent = second person’s parent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sister-of = yes</a:t>
              </a: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080" y="51055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838080" y="609588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838080" y="5105520"/>
              <a:ext cx="0" cy="9903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8458200" y="5105520"/>
              <a:ext cx="0" cy="9903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nerating a flat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29C124-C0A6-44FB-9C0E-590DE92B0100}" type="slidenum">
              <a:t>14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Generating a flat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523880"/>
            <a:ext cx="8820000" cy="3726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Process of flattening called “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denormalization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Several relations are joined together to make one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Possible with any finite set of finite relations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Problematic: relationships without a pre-specified number of objects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concept of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nuclear-family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Note that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denormalization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may produce spurious regularities that reflect the structure of the database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“supplier” predicts “supplier address”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“ancestor-of”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A6C26C-A4F2-417E-AF28-23767408BCEF}" type="slidenum">
              <a:t>15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The “ancestor-of” relation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752479"/>
            <a:ext cx="7620120" cy="3567241"/>
            <a:chOff x="838080" y="1752479"/>
            <a:chExt cx="7620120" cy="3567241"/>
          </a:xfrm>
        </p:grpSpPr>
        <p:sp>
          <p:nvSpPr>
            <p:cNvPr id="4" name="Freeform 3"/>
            <p:cNvSpPr/>
            <p:nvPr/>
          </p:nvSpPr>
          <p:spPr>
            <a:xfrm>
              <a:off x="7423200" y="47102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838080" y="4710240"/>
              <a:ext cx="6585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Other positive examples here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7423200" y="44053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534000" y="44053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7214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90680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09248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79600" y="44053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4670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65276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3808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534000" y="41004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534000" y="3795839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534000" y="34909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34000" y="31860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534000" y="2881440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534000" y="25765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534000" y="22716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0680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0680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90680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90680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90680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90680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906800" y="22716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214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7214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7214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7214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7214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14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721480" y="22716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7423200" y="22716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092480" y="22716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279600" y="22716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467080" y="22716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652760" y="22716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838080" y="22716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279600" y="41004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279600" y="3795839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279600" y="34909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3279600" y="31860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279600" y="2881440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279600" y="25765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4670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4670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4670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670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4670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4670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65276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65276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65276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65276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65276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65276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423200" y="50148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38080" y="5014800"/>
              <a:ext cx="6585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7423200" y="41004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09248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83808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7423200" y="3795839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09248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83808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7423200" y="34909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409248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83808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423200" y="31860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409248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83808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7423200" y="28814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409248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83808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423200" y="25765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409248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83808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7423200" y="1752479"/>
              <a:ext cx="10349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Ancestor of?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4092480" y="1752479"/>
              <a:ext cx="3330720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38080" y="1752479"/>
              <a:ext cx="32543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838080" y="531972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08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845820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838080" y="2576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838080" y="175247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838080" y="2271600"/>
              <a:ext cx="32544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7423200" y="2271600"/>
              <a:ext cx="1035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Straight Connector 89"/>
            <p:cNvSpPr/>
            <p:nvPr/>
          </p:nvSpPr>
          <p:spPr>
            <a:xfrm>
              <a:off x="4092480" y="2271600"/>
              <a:ext cx="3330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742320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4092480" y="1752479"/>
              <a:ext cx="0" cy="295776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2D9922-581E-4F21-AC62-32B17DCE4865}" type="slidenum">
              <a:t>16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101393"/>
            <a:ext cx="7543800" cy="979487"/>
          </a:xfrm>
        </p:spPr>
        <p:txBody>
          <a:bodyPr wrap="square" lIns="90360" tIns="44280" rIns="90360" bIns="44280" anchor="t" anchorCtr="0"/>
          <a:lstStyle/>
          <a:p>
            <a:pPr lvl="0"/>
            <a:r>
              <a:rPr lang="en-US" sz="3600" dirty="0"/>
              <a:t>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380" y="4587779"/>
            <a:ext cx="7925040" cy="152276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Appropriate techniques are known as “inductive logic programming” (ILP) methods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ILP method: Quinlan’s FOIL rule learner</a:t>
            </a:r>
          </a:p>
          <a:p>
            <a:pPr marL="1200150" lvl="3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Problems: (a) noise and (b) computational complexity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00200" y="2386079"/>
            <a:ext cx="5943600" cy="1849681"/>
            <a:chOff x="1600200" y="2386079"/>
            <a:chExt cx="5943600" cy="1849681"/>
          </a:xfrm>
        </p:grpSpPr>
        <p:sp>
          <p:nvSpPr>
            <p:cNvPr id="5" name="Freeform 4"/>
            <p:cNvSpPr/>
            <p:nvPr/>
          </p:nvSpPr>
          <p:spPr>
            <a:xfrm>
              <a:off x="1600200" y="2386079"/>
              <a:ext cx="5943600" cy="1849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person1 is a parent of person2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person1 is an ancestor of person2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endParaRPr lang="en-US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person1 is a parent of person2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person2 is an ancestor of person3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person1 is an ancestor of person3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600200" y="2386079"/>
              <a:ext cx="59435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600200" y="4235760"/>
              <a:ext cx="59435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600200" y="2386079"/>
              <a:ext cx="0" cy="18496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43799" y="2386079"/>
              <a:ext cx="0" cy="18496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228600" y="1752479"/>
            <a:ext cx="8534520" cy="60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800" tIns="45720" rIns="91800" bIns="4572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38080" y="1752479"/>
            <a:ext cx="746784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960" y="900000"/>
            <a:ext cx="7925040" cy="979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Gothic" pitchFamily="2"/>
                <a:cs typeface="Lucidasans" pitchFamily="2"/>
              </a:rPr>
              <a:t>Infinite relations require recursion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ulti-instance Concep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112C9A-B193-447E-8C6D-75D033152A61}" type="slidenum">
              <a:t>17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06366" y="-159648"/>
            <a:ext cx="6553200" cy="1144588"/>
          </a:xfrm>
        </p:spPr>
        <p:txBody>
          <a:bodyPr/>
          <a:lstStyle/>
          <a:p>
            <a:pPr lvl="0"/>
            <a:r>
              <a:rPr lang="en-US" sz="3600" dirty="0"/>
              <a:t>Multi-instance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5580063"/>
          </a:xfrm>
        </p:spPr>
        <p:txBody>
          <a:bodyPr/>
          <a:lstStyle/>
          <a:p>
            <a:pPr lvl="0"/>
            <a:r>
              <a:rPr lang="en-US" sz="2400"/>
              <a:t>Each individual example comprises a bag (aka </a:t>
            </a:r>
            <a:r>
              <a:rPr lang="en-US" sz="2400" i="1"/>
              <a:t>multi-set</a:t>
            </a:r>
            <a:r>
              <a:rPr lang="en-US" sz="2400"/>
              <a:t>) of instances</a:t>
            </a:r>
          </a:p>
          <a:p>
            <a:pPr lvl="1"/>
            <a:r>
              <a:rPr lang="en-US" sz="2200"/>
              <a:t>All instances are described by the same attributes</a:t>
            </a:r>
          </a:p>
          <a:p>
            <a:pPr lvl="1"/>
            <a:r>
              <a:rPr lang="en-US" sz="2200"/>
              <a:t>One or more instances within an example may be responsible for the example's classification</a:t>
            </a:r>
          </a:p>
          <a:p>
            <a:pPr lvl="0"/>
            <a:r>
              <a:rPr lang="en-US" sz="2400"/>
              <a:t>Goal of learning is still to produce a concept description</a:t>
            </a:r>
          </a:p>
          <a:p>
            <a:pPr lvl="0"/>
            <a:r>
              <a:rPr lang="en-US" sz="2400"/>
              <a:t>Important real world applications</a:t>
            </a:r>
          </a:p>
          <a:p>
            <a:pPr lvl="1"/>
            <a:r>
              <a:rPr lang="en-US" sz="2200"/>
              <a:t>Prominent examples are drug activity prediction and image classification</a:t>
            </a:r>
          </a:p>
          <a:p>
            <a:pPr lvl="1"/>
            <a:r>
              <a:rPr lang="en-US" sz="2200"/>
              <a:t>A drug can be viewed as bag of different geometric arrangements of the drug molecule</a:t>
            </a:r>
          </a:p>
          <a:p>
            <a:pPr lvl="1"/>
            <a:r>
              <a:rPr lang="en-US" sz="2200"/>
              <a:t>An image can be represented as a bag of image components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n an attribut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F7460-A0EE-4932-821C-9243BBC37BAC}" type="slidenum">
              <a:t>18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What’s in an attribute?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460000" cy="3342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Each instance is described by a fixed predefined set of features, its “attributes”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number of attributes may vary in practice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Possible solution: “irrelevant value” flag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Related problem: existence of an attribute may depend of value of another one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Possible attribute types (“levels of measurement”):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and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min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94DEC4-7707-471A-A1EC-E1B4CF01A414}" type="slidenum">
              <a:t>19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Nominal levels of measurement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040" y="1440000"/>
            <a:ext cx="8445960" cy="33576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Values are distinct symbols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Values themselves serve only as labels or names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comes from the Latin word for name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attribute “outlook” from weather data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Values: “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sunny”,”overcast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”, and “rainy”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 relation is implied among nominal values (no ordering or distance measure)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Only equality tests can be performed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put: Concepts, instances,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B95061-7636-4C44-9968-EBD78DE902A3}" type="slidenum">
              <a:rPr lang="en-US" smtClean="0"/>
              <a:pPr lvl="0"/>
              <a:t>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39725" y="-180975"/>
            <a:ext cx="8804275" cy="1184275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NZ" sz="3600" dirty="0"/>
              <a:t>Input: concepts, instances,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252" y="1150560"/>
            <a:ext cx="7903799" cy="403768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NZ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Components of the input for learning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NZ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What’s a concept?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NZ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Classification, association, clustering, numeric prediction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NZ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What’s in an example?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Relations, flat files, recursion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What’s in an attribute?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interval, ratio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Preparing the input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AU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ARFF, sparse data, attributes, missing and inaccurate values, unbalanced data, getting to know your 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rdin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7AE2CC-295C-4430-94D1-E2C2B5B0B6C2}" type="slidenum">
              <a:t>20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Ordinal levels of measurement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520" y="1080000"/>
            <a:ext cx="8640000" cy="4244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Impose order on values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no distance between values defined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attribute “temperature” in weather data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Values: “hot” &gt; “mild” &gt; “cool”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Note: addition and subtraction don’t make sense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rule: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	temperature &lt; hot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Þ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Symbol" pitchFamily="2"/>
                <a:cs typeface="Symbol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play = yes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Distinction between nominal and ordinal not always clear (e.g., attribute “outlook”)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v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D191A-D11E-455A-B19E-ABB64CBDD3C9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Interval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119" y="1600760"/>
            <a:ext cx="7543799" cy="34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Interval quantities are not only ordered but measured in fixed and equal units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1: attribute “temperature” expressed in degrees Fahrenheit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2: attribute “year”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Difference of two values makes sense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Sum or product doesn’t make sense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Zero point is not defined!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atio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5AB00D-9958-4064-BC8F-A9B1EC39C59F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Ratio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7919"/>
            <a:ext cx="8506800" cy="366540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Ratio quantities are ones for which the measurement scheme defines a zero point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attribute “distance”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Distance between an object and itself is zero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Ratio quantities are treated as real numbers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All mathematical operations are allowed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is there an “inherently” defined zero point?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Answer depends on scientific knowledge (e.g., Fahrenheit knew no lower limit to temperature)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types used in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78050A-6459-4B64-8E3E-DA5C3E52CAE3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Attribute types used in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080" y="1304640"/>
            <a:ext cx="8097840" cy="38186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Many data mining schemes accommodate just two levels of measurement: nominal and ordinal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Others deal exclusively with ratio quantities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 attributes are also called “categorical”, ”enumerated”, or “discrete”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“enumerated” and “discrete” imply order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Special case: dichotomy (“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boolean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 attribute)</a:t>
            </a:r>
          </a:p>
          <a:p>
            <a:pPr marL="342900" marR="0" lvl="0" indent="-3429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Ordinal attributes are sometimes coded as “numeric” or “continuous”</a:t>
            </a:r>
          </a:p>
          <a:p>
            <a:pPr marL="800100" lvl="2" indent="-342900" hangingPunct="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“continuous” implies mathematical continuity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ta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B2A31-7340-4CE4-BF10-4471A6BF006A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7920000" cy="4152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Information about the data that encodes background knowledge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 theory this information can be used to restrict the search space of the learning algorithm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Examples: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Dimensional considerations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(i.e., expressions must be dimensionally correct)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Circular orderings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(e.g., degrees in compass)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Partial orderings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(e.g., generalization/specialization relations)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paring the 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CB5DD4-6EDA-40FF-969F-11FD09E17F3A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Preparing the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000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Denormalization is not the only issue when data is prepared for learning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Problem: different data sources (e.g., sales department, customer billing department, …)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Differences: styles of record keeping, coding conventions, time periods, data aggregation, primary keys, types of errors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Data must be assembled, integrated, cleaned up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“Data warehouse”: consistent point of access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External data may be required (“overlay data”)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Critical: type and level of data aggregation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ARFF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150F4C-5AA9-4684-A36E-B891AF976D49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The ARFF data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219320"/>
            <a:ext cx="7620120" cy="5016240"/>
            <a:chOff x="838080" y="1219320"/>
            <a:chExt cx="7620120" cy="5016240"/>
          </a:xfrm>
        </p:grpSpPr>
        <p:sp>
          <p:nvSpPr>
            <p:cNvPr id="4" name="Freeform 3"/>
            <p:cNvSpPr/>
            <p:nvPr/>
          </p:nvSpPr>
          <p:spPr>
            <a:xfrm>
              <a:off x="838080" y="1219320"/>
              <a:ext cx="7620120" cy="501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 ARFF file for weather data with some numeric features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@relation weather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outlook {sunny, overcast, rainy}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windy {true, false}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play? {yes, no}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sunny, 85, 85, false,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sunny, 80, 90, true,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overcast, 83, 86, false,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121932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623556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1219320"/>
              <a:ext cx="0" cy="50162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58200" y="1219320"/>
              <a:ext cx="0" cy="50162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dditional attribute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637EA8-9598-40E9-BC1C-B65EA2E60364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7012" y="-146488"/>
            <a:ext cx="7646988" cy="1144588"/>
          </a:xfrm>
        </p:spPr>
        <p:txBody>
          <a:bodyPr/>
          <a:lstStyle/>
          <a:p>
            <a:pPr lvl="0"/>
            <a:r>
              <a:rPr lang="en-US" sz="3600" dirty="0"/>
              <a:t>Additional attribute 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6109" y="1277937"/>
            <a:ext cx="8229600" cy="5580063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ARFF data format also supports </a:t>
            </a:r>
            <a:r>
              <a:rPr lang="en-US" sz="2400" i="1" dirty="0"/>
              <a:t>string</a:t>
            </a:r>
            <a:r>
              <a:rPr lang="en-US" sz="2400" dirty="0"/>
              <a:t> attributes: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Similar to nominal attributes but list of values is not pre-specified</a:t>
            </a:r>
          </a:p>
          <a:p>
            <a:pPr lvl="0"/>
            <a:r>
              <a:rPr lang="en-US" sz="2400" dirty="0"/>
              <a:t>Additionally, it supports </a:t>
            </a:r>
            <a:r>
              <a:rPr lang="en-US" sz="2400" i="1" dirty="0"/>
              <a:t>date </a:t>
            </a:r>
            <a:r>
              <a:rPr lang="en-US" sz="2400" dirty="0"/>
              <a:t>attributes: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lvl="1"/>
            <a:r>
              <a:rPr lang="en-US" sz="2000" dirty="0"/>
              <a:t>Uses the ISO-8601 combined date and time format </a:t>
            </a:r>
            <a:r>
              <a:rPr lang="en-US" sz="2000" i="1" dirty="0" err="1"/>
              <a:t>yyyy-MM-dd-THH:mm:ss</a:t>
            </a:r>
            <a:endParaRPr lang="en-US" sz="20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85021" y="1731859"/>
            <a:ext cx="4021560" cy="360000"/>
            <a:chOff x="1378440" y="1620000"/>
            <a:chExt cx="4021560" cy="360000"/>
          </a:xfrm>
        </p:grpSpPr>
        <p:sp>
          <p:nvSpPr>
            <p:cNvPr id="5" name="Freeform 4"/>
            <p:cNvSpPr/>
            <p:nvPr/>
          </p:nvSpPr>
          <p:spPr>
            <a:xfrm>
              <a:off x="1378440" y="1620000"/>
              <a:ext cx="402156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description string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378440" y="1620000"/>
              <a:ext cx="40215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440000" y="1980000"/>
              <a:ext cx="39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378440" y="162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5400000" y="162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371860" y="3185461"/>
            <a:ext cx="4021560" cy="360000"/>
            <a:chOff x="1378440" y="3600000"/>
            <a:chExt cx="4021560" cy="360000"/>
          </a:xfrm>
        </p:grpSpPr>
        <p:sp>
          <p:nvSpPr>
            <p:cNvPr id="11" name="Freeform 10"/>
            <p:cNvSpPr/>
            <p:nvPr/>
          </p:nvSpPr>
          <p:spPr>
            <a:xfrm>
              <a:off x="1378440" y="3600000"/>
              <a:ext cx="402156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today date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378440" y="3600000"/>
              <a:ext cx="40215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440000" y="3960000"/>
              <a:ext cx="39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378440" y="360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5400000" y="360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lational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6E47E3-E1B4-423D-96AA-571D68D81F2B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/>
          <a:lstStyle/>
          <a:p>
            <a:pPr lvl="0"/>
            <a:r>
              <a:rPr lang="en-US" sz="3600"/>
              <a:t>Relational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4207562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Relational attributes allow multi-instance problems to be represented in ARFF format</a:t>
            </a:r>
          </a:p>
          <a:p>
            <a:pPr lvl="1"/>
            <a:r>
              <a:rPr lang="en-US" sz="2200" dirty="0"/>
              <a:t>Each value of a relational attribute is a </a:t>
            </a:r>
            <a:r>
              <a:rPr lang="en-US" sz="2200" i="1" dirty="0"/>
              <a:t>separate</a:t>
            </a:r>
            <a:r>
              <a:rPr lang="en-US" sz="2200" dirty="0"/>
              <a:t> bag of instances, but each bag has the same attributes</a:t>
            </a:r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pPr lvl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sz="2200" dirty="0"/>
              <a:t>Nested attribute block gives the structure of the referenced instances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84670" y="2531259"/>
            <a:ext cx="7200000" cy="1936557"/>
            <a:chOff x="1440000" y="2880000"/>
            <a:chExt cx="7200000" cy="1800000"/>
          </a:xfrm>
        </p:grpSpPr>
        <p:sp>
          <p:nvSpPr>
            <p:cNvPr id="5" name="Freeform 4"/>
            <p:cNvSpPr/>
            <p:nvPr/>
          </p:nvSpPr>
          <p:spPr>
            <a:xfrm>
              <a:off x="1440000" y="2880000"/>
              <a:ext cx="7200000" cy="180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bag relational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outlook { sunny, overcast, rainy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windy { true, false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@end bag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440000" y="2880000"/>
              <a:ext cx="720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550160" y="4680000"/>
              <a:ext cx="70898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40000" y="2880000"/>
              <a:ext cx="0" cy="180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640000" y="2880000"/>
              <a:ext cx="0" cy="180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ulti-instance AR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FCCE48-5D0F-4272-9A21-2C2916C6F2D6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/>
          <a:lstStyle/>
          <a:p>
            <a:pPr lvl="0"/>
            <a:r>
              <a:rPr lang="en-US" sz="3600"/>
              <a:t>Multi-instance ARFF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9879" y="923759"/>
            <a:ext cx="7620121" cy="5556241"/>
            <a:chOff x="839879" y="923759"/>
            <a:chExt cx="7620121" cy="5556241"/>
          </a:xfrm>
        </p:grpSpPr>
        <p:sp>
          <p:nvSpPr>
            <p:cNvPr id="4" name="Freeform 3"/>
            <p:cNvSpPr/>
            <p:nvPr/>
          </p:nvSpPr>
          <p:spPr>
            <a:xfrm>
              <a:off x="839879" y="923759"/>
              <a:ext cx="7620120" cy="555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 Multiple instance ARFF file for the weather 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@relation weather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</a:t>
              </a:r>
              <a:r>
                <a:rPr lang="en-US" sz="17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bag_ID</a:t>
              </a: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{ 1, 2, 3, 4, 5, 6, 7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bag relational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outlook {sunny, overcast, rainy}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windy {true, false}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@end bag</a:t>
              </a:r>
            </a:p>
            <a:p>
              <a:pPr hangingPunct="0">
                <a:spcBef>
                  <a:spcPts val="422"/>
                </a:spcBef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dirty="0"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play? {yes, no}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1, “sunny, 85, 85, false\</a:t>
              </a:r>
              <a:r>
                <a:rPr lang="en-US" sz="17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nsunny</a:t>
              </a: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80, 90, true”,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2, “overcast, 83, 86, false\</a:t>
              </a:r>
              <a:r>
                <a:rPr lang="en-US" sz="17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nrainy</a:t>
              </a: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70, 96, false”,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9879" y="923759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64800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923759"/>
              <a:ext cx="0" cy="5556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60000" y="923759"/>
              <a:ext cx="0" cy="5556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rmin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19E4C9-B9E1-4322-8DB1-0495417A0A74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Components of the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380959"/>
            <a:ext cx="7903799" cy="314320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Concepts: kinds of things that can be learned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Aim: intelligible and operational concept description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Instances: the individual, independent examples of a concept to be learned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More complicated forms of input with dependencies between examples are possible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Attributes: measuring aspects of an instance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We will focus on nominal and numeric ones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pars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A94D52-4910-43C7-9868-EB86CE0964A3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798888" y="-179388"/>
            <a:ext cx="5345112" cy="1144588"/>
          </a:xfrm>
        </p:spPr>
        <p:txBody>
          <a:bodyPr/>
          <a:lstStyle/>
          <a:p>
            <a:pPr lvl="0"/>
            <a:r>
              <a:rPr lang="en-US" sz="3600"/>
              <a:t>Sparse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900113"/>
            <a:ext cx="8820150" cy="4673201"/>
          </a:xfrm>
        </p:spPr>
        <p:txBody>
          <a:bodyPr>
            <a:spAutoFit/>
          </a:bodyPr>
          <a:lstStyle/>
          <a:p>
            <a:pPr lvl="0"/>
            <a:r>
              <a:rPr lang="en-US" sz="2400" dirty="0"/>
              <a:t>In some applications most attribute values are zero and storage requirements can be reduced</a:t>
            </a:r>
          </a:p>
          <a:p>
            <a:pPr lvl="1"/>
            <a:r>
              <a:rPr lang="en-US" sz="1800" dirty="0"/>
              <a:t>E.g.: word counts in a text categorization problem</a:t>
            </a:r>
          </a:p>
          <a:p>
            <a:pPr lvl="0"/>
            <a:r>
              <a:rPr lang="en-US" sz="2400" dirty="0"/>
              <a:t>ARFF supports sparse data storage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dirty="0"/>
              <a:t>This also works for nominal attributes (where the first value of the attribute corresponds to “zero”)</a:t>
            </a:r>
          </a:p>
          <a:p>
            <a:pPr lvl="0"/>
            <a:r>
              <a:rPr lang="en-US" sz="2400" dirty="0"/>
              <a:t>Some learning algorithms work very efficiently with sparse data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439" y="2520000"/>
            <a:ext cx="5641561" cy="720000"/>
            <a:chOff x="838439" y="2520000"/>
            <a:chExt cx="5641561" cy="720000"/>
          </a:xfrm>
        </p:grpSpPr>
        <p:sp>
          <p:nvSpPr>
            <p:cNvPr id="5" name="Freeform 4"/>
            <p:cNvSpPr/>
            <p:nvPr/>
          </p:nvSpPr>
          <p:spPr>
            <a:xfrm>
              <a:off x="838439" y="252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0, 26, 0,  0, 0 ,0, 63, 0, 0, 0, “class A”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0,  0, 0, 42, 0, 0,  0, 0, 0, 0, “class B”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439" y="2520000"/>
              <a:ext cx="564156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24840" y="3240000"/>
              <a:ext cx="55551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38439" y="252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480000" y="252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439" y="3420000"/>
            <a:ext cx="5641561" cy="720000"/>
            <a:chOff x="838439" y="3420000"/>
            <a:chExt cx="5641561" cy="720000"/>
          </a:xfrm>
        </p:grpSpPr>
        <p:sp>
          <p:nvSpPr>
            <p:cNvPr id="11" name="Freeform 10"/>
            <p:cNvSpPr/>
            <p:nvPr/>
          </p:nvSpPr>
          <p:spPr>
            <a:xfrm>
              <a:off x="838439" y="342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{1 26, 6 63, 10 “class A”}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{3 42, 10 “class B”}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838439" y="3420000"/>
              <a:ext cx="564156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924840" y="4140000"/>
              <a:ext cx="55551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838439" y="342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6480000" y="342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038F4A-2A65-4C5E-9910-8E065C3E7B17}" type="slidenum">
              <a:t>31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Attribute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0000"/>
            <a:ext cx="8640000" cy="4427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Interpretation of attribute types in an ARFF file depends on the learning scheme that is applied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Numeric attributes are interpreted as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ordinal scales if less-than and greater-than are used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ratio scales if distance calculations are performed (normalization/standardization may be required)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Note also that some instance-based schemes define a distance between nominal values (0 if values are equal, 1 otherwise)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Background knowledge may be required for correct interpretation of data</a:t>
            </a:r>
          </a:p>
          <a:p>
            <a:pPr marL="800100" lvl="2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E.g., consider integers in some given data file: nominal, ordinal, or ratio scale?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minal vs. ord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269B32-2E08-4D16-9E39-3F2397B273E8}" type="slidenum">
              <a:t>32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Nominal vs. ordinal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1284840"/>
            <a:ext cx="7543799" cy="35042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Attribute “age” nominal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  <a:defRPr>
                <a:solidFill>
                  <a:srgbClr val="000000"/>
                </a:solidFill>
              </a:defRPr>
            </a:pP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Attribute “age” ordinal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(e.g. “young” &lt; “pre-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presbyopic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 &lt; “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presbyopic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”)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60000" y="1980000"/>
            <a:ext cx="6324479" cy="1793880"/>
            <a:chOff x="1260000" y="1980000"/>
            <a:chExt cx="6324479" cy="1793880"/>
          </a:xfrm>
        </p:grpSpPr>
        <p:sp>
          <p:nvSpPr>
            <p:cNvPr id="5" name="Freeform 4"/>
            <p:cNvSpPr/>
            <p:nvPr/>
          </p:nvSpPr>
          <p:spPr>
            <a:xfrm>
              <a:off x="1260000" y="1980000"/>
              <a:ext cx="6324479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482400" marR="0" lvl="0" indent="-48240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482400" algn="l"/>
                  <a:tab pos="1396800" algn="l"/>
                  <a:tab pos="2311200" algn="l"/>
                  <a:tab pos="3225599" algn="l"/>
                  <a:tab pos="4140000" algn="l"/>
                  <a:tab pos="5054400" algn="l"/>
                  <a:tab pos="5968799" algn="l"/>
                  <a:tab pos="6883199" algn="l"/>
                  <a:tab pos="7797600" algn="l"/>
                  <a:tab pos="8712000" algn="l"/>
                  <a:tab pos="9626400" algn="l"/>
                  <a:tab pos="105408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astigmatic = no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  <a:p>
              <a:pPr marL="482400" marR="0" lvl="0" indent="-48240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482400" algn="l"/>
                  <a:tab pos="1396800" algn="l"/>
                  <a:tab pos="2311200" algn="l"/>
                  <a:tab pos="3225599" algn="l"/>
                  <a:tab pos="4140000" algn="l"/>
                  <a:tab pos="5054400" algn="l"/>
                  <a:tab pos="5968799" algn="l"/>
                  <a:tab pos="6883199" algn="l"/>
                  <a:tab pos="7797600" algn="l"/>
                  <a:tab pos="8712000" algn="l"/>
                  <a:tab pos="9626400" algn="l"/>
                  <a:tab pos="105408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pre-presbyopic and astigmatic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260000" y="1980000"/>
              <a:ext cx="63244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260000" y="3773880"/>
              <a:ext cx="63244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260000" y="198000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84479" y="198000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0000" y="5040000"/>
            <a:ext cx="6324840" cy="914400"/>
            <a:chOff x="1260000" y="5040000"/>
            <a:chExt cx="6324840" cy="914400"/>
          </a:xfrm>
        </p:grpSpPr>
        <p:sp>
          <p:nvSpPr>
            <p:cNvPr id="11" name="Freeform 10"/>
            <p:cNvSpPr/>
            <p:nvPr/>
          </p:nvSpPr>
          <p:spPr>
            <a:xfrm>
              <a:off x="1260000" y="5040000"/>
              <a:ext cx="632484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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pre-presbyopic and astigmatic = no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260000" y="5040000"/>
              <a:ext cx="63248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260000" y="5954400"/>
              <a:ext cx="63248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260000" y="50400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584840" y="50400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EED7CD-B379-4333-9D62-3AF335B55874}" type="slidenum">
              <a:t>33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Missing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8640000" cy="466593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Missing values are frequently indicated by out-of-range entries for an attribute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There are different types of missing values: unknown, unrecorded, irrelevant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Reasons: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malfunctioning equipment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changes in experimental design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collation of different datasets</a:t>
            </a:r>
          </a:p>
          <a:p>
            <a:pPr marL="1200150" lvl="4" indent="-28575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16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measurement not possible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Missing value may have significance in itself (e.g., missing test in a medical examination)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Most schemes assume that is not the case and “missing” may need to be coded as an additional, separate attribute value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accurate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4B443F-493F-4949-84F1-3E090416EE4F}" type="slidenum">
              <a:t>34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Inaccurate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143000"/>
            <a:ext cx="8460000" cy="4617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Reason: data has not been collected for mining it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Result: errors and omissions that affect the accuracy of data mining</a:t>
            </a:r>
          </a:p>
          <a:p>
            <a:pPr marL="342900" marR="0" lvl="1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These errors may not affect the original purpose of the data (e.g., age of customer)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Typographical errors in nominal attributes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 values need to be checked for consistency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Typographical and measurement errors in numeric attributes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 outliers need to be identified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Errors may be deliberate (e.g., wrong zip codes)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Other problems: duplicates, stale data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E1B6A-02B2-4D3D-B938-B6D611E02312}" type="slidenum">
              <a:t>35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Unbalanced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143000"/>
            <a:ext cx="8820000" cy="479686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Unbalanced data is a well-known problem in classification problems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One class is often far more prevalent than the rest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Example: detecting a rare disease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Main problem: simply predicting the majority class yields high accuracy but is not useful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Predicting that no patient has the rare disease gives high classification accuracy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Unbalanced data requires techniques that can deal with unequal misclassification costs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Misclassifying an afflicted patient may be much more costly than misclassifying a healthy one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tting to know th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DC0906-1330-4593-8D3B-707E2A882E64}" type="slidenum">
              <a:t>36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Getting to know your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6200" y="1260000"/>
            <a:ext cx="7543799" cy="3219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Simple visualization tools are very useful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Nominal attributes: histograms (Is the distribution consistent with background knowledge?)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Numeric attributes: graphs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(Any obvious outliers?)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2-D and 3-D plots show dependencies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May need to consult domain experts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Too much data to inspect manually? Take a sample!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a concep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9C7956-5373-4014-BEF5-A383DD26835F}" type="slidenum">
              <a:t>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What’s a concept?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129" y="1104220"/>
            <a:ext cx="7543799" cy="41578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Concept: thing to be learned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Concept description: output of learning scheme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Styles of learning: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learning: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predicting a discrete class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Association learning: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detecting associations between features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Clustering: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grouping similar instances into clusters</a:t>
            </a:r>
          </a:p>
          <a:p>
            <a:pPr marL="800100" lvl="2" indent="-342900" hangingPunct="0">
              <a:spcBef>
                <a:spcPts val="697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Numeric prediction: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predicting a numeric quantity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AB4ED-EDB6-424C-BD2C-296C7027BCF4}" type="slidenum">
              <a:t>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Classification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8921" y="1581020"/>
            <a:ext cx="7543799" cy="39370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Example problems: weather data, contact lenses, irises, labor negotiations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 is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Scheme is provided with actual outcome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Outcome is called the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class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 of the example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Measure success on fresh data for which class labels are known (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test data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 practice success is often measured subjectively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ssociation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E8BDE5-8268-4BC8-8054-BA383F06B159}" type="slidenum">
              <a:t>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Association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57119"/>
            <a:ext cx="8820000" cy="3414822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Can be applied if no class is specified and any kind of structure is considered “interesting”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Difference to classification learning: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Can predict any attribute’s value, not just the class, and more than one attribute’s value at a time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Hence: far more association rules than classification rules</a:t>
            </a:r>
          </a:p>
          <a:p>
            <a:pPr marL="800100" lvl="2" indent="-342900" hangingPunct="0">
              <a:spcBef>
                <a:spcPts val="499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Thus: constraints are necessary, such as minimum coverage and minimum accuracy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ust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45A7B2-B4A1-45F0-8F2A-DA96C3683379}" type="slidenum">
              <a:t>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959" y="1123260"/>
            <a:ext cx="7543799" cy="17606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Finding groups of items that are similar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Clustering is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unsupervised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The class of an example is not known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Success often measured subjectively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0000" y="3240000"/>
            <a:ext cx="7467479" cy="3047760"/>
            <a:chOff x="540000" y="3240000"/>
            <a:chExt cx="7467479" cy="3047760"/>
          </a:xfrm>
        </p:grpSpPr>
        <p:sp>
          <p:nvSpPr>
            <p:cNvPr id="5" name="Freeform 4"/>
            <p:cNvSpPr/>
            <p:nvPr/>
          </p:nvSpPr>
          <p:spPr>
            <a:xfrm>
              <a:off x="6496199" y="59832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251680" y="59832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918240" y="59832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84440" y="59832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167120" y="59832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0000" y="59832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96199" y="50688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51680" y="50688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18240" y="50688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84440" y="50688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67120" y="50688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0000" y="50688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496199" y="4154399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251680" y="4154399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18240" y="4154399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84440" y="4154399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7120" y="4154399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0000" y="4154399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496199" y="56782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251680" y="56782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918240" y="56782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84440" y="56782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167120" y="56782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0000" y="56782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000" y="53733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47638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0000" y="44589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0000" y="38494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000" y="35445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40000" y="32400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496199" y="53733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251680" y="53733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918240" y="53733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584440" y="53733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167120" y="53733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496199" y="47638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251680" y="47638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18240" y="47638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584440" y="47638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167120" y="47638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496199" y="44589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51680" y="44589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18240" y="44589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584440" y="44589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167120" y="44589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96199" y="38494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51680" y="38494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18240" y="38494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584440" y="38494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167120" y="38494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496199" y="35445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251680" y="35445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18240" y="35445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584440" y="35445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167120" y="35445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496199" y="32400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51680" y="32400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918240" y="32400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584440" y="32400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167120" y="32400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007479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8007479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8007479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8007479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8007479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8007479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007479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007479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007479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007479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1167120" y="32400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32400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167120" y="6287759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540000" y="6287759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540000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540000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540000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540000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540000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540000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540000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540000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540000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1167120" y="35445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80000" y="3556800"/>
            <a:ext cx="1447919" cy="2743200"/>
            <a:chOff x="6480000" y="3556800"/>
            <a:chExt cx="1447919" cy="2743200"/>
          </a:xfrm>
        </p:grpSpPr>
        <p:sp>
          <p:nvSpPr>
            <p:cNvPr id="91" name="Straight Connector 90"/>
            <p:cNvSpPr/>
            <p:nvPr/>
          </p:nvSpPr>
          <p:spPr>
            <a:xfrm>
              <a:off x="6480360" y="3556800"/>
              <a:ext cx="1447559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 flipH="1">
              <a:off x="6480000" y="3556800"/>
              <a:ext cx="1447560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umeric predi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F0E464-F3CE-4526-B1D2-12842CC24CEB}" type="slidenum">
              <a:t>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Numeric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318" y="1066840"/>
            <a:ext cx="7543799" cy="26502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Variant of classification learning where “class” is numeric (also called “regression”)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Learning is supervised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Scheme is being provided with target value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Measure success on test data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0000" y="3780000"/>
            <a:ext cx="7620120" cy="2009520"/>
            <a:chOff x="900000" y="3780000"/>
            <a:chExt cx="7620120" cy="2009520"/>
          </a:xfrm>
        </p:grpSpPr>
        <p:sp>
          <p:nvSpPr>
            <p:cNvPr id="5" name="Freeform 4"/>
            <p:cNvSpPr/>
            <p:nvPr/>
          </p:nvSpPr>
          <p:spPr>
            <a:xfrm>
              <a:off x="6995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548320" y="545472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948120" y="545472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423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900000" y="545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95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548320" y="5119559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948120" y="5119559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23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0000" y="511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95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55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548320" y="4784759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48120" y="4784759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423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0000" y="4784759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95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548320" y="444996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948120" y="444996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23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900000" y="444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95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48320" y="4114800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48120" y="4114800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423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00000" y="411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95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Play-time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548320" y="378000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48120" y="378000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23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900000" y="378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900000" y="5789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90000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52012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900000" y="41148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900000" y="37800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n an exampl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566E34-F388-4EC9-8CD7-95FFBB7C7B93}" type="slidenum">
              <a:t>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/>
              <a:t>What’s in an example?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2160" y="1080000"/>
            <a:ext cx="8277840" cy="375722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Instance: specific type of example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Thing to be classified, associated, or clustered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Individual, independent example of target concept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Characterized by a predetermined set of attributes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Input to learning scheme: set of instances/dataset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Represented as a single relation/flat file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Rather restricted form of input</a:t>
            </a:r>
          </a:p>
          <a:p>
            <a:pPr marL="800100" lvl="2" indent="-342900" hangingPunct="0">
              <a:spcBef>
                <a:spcPts val="598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No relationships between objects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Most common form in practical data mining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vert="horz" wrap="square" lIns="90360" tIns="44280" rIns="90360" bIns="44280" anchor="t" anchorCtr="0" compatLnSpc="0">
        <a:spAutoFit/>
      </a:bodyPr>
      <a:lstStyle>
        <a:defPPr marL="0" marR="0" indent="0" algn="l" rtl="0" hangingPunct="0">
          <a:lnSpc>
            <a:spcPct val="100000"/>
          </a:lnSpc>
          <a:spcBef>
            <a:spcPts val="697"/>
          </a:spcBef>
          <a:spcAft>
            <a:spcPts val="0"/>
          </a:spcAft>
          <a:buClr>
            <a:srgbClr val="000000"/>
          </a:buClr>
          <a:buSzPct val="40000"/>
          <a:buFont typeface="StarSymbol"/>
          <a:buChar char="●"/>
          <a:tabLst>
            <a:tab pos="0" algn="l"/>
            <a:tab pos="914400" algn="l"/>
            <a:tab pos="1828800" algn="l"/>
            <a:tab pos="2743199" algn="l"/>
            <a:tab pos="3657600" algn="l"/>
            <a:tab pos="4572000" algn="l"/>
            <a:tab pos="5486399" algn="l"/>
            <a:tab pos="6400799" algn="l"/>
            <a:tab pos="7315200" algn="l"/>
            <a:tab pos="8229600" algn="l"/>
            <a:tab pos="9144000" algn="l"/>
            <a:tab pos="10058400" algn="l"/>
          </a:tabLst>
          <a:defRPr sz="2400" b="0" i="0" u="none" strike="noStrike" baseline="0" dirty="0">
            <a:ln>
              <a:noFill/>
            </a:ln>
            <a:solidFill>
              <a:srgbClr val="000000"/>
            </a:solidFill>
            <a:latin typeface="Utopia" pitchFamily="18"/>
            <a:ea typeface="Gothic" pitchFamily="2"/>
            <a:cs typeface="Lucidasans" pitchFamily="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2756</Words>
  <Application>Microsoft Office PowerPoint</Application>
  <PresentationFormat>On-screen Show (4:3)</PresentationFormat>
  <Paragraphs>700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Bitstream Vera Sans</vt:lpstr>
      <vt:lpstr>Calibri</vt:lpstr>
      <vt:lpstr>Calibri Light</vt:lpstr>
      <vt:lpstr>Courier New</vt:lpstr>
      <vt:lpstr>Gothic</vt:lpstr>
      <vt:lpstr>Lucidasans</vt:lpstr>
      <vt:lpstr>StarSymbol</vt:lpstr>
      <vt:lpstr>Symbol</vt:lpstr>
      <vt:lpstr>Tahoma</vt:lpstr>
      <vt:lpstr>Times New Roman</vt:lpstr>
      <vt:lpstr>Utopia</vt:lpstr>
      <vt:lpstr>Office Theme</vt:lpstr>
      <vt:lpstr>PowerPoint Presentation</vt:lpstr>
      <vt:lpstr>Input: concepts, instances, attributes</vt:lpstr>
      <vt:lpstr>Components of the input</vt:lpstr>
      <vt:lpstr>What’s a concept?</vt:lpstr>
      <vt:lpstr>Classification learning</vt:lpstr>
      <vt:lpstr>Association learning</vt:lpstr>
      <vt:lpstr>Clustering</vt:lpstr>
      <vt:lpstr>Numeric prediction</vt:lpstr>
      <vt:lpstr>What’s in an example?</vt:lpstr>
      <vt:lpstr>A family tree</vt:lpstr>
      <vt:lpstr>Family tree represented as a table</vt:lpstr>
      <vt:lpstr>The “sister-of” relation</vt:lpstr>
      <vt:lpstr>A full representation in one table</vt:lpstr>
      <vt:lpstr>Generating a flat file</vt:lpstr>
      <vt:lpstr>The “ancestor-of” relation</vt:lpstr>
      <vt:lpstr>Recursion</vt:lpstr>
      <vt:lpstr>Multi-instance concepts</vt:lpstr>
      <vt:lpstr>What’s in an attribute?</vt:lpstr>
      <vt:lpstr>Nominal levels of measurement</vt:lpstr>
      <vt:lpstr>Ordinal levels of measurement</vt:lpstr>
      <vt:lpstr>Interval quantities</vt:lpstr>
      <vt:lpstr>Ratio quantities</vt:lpstr>
      <vt:lpstr>Attribute types used in practice</vt:lpstr>
      <vt:lpstr>Metadata</vt:lpstr>
      <vt:lpstr>Preparing the input</vt:lpstr>
      <vt:lpstr>The ARFF data format</vt:lpstr>
      <vt:lpstr>Additional attribute types</vt:lpstr>
      <vt:lpstr>Relational attributes</vt:lpstr>
      <vt:lpstr>Multi-instance ARFF</vt:lpstr>
      <vt:lpstr>Sparse data</vt:lpstr>
      <vt:lpstr>Attribute types</vt:lpstr>
      <vt:lpstr>Nominal vs. ordinal</vt:lpstr>
      <vt:lpstr>Missing values</vt:lpstr>
      <vt:lpstr>Inaccurate values</vt:lpstr>
      <vt:lpstr>Unbalanced data</vt:lpstr>
      <vt:lpstr>Getting to know your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Eibe Frank</dc:creator>
  <cp:lastModifiedBy>khaled</cp:lastModifiedBy>
  <cp:revision>27</cp:revision>
  <dcterms:created xsi:type="dcterms:W3CDTF">2006-02-23T09:53:17Z</dcterms:created>
  <dcterms:modified xsi:type="dcterms:W3CDTF">2025-01-15T17:14:45Z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