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16"/>
  </p:notesMasterIdLst>
  <p:sldIdLst>
    <p:sldId id="256" r:id="rId5"/>
    <p:sldId id="257" r:id="rId6"/>
    <p:sldId id="258" r:id="rId7"/>
    <p:sldId id="259" r:id="rId8"/>
    <p:sldId id="260" r:id="rId9"/>
    <p:sldId id="262" r:id="rId10"/>
    <p:sldId id="261" r:id="rId11"/>
    <p:sldId id="263" r:id="rId12"/>
    <p:sldId id="266"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38EDE2-1DB5-40C6-880D-4A63A0421737}" v="35" dt="2024-12-13T12:45:11.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7CF6D-9CFC-48C7-B206-2B04D0E96650}"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6E27A-44BC-49DE-8C14-29E4733C845D}" type="slidenum">
              <a:rPr lang="en-US" smtClean="0"/>
              <a:t>‹#›</a:t>
            </a:fld>
            <a:endParaRPr lang="en-US"/>
          </a:p>
        </p:txBody>
      </p:sp>
    </p:spTree>
    <p:extLst>
      <p:ext uri="{BB962C8B-B14F-4D97-AF65-F5344CB8AC3E}">
        <p14:creationId xmlns:p14="http://schemas.microsoft.com/office/powerpoint/2010/main" val="131045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6E27A-44BC-49DE-8C14-29E4733C845D}" type="slidenum">
              <a:rPr lang="en-US" smtClean="0"/>
              <a:t>7</a:t>
            </a:fld>
            <a:endParaRPr lang="en-US"/>
          </a:p>
        </p:txBody>
      </p:sp>
    </p:spTree>
    <p:extLst>
      <p:ext uri="{BB962C8B-B14F-4D97-AF65-F5344CB8AC3E}">
        <p14:creationId xmlns:p14="http://schemas.microsoft.com/office/powerpoint/2010/main" val="185210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6E27A-44BC-49DE-8C14-29E4733C845D}" type="slidenum">
              <a:rPr lang="en-US" smtClean="0"/>
              <a:t>9</a:t>
            </a:fld>
            <a:endParaRPr lang="en-US"/>
          </a:p>
        </p:txBody>
      </p:sp>
    </p:spTree>
    <p:extLst>
      <p:ext uri="{BB962C8B-B14F-4D97-AF65-F5344CB8AC3E}">
        <p14:creationId xmlns:p14="http://schemas.microsoft.com/office/powerpoint/2010/main" val="2870240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12/13/2024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2407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12/13/2024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670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12/13/2024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9075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12/13/2024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6809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12/13/2024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7645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12/13/2024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6266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12/13/2024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5936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12/13/2024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09531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12/13/2024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211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38356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8142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12/13/2024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2624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12/13/2024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18070633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8" r:id="rId7"/>
    <p:sldLayoutId id="2147483689" r:id="rId8"/>
    <p:sldLayoutId id="2147483690" r:id="rId9"/>
    <p:sldLayoutId id="2147483691" r:id="rId10"/>
    <p:sldLayoutId id="2147483692" r:id="rId11"/>
    <p:sldLayoutId id="214748369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views/USCensusDemographicAnalysis_17339499055870/BestTransportationState?:language=en-GB&amp;:sid=&amp;:redirect=auth&amp;:display_count=n&amp;:origin=viz_share_link"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hyperlink" Target="https://public.tableau.com/views/USCensusDemographicAnalysis_17339499055870/BestTransportationState?:language=en-GB&amp;:sid=&amp;:redirect=auth&amp;:display_count=n&amp;:origin=viz_share_lin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B6BA45-21D7-4ECD-971E-90FC03AE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8AE1ACF-1AD5-7136-ABCF-D8501E1951BD}"/>
              </a:ext>
            </a:extLst>
          </p:cNvPr>
          <p:cNvPicPr>
            <a:picLocks noChangeAspect="1"/>
          </p:cNvPicPr>
          <p:nvPr/>
        </p:nvPicPr>
        <p:blipFill>
          <a:blip r:embed="rId2"/>
          <a:srcRect t="25000"/>
          <a:stretch/>
        </p:blipFill>
        <p:spPr>
          <a:xfrm>
            <a:off x="20" y="10"/>
            <a:ext cx="12191980" cy="6857990"/>
          </a:xfrm>
          <a:prstGeom prst="rect">
            <a:avLst/>
          </a:prstGeom>
        </p:spPr>
      </p:pic>
      <p:sp useBgFill="1">
        <p:nvSpPr>
          <p:cNvPr id="11" name="Freeform: Shape 10">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7530" y="1025355"/>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523A470-06FD-B8F2-1591-1461801B7ACB}"/>
              </a:ext>
            </a:extLst>
          </p:cNvPr>
          <p:cNvSpPr>
            <a:spLocks noGrp="1"/>
          </p:cNvSpPr>
          <p:nvPr>
            <p:ph type="ctrTitle"/>
          </p:nvPr>
        </p:nvSpPr>
        <p:spPr>
          <a:xfrm>
            <a:off x="7887695" y="2886438"/>
            <a:ext cx="3768917" cy="1606163"/>
          </a:xfrm>
        </p:spPr>
        <p:txBody>
          <a:bodyPr>
            <a:normAutofit fontScale="90000"/>
          </a:bodyPr>
          <a:lstStyle/>
          <a:p>
            <a:r>
              <a:rPr lang="en-US" sz="4000" dirty="0">
                <a:latin typeface="+mn-lt"/>
              </a:rPr>
              <a:t>US Census Demographic Analysis </a:t>
            </a:r>
          </a:p>
        </p:txBody>
      </p:sp>
      <p:sp>
        <p:nvSpPr>
          <p:cNvPr id="3" name="Subtitle 2">
            <a:extLst>
              <a:ext uri="{FF2B5EF4-FFF2-40B4-BE49-F238E27FC236}">
                <a16:creationId xmlns:a16="http://schemas.microsoft.com/office/drawing/2014/main" id="{4DD2DD0A-5DB0-C950-0646-0386CD3817DA}"/>
              </a:ext>
            </a:extLst>
          </p:cNvPr>
          <p:cNvSpPr>
            <a:spLocks noGrp="1"/>
          </p:cNvSpPr>
          <p:nvPr>
            <p:ph type="subTitle" idx="1"/>
          </p:nvPr>
        </p:nvSpPr>
        <p:spPr>
          <a:xfrm>
            <a:off x="7887696" y="4553983"/>
            <a:ext cx="3665550" cy="775494"/>
          </a:xfrm>
        </p:spPr>
        <p:txBody>
          <a:bodyPr>
            <a:normAutofit/>
          </a:bodyPr>
          <a:lstStyle/>
          <a:p>
            <a:r>
              <a:rPr lang="en-US" dirty="0"/>
              <a:t>Tableau project </a:t>
            </a:r>
          </a:p>
        </p:txBody>
      </p:sp>
      <p:pic>
        <p:nvPicPr>
          <p:cNvPr id="6" name="Graphic 5" descr="Link with solid fill">
            <a:hlinkClick r:id="rId3"/>
            <a:extLst>
              <a:ext uri="{FF2B5EF4-FFF2-40B4-BE49-F238E27FC236}">
                <a16:creationId xmlns:a16="http://schemas.microsoft.com/office/drawing/2014/main" id="{D937BF45-1C29-9198-16E6-1E787EB2C0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02412" y="4573169"/>
            <a:ext cx="364605" cy="364605"/>
          </a:xfrm>
          <a:prstGeom prst="rect">
            <a:avLst/>
          </a:prstGeom>
        </p:spPr>
      </p:pic>
    </p:spTree>
    <p:extLst>
      <p:ext uri="{BB962C8B-B14F-4D97-AF65-F5344CB8AC3E}">
        <p14:creationId xmlns:p14="http://schemas.microsoft.com/office/powerpoint/2010/main" val="25413560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43F386E8-FFC0-AE8B-07B6-A422CAA4363B}"/>
              </a:ext>
            </a:extLst>
          </p:cNvPr>
          <p:cNvPicPr>
            <a:picLocks noChangeAspect="1"/>
          </p:cNvPicPr>
          <p:nvPr/>
        </p:nvPicPr>
        <p:blipFill>
          <a:blip r:embed="rId2"/>
          <a:stretch>
            <a:fillRect/>
          </a:stretch>
        </p:blipFill>
        <p:spPr>
          <a:xfrm>
            <a:off x="0" y="215260"/>
            <a:ext cx="12192000" cy="6427480"/>
          </a:xfrm>
          <a:prstGeom prst="rect">
            <a:avLst/>
          </a:prstGeom>
        </p:spPr>
      </p:pic>
    </p:spTree>
    <p:extLst>
      <p:ext uri="{BB962C8B-B14F-4D97-AF65-F5344CB8AC3E}">
        <p14:creationId xmlns:p14="http://schemas.microsoft.com/office/powerpoint/2010/main" val="297785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0" name="Rectangle 19">
            <a:extLst>
              <a:ext uri="{FF2B5EF4-FFF2-40B4-BE49-F238E27FC236}">
                <a16:creationId xmlns:a16="http://schemas.microsoft.com/office/drawing/2014/main" id="{9720C8A5-6B45-4E4F-BA80-8A14A9F5B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89ECBDA-51E6-4484-8F25-E777102F7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6749" y="720952"/>
            <a:ext cx="6959544" cy="5545704"/>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Handshake">
            <a:extLst>
              <a:ext uri="{FF2B5EF4-FFF2-40B4-BE49-F238E27FC236}">
                <a16:creationId xmlns:a16="http://schemas.microsoft.com/office/drawing/2014/main" id="{93B8335E-C792-D9EC-33EA-375F321DCC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338" y="1422345"/>
            <a:ext cx="4015954" cy="4015954"/>
          </a:xfrm>
          <a:prstGeom prst="rect">
            <a:avLst/>
          </a:prstGeom>
        </p:spPr>
      </p:pic>
      <p:sp>
        <p:nvSpPr>
          <p:cNvPr id="2" name="TextBox 1">
            <a:extLst>
              <a:ext uri="{FF2B5EF4-FFF2-40B4-BE49-F238E27FC236}">
                <a16:creationId xmlns:a16="http://schemas.microsoft.com/office/drawing/2014/main" id="{A79CED80-D007-D671-F59D-8354AAF7FBF0}"/>
              </a:ext>
            </a:extLst>
          </p:cNvPr>
          <p:cNvSpPr txBox="1"/>
          <p:nvPr/>
        </p:nvSpPr>
        <p:spPr>
          <a:xfrm>
            <a:off x="6407619" y="2817906"/>
            <a:ext cx="3978442" cy="611094"/>
          </a:xfrm>
          <a:prstGeom prst="rect">
            <a:avLst/>
          </a:prstGeom>
        </p:spPr>
        <p:txBody>
          <a:bodyPr vert="horz" lIns="91440" tIns="45720" rIns="91440" bIns="45720" rtlCol="0">
            <a:noAutofit/>
          </a:bodyPr>
          <a:lstStyle/>
          <a:p>
            <a:pPr algn="ctr">
              <a:spcAft>
                <a:spcPts val="600"/>
              </a:spcAft>
            </a:pPr>
            <a:r>
              <a:rPr lang="en-US" sz="4000" b="1" dirty="0">
                <a:latin typeface="Abadi" panose="020B0604020104020204" pitchFamily="34" charset="0"/>
              </a:rPr>
              <a:t>Thank You </a:t>
            </a:r>
          </a:p>
        </p:txBody>
      </p:sp>
      <p:sp>
        <p:nvSpPr>
          <p:cNvPr id="3" name="TextBox 2">
            <a:extLst>
              <a:ext uri="{FF2B5EF4-FFF2-40B4-BE49-F238E27FC236}">
                <a16:creationId xmlns:a16="http://schemas.microsoft.com/office/drawing/2014/main" id="{746B269B-2982-9556-FE75-5B2CFB5E07D8}"/>
              </a:ext>
            </a:extLst>
          </p:cNvPr>
          <p:cNvSpPr txBox="1"/>
          <p:nvPr/>
        </p:nvSpPr>
        <p:spPr>
          <a:xfrm>
            <a:off x="7353926" y="3731343"/>
            <a:ext cx="2085828" cy="553998"/>
          </a:xfrm>
          <a:prstGeom prst="rect">
            <a:avLst/>
          </a:prstGeom>
          <a:noFill/>
        </p:spPr>
        <p:txBody>
          <a:bodyPr wrap="none" rtlCol="0">
            <a:spAutoFit/>
          </a:bodyPr>
          <a:lstStyle/>
          <a:p>
            <a:pPr algn="ctr"/>
            <a:r>
              <a:rPr lang="en-US" sz="3000" b="1" dirty="0">
                <a:latin typeface="Abadi" panose="020B0604020104020204" pitchFamily="34" charset="0"/>
                <a:hlinkClick r:id="rId4">
                  <a:extLst>
                    <a:ext uri="{A12FA001-AC4F-418D-AE19-62706E023703}">
                      <ahyp:hlinkClr xmlns:ahyp="http://schemas.microsoft.com/office/drawing/2018/hyperlinkcolor" val="tx"/>
                    </a:ext>
                  </a:extLst>
                </a:hlinkClick>
              </a:rPr>
              <a:t>Project Link</a:t>
            </a:r>
            <a:endParaRPr lang="en-US" sz="3000" b="1" dirty="0">
              <a:latin typeface="Abadi" panose="020B0604020104020204" pitchFamily="34" charset="0"/>
            </a:endParaRPr>
          </a:p>
        </p:txBody>
      </p:sp>
    </p:spTree>
    <p:extLst>
      <p:ext uri="{BB962C8B-B14F-4D97-AF65-F5344CB8AC3E}">
        <p14:creationId xmlns:p14="http://schemas.microsoft.com/office/powerpoint/2010/main" val="31584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3" name="Rectangle 1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2ABEC9-77F4-D36D-384D-AE5DF0C4698C}"/>
              </a:ext>
            </a:extLst>
          </p:cNvPr>
          <p:cNvSpPr>
            <a:spLocks noGrp="1"/>
          </p:cNvSpPr>
          <p:nvPr>
            <p:ph type="title"/>
          </p:nvPr>
        </p:nvSpPr>
        <p:spPr>
          <a:xfrm>
            <a:off x="838200" y="643467"/>
            <a:ext cx="4353119" cy="1800526"/>
          </a:xfrm>
        </p:spPr>
        <p:txBody>
          <a:bodyPr vert="horz" lIns="91440" tIns="45720" rIns="91440" bIns="45720" rtlCol="0" anchor="ctr">
            <a:normAutofit/>
          </a:bodyPr>
          <a:lstStyle/>
          <a:p>
            <a:r>
              <a:rPr lang="en-US" dirty="0">
                <a:latin typeface="Abadi" panose="020B0604020104020204" pitchFamily="34" charset="0"/>
              </a:rPr>
              <a:t>Transportation Metric</a:t>
            </a:r>
          </a:p>
        </p:txBody>
      </p:sp>
      <p:sp>
        <p:nvSpPr>
          <p:cNvPr id="4" name="Content Placeholder 3">
            <a:extLst>
              <a:ext uri="{FF2B5EF4-FFF2-40B4-BE49-F238E27FC236}">
                <a16:creationId xmlns:a16="http://schemas.microsoft.com/office/drawing/2014/main" id="{DB91028C-432A-157D-986A-7176728A21D6}"/>
              </a:ext>
            </a:extLst>
          </p:cNvPr>
          <p:cNvSpPr>
            <a:spLocks noGrp="1"/>
          </p:cNvSpPr>
          <p:nvPr>
            <p:ph sz="half" idx="2"/>
          </p:nvPr>
        </p:nvSpPr>
        <p:spPr>
          <a:xfrm>
            <a:off x="838201" y="2623381"/>
            <a:ext cx="3888528" cy="3553581"/>
          </a:xfrm>
        </p:spPr>
        <p:txBody>
          <a:bodyPr vert="horz" lIns="91440" tIns="45720" rIns="91440" bIns="45720" rtlCol="0">
            <a:normAutofit/>
          </a:bodyPr>
          <a:lstStyle/>
          <a:p>
            <a:pPr>
              <a:lnSpc>
                <a:spcPct val="90000"/>
              </a:lnSpc>
            </a:pPr>
            <a:r>
              <a:rPr lang="en-US" sz="2000" dirty="0"/>
              <a:t>This metric combines the percentage of people using public transit with the average commute time.</a:t>
            </a:r>
          </a:p>
          <a:p>
            <a:pPr>
              <a:lnSpc>
                <a:spcPct val="90000"/>
              </a:lnSpc>
            </a:pPr>
            <a:r>
              <a:rPr lang="en-US" sz="2000" dirty="0"/>
              <a:t>A higher value could indicate either a high reliance on public transit with longer commutes or a high percentage of people using public transit but with shorter commutes.</a:t>
            </a:r>
          </a:p>
        </p:txBody>
      </p:sp>
      <p:pic>
        <p:nvPicPr>
          <p:cNvPr id="12" name="Picture 11">
            <a:extLst>
              <a:ext uri="{FF2B5EF4-FFF2-40B4-BE49-F238E27FC236}">
                <a16:creationId xmlns:a16="http://schemas.microsoft.com/office/drawing/2014/main" id="{E68CDD99-88ED-63CA-622F-6A23E1E810A1}"/>
              </a:ext>
            </a:extLst>
          </p:cNvPr>
          <p:cNvPicPr>
            <a:picLocks noChangeAspect="1"/>
          </p:cNvPicPr>
          <p:nvPr/>
        </p:nvPicPr>
        <p:blipFill>
          <a:blip r:embed="rId2"/>
          <a:stretch>
            <a:fillRect/>
          </a:stretch>
        </p:blipFill>
        <p:spPr>
          <a:xfrm>
            <a:off x="5348748" y="1942343"/>
            <a:ext cx="6840204" cy="3696864"/>
          </a:xfrm>
          <a:prstGeom prst="rect">
            <a:avLst/>
          </a:prstGeom>
        </p:spPr>
      </p:pic>
    </p:spTree>
    <p:extLst>
      <p:ext uri="{BB962C8B-B14F-4D97-AF65-F5344CB8AC3E}">
        <p14:creationId xmlns:p14="http://schemas.microsoft.com/office/powerpoint/2010/main" val="131244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3" name="Rectangle 1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2ABEC9-77F4-D36D-384D-AE5DF0C4698C}"/>
              </a:ext>
            </a:extLst>
          </p:cNvPr>
          <p:cNvSpPr>
            <a:spLocks noGrp="1"/>
          </p:cNvSpPr>
          <p:nvPr>
            <p:ph type="title"/>
          </p:nvPr>
        </p:nvSpPr>
        <p:spPr>
          <a:xfrm>
            <a:off x="582562" y="0"/>
            <a:ext cx="10055942" cy="1800526"/>
          </a:xfrm>
        </p:spPr>
        <p:txBody>
          <a:bodyPr vert="horz" lIns="91440" tIns="45720" rIns="91440" bIns="45720" rtlCol="0" anchor="ctr">
            <a:normAutofit/>
          </a:bodyPr>
          <a:lstStyle/>
          <a:p>
            <a:r>
              <a:rPr lang="en-US" dirty="0">
                <a:latin typeface="Abadi" panose="020B0604020104020204" pitchFamily="34" charset="0"/>
              </a:rPr>
              <a:t>How do states compare in terms of transportation metrics?</a:t>
            </a:r>
          </a:p>
        </p:txBody>
      </p:sp>
      <p:sp>
        <p:nvSpPr>
          <p:cNvPr id="4" name="Content Placeholder 3">
            <a:extLst>
              <a:ext uri="{FF2B5EF4-FFF2-40B4-BE49-F238E27FC236}">
                <a16:creationId xmlns:a16="http://schemas.microsoft.com/office/drawing/2014/main" id="{DB91028C-432A-157D-986A-7176728A21D6}"/>
              </a:ext>
            </a:extLst>
          </p:cNvPr>
          <p:cNvSpPr>
            <a:spLocks noGrp="1"/>
          </p:cNvSpPr>
          <p:nvPr>
            <p:ph sz="half" idx="2"/>
          </p:nvPr>
        </p:nvSpPr>
        <p:spPr>
          <a:xfrm>
            <a:off x="494072" y="2283962"/>
            <a:ext cx="4353118" cy="4252218"/>
          </a:xfrm>
        </p:spPr>
        <p:txBody>
          <a:bodyPr vert="horz" lIns="91440" tIns="45720" rIns="91440" bIns="45720" rtlCol="0">
            <a:normAutofit fontScale="92500" lnSpcReduction="20000"/>
          </a:bodyPr>
          <a:lstStyle/>
          <a:p>
            <a:pPr>
              <a:lnSpc>
                <a:spcPct val="90000"/>
              </a:lnSpc>
            </a:pPr>
            <a:r>
              <a:rPr lang="en-US" sz="2000" dirty="0"/>
              <a:t>New York appears to have the highest "Transportation Metric" value, indicating the best transportation performance among the states shown.</a:t>
            </a:r>
          </a:p>
          <a:p>
            <a:pPr>
              <a:lnSpc>
                <a:spcPct val="90000"/>
              </a:lnSpc>
            </a:pPr>
            <a:r>
              <a:rPr lang="en-US" sz="2000" dirty="0"/>
              <a:t>Minnesota appears to have the lowest "Transportation Metric" value, indicating the lowest transportation performance among the states shown.</a:t>
            </a:r>
          </a:p>
          <a:p>
            <a:pPr>
              <a:lnSpc>
                <a:spcPct val="90000"/>
              </a:lnSpc>
            </a:pPr>
            <a:r>
              <a:rPr lang="en-US" sz="2000" dirty="0"/>
              <a:t>Reasons to choose: The bar chart effectively </a:t>
            </a:r>
            <a:r>
              <a:rPr lang="en-US" sz="2000" dirty="0" err="1"/>
              <a:t>visualises</a:t>
            </a:r>
            <a:r>
              <a:rPr lang="en-US" sz="2000" dirty="0"/>
              <a:t> the variation in transportation performance across different US states, allowing for easy comparison and identification of states with the best and worst performance.</a:t>
            </a:r>
          </a:p>
        </p:txBody>
      </p:sp>
      <p:pic>
        <p:nvPicPr>
          <p:cNvPr id="10" name="Picture 9">
            <a:extLst>
              <a:ext uri="{FF2B5EF4-FFF2-40B4-BE49-F238E27FC236}">
                <a16:creationId xmlns:a16="http://schemas.microsoft.com/office/drawing/2014/main" id="{3055A7C9-F450-DF84-9114-8238F9CFC120}"/>
              </a:ext>
            </a:extLst>
          </p:cNvPr>
          <p:cNvPicPr>
            <a:picLocks noChangeAspect="1"/>
          </p:cNvPicPr>
          <p:nvPr/>
        </p:nvPicPr>
        <p:blipFill>
          <a:blip r:embed="rId2"/>
          <a:stretch>
            <a:fillRect/>
          </a:stretch>
        </p:blipFill>
        <p:spPr>
          <a:xfrm>
            <a:off x="4892197" y="2163509"/>
            <a:ext cx="7296755" cy="3524832"/>
          </a:xfrm>
          <a:prstGeom prst="rect">
            <a:avLst/>
          </a:prstGeom>
        </p:spPr>
      </p:pic>
    </p:spTree>
    <p:extLst>
      <p:ext uri="{BB962C8B-B14F-4D97-AF65-F5344CB8AC3E}">
        <p14:creationId xmlns:p14="http://schemas.microsoft.com/office/powerpoint/2010/main" val="207048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3" name="Rectangle 1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7E823E37-0554-A9A8-A5C8-400685A5B96C}"/>
              </a:ext>
            </a:extLst>
          </p:cNvPr>
          <p:cNvSpPr txBox="1"/>
          <p:nvPr/>
        </p:nvSpPr>
        <p:spPr>
          <a:xfrm>
            <a:off x="1326041" y="196480"/>
            <a:ext cx="9320180" cy="430887"/>
          </a:xfrm>
          <a:prstGeom prst="rect">
            <a:avLst/>
          </a:prstGeom>
          <a:noFill/>
        </p:spPr>
        <p:txBody>
          <a:bodyPr wrap="none" rtlCol="0">
            <a:spAutoFit/>
          </a:bodyPr>
          <a:lstStyle/>
          <a:p>
            <a:r>
              <a:rPr lang="en-US" sz="2200" b="1" dirty="0"/>
              <a:t>How does income or poverty vary geographically across America?</a:t>
            </a:r>
          </a:p>
        </p:txBody>
      </p:sp>
      <p:pic>
        <p:nvPicPr>
          <p:cNvPr id="4" name="Picture 3">
            <a:extLst>
              <a:ext uri="{FF2B5EF4-FFF2-40B4-BE49-F238E27FC236}">
                <a16:creationId xmlns:a16="http://schemas.microsoft.com/office/drawing/2014/main" id="{4D0D945F-5C69-509D-6FE1-47B23E25AD8F}"/>
              </a:ext>
            </a:extLst>
          </p:cNvPr>
          <p:cNvPicPr>
            <a:picLocks noChangeAspect="1"/>
          </p:cNvPicPr>
          <p:nvPr/>
        </p:nvPicPr>
        <p:blipFill>
          <a:blip r:embed="rId2"/>
          <a:stretch>
            <a:fillRect/>
          </a:stretch>
        </p:blipFill>
        <p:spPr>
          <a:xfrm>
            <a:off x="0" y="690485"/>
            <a:ext cx="12192000" cy="6104397"/>
          </a:xfrm>
          <a:prstGeom prst="rect">
            <a:avLst/>
          </a:prstGeom>
        </p:spPr>
      </p:pic>
    </p:spTree>
    <p:extLst>
      <p:ext uri="{BB962C8B-B14F-4D97-AF65-F5344CB8AC3E}">
        <p14:creationId xmlns:p14="http://schemas.microsoft.com/office/powerpoint/2010/main" val="229260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BEC9-77F4-D36D-384D-AE5DF0C4698C}"/>
              </a:ext>
            </a:extLst>
          </p:cNvPr>
          <p:cNvSpPr>
            <a:spLocks noGrp="1"/>
          </p:cNvSpPr>
          <p:nvPr>
            <p:ph type="title"/>
          </p:nvPr>
        </p:nvSpPr>
        <p:spPr>
          <a:xfrm>
            <a:off x="1093837" y="201015"/>
            <a:ext cx="10291915" cy="1800526"/>
          </a:xfrm>
        </p:spPr>
        <p:txBody>
          <a:bodyPr vert="horz" lIns="91440" tIns="45720" rIns="91440" bIns="45720" rtlCol="0" anchor="ctr">
            <a:normAutofit/>
          </a:bodyPr>
          <a:lstStyle/>
          <a:p>
            <a:r>
              <a:rPr lang="en-US" dirty="0">
                <a:latin typeface="Abadi" panose="020B0604020104020204" pitchFamily="34" charset="0"/>
              </a:rPr>
              <a:t>Geographical income &amp; Poverty analysis</a:t>
            </a:r>
          </a:p>
        </p:txBody>
      </p:sp>
      <p:sp>
        <p:nvSpPr>
          <p:cNvPr id="4" name="Content Placeholder 3">
            <a:extLst>
              <a:ext uri="{FF2B5EF4-FFF2-40B4-BE49-F238E27FC236}">
                <a16:creationId xmlns:a16="http://schemas.microsoft.com/office/drawing/2014/main" id="{DB91028C-432A-157D-986A-7176728A21D6}"/>
              </a:ext>
            </a:extLst>
          </p:cNvPr>
          <p:cNvSpPr>
            <a:spLocks noGrp="1"/>
          </p:cNvSpPr>
          <p:nvPr>
            <p:ph sz="half" idx="2"/>
          </p:nvPr>
        </p:nvSpPr>
        <p:spPr>
          <a:xfrm>
            <a:off x="838200" y="1779639"/>
            <a:ext cx="10291915" cy="4397323"/>
          </a:xfrm>
        </p:spPr>
        <p:txBody>
          <a:bodyPr vert="horz" lIns="91440" tIns="45720" rIns="91440" bIns="45720" rtlCol="0">
            <a:normAutofit lnSpcReduction="10000"/>
          </a:bodyPr>
          <a:lstStyle/>
          <a:p>
            <a:pPr>
              <a:lnSpc>
                <a:spcPct val="90000"/>
              </a:lnSpc>
            </a:pPr>
            <a:r>
              <a:rPr lang="en-US" sz="2000" b="1" dirty="0"/>
              <a:t>Income Distribution: </a:t>
            </a:r>
            <a:r>
              <a:rPr lang="en-US" sz="2000" dirty="0"/>
              <a:t>The map highlights clear income disparities across the U.S., with higher incomes concentrated in the Northeast and West Coast, particularly in states like California and New York, represented by larger, darker blue circles. Conversely, the South and Midwest show lower income levels with smaller, lighter circles.</a:t>
            </a:r>
          </a:p>
          <a:p>
            <a:pPr>
              <a:lnSpc>
                <a:spcPct val="90000"/>
              </a:lnSpc>
            </a:pPr>
            <a:r>
              <a:rPr lang="en-US" sz="2000" b="1" dirty="0"/>
              <a:t>Poverty Distribution: </a:t>
            </a:r>
            <a:r>
              <a:rPr lang="en-US" sz="2000" dirty="0"/>
              <a:t>High poverty rates are mainly seen in the South and Midwest, aligning with regions of lower income. Interestingly, even high-income states like California have pockets of significant poverty, especially in both urban and rural areas.</a:t>
            </a:r>
          </a:p>
          <a:p>
            <a:pPr>
              <a:lnSpc>
                <a:spcPct val="90000"/>
              </a:lnSpc>
            </a:pPr>
            <a:r>
              <a:rPr lang="en-US" sz="2000" dirty="0"/>
              <a:t>Geographical Insights: The map effectively shows income and poverty disparities, making it easy to identify high-income and high-poverty regions by state and geography.</a:t>
            </a:r>
          </a:p>
          <a:p>
            <a:pPr>
              <a:lnSpc>
                <a:spcPct val="90000"/>
              </a:lnSpc>
            </a:pPr>
            <a:r>
              <a:rPr lang="en-US" sz="2000" dirty="0"/>
              <a:t>Reason to Choose the Map: The map effectively visualizes income and poverty disparities across the U.S., enabling easy identification of high-income and high-poverty regions by state and geography, making it an ideal tool for understanding geographical patterns.</a:t>
            </a:r>
          </a:p>
        </p:txBody>
      </p:sp>
    </p:spTree>
    <p:extLst>
      <p:ext uri="{BB962C8B-B14F-4D97-AF65-F5344CB8AC3E}">
        <p14:creationId xmlns:p14="http://schemas.microsoft.com/office/powerpoint/2010/main" val="294164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934EB54-1792-B95B-ED97-D944D7FF78AC}"/>
              </a:ext>
            </a:extLst>
          </p:cNvPr>
          <p:cNvPicPr>
            <a:picLocks noChangeAspect="1"/>
          </p:cNvPicPr>
          <p:nvPr/>
        </p:nvPicPr>
        <p:blipFill>
          <a:blip r:embed="rId2"/>
          <a:stretch>
            <a:fillRect/>
          </a:stretch>
        </p:blipFill>
        <p:spPr>
          <a:xfrm>
            <a:off x="5195156" y="285392"/>
            <a:ext cx="6049219" cy="2924583"/>
          </a:xfrm>
          <a:prstGeom prst="rect">
            <a:avLst/>
          </a:prstGeom>
        </p:spPr>
      </p:pic>
      <p:sp>
        <p:nvSpPr>
          <p:cNvPr id="18" name="Content Placeholder 3">
            <a:extLst>
              <a:ext uri="{FF2B5EF4-FFF2-40B4-BE49-F238E27FC236}">
                <a16:creationId xmlns:a16="http://schemas.microsoft.com/office/drawing/2014/main" id="{98D57768-1336-91E8-6973-713D41847BE5}"/>
              </a:ext>
            </a:extLst>
          </p:cNvPr>
          <p:cNvSpPr txBox="1">
            <a:spLocks/>
          </p:cNvSpPr>
          <p:nvPr/>
        </p:nvSpPr>
        <p:spPr>
          <a:xfrm>
            <a:off x="317091" y="1150898"/>
            <a:ext cx="4667863" cy="140549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sz="2000" dirty="0"/>
              <a:t>The </a:t>
            </a:r>
            <a:r>
              <a:rPr lang="en-US" sz="2000" dirty="0" err="1"/>
              <a:t>HighestEmptype</a:t>
            </a:r>
            <a:r>
              <a:rPr lang="en-US" sz="2000" dirty="0"/>
              <a:t> calculated field specifies the employment category with the highest workers in the state or country</a:t>
            </a:r>
          </a:p>
          <a:p>
            <a:pPr>
              <a:lnSpc>
                <a:spcPct val="90000"/>
              </a:lnSpc>
            </a:pPr>
            <a:endParaRPr lang="en-US" sz="2000" dirty="0"/>
          </a:p>
        </p:txBody>
      </p:sp>
      <p:pic>
        <p:nvPicPr>
          <p:cNvPr id="20" name="Picture 19">
            <a:extLst>
              <a:ext uri="{FF2B5EF4-FFF2-40B4-BE49-F238E27FC236}">
                <a16:creationId xmlns:a16="http://schemas.microsoft.com/office/drawing/2014/main" id="{FD5A3576-42BA-E6F4-22CE-6A13B4687B93}"/>
              </a:ext>
            </a:extLst>
          </p:cNvPr>
          <p:cNvPicPr>
            <a:picLocks noChangeAspect="1"/>
          </p:cNvPicPr>
          <p:nvPr/>
        </p:nvPicPr>
        <p:blipFill>
          <a:blip r:embed="rId3"/>
          <a:stretch>
            <a:fillRect/>
          </a:stretch>
        </p:blipFill>
        <p:spPr>
          <a:xfrm>
            <a:off x="5137998" y="3429000"/>
            <a:ext cx="6106377" cy="2943636"/>
          </a:xfrm>
          <a:prstGeom prst="rect">
            <a:avLst/>
          </a:prstGeom>
        </p:spPr>
      </p:pic>
      <p:sp>
        <p:nvSpPr>
          <p:cNvPr id="21" name="Content Placeholder 3">
            <a:extLst>
              <a:ext uri="{FF2B5EF4-FFF2-40B4-BE49-F238E27FC236}">
                <a16:creationId xmlns:a16="http://schemas.microsoft.com/office/drawing/2014/main" id="{74A58D3F-1373-410A-F1D0-9198C14C026C}"/>
              </a:ext>
            </a:extLst>
          </p:cNvPr>
          <p:cNvSpPr txBox="1">
            <a:spLocks/>
          </p:cNvSpPr>
          <p:nvPr/>
        </p:nvSpPr>
        <p:spPr>
          <a:xfrm>
            <a:off x="194188" y="4095659"/>
            <a:ext cx="4667863" cy="140549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sz="2000" dirty="0"/>
              <a:t>The </a:t>
            </a:r>
            <a:r>
              <a:rPr lang="en-US" sz="2000" dirty="0" err="1"/>
              <a:t>HighestRace</a:t>
            </a:r>
            <a:r>
              <a:rPr lang="en-US" sz="2000" dirty="0"/>
              <a:t> calculated field specifies the race with the highest precedence in the state or country </a:t>
            </a:r>
          </a:p>
          <a:p>
            <a:pPr>
              <a:lnSpc>
                <a:spcPct val="90000"/>
              </a:lnSpc>
            </a:pPr>
            <a:endParaRPr lang="en-US" sz="2000" dirty="0"/>
          </a:p>
        </p:txBody>
      </p:sp>
    </p:spTree>
    <p:extLst>
      <p:ext uri="{BB962C8B-B14F-4D97-AF65-F5344CB8AC3E}">
        <p14:creationId xmlns:p14="http://schemas.microsoft.com/office/powerpoint/2010/main" val="131712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41" name="Rectangle 4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2ABEC9-77F4-D36D-384D-AE5DF0C4698C}"/>
              </a:ext>
            </a:extLst>
          </p:cNvPr>
          <p:cNvSpPr>
            <a:spLocks noGrp="1"/>
          </p:cNvSpPr>
          <p:nvPr>
            <p:ph type="title"/>
          </p:nvPr>
        </p:nvSpPr>
        <p:spPr>
          <a:xfrm>
            <a:off x="301837" y="271761"/>
            <a:ext cx="9933543" cy="761071"/>
          </a:xfrm>
        </p:spPr>
        <p:txBody>
          <a:bodyPr vert="horz" lIns="91440" tIns="45720" rIns="91440" bIns="45720" rtlCol="0" anchor="ctr">
            <a:normAutofit fontScale="90000"/>
          </a:bodyPr>
          <a:lstStyle/>
          <a:p>
            <a:r>
              <a:rPr lang="en-US" sz="3400" dirty="0">
                <a:latin typeface="Abadi" panose="020B0604020104020204" pitchFamily="34" charset="0"/>
              </a:rPr>
              <a:t>What is the distribution of income across different races and employment types?</a:t>
            </a:r>
          </a:p>
        </p:txBody>
      </p:sp>
      <p:sp>
        <p:nvSpPr>
          <p:cNvPr id="4" name="Content Placeholder 3">
            <a:extLst>
              <a:ext uri="{FF2B5EF4-FFF2-40B4-BE49-F238E27FC236}">
                <a16:creationId xmlns:a16="http://schemas.microsoft.com/office/drawing/2014/main" id="{DB91028C-432A-157D-986A-7176728A21D6}"/>
              </a:ext>
            </a:extLst>
          </p:cNvPr>
          <p:cNvSpPr>
            <a:spLocks noGrp="1"/>
          </p:cNvSpPr>
          <p:nvPr>
            <p:ph sz="half" idx="2"/>
          </p:nvPr>
        </p:nvSpPr>
        <p:spPr>
          <a:xfrm>
            <a:off x="534618" y="1347943"/>
            <a:ext cx="3888528" cy="4560678"/>
          </a:xfrm>
        </p:spPr>
        <p:txBody>
          <a:bodyPr vert="horz" lIns="91440" tIns="45720" rIns="91440" bIns="45720" rtlCol="0">
            <a:noAutofit/>
          </a:bodyPr>
          <a:lstStyle/>
          <a:p>
            <a:pPr>
              <a:lnSpc>
                <a:spcPct val="90000"/>
              </a:lnSpc>
            </a:pPr>
            <a:r>
              <a:rPr lang="en-US" sz="1500" b="1" dirty="0"/>
              <a:t>Income </a:t>
            </a:r>
            <a:r>
              <a:rPr lang="en-US" sz="1500" b="1" dirty="0" err="1"/>
              <a:t>Dominance</a:t>
            </a:r>
            <a:r>
              <a:rPr lang="en-US" sz="1500" dirty="0" err="1"/>
              <a:t>:White</a:t>
            </a:r>
            <a:r>
              <a:rPr lang="en-US" sz="1500" dirty="0"/>
              <a:t> and Hispanic individuals dominate the higher income brackets in Professional roles, while Black and Native individuals are underrepresented.</a:t>
            </a:r>
          </a:p>
          <a:p>
            <a:pPr>
              <a:lnSpc>
                <a:spcPct val="90000"/>
              </a:lnSpc>
            </a:pPr>
            <a:r>
              <a:rPr lang="en-US" sz="1500" b="1" dirty="0"/>
              <a:t>Professional and Office Roles: </a:t>
            </a:r>
            <a:r>
              <a:rPr lang="en-US" sz="1500" dirty="0"/>
              <a:t>Individuals in Professional and Office roles tend to have higher incomes across all racial and ethnic groups.</a:t>
            </a:r>
          </a:p>
          <a:p>
            <a:pPr>
              <a:lnSpc>
                <a:spcPct val="90000"/>
              </a:lnSpc>
            </a:pPr>
            <a:r>
              <a:rPr lang="en-US" sz="1500" b="1" dirty="0"/>
              <a:t>Construction and Service Roles: </a:t>
            </a:r>
            <a:r>
              <a:rPr lang="en-US" sz="1500" dirty="0"/>
              <a:t>These roles generally have lower income levels compared to Professional and Office roles.</a:t>
            </a:r>
          </a:p>
          <a:p>
            <a:pPr>
              <a:lnSpc>
                <a:spcPct val="90000"/>
              </a:lnSpc>
            </a:pPr>
            <a:r>
              <a:rPr lang="en-US" sz="1500" dirty="0"/>
              <a:t>Reason for Choosing: The bar chart was chosen for its clear and comparative visualization of income distribution across racial groups, using percentiles to highlight disparities effectively and enhance readability.</a:t>
            </a:r>
          </a:p>
        </p:txBody>
      </p:sp>
      <p:pic>
        <p:nvPicPr>
          <p:cNvPr id="7" name="Picture 6">
            <a:extLst>
              <a:ext uri="{FF2B5EF4-FFF2-40B4-BE49-F238E27FC236}">
                <a16:creationId xmlns:a16="http://schemas.microsoft.com/office/drawing/2014/main" id="{BAED08B3-A363-2DF9-79CD-4521A66B0B99}"/>
              </a:ext>
            </a:extLst>
          </p:cNvPr>
          <p:cNvPicPr>
            <a:picLocks noChangeAspect="1"/>
          </p:cNvPicPr>
          <p:nvPr/>
        </p:nvPicPr>
        <p:blipFill>
          <a:blip r:embed="rId3"/>
          <a:stretch>
            <a:fillRect/>
          </a:stretch>
        </p:blipFill>
        <p:spPr>
          <a:xfrm>
            <a:off x="4423146" y="1750553"/>
            <a:ext cx="7657082" cy="3796813"/>
          </a:xfrm>
          <a:prstGeom prst="rect">
            <a:avLst/>
          </a:prstGeom>
        </p:spPr>
      </p:pic>
    </p:spTree>
    <p:extLst>
      <p:ext uri="{BB962C8B-B14F-4D97-AF65-F5344CB8AC3E}">
        <p14:creationId xmlns:p14="http://schemas.microsoft.com/office/powerpoint/2010/main" val="372209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BEC9-77F4-D36D-384D-AE5DF0C4698C}"/>
              </a:ext>
            </a:extLst>
          </p:cNvPr>
          <p:cNvSpPr>
            <a:spLocks noGrp="1"/>
          </p:cNvSpPr>
          <p:nvPr>
            <p:ph type="title"/>
          </p:nvPr>
        </p:nvSpPr>
        <p:spPr>
          <a:xfrm>
            <a:off x="1093837" y="201015"/>
            <a:ext cx="10291915" cy="1800526"/>
          </a:xfrm>
        </p:spPr>
        <p:txBody>
          <a:bodyPr vert="horz" lIns="91440" tIns="45720" rIns="91440" bIns="45720" rtlCol="0" anchor="ctr">
            <a:normAutofit/>
          </a:bodyPr>
          <a:lstStyle/>
          <a:p>
            <a:r>
              <a:rPr lang="en-US" dirty="0">
                <a:latin typeface="Abadi" panose="020B0604020104020204" pitchFamily="34" charset="0"/>
              </a:rPr>
              <a:t>US </a:t>
            </a:r>
            <a:r>
              <a:rPr lang="en-US" dirty="0" err="1">
                <a:latin typeface="Abadi" panose="020B0604020104020204" pitchFamily="34" charset="0"/>
              </a:rPr>
              <a:t>Demografic</a:t>
            </a:r>
            <a:r>
              <a:rPr lang="en-US" dirty="0">
                <a:latin typeface="Abadi" panose="020B0604020104020204" pitchFamily="34" charset="0"/>
              </a:rPr>
              <a:t> Analysis Dashboard</a:t>
            </a:r>
          </a:p>
        </p:txBody>
      </p:sp>
      <p:sp>
        <p:nvSpPr>
          <p:cNvPr id="4" name="Content Placeholder 3">
            <a:extLst>
              <a:ext uri="{FF2B5EF4-FFF2-40B4-BE49-F238E27FC236}">
                <a16:creationId xmlns:a16="http://schemas.microsoft.com/office/drawing/2014/main" id="{DB91028C-432A-157D-986A-7176728A21D6}"/>
              </a:ext>
            </a:extLst>
          </p:cNvPr>
          <p:cNvSpPr>
            <a:spLocks noGrp="1"/>
          </p:cNvSpPr>
          <p:nvPr>
            <p:ph sz="half" idx="2"/>
          </p:nvPr>
        </p:nvSpPr>
        <p:spPr>
          <a:xfrm>
            <a:off x="950042" y="2153264"/>
            <a:ext cx="10291915" cy="2959509"/>
          </a:xfrm>
        </p:spPr>
        <p:txBody>
          <a:bodyPr vert="horz" lIns="91440" tIns="45720" rIns="91440" bIns="45720" rtlCol="0">
            <a:normAutofit/>
          </a:bodyPr>
          <a:lstStyle/>
          <a:p>
            <a:pPr>
              <a:lnSpc>
                <a:spcPct val="90000"/>
              </a:lnSpc>
            </a:pPr>
            <a:r>
              <a:rPr lang="en-US" sz="2200" dirty="0"/>
              <a:t>This dashboard provides an insightful visualization of income distribution and transportation performance across the United States. It highlights key disparities in income levels by race, ethnicity, and employment type, alongside variations in transportation efficiency and quality between states. The dashboard offers a clear comparison of high and low-performing regions, making it a useful tool for identifying trends and potential areas for policy improvement. Through these visualizations, the dashboard enables informed discussions on income inequality and transportation development in the U.S.</a:t>
            </a:r>
          </a:p>
          <a:p>
            <a:pPr marL="0" indent="0">
              <a:lnSpc>
                <a:spcPct val="90000"/>
              </a:lnSpc>
              <a:buNone/>
            </a:pPr>
            <a:endParaRPr lang="en-US" sz="2200" dirty="0"/>
          </a:p>
          <a:p>
            <a:pPr>
              <a:lnSpc>
                <a:spcPct val="90000"/>
              </a:lnSpc>
            </a:pPr>
            <a:endParaRPr lang="en-US" sz="2200" dirty="0"/>
          </a:p>
        </p:txBody>
      </p:sp>
    </p:spTree>
    <p:extLst>
      <p:ext uri="{BB962C8B-B14F-4D97-AF65-F5344CB8AC3E}">
        <p14:creationId xmlns:p14="http://schemas.microsoft.com/office/powerpoint/2010/main" val="191161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4" name="Rectangle 2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2ABEC9-77F4-D36D-384D-AE5DF0C4698C}"/>
              </a:ext>
            </a:extLst>
          </p:cNvPr>
          <p:cNvSpPr>
            <a:spLocks noGrp="1"/>
          </p:cNvSpPr>
          <p:nvPr>
            <p:ph type="title"/>
          </p:nvPr>
        </p:nvSpPr>
        <p:spPr>
          <a:xfrm>
            <a:off x="752178" y="107544"/>
            <a:ext cx="7479974" cy="1800526"/>
          </a:xfrm>
        </p:spPr>
        <p:txBody>
          <a:bodyPr vert="horz" lIns="91440" tIns="45720" rIns="91440" bIns="45720" rtlCol="0" anchor="ctr">
            <a:normAutofit/>
          </a:bodyPr>
          <a:lstStyle/>
          <a:p>
            <a:r>
              <a:rPr lang="en-US" sz="2200" dirty="0">
                <a:latin typeface="Abadi" panose="020B0604020104020204" pitchFamily="34" charset="0"/>
              </a:rPr>
              <a:t>What is the racial composition of the population Across the US?</a:t>
            </a:r>
          </a:p>
        </p:txBody>
      </p:sp>
      <p:sp>
        <p:nvSpPr>
          <p:cNvPr id="4" name="Content Placeholder 3">
            <a:extLst>
              <a:ext uri="{FF2B5EF4-FFF2-40B4-BE49-F238E27FC236}">
                <a16:creationId xmlns:a16="http://schemas.microsoft.com/office/drawing/2014/main" id="{DB91028C-432A-157D-986A-7176728A21D6}"/>
              </a:ext>
            </a:extLst>
          </p:cNvPr>
          <p:cNvSpPr>
            <a:spLocks noGrp="1"/>
          </p:cNvSpPr>
          <p:nvPr>
            <p:ph sz="half" idx="2"/>
          </p:nvPr>
        </p:nvSpPr>
        <p:spPr>
          <a:xfrm>
            <a:off x="301835" y="1396350"/>
            <a:ext cx="3888528" cy="5354106"/>
          </a:xfrm>
        </p:spPr>
        <p:txBody>
          <a:bodyPr vert="horz" lIns="91440" tIns="45720" rIns="91440" bIns="45720" rtlCol="0">
            <a:noAutofit/>
          </a:bodyPr>
          <a:lstStyle/>
          <a:p>
            <a:pPr>
              <a:lnSpc>
                <a:spcPct val="90000"/>
              </a:lnSpc>
            </a:pPr>
            <a:r>
              <a:rPr lang="en-US" sz="2000" dirty="0"/>
              <a:t>Dominant Race: The majority of the population is White, constituting approximately 97% of the total.</a:t>
            </a:r>
          </a:p>
          <a:p>
            <a:pPr>
              <a:lnSpc>
                <a:spcPct val="90000"/>
              </a:lnSpc>
            </a:pPr>
            <a:r>
              <a:rPr lang="en-US" sz="2000" dirty="0"/>
              <a:t>Minority Groups: Asian and Native populations make up a small percentage of the overall population.</a:t>
            </a:r>
          </a:p>
          <a:p>
            <a:pPr>
              <a:lnSpc>
                <a:spcPct val="90000"/>
              </a:lnSpc>
            </a:pPr>
            <a:r>
              <a:rPr lang="en-US" sz="2000" dirty="0"/>
              <a:t>Disparity as a reason for choice : There is a significant disparity in the representation of different racial groups, with White individuals being overwhelmingly dominant and the pie chart is great at showing this dominance.</a:t>
            </a:r>
          </a:p>
        </p:txBody>
      </p:sp>
      <p:pic>
        <p:nvPicPr>
          <p:cNvPr id="9" name="Picture 8">
            <a:extLst>
              <a:ext uri="{FF2B5EF4-FFF2-40B4-BE49-F238E27FC236}">
                <a16:creationId xmlns:a16="http://schemas.microsoft.com/office/drawing/2014/main" id="{41B56771-7EA9-38B5-B70C-C7D2116234A1}"/>
              </a:ext>
            </a:extLst>
          </p:cNvPr>
          <p:cNvPicPr>
            <a:picLocks noChangeAspect="1"/>
          </p:cNvPicPr>
          <p:nvPr/>
        </p:nvPicPr>
        <p:blipFill>
          <a:blip r:embed="rId3"/>
          <a:stretch>
            <a:fillRect/>
          </a:stretch>
        </p:blipFill>
        <p:spPr>
          <a:xfrm>
            <a:off x="4574258" y="1532536"/>
            <a:ext cx="6733855" cy="4319704"/>
          </a:xfrm>
          <a:prstGeom prst="rect">
            <a:avLst/>
          </a:prstGeom>
        </p:spPr>
      </p:pic>
    </p:spTree>
    <p:extLst>
      <p:ext uri="{BB962C8B-B14F-4D97-AF65-F5344CB8AC3E}">
        <p14:creationId xmlns:p14="http://schemas.microsoft.com/office/powerpoint/2010/main" val="4024875321"/>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0C47914F61D5489CD554C67F3D9D94" ma:contentTypeVersion="7" ma:contentTypeDescription="Create a new document." ma:contentTypeScope="" ma:versionID="22f06b5dd32b93da11193794ca2a37db">
  <xsd:schema xmlns:xsd="http://www.w3.org/2001/XMLSchema" xmlns:xs="http://www.w3.org/2001/XMLSchema" xmlns:p="http://schemas.microsoft.com/office/2006/metadata/properties" xmlns:ns3="ff6272c1-4aaf-49b8-b8c1-2ff176eb4615" targetNamespace="http://schemas.microsoft.com/office/2006/metadata/properties" ma:root="true" ma:fieldsID="fbd89348ae4daf0462a10db37fbf3881" ns3:_="">
    <xsd:import namespace="ff6272c1-4aaf-49b8-b8c1-2ff176eb461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6272c1-4aaf-49b8-b8c1-2ff176eb46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CBC6AB-25D5-41E9-87D0-B3D3CEF46151}">
  <ds:schemaRefs>
    <ds:schemaRef ds:uri="http://schemas.microsoft.com/sharepoint/v3/contenttype/forms"/>
  </ds:schemaRefs>
</ds:datastoreItem>
</file>

<file path=customXml/itemProps2.xml><?xml version="1.0" encoding="utf-8"?>
<ds:datastoreItem xmlns:ds="http://schemas.openxmlformats.org/officeDocument/2006/customXml" ds:itemID="{F56A5806-F2BB-4A19-9CAA-33E5C75786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6272c1-4aaf-49b8-b8c1-2ff176eb46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9C2807-CB46-42D6-907B-ECB34FE8BB9E}">
  <ds:schemaRefs>
    <ds:schemaRef ds:uri="http://www.w3.org/XML/1998/namespace"/>
    <ds:schemaRef ds:uri="http://schemas.microsoft.com/office/2006/documentManagement/types"/>
    <ds:schemaRef ds:uri="http://purl.org/dc/dcmitype/"/>
    <ds:schemaRef ds:uri="http://schemas.microsoft.com/office/2006/metadata/properties"/>
    <ds:schemaRef ds:uri="ff6272c1-4aaf-49b8-b8c1-2ff176eb4615"/>
    <ds:schemaRef ds:uri="http://purl.org/dc/term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735</TotalTime>
  <Words>658</Words>
  <Application>Microsoft Office PowerPoint</Application>
  <PresentationFormat>Widescreen</PresentationFormat>
  <Paragraphs>32</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Abadi</vt:lpstr>
      <vt:lpstr>Aptos</vt:lpstr>
      <vt:lpstr>Arial</vt:lpstr>
      <vt:lpstr>Century Gothic</vt:lpstr>
      <vt:lpstr>Elephant</vt:lpstr>
      <vt:lpstr>BrushVTI</vt:lpstr>
      <vt:lpstr>US Census Demographic Analysis </vt:lpstr>
      <vt:lpstr>Transportation Metric</vt:lpstr>
      <vt:lpstr>How do states compare in terms of transportation metrics?</vt:lpstr>
      <vt:lpstr>PowerPoint Presentation</vt:lpstr>
      <vt:lpstr>Geographical income &amp; Poverty analysis</vt:lpstr>
      <vt:lpstr>PowerPoint Presentation</vt:lpstr>
      <vt:lpstr>What is the distribution of income across different races and employment types?</vt:lpstr>
      <vt:lpstr>US Demografic Analysis Dashboard</vt:lpstr>
      <vt:lpstr>What is the racial composition of the population Across the US?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خالد نبوى احمد عرفه حسين</dc:creator>
  <cp:lastModifiedBy>خالد نبوى احمد عرفه حسين</cp:lastModifiedBy>
  <cp:revision>46</cp:revision>
  <dcterms:created xsi:type="dcterms:W3CDTF">2024-12-13T10:23:39Z</dcterms:created>
  <dcterms:modified xsi:type="dcterms:W3CDTF">2024-12-13T22:43:31Z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0x010100040C47914F61D5489CD554C67F3D9D94</vt:lpwstr>
  </property>
</Properties>
</file>