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  <p:sldMasterId id="2147483673" r:id="rId3"/>
    <p:sldMasterId id="2147483685" r:id="rId4"/>
    <p:sldMasterId id="2147483697" r:id="rId5"/>
  </p:sldMasterIdLst>
  <p:notesMasterIdLst>
    <p:notesMasterId r:id="rId26"/>
  </p:notesMasterIdLst>
  <p:sldIdLst>
    <p:sldId id="358" r:id="rId6"/>
    <p:sldId id="261" r:id="rId7"/>
    <p:sldId id="381" r:id="rId8"/>
    <p:sldId id="359" r:id="rId9"/>
    <p:sldId id="382" r:id="rId10"/>
    <p:sldId id="383" r:id="rId11"/>
    <p:sldId id="363" r:id="rId12"/>
    <p:sldId id="347" r:id="rId13"/>
    <p:sldId id="364" r:id="rId14"/>
    <p:sldId id="265" r:id="rId15"/>
    <p:sldId id="384" r:id="rId16"/>
    <p:sldId id="385" r:id="rId17"/>
    <p:sldId id="386" r:id="rId18"/>
    <p:sldId id="387" r:id="rId19"/>
    <p:sldId id="388" r:id="rId20"/>
    <p:sldId id="389" r:id="rId21"/>
    <p:sldId id="391" r:id="rId22"/>
    <p:sldId id="390" r:id="rId23"/>
    <p:sldId id="393" r:id="rId24"/>
    <p:sldId id="356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haled Sakaya (Alumni)" initials="KS(" lastIdx="1" clrIdx="0">
    <p:extLst>
      <p:ext uri="{19B8F6BF-5375-455C-9EA6-DF929625EA0E}">
        <p15:presenceInfo xmlns:p15="http://schemas.microsoft.com/office/powerpoint/2012/main" userId="Khaled Sakaya (Alumni)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1251B"/>
    <a:srgbClr val="D8DEB1"/>
    <a:srgbClr val="E11B25"/>
    <a:srgbClr val="CECC9B"/>
    <a:srgbClr val="D7D9A8"/>
    <a:srgbClr val="FFD7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134" autoAdjust="0"/>
    <p:restoredTop sz="92374" autoAdjust="0"/>
  </p:normalViewPr>
  <p:slideViewPr>
    <p:cSldViewPr snapToGrid="0">
      <p:cViewPr varScale="1">
        <p:scale>
          <a:sx n="66" d="100"/>
          <a:sy n="66" d="100"/>
        </p:scale>
        <p:origin x="73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0" d="100"/>
          <a:sy n="70" d="100"/>
        </p:scale>
        <p:origin x="2388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70082E-8A69-410E-8A7D-4F5BA771401C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4C41F1-34A4-4BE4-8098-A45163B85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7404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05EE0-5890-4A86-BBF3-FC14FE1FA5E8}" type="datetime1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DAC32-6BB5-4E92-865F-0CD3D9D66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078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88E85-6369-4F06-9CF4-46F31675A15C}" type="datetime1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DAC32-6BB5-4E92-865F-0CD3D9D66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474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E6A14-A352-4835-A8DD-F5E354461411}" type="datetime1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DAC32-6BB5-4E92-865F-0CD3D9D66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7212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EBF71-793A-440A-922C-1CBEC40F977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7/30/2020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198DC-2EF7-4B34-A789-AD3A4CDEBD2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83487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EBF71-793A-440A-922C-1CBEC40F977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7/30/2020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198DC-2EF7-4B34-A789-AD3A4CDEBD2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64344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EBF71-793A-440A-922C-1CBEC40F977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7/30/2020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198DC-2EF7-4B34-A789-AD3A4CDEBD2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72656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EBF71-793A-440A-922C-1CBEC40F977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7/30/2020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198DC-2EF7-4B34-A789-AD3A4CDEBD2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48543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EBF71-793A-440A-922C-1CBEC40F977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7/30/2020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198DC-2EF7-4B34-A789-AD3A4CDEBD2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615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EBF71-793A-440A-922C-1CBEC40F977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7/30/2020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198DC-2EF7-4B34-A789-AD3A4CDEBD2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10953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EBF71-793A-440A-922C-1CBEC40F977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7/30/2020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198DC-2EF7-4B34-A789-AD3A4CDEBD2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380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EBF71-793A-440A-922C-1CBEC40F977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7/30/2020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198DC-2EF7-4B34-A789-AD3A4CDEBD2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0343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95C0B-1589-4D99-BBC5-1A566EEA1ADA}" type="datetime1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DAC32-6BB5-4E92-865F-0CD3D9D66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7467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EBF71-793A-440A-922C-1CBEC40F977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7/30/2020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198DC-2EF7-4B34-A789-AD3A4CDEBD2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272680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EBF71-793A-440A-922C-1CBEC40F977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7/30/2020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198DC-2EF7-4B34-A789-AD3A4CDEBD2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61452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EBF71-793A-440A-922C-1CBEC40F977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7/30/2020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198DC-2EF7-4B34-A789-AD3A4CDEBD2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910562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EBF71-793A-440A-922C-1CBEC40F977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7/30/2020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198DC-2EF7-4B34-A789-AD3A4CDEBD2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825486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EBF71-793A-440A-922C-1CBEC40F977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7/30/2020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198DC-2EF7-4B34-A789-AD3A4CDEBD2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062947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EBF71-793A-440A-922C-1CBEC40F977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7/30/2020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198DC-2EF7-4B34-A789-AD3A4CDEBD2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738869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EBF71-793A-440A-922C-1CBEC40F977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7/30/2020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198DC-2EF7-4B34-A789-AD3A4CDEBD2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244235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EBF71-793A-440A-922C-1CBEC40F977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7/30/2020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198DC-2EF7-4B34-A789-AD3A4CDEBD2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19323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EBF71-793A-440A-922C-1CBEC40F977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7/30/2020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198DC-2EF7-4B34-A789-AD3A4CDEBD2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482450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EBF71-793A-440A-922C-1CBEC40F977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7/30/2020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198DC-2EF7-4B34-A789-AD3A4CDEBD2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2958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E457C-01EA-484C-AC90-6752CB095A46}" type="datetime1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DAC32-6BB5-4E92-865F-0CD3D9D66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52232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EBF71-793A-440A-922C-1CBEC40F977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7/30/2020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198DC-2EF7-4B34-A789-AD3A4CDEBD2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499204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EBF71-793A-440A-922C-1CBEC40F977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7/30/2020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198DC-2EF7-4B34-A789-AD3A4CDEBD2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296906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EBF71-793A-440A-922C-1CBEC40F977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7/30/2020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198DC-2EF7-4B34-A789-AD3A4CDEBD2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754378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EBF71-793A-440A-922C-1CBEC40F977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7/30/2020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198DC-2EF7-4B34-A789-AD3A4CDEBD2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134480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EBF71-793A-440A-922C-1CBEC40F977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7/30/2020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198DC-2EF7-4B34-A789-AD3A4CDEBD2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565390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EBF71-793A-440A-922C-1CBEC40F977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7/30/2020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198DC-2EF7-4B34-A789-AD3A4CDEBD2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002560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EBF71-793A-440A-922C-1CBEC40F977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7/30/2020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198DC-2EF7-4B34-A789-AD3A4CDEBD2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168301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EBF71-793A-440A-922C-1CBEC40F977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7/30/2020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198DC-2EF7-4B34-A789-AD3A4CDEBD2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550048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EBF71-793A-440A-922C-1CBEC40F977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7/30/2020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198DC-2EF7-4B34-A789-AD3A4CDEBD2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151230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EBF71-793A-440A-922C-1CBEC40F977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7/30/2020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198DC-2EF7-4B34-A789-AD3A4CDEBD2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4489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1114D-9906-4AAA-A3C5-60D3FA4929AF}" type="datetime1">
              <a:rPr lang="en-US" smtClean="0"/>
              <a:t>7/30/2020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DAC32-6BB5-4E92-865F-0CD3D9D66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71842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EBF71-793A-440A-922C-1CBEC40F977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7/30/2020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198DC-2EF7-4B34-A789-AD3A4CDEBD2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989228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EBF71-793A-440A-922C-1CBEC40F977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7/30/2020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198DC-2EF7-4B34-A789-AD3A4CDEBD2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948276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EBF71-793A-440A-922C-1CBEC40F977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7/30/2020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198DC-2EF7-4B34-A789-AD3A4CDEBD2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369343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EBF71-793A-440A-922C-1CBEC40F977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7/30/2020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198DC-2EF7-4B34-A789-AD3A4CDEBD2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007952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EBF71-793A-440A-922C-1CBEC40F977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7/30/2020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198DC-2EF7-4B34-A789-AD3A4CDEBD2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013156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EBF71-793A-440A-922C-1CBEC40F977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7/30/2020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198DC-2EF7-4B34-A789-AD3A4CDEBD2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699955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EBF71-793A-440A-922C-1CBEC40F977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7/30/2020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198DC-2EF7-4B34-A789-AD3A4CDEBD2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15203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EBF71-793A-440A-922C-1CBEC40F977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7/30/2020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198DC-2EF7-4B34-A789-AD3A4CDEBD2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727770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EBF71-793A-440A-922C-1CBEC40F977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7/30/2020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198DC-2EF7-4B34-A789-AD3A4CDEBD2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935495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EBF71-793A-440A-922C-1CBEC40F977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7/30/2020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198DC-2EF7-4B34-A789-AD3A4CDEBD2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3996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5894F-2B01-4E58-9447-F7F292735935}" type="datetime1">
              <a:rPr lang="en-US" smtClean="0"/>
              <a:t>7/30/2020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DAC32-6BB5-4E92-865F-0CD3D9D66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87313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EBF71-793A-440A-922C-1CBEC40F977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7/30/2020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198DC-2EF7-4B34-A789-AD3A4CDEBD2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01600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EBF71-793A-440A-922C-1CBEC40F977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7/30/2020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198DC-2EF7-4B34-A789-AD3A4CDEBD2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3076233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EBF71-793A-440A-922C-1CBEC40F977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7/30/2020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198DC-2EF7-4B34-A789-AD3A4CDEBD2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01018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EBF71-793A-440A-922C-1CBEC40F977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7/30/2020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198DC-2EF7-4B34-A789-AD3A4CDEBD2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780572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EBF71-793A-440A-922C-1CBEC40F977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7/30/2020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198DC-2EF7-4B34-A789-AD3A4CDEBD2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215429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EBF71-793A-440A-922C-1CBEC40F977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7/30/2020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198DC-2EF7-4B34-A789-AD3A4CDEBD2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672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1ED85-C2B6-4C30-8415-D868C9CB5528}" type="datetime1">
              <a:rPr lang="en-US" smtClean="0"/>
              <a:t>7/30/2020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DAC32-6BB5-4E92-865F-0CD3D9D66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449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CDF20-F593-4901-A465-7AF6BCF43581}" type="datetime1">
              <a:rPr lang="en-US" smtClean="0"/>
              <a:t>7/30/2020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DAC32-6BB5-4E92-865F-0CD3D9D66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700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D3106-A02A-4B3E-831B-6F9200A36665}" type="datetime1">
              <a:rPr lang="en-US" smtClean="0"/>
              <a:t>7/30/2020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DAC32-6BB5-4E92-865F-0CD3D9D66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164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8CE34-3C64-4DAB-9937-BAEAA42D47EB}" type="datetime1">
              <a:rPr lang="en-US" smtClean="0"/>
              <a:t>7/30/2020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DAC32-6BB5-4E92-865F-0CD3D9D66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497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016D48-3BB1-47D7-8FC8-CAE6F8B57769}" type="datetime1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8DAC32-6BB5-4E92-865F-0CD3D9D66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229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CEBF71-793A-440A-922C-1CBEC40F977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7/30/2020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4198DC-2EF7-4B34-A789-AD3A4CDEBD2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7465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CEBF71-793A-440A-922C-1CBEC40F977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7/30/2020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4198DC-2EF7-4B34-A789-AD3A4CDEBD2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8970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CEBF71-793A-440A-922C-1CBEC40F977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7/30/2020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4198DC-2EF7-4B34-A789-AD3A4CDEBD2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0232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CEBF71-793A-440A-922C-1CBEC40F977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7/30/2020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4198DC-2EF7-4B34-A789-AD3A4CDEBD2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640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25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1DD8AF8-1A8D-4B4F-B45F-FE21A8315093}"/>
              </a:ext>
            </a:extLst>
          </p:cNvPr>
          <p:cNvSpPr txBox="1"/>
          <p:nvPr/>
        </p:nvSpPr>
        <p:spPr>
          <a:xfrm>
            <a:off x="442452" y="206477"/>
            <a:ext cx="11444748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8000" b="1" dirty="0">
              <a:solidFill>
                <a:schemeClr val="bg1"/>
              </a:solidFill>
            </a:endParaRPr>
          </a:p>
          <a:p>
            <a:r>
              <a:rPr lang="en-US" sz="8000" b="1" dirty="0">
                <a:solidFill>
                  <a:schemeClr val="bg1"/>
                </a:solidFill>
              </a:rPr>
              <a:t>Capstone Project</a:t>
            </a:r>
          </a:p>
          <a:p>
            <a:endParaRPr lang="en-US" sz="4000" b="1" dirty="0">
              <a:solidFill>
                <a:schemeClr val="bg1"/>
              </a:solidFill>
            </a:endParaRPr>
          </a:p>
          <a:p>
            <a:endParaRPr lang="en-US" sz="4000" b="1" dirty="0">
              <a:solidFill>
                <a:schemeClr val="bg1"/>
              </a:solidFill>
            </a:endParaRPr>
          </a:p>
          <a:p>
            <a:endParaRPr lang="en-US" sz="4000" b="1" dirty="0">
              <a:solidFill>
                <a:schemeClr val="bg1"/>
              </a:solidFill>
            </a:endParaRPr>
          </a:p>
          <a:p>
            <a:r>
              <a:rPr lang="en-US" sz="3600" b="1" dirty="0">
                <a:solidFill>
                  <a:schemeClr val="bg1"/>
                </a:solidFill>
              </a:rPr>
              <a:t>Selection of Borough, Neighborhoods, and venues to visit in the City of New York</a:t>
            </a:r>
          </a:p>
          <a:p>
            <a:endParaRPr lang="en-US" sz="4000" b="1" dirty="0">
              <a:solidFill>
                <a:schemeClr val="bg1"/>
              </a:solidFill>
            </a:endParaRPr>
          </a:p>
          <a:p>
            <a:r>
              <a:rPr lang="en-US" sz="2400" b="1" dirty="0">
                <a:solidFill>
                  <a:schemeClr val="bg1"/>
                </a:solidFill>
              </a:rPr>
              <a:t>30/07/202</a:t>
            </a:r>
          </a:p>
        </p:txBody>
      </p:sp>
    </p:spTree>
    <p:extLst>
      <p:ext uri="{BB962C8B-B14F-4D97-AF65-F5344CB8AC3E}">
        <p14:creationId xmlns:p14="http://schemas.microsoft.com/office/powerpoint/2010/main" val="27463814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B670DBD5-770C-4383-9F54-5B86E86BD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10277" y="0"/>
            <a:ext cx="9771446" cy="6858000"/>
          </a:xfrm>
          <a:custGeom>
            <a:avLst/>
            <a:gdLst>
              <a:gd name="connsiteX0" fmla="*/ 1422188 w 9771446"/>
              <a:gd name="connsiteY0" fmla="*/ 0 h 6858000"/>
              <a:gd name="connsiteX1" fmla="*/ 8349258 w 9771446"/>
              <a:gd name="connsiteY1" fmla="*/ 0 h 6858000"/>
              <a:gd name="connsiteX2" fmla="*/ 8502224 w 9771446"/>
              <a:gd name="connsiteY2" fmla="*/ 159673 h 6858000"/>
              <a:gd name="connsiteX3" fmla="*/ 9771446 w 9771446"/>
              <a:gd name="connsiteY3" fmla="*/ 3429001 h 6858000"/>
              <a:gd name="connsiteX4" fmla="*/ 8502224 w 9771446"/>
              <a:gd name="connsiteY4" fmla="*/ 6698330 h 6858000"/>
              <a:gd name="connsiteX5" fmla="*/ 8349260 w 9771446"/>
              <a:gd name="connsiteY5" fmla="*/ 6858000 h 6858000"/>
              <a:gd name="connsiteX6" fmla="*/ 1422186 w 9771446"/>
              <a:gd name="connsiteY6" fmla="*/ 6858000 h 6858000"/>
              <a:gd name="connsiteX7" fmla="*/ 1269223 w 9771446"/>
              <a:gd name="connsiteY7" fmla="*/ 6698330 h 6858000"/>
              <a:gd name="connsiteX8" fmla="*/ 0 w 9771446"/>
              <a:gd name="connsiteY8" fmla="*/ 3429001 h 6858000"/>
              <a:gd name="connsiteX9" fmla="*/ 1269223 w 9771446"/>
              <a:gd name="connsiteY9" fmla="*/ 15967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771446" h="6858000">
                <a:moveTo>
                  <a:pt x="1422188" y="0"/>
                </a:moveTo>
                <a:lnTo>
                  <a:pt x="8349258" y="0"/>
                </a:lnTo>
                <a:lnTo>
                  <a:pt x="8502224" y="159673"/>
                </a:lnTo>
                <a:cubicBezTo>
                  <a:pt x="9290813" y="1023162"/>
                  <a:pt x="9771446" y="2170221"/>
                  <a:pt x="9771446" y="3429001"/>
                </a:cubicBezTo>
                <a:cubicBezTo>
                  <a:pt x="9771446" y="4687781"/>
                  <a:pt x="9290813" y="5834840"/>
                  <a:pt x="8502224" y="6698330"/>
                </a:cubicBezTo>
                <a:lnTo>
                  <a:pt x="8349260" y="6858000"/>
                </a:lnTo>
                <a:lnTo>
                  <a:pt x="1422186" y="6858000"/>
                </a:lnTo>
                <a:lnTo>
                  <a:pt x="1269223" y="6698330"/>
                </a:lnTo>
                <a:cubicBezTo>
                  <a:pt x="480633" y="5834840"/>
                  <a:pt x="0" y="4687781"/>
                  <a:pt x="0" y="3429001"/>
                </a:cubicBezTo>
                <a:cubicBezTo>
                  <a:pt x="0" y="2170221"/>
                  <a:pt x="480633" y="1023162"/>
                  <a:pt x="1269223" y="159673"/>
                </a:cubicBezTo>
                <a:close/>
              </a:path>
            </a:pathLst>
          </a:cu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8FBB1B68-DBF5-4ACD-AD7A-269981130D79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61" r="19829" b="-1"/>
          <a:stretch/>
        </p:blipFill>
        <p:spPr bwMode="auto">
          <a:xfrm>
            <a:off x="1460597" y="10"/>
            <a:ext cx="9270806" cy="6857990"/>
          </a:xfrm>
          <a:custGeom>
            <a:avLst/>
            <a:gdLst/>
            <a:ahLst/>
            <a:cxnLst/>
            <a:rect l="l" t="t" r="r" b="b"/>
            <a:pathLst>
              <a:path w="9270806" h="6858000">
                <a:moveTo>
                  <a:pt x="1503712" y="0"/>
                </a:moveTo>
                <a:lnTo>
                  <a:pt x="7767094" y="0"/>
                </a:lnTo>
                <a:lnTo>
                  <a:pt x="7913128" y="139721"/>
                </a:lnTo>
                <a:cubicBezTo>
                  <a:pt x="8751971" y="981521"/>
                  <a:pt x="9270806" y="2144457"/>
                  <a:pt x="9270806" y="3429000"/>
                </a:cubicBezTo>
                <a:cubicBezTo>
                  <a:pt x="9270806" y="4713544"/>
                  <a:pt x="8751971" y="5876479"/>
                  <a:pt x="7913128" y="6718279"/>
                </a:cubicBezTo>
                <a:lnTo>
                  <a:pt x="7767094" y="6858000"/>
                </a:lnTo>
                <a:lnTo>
                  <a:pt x="1503712" y="6858000"/>
                </a:lnTo>
                <a:lnTo>
                  <a:pt x="1357679" y="6718279"/>
                </a:lnTo>
                <a:cubicBezTo>
                  <a:pt x="518835" y="5876479"/>
                  <a:pt x="0" y="4713544"/>
                  <a:pt x="0" y="3429000"/>
                </a:cubicBezTo>
                <a:cubicBezTo>
                  <a:pt x="0" y="2144457"/>
                  <a:pt x="518835" y="981521"/>
                  <a:pt x="1357679" y="139721"/>
                </a:cubicBezTo>
                <a:close/>
              </a:path>
            </a:pathLst>
          </a:custGeom>
          <a:noFill/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49BDBF8-8E65-42F6-9085-825FF04286D2}"/>
              </a:ext>
            </a:extLst>
          </p:cNvPr>
          <p:cNvSpPr txBox="1"/>
          <p:nvPr/>
        </p:nvSpPr>
        <p:spPr>
          <a:xfrm>
            <a:off x="154312" y="203200"/>
            <a:ext cx="190671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1251B"/>
                </a:solidFill>
              </a:rPr>
              <a:t>The neighborhoods of the 5 Boroughs were given different colors 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D6CFF46-5896-4FBD-AD29-CC78EB59945B}"/>
              </a:ext>
            </a:extLst>
          </p:cNvPr>
          <p:cNvSpPr txBox="1"/>
          <p:nvPr/>
        </p:nvSpPr>
        <p:spPr>
          <a:xfrm>
            <a:off x="154312" y="5177472"/>
            <a:ext cx="190671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1251B"/>
                </a:solidFill>
              </a:rPr>
              <a:t>This will aid in understanding the NYC neighborhood data</a:t>
            </a:r>
          </a:p>
        </p:txBody>
      </p:sp>
    </p:spTree>
    <p:extLst>
      <p:ext uri="{BB962C8B-B14F-4D97-AF65-F5344CB8AC3E}">
        <p14:creationId xmlns:p14="http://schemas.microsoft.com/office/powerpoint/2010/main" val="2276323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32A8C3E7-6E9E-4F5C-82C1-194761A92BAF}"/>
              </a:ext>
            </a:extLst>
          </p:cNvPr>
          <p:cNvSpPr txBox="1"/>
          <p:nvPr/>
        </p:nvSpPr>
        <p:spPr>
          <a:xfrm>
            <a:off x="804672" y="4007334"/>
            <a:ext cx="6455833" cy="247591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2500" lnSpcReduction="2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400" b="1" dirty="0">
                <a:latin typeface="+mj-lt"/>
                <a:ea typeface="+mj-ea"/>
                <a:cs typeface="+mj-cs"/>
              </a:rPr>
              <a:t>Manhattan had the highest venue density among the 5 Boroughs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400" b="1" dirty="0"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400" b="1" dirty="0">
                <a:latin typeface="+mj-lt"/>
                <a:ea typeface="+mj-ea"/>
                <a:cs typeface="+mj-cs"/>
              </a:rPr>
              <a:t>This means that this borough is more condensed in venues, and that’s an indicator of a rich touristic experience.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400" b="1" dirty="0"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400" b="1" dirty="0">
                <a:latin typeface="+mj-lt"/>
                <a:ea typeface="+mj-ea"/>
                <a:cs typeface="+mj-cs"/>
              </a:rPr>
              <a:t>But density is not the only factor to take into account.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05C5575-0F07-43D0-AE78-81EAA8E67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3759" y="1421356"/>
            <a:ext cx="4538241" cy="5436644"/>
          </a:xfrm>
          <a:custGeom>
            <a:avLst/>
            <a:gdLst>
              <a:gd name="connsiteX0" fmla="*/ 3084645 w 4538241"/>
              <a:gd name="connsiteY0" fmla="*/ 0 h 5436644"/>
              <a:gd name="connsiteX1" fmla="*/ 4285328 w 4538241"/>
              <a:gd name="connsiteY1" fmla="*/ 242407 h 5436644"/>
              <a:gd name="connsiteX2" fmla="*/ 4538241 w 4538241"/>
              <a:gd name="connsiteY2" fmla="*/ 364242 h 5436644"/>
              <a:gd name="connsiteX3" fmla="*/ 4538241 w 4538241"/>
              <a:gd name="connsiteY3" fmla="*/ 5436644 h 5436644"/>
              <a:gd name="connsiteX4" fmla="*/ 1091428 w 4538241"/>
              <a:gd name="connsiteY4" fmla="*/ 5436644 h 5436644"/>
              <a:gd name="connsiteX5" fmla="*/ 903472 w 4538241"/>
              <a:gd name="connsiteY5" fmla="*/ 5265818 h 5436644"/>
              <a:gd name="connsiteX6" fmla="*/ 0 w 4538241"/>
              <a:gd name="connsiteY6" fmla="*/ 3084645 h 5436644"/>
              <a:gd name="connsiteX7" fmla="*/ 3084645 w 4538241"/>
              <a:gd name="connsiteY7" fmla="*/ 0 h 5436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38241" h="5436644">
                <a:moveTo>
                  <a:pt x="3084645" y="0"/>
                </a:moveTo>
                <a:cubicBezTo>
                  <a:pt x="3510546" y="0"/>
                  <a:pt x="3916286" y="86315"/>
                  <a:pt x="4285328" y="242407"/>
                </a:cubicBezTo>
                <a:lnTo>
                  <a:pt x="4538241" y="364242"/>
                </a:lnTo>
                <a:lnTo>
                  <a:pt x="4538241" y="5436644"/>
                </a:lnTo>
                <a:lnTo>
                  <a:pt x="1091428" y="5436644"/>
                </a:lnTo>
                <a:lnTo>
                  <a:pt x="903472" y="5265818"/>
                </a:lnTo>
                <a:cubicBezTo>
                  <a:pt x="345261" y="4707608"/>
                  <a:pt x="0" y="3936446"/>
                  <a:pt x="0" y="3084645"/>
                </a:cubicBezTo>
                <a:cubicBezTo>
                  <a:pt x="0" y="1381043"/>
                  <a:pt x="1381043" y="0"/>
                  <a:pt x="3084645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7583227-44AB-4ECD-AD51-9EC7A5A3E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16897" y="1584494"/>
            <a:ext cx="4375105" cy="5273507"/>
          </a:xfrm>
          <a:custGeom>
            <a:avLst/>
            <a:gdLst>
              <a:gd name="connsiteX0" fmla="*/ 2921508 w 4375105"/>
              <a:gd name="connsiteY0" fmla="*/ 0 h 5273507"/>
              <a:gd name="connsiteX1" fmla="*/ 4314072 w 4375105"/>
              <a:gd name="connsiteY1" fmla="*/ 352611 h 5273507"/>
              <a:gd name="connsiteX2" fmla="*/ 4375105 w 4375105"/>
              <a:gd name="connsiteY2" fmla="*/ 389689 h 5273507"/>
              <a:gd name="connsiteX3" fmla="*/ 4375105 w 4375105"/>
              <a:gd name="connsiteY3" fmla="*/ 5273507 h 5273507"/>
              <a:gd name="connsiteX4" fmla="*/ 1193705 w 4375105"/>
              <a:gd name="connsiteY4" fmla="*/ 5273507 h 5273507"/>
              <a:gd name="connsiteX5" fmla="*/ 1063158 w 4375105"/>
              <a:gd name="connsiteY5" fmla="*/ 5175886 h 5273507"/>
              <a:gd name="connsiteX6" fmla="*/ 0 w 4375105"/>
              <a:gd name="connsiteY6" fmla="*/ 2921508 h 5273507"/>
              <a:gd name="connsiteX7" fmla="*/ 2921508 w 4375105"/>
              <a:gd name="connsiteY7" fmla="*/ 0 h 5273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75105" h="5273507">
                <a:moveTo>
                  <a:pt x="2921508" y="0"/>
                </a:moveTo>
                <a:cubicBezTo>
                  <a:pt x="3425728" y="0"/>
                  <a:pt x="3900114" y="127735"/>
                  <a:pt x="4314072" y="352611"/>
                </a:cubicBezTo>
                <a:lnTo>
                  <a:pt x="4375105" y="389689"/>
                </a:lnTo>
                <a:lnTo>
                  <a:pt x="4375105" y="5273507"/>
                </a:lnTo>
                <a:lnTo>
                  <a:pt x="1193705" y="5273507"/>
                </a:lnTo>
                <a:lnTo>
                  <a:pt x="1063158" y="5175886"/>
                </a:lnTo>
                <a:cubicBezTo>
                  <a:pt x="413861" y="4640038"/>
                  <a:pt x="0" y="3829104"/>
                  <a:pt x="0" y="2921508"/>
                </a:cubicBezTo>
                <a:cubicBezTo>
                  <a:pt x="0" y="1308004"/>
                  <a:pt x="1308004" y="0"/>
                  <a:pt x="2921508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26B9EF5-5D92-4AC7-BC55-FC5C4C98ED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6199" y="548"/>
            <a:ext cx="4349752" cy="3142889"/>
          </a:xfrm>
          <a:custGeom>
            <a:avLst/>
            <a:gdLst>
              <a:gd name="connsiteX0" fmla="*/ 229420 w 4349752"/>
              <a:gd name="connsiteY0" fmla="*/ 0 h 3142889"/>
              <a:gd name="connsiteX1" fmla="*/ 4120333 w 4349752"/>
              <a:gd name="connsiteY1" fmla="*/ 0 h 3142889"/>
              <a:gd name="connsiteX2" fmla="*/ 4178840 w 4349752"/>
              <a:gd name="connsiteY2" fmla="*/ 121453 h 3142889"/>
              <a:gd name="connsiteX3" fmla="*/ 4349752 w 4349752"/>
              <a:gd name="connsiteY3" fmla="*/ 968013 h 3142889"/>
              <a:gd name="connsiteX4" fmla="*/ 2174876 w 4349752"/>
              <a:gd name="connsiteY4" fmla="*/ 3142889 h 3142889"/>
              <a:gd name="connsiteX5" fmla="*/ 0 w 4349752"/>
              <a:gd name="connsiteY5" fmla="*/ 968013 h 3142889"/>
              <a:gd name="connsiteX6" fmla="*/ 170913 w 4349752"/>
              <a:gd name="connsiteY6" fmla="*/ 121453 h 3142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49752" h="3142889">
                <a:moveTo>
                  <a:pt x="229420" y="0"/>
                </a:moveTo>
                <a:lnTo>
                  <a:pt x="4120333" y="0"/>
                </a:lnTo>
                <a:lnTo>
                  <a:pt x="4178840" y="121453"/>
                </a:lnTo>
                <a:cubicBezTo>
                  <a:pt x="4288894" y="381652"/>
                  <a:pt x="4349752" y="667725"/>
                  <a:pt x="4349752" y="968013"/>
                </a:cubicBezTo>
                <a:cubicBezTo>
                  <a:pt x="4349752" y="2169164"/>
                  <a:pt x="3376027" y="3142889"/>
                  <a:pt x="2174876" y="3142889"/>
                </a:cubicBezTo>
                <a:cubicBezTo>
                  <a:pt x="973725" y="3142889"/>
                  <a:pt x="0" y="2169164"/>
                  <a:pt x="0" y="968013"/>
                </a:cubicBezTo>
                <a:cubicBezTo>
                  <a:pt x="0" y="667725"/>
                  <a:pt x="60858" y="381652"/>
                  <a:pt x="170913" y="12145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CED520D6-8B57-4047-BB5F-2BE1017B2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39395" y="0"/>
            <a:ext cx="4023360" cy="2980240"/>
          </a:xfrm>
          <a:custGeom>
            <a:avLst/>
            <a:gdLst>
              <a:gd name="connsiteX0" fmla="*/ 248676 w 4023360"/>
              <a:gd name="connsiteY0" fmla="*/ 0 h 2980240"/>
              <a:gd name="connsiteX1" fmla="*/ 3774684 w 4023360"/>
              <a:gd name="connsiteY1" fmla="*/ 0 h 2980240"/>
              <a:gd name="connsiteX2" fmla="*/ 3780561 w 4023360"/>
              <a:gd name="connsiteY2" fmla="*/ 9674 h 2980240"/>
              <a:gd name="connsiteX3" fmla="*/ 4023360 w 4023360"/>
              <a:gd name="connsiteY3" fmla="*/ 968560 h 2980240"/>
              <a:gd name="connsiteX4" fmla="*/ 2011680 w 4023360"/>
              <a:gd name="connsiteY4" fmla="*/ 2980240 h 2980240"/>
              <a:gd name="connsiteX5" fmla="*/ 0 w 4023360"/>
              <a:gd name="connsiteY5" fmla="*/ 968560 h 2980240"/>
              <a:gd name="connsiteX6" fmla="*/ 242799 w 4023360"/>
              <a:gd name="connsiteY6" fmla="*/ 9674 h 298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23360" h="2980240">
                <a:moveTo>
                  <a:pt x="248676" y="0"/>
                </a:moveTo>
                <a:lnTo>
                  <a:pt x="3774684" y="0"/>
                </a:lnTo>
                <a:lnTo>
                  <a:pt x="3780561" y="9674"/>
                </a:lnTo>
                <a:cubicBezTo>
                  <a:pt x="3935405" y="294716"/>
                  <a:pt x="4023360" y="621366"/>
                  <a:pt x="4023360" y="968560"/>
                </a:cubicBezTo>
                <a:cubicBezTo>
                  <a:pt x="4023360" y="2079580"/>
                  <a:pt x="3122700" y="2980240"/>
                  <a:pt x="2011680" y="2980240"/>
                </a:cubicBezTo>
                <a:cubicBezTo>
                  <a:pt x="900660" y="2980240"/>
                  <a:pt x="0" y="2079580"/>
                  <a:pt x="0" y="968560"/>
                </a:cubicBezTo>
                <a:cubicBezTo>
                  <a:pt x="0" y="621366"/>
                  <a:pt x="87955" y="294716"/>
                  <a:pt x="242799" y="967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4161F66-99C3-4476-8810-E608A2EBE11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847259" y="374754"/>
            <a:ext cx="3643304" cy="12097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523ADFE-2058-40DA-9A38-2EC05DBE084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8373348" y="2980240"/>
            <a:ext cx="3630163" cy="3142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4147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E5F705A-5E81-4B3A-8EF4-911982DB31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B68E7D-51E1-437D-9776-E770C551E06F}"/>
              </a:ext>
            </a:extLst>
          </p:cNvPr>
          <p:cNvPicPr/>
          <p:nvPr/>
        </p:nvPicPr>
        <p:blipFill>
          <a:blip r:embed="rId2">
            <a:duotone>
              <a:prstClr val="black"/>
              <a:prstClr val="white"/>
            </a:duotone>
          </a:blip>
          <a:stretch>
            <a:fillRect/>
          </a:stretch>
        </p:blipFill>
        <p:spPr>
          <a:xfrm>
            <a:off x="169244" y="421901"/>
            <a:ext cx="5002363" cy="1316316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D8F92D9-1751-4ABF-9CB7-D198C9A05A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9067" y="0"/>
            <a:ext cx="1715241" cy="6858000"/>
          </a:xfrm>
          <a:custGeom>
            <a:avLst/>
            <a:gdLst>
              <a:gd name="connsiteX0" fmla="*/ 1619628 w 1715241"/>
              <a:gd name="connsiteY0" fmla="*/ 0 h 6858000"/>
              <a:gd name="connsiteX1" fmla="*/ 1715241 w 1715241"/>
              <a:gd name="connsiteY1" fmla="*/ 0 h 6858000"/>
              <a:gd name="connsiteX2" fmla="*/ 1711235 w 1715241"/>
              <a:gd name="connsiteY2" fmla="*/ 3148 h 6858000"/>
              <a:gd name="connsiteX3" fmla="*/ 95613 w 1715241"/>
              <a:gd name="connsiteY3" fmla="*/ 3429000 h 6858000"/>
              <a:gd name="connsiteX4" fmla="*/ 1711235 w 1715241"/>
              <a:gd name="connsiteY4" fmla="*/ 6854853 h 6858000"/>
              <a:gd name="connsiteX5" fmla="*/ 1715240 w 1715241"/>
              <a:gd name="connsiteY5" fmla="*/ 6858000 h 6858000"/>
              <a:gd name="connsiteX6" fmla="*/ 1619627 w 1715241"/>
              <a:gd name="connsiteY6" fmla="*/ 6858000 h 6858000"/>
              <a:gd name="connsiteX7" fmla="*/ 1615622 w 1715241"/>
              <a:gd name="connsiteY7" fmla="*/ 6854853 h 6858000"/>
              <a:gd name="connsiteX8" fmla="*/ 0 w 1715241"/>
              <a:gd name="connsiteY8" fmla="*/ 3429000 h 6858000"/>
              <a:gd name="connsiteX9" fmla="*/ 1615622 w 1715241"/>
              <a:gd name="connsiteY9" fmla="*/ 314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15241" h="6858000">
                <a:moveTo>
                  <a:pt x="1619628" y="0"/>
                </a:moveTo>
                <a:lnTo>
                  <a:pt x="1715241" y="0"/>
                </a:lnTo>
                <a:lnTo>
                  <a:pt x="1711235" y="3148"/>
                </a:lnTo>
                <a:cubicBezTo>
                  <a:pt x="724534" y="817446"/>
                  <a:pt x="95613" y="2049777"/>
                  <a:pt x="95613" y="3429000"/>
                </a:cubicBezTo>
                <a:cubicBezTo>
                  <a:pt x="95613" y="4808224"/>
                  <a:pt x="724534" y="6040555"/>
                  <a:pt x="1711235" y="6854853"/>
                </a:cubicBezTo>
                <a:lnTo>
                  <a:pt x="1715240" y="6858000"/>
                </a:lnTo>
                <a:lnTo>
                  <a:pt x="1619627" y="6858000"/>
                </a:lnTo>
                <a:lnTo>
                  <a:pt x="1615622" y="6854853"/>
                </a:lnTo>
                <a:cubicBezTo>
                  <a:pt x="628921" y="6040555"/>
                  <a:pt x="0" y="4808224"/>
                  <a:pt x="0" y="3429000"/>
                </a:cubicBezTo>
                <a:cubicBezTo>
                  <a:pt x="0" y="2049777"/>
                  <a:pt x="628921" y="817446"/>
                  <a:pt x="1615622" y="3148"/>
                </a:cubicBezTo>
                <a:close/>
              </a:path>
            </a:pathLst>
          </a:custGeom>
          <a:solidFill>
            <a:schemeClr val="accent6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27CED44-FA30-4FA2-B7E0-BC003C0A52DD}"/>
              </a:ext>
            </a:extLst>
          </p:cNvPr>
          <p:cNvPicPr/>
          <p:nvPr/>
        </p:nvPicPr>
        <p:blipFill>
          <a:blip r:embed="rId3">
            <a:duotone>
              <a:prstClr val="black"/>
              <a:prstClr val="white"/>
            </a:duotone>
          </a:blip>
          <a:stretch>
            <a:fillRect/>
          </a:stretch>
        </p:blipFill>
        <p:spPr>
          <a:xfrm>
            <a:off x="6096001" y="1738217"/>
            <a:ext cx="4381748" cy="3381566"/>
          </a:xfrm>
          <a:prstGeom prst="rect">
            <a:avLst/>
          </a:prstGeom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6D6B998F-CA62-4EE6-B7E7-046377D4F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27816" y="2306119"/>
            <a:ext cx="1164184" cy="2245762"/>
          </a:xfrm>
          <a:custGeom>
            <a:avLst/>
            <a:gdLst>
              <a:gd name="connsiteX0" fmla="*/ 1436137 w 1488962"/>
              <a:gd name="connsiteY0" fmla="*/ 0 h 2872274"/>
              <a:gd name="connsiteX1" fmla="*/ 1488962 w 1488962"/>
              <a:gd name="connsiteY1" fmla="*/ 2668 h 2872274"/>
              <a:gd name="connsiteX2" fmla="*/ 1488962 w 1488962"/>
              <a:gd name="connsiteY2" fmla="*/ 2869607 h 2872274"/>
              <a:gd name="connsiteX3" fmla="*/ 1436137 w 1488962"/>
              <a:gd name="connsiteY3" fmla="*/ 2872274 h 2872274"/>
              <a:gd name="connsiteX4" fmla="*/ 0 w 1488962"/>
              <a:gd name="connsiteY4" fmla="*/ 1436137 h 2872274"/>
              <a:gd name="connsiteX5" fmla="*/ 1436137 w 1488962"/>
              <a:gd name="connsiteY5" fmla="*/ 0 h 2872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8962" h="2872274">
                <a:moveTo>
                  <a:pt x="1436137" y="0"/>
                </a:moveTo>
                <a:lnTo>
                  <a:pt x="1488962" y="2668"/>
                </a:lnTo>
                <a:lnTo>
                  <a:pt x="1488962" y="2869607"/>
                </a:lnTo>
                <a:lnTo>
                  <a:pt x="1436137" y="2872274"/>
                </a:lnTo>
                <a:cubicBezTo>
                  <a:pt x="642980" y="2872274"/>
                  <a:pt x="0" y="2229294"/>
                  <a:pt x="0" y="1436137"/>
                </a:cubicBezTo>
                <a:cubicBezTo>
                  <a:pt x="0" y="642980"/>
                  <a:pt x="642980" y="0"/>
                  <a:pt x="1436137" y="0"/>
                </a:cubicBezTo>
                <a:close/>
              </a:path>
            </a:pathLst>
          </a:custGeom>
          <a:solidFill>
            <a:schemeClr val="accent6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A05688C-1D18-4FF8-9EE7-4EEAA53D0491}"/>
              </a:ext>
            </a:extLst>
          </p:cNvPr>
          <p:cNvSpPr txBox="1"/>
          <p:nvPr/>
        </p:nvSpPr>
        <p:spPr>
          <a:xfrm>
            <a:off x="400659" y="3264750"/>
            <a:ext cx="4276994" cy="371006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b="1" dirty="0">
                <a:solidFill>
                  <a:srgbClr val="E1251B"/>
                </a:solidFill>
                <a:latin typeface="+mj-lt"/>
                <a:ea typeface="+mj-ea"/>
                <a:cs typeface="+mj-cs"/>
              </a:rPr>
              <a:t>Queens had the highest number of distinct venue category, which indicates it is the most diverse among the 5 boroughs, which is also an indicator of a rich touristic experience</a:t>
            </a:r>
          </a:p>
        </p:txBody>
      </p:sp>
    </p:spTree>
    <p:extLst>
      <p:ext uri="{BB962C8B-B14F-4D97-AF65-F5344CB8AC3E}">
        <p14:creationId xmlns:p14="http://schemas.microsoft.com/office/powerpoint/2010/main" val="32290263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C7F7F48-4BDC-4BB1-9C62-85244797CAA3}"/>
              </a:ext>
            </a:extLst>
          </p:cNvPr>
          <p:cNvPicPr/>
          <p:nvPr/>
        </p:nvPicPr>
        <p:blipFill rotWithShape="1">
          <a:blip r:embed="rId2"/>
          <a:srcRect l="3912"/>
          <a:stretch/>
        </p:blipFill>
        <p:spPr bwMode="auto">
          <a:xfrm>
            <a:off x="1366684" y="366837"/>
            <a:ext cx="9388424" cy="485221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17BD09C-5FA1-42FD-9112-AA7326617161}"/>
              </a:ext>
            </a:extLst>
          </p:cNvPr>
          <p:cNvSpPr/>
          <p:nvPr/>
        </p:nvSpPr>
        <p:spPr>
          <a:xfrm>
            <a:off x="1681316" y="3598606"/>
            <a:ext cx="9144000" cy="693175"/>
          </a:xfrm>
          <a:prstGeom prst="rect">
            <a:avLst/>
          </a:prstGeom>
          <a:noFill/>
          <a:ln w="57150">
            <a:solidFill>
              <a:srgbClr val="E1251B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ABF0A5C-0937-4196-AD7A-CF63BD384DAB}"/>
              </a:ext>
            </a:extLst>
          </p:cNvPr>
          <p:cNvSpPr/>
          <p:nvPr/>
        </p:nvSpPr>
        <p:spPr>
          <a:xfrm>
            <a:off x="1776841" y="5680784"/>
            <a:ext cx="9765561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b="1" dirty="0">
                <a:solidFill>
                  <a:srgbClr val="E1251B"/>
                </a:solidFill>
                <a:latin typeface="+mj-lt"/>
                <a:ea typeface="+mj-ea"/>
                <a:cs typeface="+mj-cs"/>
              </a:rPr>
              <a:t>Queens has the highest score, and that is our borough selection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CBBFD30-04FB-455A-9AEB-B1547CF55DA3}"/>
              </a:ext>
            </a:extLst>
          </p:cNvPr>
          <p:cNvSpPr/>
          <p:nvPr/>
        </p:nvSpPr>
        <p:spPr>
          <a:xfrm>
            <a:off x="1776841" y="5219056"/>
            <a:ext cx="9765561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rPr>
              <a:t>Borough Score = 60% Unique Category + 40% Density</a:t>
            </a:r>
          </a:p>
        </p:txBody>
      </p:sp>
    </p:spTree>
    <p:extLst>
      <p:ext uri="{BB962C8B-B14F-4D97-AF65-F5344CB8AC3E}">
        <p14:creationId xmlns:p14="http://schemas.microsoft.com/office/powerpoint/2010/main" val="12115735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6A89AFB-6F1B-4F03-BD46-3979238F78E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43467" y="2297599"/>
            <a:ext cx="10905066" cy="2262800"/>
          </a:xfrm>
          <a:prstGeom prst="rect">
            <a:avLst/>
          </a:prstGeom>
          <a:ln>
            <a:noFill/>
          </a:ln>
        </p:spPr>
      </p:pic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6A18DBA-3770-42C2-BB9E-44F1DC67F199}"/>
              </a:ext>
            </a:extLst>
          </p:cNvPr>
          <p:cNvSpPr/>
          <p:nvPr/>
        </p:nvSpPr>
        <p:spPr>
          <a:xfrm>
            <a:off x="1213219" y="4880017"/>
            <a:ext cx="9765561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b="1" dirty="0">
                <a:solidFill>
                  <a:srgbClr val="E1251B"/>
                </a:solidFill>
                <a:latin typeface="+mj-lt"/>
                <a:ea typeface="+mj-ea"/>
                <a:cs typeface="+mj-cs"/>
              </a:rPr>
              <a:t>The 10 most common Venues in each Neighborhood were determined. This will aid our tourist in selecting the neighborhoods to visit</a:t>
            </a:r>
          </a:p>
        </p:txBody>
      </p:sp>
    </p:spTree>
    <p:extLst>
      <p:ext uri="{BB962C8B-B14F-4D97-AF65-F5344CB8AC3E}">
        <p14:creationId xmlns:p14="http://schemas.microsoft.com/office/powerpoint/2010/main" val="22594327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E7A2D0-D177-4F6F-A1CB-F21DF49789C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760541" y="643467"/>
            <a:ext cx="8670917" cy="5571065"/>
          </a:xfrm>
          <a:prstGeom prst="rect">
            <a:avLst/>
          </a:prstGeom>
          <a:ln>
            <a:noFill/>
          </a:ln>
        </p:spPr>
      </p:pic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9A115BA-AB7F-4C61-8CFE-D8FFC8E7B912}"/>
              </a:ext>
            </a:extLst>
          </p:cNvPr>
          <p:cNvSpPr/>
          <p:nvPr/>
        </p:nvSpPr>
        <p:spPr>
          <a:xfrm>
            <a:off x="5309419" y="1201175"/>
            <a:ext cx="575187" cy="4786671"/>
          </a:xfrm>
          <a:prstGeom prst="rect">
            <a:avLst/>
          </a:prstGeom>
          <a:noFill/>
          <a:ln w="57150">
            <a:solidFill>
              <a:srgbClr val="E1251B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62FA612-00E4-4CCB-AC06-CC188DFB3437}"/>
              </a:ext>
            </a:extLst>
          </p:cNvPr>
          <p:cNvSpPr/>
          <p:nvPr/>
        </p:nvSpPr>
        <p:spPr>
          <a:xfrm>
            <a:off x="9734717" y="2260987"/>
            <a:ext cx="2079207" cy="2336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b="1" dirty="0">
                <a:solidFill>
                  <a:srgbClr val="E1251B"/>
                </a:solidFill>
                <a:latin typeface="+mj-lt"/>
                <a:ea typeface="+mj-ea"/>
                <a:cs typeface="+mj-cs"/>
              </a:rPr>
              <a:t>The optimal number of clusters was determined to divide the neighborhoods in Queens into clusters based on their venue similarities</a:t>
            </a:r>
          </a:p>
        </p:txBody>
      </p:sp>
    </p:spTree>
    <p:extLst>
      <p:ext uri="{BB962C8B-B14F-4D97-AF65-F5344CB8AC3E}">
        <p14:creationId xmlns:p14="http://schemas.microsoft.com/office/powerpoint/2010/main" val="981953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38CE710-8C79-491D-AC39-E2D51B1246F1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</p:spPr>
      </p:pic>
      <p:sp>
        <p:nvSpPr>
          <p:cNvPr id="59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9BDBF8-8E65-42F6-9085-825FF04286D2}"/>
              </a:ext>
            </a:extLst>
          </p:cNvPr>
          <p:cNvSpPr txBox="1"/>
          <p:nvPr/>
        </p:nvSpPr>
        <p:spPr>
          <a:xfrm>
            <a:off x="8022020" y="2987317"/>
            <a:ext cx="3852041" cy="183405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100" b="1" dirty="0">
                <a:latin typeface="+mj-lt"/>
                <a:ea typeface="+mj-ea"/>
                <a:cs typeface="+mj-cs"/>
              </a:rPr>
              <a:t>This shows that most of Queens Neighborhoods are similar and fall under 1 cluster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FD6CFF46-5896-4FBD-AD29-CC78EB59945B}"/>
              </a:ext>
            </a:extLst>
          </p:cNvPr>
          <p:cNvSpPr txBox="1"/>
          <p:nvPr/>
        </p:nvSpPr>
        <p:spPr>
          <a:xfrm>
            <a:off x="8399179" y="5101022"/>
            <a:ext cx="34748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b="1" dirty="0">
                <a:solidFill>
                  <a:srgbClr val="E1251B"/>
                </a:solidFill>
              </a:rPr>
              <a:t>We can see that this is beneficial to our tourist, as they can select neighborhoods randomly from the biggest cluster, without the fear of missing out on anything</a:t>
            </a:r>
          </a:p>
        </p:txBody>
      </p:sp>
    </p:spTree>
    <p:extLst>
      <p:ext uri="{BB962C8B-B14F-4D97-AF65-F5344CB8AC3E}">
        <p14:creationId xmlns:p14="http://schemas.microsoft.com/office/powerpoint/2010/main" val="41800148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4889E82-481A-4513-9E5D-49E3334987B8}"/>
              </a:ext>
            </a:extLst>
          </p:cNvPr>
          <p:cNvSpPr/>
          <p:nvPr/>
        </p:nvSpPr>
        <p:spPr>
          <a:xfrm>
            <a:off x="471714" y="520511"/>
            <a:ext cx="10290629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E1251B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Main Outcomes</a:t>
            </a:r>
          </a:p>
          <a:p>
            <a:endParaRPr lang="en-US" sz="2400" b="1" dirty="0">
              <a:solidFill>
                <a:srgbClr val="C0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Queens is the best Borough to visit first.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Most of Queens Neighborhoods are similar and fall under 1 cluster.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can see that this is beneficial to our tourist, as they can select neighborhoods randomly from the biggest cluster, without the fear of missing out on anything.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They can also visit the remaining clusters, perhaps all of them, given that they’re unique, and therefore intriguing to the tourist.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 course, they can build their decision on the 10 most common places in each neighborhood we discussed earlier.</a:t>
            </a:r>
            <a:endParaRPr lang="en-US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63868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25399" y="-1"/>
            <a:ext cx="12192000" cy="6858000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2385364" y="2555605"/>
            <a:ext cx="1712321" cy="1712321"/>
          </a:xfrm>
          <a:prstGeom prst="ellipse">
            <a:avLst/>
          </a:prstGeom>
          <a:noFill/>
          <a:ln w="57150">
            <a:solidFill>
              <a:srgbClr val="E125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26" name="Rectangle 23"/>
          <p:cNvSpPr>
            <a:spLocks noChangeArrowheads="1"/>
          </p:cNvSpPr>
          <p:nvPr/>
        </p:nvSpPr>
        <p:spPr bwMode="auto">
          <a:xfrm>
            <a:off x="-25399" y="-1"/>
            <a:ext cx="667988" cy="6858001"/>
          </a:xfrm>
          <a:prstGeom prst="rect">
            <a:avLst/>
          </a:prstGeom>
          <a:solidFill>
            <a:srgbClr val="E1251B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>
              <a:solidFill>
                <a:srgbClr val="E1251B"/>
              </a:solidFill>
            </a:endParaRPr>
          </a:p>
        </p:txBody>
      </p:sp>
      <p:sp>
        <p:nvSpPr>
          <p:cNvPr id="27" name="Rectangle 24"/>
          <p:cNvSpPr>
            <a:spLocks noChangeArrowheads="1"/>
          </p:cNvSpPr>
          <p:nvPr/>
        </p:nvSpPr>
        <p:spPr bwMode="auto">
          <a:xfrm>
            <a:off x="642588" y="-1"/>
            <a:ext cx="672229" cy="6858001"/>
          </a:xfrm>
          <a:prstGeom prst="rect">
            <a:avLst/>
          </a:prstGeom>
          <a:solidFill>
            <a:srgbClr val="E1251B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>
              <a:solidFill>
                <a:srgbClr val="FF9696">
                  <a:lumMod val="50000"/>
                </a:srgbClr>
              </a:solidFill>
            </a:endParaRPr>
          </a:p>
        </p:txBody>
      </p:sp>
      <p:sp>
        <p:nvSpPr>
          <p:cNvPr id="28" name="Rectangle 25"/>
          <p:cNvSpPr>
            <a:spLocks noChangeArrowheads="1"/>
          </p:cNvSpPr>
          <p:nvPr/>
        </p:nvSpPr>
        <p:spPr bwMode="auto">
          <a:xfrm>
            <a:off x="1314817" y="-1"/>
            <a:ext cx="667988" cy="6858001"/>
          </a:xfrm>
          <a:prstGeom prst="rect">
            <a:avLst/>
          </a:prstGeom>
          <a:solidFill>
            <a:srgbClr val="E1251B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29" name="Freeform 26"/>
          <p:cNvSpPr>
            <a:spLocks/>
          </p:cNvSpPr>
          <p:nvPr/>
        </p:nvSpPr>
        <p:spPr bwMode="auto">
          <a:xfrm>
            <a:off x="1982805" y="-1"/>
            <a:ext cx="667988" cy="6858001"/>
          </a:xfrm>
          <a:custGeom>
            <a:avLst/>
            <a:gdLst>
              <a:gd name="T0" fmla="*/ 98 w 351"/>
              <a:gd name="T1" fmla="*/ 1796 h 3600"/>
              <a:gd name="T2" fmla="*/ 351 w 351"/>
              <a:gd name="T3" fmla="*/ 1323 h 3600"/>
              <a:gd name="T4" fmla="*/ 351 w 351"/>
              <a:gd name="T5" fmla="*/ 0 h 3600"/>
              <a:gd name="T6" fmla="*/ 0 w 351"/>
              <a:gd name="T7" fmla="*/ 0 h 3600"/>
              <a:gd name="T8" fmla="*/ 0 w 351"/>
              <a:gd name="T9" fmla="*/ 3600 h 3600"/>
              <a:gd name="T10" fmla="*/ 351 w 351"/>
              <a:gd name="T11" fmla="*/ 3600 h 3600"/>
              <a:gd name="T12" fmla="*/ 351 w 351"/>
              <a:gd name="T13" fmla="*/ 2270 h 3600"/>
              <a:gd name="T14" fmla="*/ 98 w 351"/>
              <a:gd name="T15" fmla="*/ 1796 h 3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51" h="3600">
                <a:moveTo>
                  <a:pt x="98" y="1796"/>
                </a:moveTo>
                <a:cubicBezTo>
                  <a:pt x="98" y="1599"/>
                  <a:pt x="199" y="1425"/>
                  <a:pt x="351" y="1323"/>
                </a:cubicBezTo>
                <a:cubicBezTo>
                  <a:pt x="351" y="0"/>
                  <a:pt x="351" y="0"/>
                  <a:pt x="351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3600"/>
                  <a:pt x="0" y="3600"/>
                  <a:pt x="0" y="3600"/>
                </a:cubicBezTo>
                <a:cubicBezTo>
                  <a:pt x="351" y="3600"/>
                  <a:pt x="351" y="3600"/>
                  <a:pt x="351" y="3600"/>
                </a:cubicBezTo>
                <a:cubicBezTo>
                  <a:pt x="351" y="2270"/>
                  <a:pt x="351" y="2270"/>
                  <a:pt x="351" y="2270"/>
                </a:cubicBezTo>
                <a:cubicBezTo>
                  <a:pt x="199" y="2168"/>
                  <a:pt x="98" y="1994"/>
                  <a:pt x="98" y="1796"/>
                </a:cubicBezTo>
                <a:close/>
              </a:path>
            </a:pathLst>
          </a:custGeom>
          <a:solidFill>
            <a:srgbClr val="E1251B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24" name="Rectangle 22"/>
          <p:cNvSpPr>
            <a:spLocks noChangeArrowheads="1"/>
          </p:cNvSpPr>
          <p:nvPr/>
        </p:nvSpPr>
        <p:spPr bwMode="auto">
          <a:xfrm>
            <a:off x="4692912" y="2942048"/>
            <a:ext cx="2322752" cy="52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121917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4000" b="1" dirty="0">
                <a:solidFill>
                  <a:srgbClr val="E1251B"/>
                </a:solidFill>
                <a:cs typeface="Arial" pitchFamily="34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6260903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4889E82-481A-4513-9E5D-49E3334987B8}"/>
              </a:ext>
            </a:extLst>
          </p:cNvPr>
          <p:cNvSpPr/>
          <p:nvPr/>
        </p:nvSpPr>
        <p:spPr>
          <a:xfrm>
            <a:off x="471714" y="520511"/>
            <a:ext cx="11139715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E1251B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Conclusion</a:t>
            </a:r>
          </a:p>
          <a:p>
            <a:endParaRPr lang="en-US" sz="2400" b="1" dirty="0">
              <a:solidFill>
                <a:srgbClr val="C0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this project, we guided our tourist in selecting the places to visit during his tour in the City of New York.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results of our analysis should help the tourist selecting the best borough, neighborhoods and venues to visit, and should make his decision-making process an easy and clear process.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science techniques were used to reach the above results and extract the hidden insights behind the provided datasets. </a:t>
            </a:r>
            <a:endParaRPr lang="en-US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9377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2" name="Rectangle 2071"/>
          <p:cNvSpPr/>
          <p:nvPr/>
        </p:nvSpPr>
        <p:spPr>
          <a:xfrm>
            <a:off x="3557" y="1817829"/>
            <a:ext cx="12192000" cy="4217009"/>
          </a:xfrm>
          <a:prstGeom prst="rect">
            <a:avLst/>
          </a:prstGeom>
          <a:solidFill>
            <a:srgbClr val="E125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38" name="Freeform 23"/>
          <p:cNvSpPr>
            <a:spLocks/>
          </p:cNvSpPr>
          <p:nvPr/>
        </p:nvSpPr>
        <p:spPr bwMode="auto">
          <a:xfrm>
            <a:off x="1262670" y="2762634"/>
            <a:ext cx="1892703" cy="1424517"/>
          </a:xfrm>
          <a:custGeom>
            <a:avLst/>
            <a:gdLst>
              <a:gd name="T0" fmla="*/ 662 w 805"/>
              <a:gd name="T1" fmla="*/ 591 h 733"/>
              <a:gd name="T2" fmla="*/ 339 w 805"/>
              <a:gd name="T3" fmla="*/ 591 h 733"/>
              <a:gd name="T4" fmla="*/ 301 w 805"/>
              <a:gd name="T5" fmla="*/ 574 h 733"/>
              <a:gd name="T6" fmla="*/ 285 w 805"/>
              <a:gd name="T7" fmla="*/ 536 h 733"/>
              <a:gd name="T8" fmla="*/ 285 w 805"/>
              <a:gd name="T9" fmla="*/ 395 h 733"/>
              <a:gd name="T10" fmla="*/ 343 w 805"/>
              <a:gd name="T11" fmla="*/ 279 h 733"/>
              <a:gd name="T12" fmla="*/ 241 w 805"/>
              <a:gd name="T13" fmla="*/ 0 h 733"/>
              <a:gd name="T14" fmla="*/ 240 w 805"/>
              <a:gd name="T15" fmla="*/ 0 h 733"/>
              <a:gd name="T16" fmla="*/ 138 w 805"/>
              <a:gd name="T17" fmla="*/ 279 h 733"/>
              <a:gd name="T18" fmla="*/ 197 w 805"/>
              <a:gd name="T19" fmla="*/ 397 h 733"/>
              <a:gd name="T20" fmla="*/ 197 w 805"/>
              <a:gd name="T21" fmla="*/ 536 h 733"/>
              <a:gd name="T22" fmla="*/ 339 w 805"/>
              <a:gd name="T23" fmla="*/ 678 h 733"/>
              <a:gd name="T24" fmla="*/ 662 w 805"/>
              <a:gd name="T25" fmla="*/ 678 h 733"/>
              <a:gd name="T26" fmla="*/ 701 w 805"/>
              <a:gd name="T27" fmla="*/ 694 h 733"/>
              <a:gd name="T28" fmla="*/ 717 w 805"/>
              <a:gd name="T29" fmla="*/ 733 h 733"/>
              <a:gd name="T30" fmla="*/ 805 w 805"/>
              <a:gd name="T31" fmla="*/ 733 h 733"/>
              <a:gd name="T32" fmla="*/ 662 w 805"/>
              <a:gd name="T33" fmla="*/ 591 h 7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05" h="733">
                <a:moveTo>
                  <a:pt x="662" y="591"/>
                </a:moveTo>
                <a:cubicBezTo>
                  <a:pt x="339" y="591"/>
                  <a:pt x="339" y="591"/>
                  <a:pt x="339" y="591"/>
                </a:cubicBezTo>
                <a:cubicBezTo>
                  <a:pt x="324" y="591"/>
                  <a:pt x="311" y="584"/>
                  <a:pt x="301" y="574"/>
                </a:cubicBezTo>
                <a:cubicBezTo>
                  <a:pt x="291" y="564"/>
                  <a:pt x="285" y="551"/>
                  <a:pt x="285" y="536"/>
                </a:cubicBezTo>
                <a:cubicBezTo>
                  <a:pt x="285" y="395"/>
                  <a:pt x="285" y="395"/>
                  <a:pt x="285" y="395"/>
                </a:cubicBezTo>
                <a:cubicBezTo>
                  <a:pt x="290" y="365"/>
                  <a:pt x="306" y="325"/>
                  <a:pt x="343" y="279"/>
                </a:cubicBezTo>
                <a:cubicBezTo>
                  <a:pt x="424" y="182"/>
                  <a:pt x="482" y="0"/>
                  <a:pt x="241" y="0"/>
                </a:cubicBezTo>
                <a:cubicBezTo>
                  <a:pt x="240" y="0"/>
                  <a:pt x="240" y="0"/>
                  <a:pt x="240" y="0"/>
                </a:cubicBezTo>
                <a:cubicBezTo>
                  <a:pt x="0" y="0"/>
                  <a:pt x="57" y="182"/>
                  <a:pt x="138" y="279"/>
                </a:cubicBezTo>
                <a:cubicBezTo>
                  <a:pt x="176" y="325"/>
                  <a:pt x="191" y="366"/>
                  <a:pt x="197" y="397"/>
                </a:cubicBezTo>
                <a:cubicBezTo>
                  <a:pt x="197" y="536"/>
                  <a:pt x="197" y="536"/>
                  <a:pt x="197" y="536"/>
                </a:cubicBezTo>
                <a:cubicBezTo>
                  <a:pt x="197" y="614"/>
                  <a:pt x="261" y="678"/>
                  <a:pt x="339" y="678"/>
                </a:cubicBezTo>
                <a:cubicBezTo>
                  <a:pt x="662" y="678"/>
                  <a:pt x="662" y="678"/>
                  <a:pt x="662" y="678"/>
                </a:cubicBezTo>
                <a:cubicBezTo>
                  <a:pt x="677" y="678"/>
                  <a:pt x="691" y="684"/>
                  <a:pt x="701" y="694"/>
                </a:cubicBezTo>
                <a:cubicBezTo>
                  <a:pt x="711" y="705"/>
                  <a:pt x="717" y="718"/>
                  <a:pt x="717" y="733"/>
                </a:cubicBezTo>
                <a:cubicBezTo>
                  <a:pt x="805" y="733"/>
                  <a:pt x="805" y="733"/>
                  <a:pt x="805" y="733"/>
                </a:cubicBezTo>
                <a:cubicBezTo>
                  <a:pt x="805" y="654"/>
                  <a:pt x="741" y="591"/>
                  <a:pt x="662" y="59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24" name="Rectangle 22"/>
          <p:cNvSpPr>
            <a:spLocks noChangeArrowheads="1"/>
          </p:cNvSpPr>
          <p:nvPr/>
        </p:nvSpPr>
        <p:spPr bwMode="auto">
          <a:xfrm>
            <a:off x="4374385" y="572805"/>
            <a:ext cx="3534429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3200" b="1" dirty="0">
                <a:solidFill>
                  <a:srgbClr val="E1251B"/>
                </a:solidFill>
                <a:cs typeface="Arial" pitchFamily="34" charset="0"/>
              </a:rPr>
              <a:t>Presentation Outline</a:t>
            </a:r>
            <a:endParaRPr lang="en-US" sz="1400" b="1" dirty="0">
              <a:solidFill>
                <a:srgbClr val="E1251B"/>
              </a:solidFill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363067" y="1001995"/>
            <a:ext cx="7557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>
                    <a:lumMod val="50000"/>
                  </a:schemeClr>
                </a:solidFill>
              </a:rPr>
              <a:t>Selection of Borough, Neighborhoods, and venues to visit in the City of New York</a:t>
            </a:r>
          </a:p>
        </p:txBody>
      </p:sp>
      <p:sp>
        <p:nvSpPr>
          <p:cNvPr id="3" name="Rectangle 2"/>
          <p:cNvSpPr/>
          <p:nvPr/>
        </p:nvSpPr>
        <p:spPr>
          <a:xfrm>
            <a:off x="5447636" y="1358856"/>
            <a:ext cx="1387885" cy="37851"/>
          </a:xfrm>
          <a:prstGeom prst="rect">
            <a:avLst/>
          </a:prstGeom>
          <a:solidFill>
            <a:srgbClr val="E1251B"/>
          </a:solidFill>
          <a:ln>
            <a:solidFill>
              <a:srgbClr val="E125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E1251B"/>
              </a:solidFill>
            </a:endParaRPr>
          </a:p>
        </p:txBody>
      </p:sp>
      <p:sp>
        <p:nvSpPr>
          <p:cNvPr id="2049" name="Freeform 21"/>
          <p:cNvSpPr>
            <a:spLocks/>
          </p:cNvSpPr>
          <p:nvPr/>
        </p:nvSpPr>
        <p:spPr bwMode="auto">
          <a:xfrm>
            <a:off x="2485433" y="3816034"/>
            <a:ext cx="3099012" cy="1428751"/>
          </a:xfrm>
          <a:custGeom>
            <a:avLst/>
            <a:gdLst>
              <a:gd name="T0" fmla="*/ 1230 w 1318"/>
              <a:gd name="T1" fmla="*/ 0 h 735"/>
              <a:gd name="T2" fmla="*/ 1214 w 1318"/>
              <a:gd name="T3" fmla="*/ 39 h 735"/>
              <a:gd name="T4" fmla="*/ 1175 w 1318"/>
              <a:gd name="T5" fmla="*/ 55 h 735"/>
              <a:gd name="T6" fmla="*/ 340 w 1318"/>
              <a:gd name="T7" fmla="*/ 55 h 735"/>
              <a:gd name="T8" fmla="*/ 197 w 1318"/>
              <a:gd name="T9" fmla="*/ 198 h 735"/>
              <a:gd name="T10" fmla="*/ 197 w 1318"/>
              <a:gd name="T11" fmla="*/ 340 h 735"/>
              <a:gd name="T12" fmla="*/ 139 w 1318"/>
              <a:gd name="T13" fmla="*/ 456 h 735"/>
              <a:gd name="T14" fmla="*/ 241 w 1318"/>
              <a:gd name="T15" fmla="*/ 735 h 735"/>
              <a:gd name="T16" fmla="*/ 242 w 1318"/>
              <a:gd name="T17" fmla="*/ 735 h 735"/>
              <a:gd name="T18" fmla="*/ 344 w 1318"/>
              <a:gd name="T19" fmla="*/ 456 h 735"/>
              <a:gd name="T20" fmla="*/ 285 w 1318"/>
              <a:gd name="T21" fmla="*/ 339 h 735"/>
              <a:gd name="T22" fmla="*/ 285 w 1318"/>
              <a:gd name="T23" fmla="*/ 198 h 735"/>
              <a:gd name="T24" fmla="*/ 301 w 1318"/>
              <a:gd name="T25" fmla="*/ 159 h 735"/>
              <a:gd name="T26" fmla="*/ 340 w 1318"/>
              <a:gd name="T27" fmla="*/ 143 h 735"/>
              <a:gd name="T28" fmla="*/ 1175 w 1318"/>
              <a:gd name="T29" fmla="*/ 143 h 735"/>
              <a:gd name="T30" fmla="*/ 1318 w 1318"/>
              <a:gd name="T31" fmla="*/ 0 h 735"/>
              <a:gd name="T32" fmla="*/ 1230 w 1318"/>
              <a:gd name="T33" fmla="*/ 0 h 7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318" h="735">
                <a:moveTo>
                  <a:pt x="1230" y="0"/>
                </a:moveTo>
                <a:cubicBezTo>
                  <a:pt x="1230" y="16"/>
                  <a:pt x="1224" y="29"/>
                  <a:pt x="1214" y="39"/>
                </a:cubicBezTo>
                <a:cubicBezTo>
                  <a:pt x="1204" y="49"/>
                  <a:pt x="1190" y="55"/>
                  <a:pt x="1175" y="55"/>
                </a:cubicBezTo>
                <a:cubicBezTo>
                  <a:pt x="340" y="55"/>
                  <a:pt x="340" y="55"/>
                  <a:pt x="340" y="55"/>
                </a:cubicBezTo>
                <a:cubicBezTo>
                  <a:pt x="261" y="56"/>
                  <a:pt x="198" y="119"/>
                  <a:pt x="197" y="198"/>
                </a:cubicBezTo>
                <a:cubicBezTo>
                  <a:pt x="197" y="340"/>
                  <a:pt x="197" y="340"/>
                  <a:pt x="197" y="340"/>
                </a:cubicBezTo>
                <a:cubicBezTo>
                  <a:pt x="192" y="370"/>
                  <a:pt x="176" y="411"/>
                  <a:pt x="139" y="456"/>
                </a:cubicBezTo>
                <a:cubicBezTo>
                  <a:pt x="58" y="554"/>
                  <a:pt x="0" y="735"/>
                  <a:pt x="241" y="735"/>
                </a:cubicBezTo>
                <a:cubicBezTo>
                  <a:pt x="242" y="735"/>
                  <a:pt x="242" y="735"/>
                  <a:pt x="242" y="735"/>
                </a:cubicBezTo>
                <a:cubicBezTo>
                  <a:pt x="482" y="735"/>
                  <a:pt x="425" y="554"/>
                  <a:pt x="344" y="456"/>
                </a:cubicBezTo>
                <a:cubicBezTo>
                  <a:pt x="306" y="410"/>
                  <a:pt x="291" y="370"/>
                  <a:pt x="285" y="339"/>
                </a:cubicBezTo>
                <a:cubicBezTo>
                  <a:pt x="285" y="198"/>
                  <a:pt x="285" y="198"/>
                  <a:pt x="285" y="198"/>
                </a:cubicBezTo>
                <a:cubicBezTo>
                  <a:pt x="285" y="183"/>
                  <a:pt x="291" y="169"/>
                  <a:pt x="301" y="159"/>
                </a:cubicBezTo>
                <a:cubicBezTo>
                  <a:pt x="312" y="149"/>
                  <a:pt x="325" y="143"/>
                  <a:pt x="340" y="143"/>
                </a:cubicBezTo>
                <a:cubicBezTo>
                  <a:pt x="1175" y="143"/>
                  <a:pt x="1175" y="143"/>
                  <a:pt x="1175" y="143"/>
                </a:cubicBezTo>
                <a:cubicBezTo>
                  <a:pt x="1254" y="143"/>
                  <a:pt x="1317" y="79"/>
                  <a:pt x="1318" y="0"/>
                </a:cubicBezTo>
                <a:lnTo>
                  <a:pt x="123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2052" name="Freeform 23"/>
          <p:cNvSpPr>
            <a:spLocks/>
          </p:cNvSpPr>
          <p:nvPr/>
        </p:nvSpPr>
        <p:spPr bwMode="auto">
          <a:xfrm>
            <a:off x="4914002" y="2768984"/>
            <a:ext cx="1892703" cy="1424517"/>
          </a:xfrm>
          <a:custGeom>
            <a:avLst/>
            <a:gdLst>
              <a:gd name="T0" fmla="*/ 662 w 805"/>
              <a:gd name="T1" fmla="*/ 591 h 733"/>
              <a:gd name="T2" fmla="*/ 339 w 805"/>
              <a:gd name="T3" fmla="*/ 591 h 733"/>
              <a:gd name="T4" fmla="*/ 301 w 805"/>
              <a:gd name="T5" fmla="*/ 574 h 733"/>
              <a:gd name="T6" fmla="*/ 285 w 805"/>
              <a:gd name="T7" fmla="*/ 536 h 733"/>
              <a:gd name="T8" fmla="*/ 285 w 805"/>
              <a:gd name="T9" fmla="*/ 395 h 733"/>
              <a:gd name="T10" fmla="*/ 343 w 805"/>
              <a:gd name="T11" fmla="*/ 279 h 733"/>
              <a:gd name="T12" fmla="*/ 241 w 805"/>
              <a:gd name="T13" fmla="*/ 0 h 733"/>
              <a:gd name="T14" fmla="*/ 240 w 805"/>
              <a:gd name="T15" fmla="*/ 0 h 733"/>
              <a:gd name="T16" fmla="*/ 138 w 805"/>
              <a:gd name="T17" fmla="*/ 279 h 733"/>
              <a:gd name="T18" fmla="*/ 197 w 805"/>
              <a:gd name="T19" fmla="*/ 397 h 733"/>
              <a:gd name="T20" fmla="*/ 197 w 805"/>
              <a:gd name="T21" fmla="*/ 536 h 733"/>
              <a:gd name="T22" fmla="*/ 339 w 805"/>
              <a:gd name="T23" fmla="*/ 678 h 733"/>
              <a:gd name="T24" fmla="*/ 662 w 805"/>
              <a:gd name="T25" fmla="*/ 678 h 733"/>
              <a:gd name="T26" fmla="*/ 701 w 805"/>
              <a:gd name="T27" fmla="*/ 694 h 733"/>
              <a:gd name="T28" fmla="*/ 717 w 805"/>
              <a:gd name="T29" fmla="*/ 733 h 733"/>
              <a:gd name="T30" fmla="*/ 805 w 805"/>
              <a:gd name="T31" fmla="*/ 733 h 733"/>
              <a:gd name="T32" fmla="*/ 662 w 805"/>
              <a:gd name="T33" fmla="*/ 591 h 7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05" h="733">
                <a:moveTo>
                  <a:pt x="662" y="591"/>
                </a:moveTo>
                <a:cubicBezTo>
                  <a:pt x="339" y="591"/>
                  <a:pt x="339" y="591"/>
                  <a:pt x="339" y="591"/>
                </a:cubicBezTo>
                <a:cubicBezTo>
                  <a:pt x="324" y="591"/>
                  <a:pt x="311" y="584"/>
                  <a:pt x="301" y="574"/>
                </a:cubicBezTo>
                <a:cubicBezTo>
                  <a:pt x="291" y="564"/>
                  <a:pt x="285" y="551"/>
                  <a:pt x="285" y="536"/>
                </a:cubicBezTo>
                <a:cubicBezTo>
                  <a:pt x="285" y="395"/>
                  <a:pt x="285" y="395"/>
                  <a:pt x="285" y="395"/>
                </a:cubicBezTo>
                <a:cubicBezTo>
                  <a:pt x="290" y="365"/>
                  <a:pt x="306" y="325"/>
                  <a:pt x="343" y="279"/>
                </a:cubicBezTo>
                <a:cubicBezTo>
                  <a:pt x="424" y="182"/>
                  <a:pt x="482" y="0"/>
                  <a:pt x="241" y="0"/>
                </a:cubicBezTo>
                <a:cubicBezTo>
                  <a:pt x="240" y="0"/>
                  <a:pt x="240" y="0"/>
                  <a:pt x="240" y="0"/>
                </a:cubicBezTo>
                <a:cubicBezTo>
                  <a:pt x="0" y="0"/>
                  <a:pt x="57" y="182"/>
                  <a:pt x="138" y="279"/>
                </a:cubicBezTo>
                <a:cubicBezTo>
                  <a:pt x="176" y="325"/>
                  <a:pt x="191" y="366"/>
                  <a:pt x="197" y="397"/>
                </a:cubicBezTo>
                <a:cubicBezTo>
                  <a:pt x="197" y="536"/>
                  <a:pt x="197" y="536"/>
                  <a:pt x="197" y="536"/>
                </a:cubicBezTo>
                <a:cubicBezTo>
                  <a:pt x="197" y="614"/>
                  <a:pt x="261" y="678"/>
                  <a:pt x="339" y="678"/>
                </a:cubicBezTo>
                <a:cubicBezTo>
                  <a:pt x="662" y="678"/>
                  <a:pt x="662" y="678"/>
                  <a:pt x="662" y="678"/>
                </a:cubicBezTo>
                <a:cubicBezTo>
                  <a:pt x="677" y="678"/>
                  <a:pt x="691" y="684"/>
                  <a:pt x="701" y="694"/>
                </a:cubicBezTo>
                <a:cubicBezTo>
                  <a:pt x="711" y="705"/>
                  <a:pt x="717" y="718"/>
                  <a:pt x="717" y="733"/>
                </a:cubicBezTo>
                <a:cubicBezTo>
                  <a:pt x="805" y="733"/>
                  <a:pt x="805" y="733"/>
                  <a:pt x="805" y="733"/>
                </a:cubicBezTo>
                <a:cubicBezTo>
                  <a:pt x="805" y="654"/>
                  <a:pt x="741" y="591"/>
                  <a:pt x="662" y="59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2054" name="Freeform 25"/>
          <p:cNvSpPr>
            <a:spLocks/>
          </p:cNvSpPr>
          <p:nvPr/>
        </p:nvSpPr>
        <p:spPr bwMode="auto">
          <a:xfrm>
            <a:off x="6137657" y="3816034"/>
            <a:ext cx="3096452" cy="1428751"/>
          </a:xfrm>
          <a:custGeom>
            <a:avLst/>
            <a:gdLst>
              <a:gd name="T0" fmla="*/ 1230 w 1317"/>
              <a:gd name="T1" fmla="*/ 0 h 735"/>
              <a:gd name="T2" fmla="*/ 1213 w 1317"/>
              <a:gd name="T3" fmla="*/ 39 h 735"/>
              <a:gd name="T4" fmla="*/ 1175 w 1317"/>
              <a:gd name="T5" fmla="*/ 55 h 735"/>
              <a:gd name="T6" fmla="*/ 340 w 1317"/>
              <a:gd name="T7" fmla="*/ 55 h 735"/>
              <a:gd name="T8" fmla="*/ 197 w 1317"/>
              <a:gd name="T9" fmla="*/ 198 h 735"/>
              <a:gd name="T10" fmla="*/ 197 w 1317"/>
              <a:gd name="T11" fmla="*/ 284 h 735"/>
              <a:gd name="T12" fmla="*/ 197 w 1317"/>
              <a:gd name="T13" fmla="*/ 284 h 735"/>
              <a:gd name="T14" fmla="*/ 197 w 1317"/>
              <a:gd name="T15" fmla="*/ 285 h 735"/>
              <a:gd name="T16" fmla="*/ 197 w 1317"/>
              <a:gd name="T17" fmla="*/ 337 h 735"/>
              <a:gd name="T18" fmla="*/ 138 w 1317"/>
              <a:gd name="T19" fmla="*/ 456 h 735"/>
              <a:gd name="T20" fmla="*/ 240 w 1317"/>
              <a:gd name="T21" fmla="*/ 735 h 735"/>
              <a:gd name="T22" fmla="*/ 241 w 1317"/>
              <a:gd name="T23" fmla="*/ 735 h 735"/>
              <a:gd name="T24" fmla="*/ 343 w 1317"/>
              <a:gd name="T25" fmla="*/ 456 h 735"/>
              <a:gd name="T26" fmla="*/ 285 w 1317"/>
              <a:gd name="T27" fmla="*/ 341 h 735"/>
              <a:gd name="T28" fmla="*/ 285 w 1317"/>
              <a:gd name="T29" fmla="*/ 341 h 735"/>
              <a:gd name="T30" fmla="*/ 285 w 1317"/>
              <a:gd name="T31" fmla="*/ 198 h 735"/>
              <a:gd name="T32" fmla="*/ 301 w 1317"/>
              <a:gd name="T33" fmla="*/ 159 h 735"/>
              <a:gd name="T34" fmla="*/ 340 w 1317"/>
              <a:gd name="T35" fmla="*/ 143 h 735"/>
              <a:gd name="T36" fmla="*/ 1175 w 1317"/>
              <a:gd name="T37" fmla="*/ 143 h 735"/>
              <a:gd name="T38" fmla="*/ 1317 w 1317"/>
              <a:gd name="T39" fmla="*/ 0 h 735"/>
              <a:gd name="T40" fmla="*/ 1230 w 1317"/>
              <a:gd name="T41" fmla="*/ 0 h 7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317" h="735">
                <a:moveTo>
                  <a:pt x="1230" y="0"/>
                </a:moveTo>
                <a:cubicBezTo>
                  <a:pt x="1230" y="16"/>
                  <a:pt x="1224" y="29"/>
                  <a:pt x="1213" y="39"/>
                </a:cubicBezTo>
                <a:cubicBezTo>
                  <a:pt x="1203" y="49"/>
                  <a:pt x="1190" y="55"/>
                  <a:pt x="1175" y="55"/>
                </a:cubicBezTo>
                <a:cubicBezTo>
                  <a:pt x="340" y="55"/>
                  <a:pt x="340" y="55"/>
                  <a:pt x="340" y="55"/>
                </a:cubicBezTo>
                <a:cubicBezTo>
                  <a:pt x="261" y="56"/>
                  <a:pt x="197" y="119"/>
                  <a:pt x="197" y="198"/>
                </a:cubicBezTo>
                <a:cubicBezTo>
                  <a:pt x="197" y="284"/>
                  <a:pt x="197" y="284"/>
                  <a:pt x="197" y="284"/>
                </a:cubicBezTo>
                <a:cubicBezTo>
                  <a:pt x="197" y="284"/>
                  <a:pt x="197" y="284"/>
                  <a:pt x="197" y="284"/>
                </a:cubicBezTo>
                <a:cubicBezTo>
                  <a:pt x="197" y="284"/>
                  <a:pt x="197" y="284"/>
                  <a:pt x="197" y="285"/>
                </a:cubicBezTo>
                <a:cubicBezTo>
                  <a:pt x="197" y="337"/>
                  <a:pt x="197" y="337"/>
                  <a:pt x="197" y="337"/>
                </a:cubicBezTo>
                <a:cubicBezTo>
                  <a:pt x="192" y="368"/>
                  <a:pt x="177" y="409"/>
                  <a:pt x="138" y="456"/>
                </a:cubicBezTo>
                <a:cubicBezTo>
                  <a:pt x="57" y="554"/>
                  <a:pt x="0" y="735"/>
                  <a:pt x="240" y="735"/>
                </a:cubicBezTo>
                <a:cubicBezTo>
                  <a:pt x="241" y="735"/>
                  <a:pt x="241" y="735"/>
                  <a:pt x="241" y="735"/>
                </a:cubicBezTo>
                <a:cubicBezTo>
                  <a:pt x="482" y="735"/>
                  <a:pt x="424" y="554"/>
                  <a:pt x="343" y="456"/>
                </a:cubicBezTo>
                <a:cubicBezTo>
                  <a:pt x="306" y="411"/>
                  <a:pt x="291" y="371"/>
                  <a:pt x="285" y="341"/>
                </a:cubicBezTo>
                <a:cubicBezTo>
                  <a:pt x="285" y="341"/>
                  <a:pt x="285" y="341"/>
                  <a:pt x="285" y="341"/>
                </a:cubicBezTo>
                <a:cubicBezTo>
                  <a:pt x="285" y="198"/>
                  <a:pt x="285" y="198"/>
                  <a:pt x="285" y="198"/>
                </a:cubicBezTo>
                <a:cubicBezTo>
                  <a:pt x="285" y="183"/>
                  <a:pt x="291" y="169"/>
                  <a:pt x="301" y="159"/>
                </a:cubicBezTo>
                <a:cubicBezTo>
                  <a:pt x="311" y="149"/>
                  <a:pt x="325" y="143"/>
                  <a:pt x="340" y="143"/>
                </a:cubicBezTo>
                <a:cubicBezTo>
                  <a:pt x="1175" y="143"/>
                  <a:pt x="1175" y="143"/>
                  <a:pt x="1175" y="143"/>
                </a:cubicBezTo>
                <a:cubicBezTo>
                  <a:pt x="1253" y="143"/>
                  <a:pt x="1317" y="79"/>
                  <a:pt x="1317" y="0"/>
                </a:cubicBezTo>
                <a:lnTo>
                  <a:pt x="123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2055" name="Freeform 26"/>
          <p:cNvSpPr>
            <a:spLocks/>
          </p:cNvSpPr>
          <p:nvPr/>
        </p:nvSpPr>
        <p:spPr bwMode="auto">
          <a:xfrm>
            <a:off x="9835178" y="3926334"/>
            <a:ext cx="1132036" cy="1320800"/>
          </a:xfrm>
          <a:custGeom>
            <a:avLst/>
            <a:gdLst>
              <a:gd name="T0" fmla="*/ 343 w 482"/>
              <a:gd name="T1" fmla="*/ 401 h 680"/>
              <a:gd name="T2" fmla="*/ 285 w 482"/>
              <a:gd name="T3" fmla="*/ 286 h 680"/>
              <a:gd name="T4" fmla="*/ 285 w 482"/>
              <a:gd name="T5" fmla="*/ 143 h 680"/>
              <a:gd name="T6" fmla="*/ 142 w 482"/>
              <a:gd name="T7" fmla="*/ 0 h 680"/>
              <a:gd name="T8" fmla="*/ 115 w 482"/>
              <a:gd name="T9" fmla="*/ 0 h 680"/>
              <a:gd name="T10" fmla="*/ 115 w 482"/>
              <a:gd name="T11" fmla="*/ 88 h 680"/>
              <a:gd name="T12" fmla="*/ 142 w 482"/>
              <a:gd name="T13" fmla="*/ 88 h 680"/>
              <a:gd name="T14" fmla="*/ 181 w 482"/>
              <a:gd name="T15" fmla="*/ 104 h 680"/>
              <a:gd name="T16" fmla="*/ 197 w 482"/>
              <a:gd name="T17" fmla="*/ 143 h 680"/>
              <a:gd name="T18" fmla="*/ 197 w 482"/>
              <a:gd name="T19" fmla="*/ 283 h 680"/>
              <a:gd name="T20" fmla="*/ 138 w 482"/>
              <a:gd name="T21" fmla="*/ 401 h 680"/>
              <a:gd name="T22" fmla="*/ 240 w 482"/>
              <a:gd name="T23" fmla="*/ 680 h 680"/>
              <a:gd name="T24" fmla="*/ 241 w 482"/>
              <a:gd name="T25" fmla="*/ 680 h 680"/>
              <a:gd name="T26" fmla="*/ 343 w 482"/>
              <a:gd name="T27" fmla="*/ 401 h 6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82" h="680">
                <a:moveTo>
                  <a:pt x="343" y="401"/>
                </a:moveTo>
                <a:cubicBezTo>
                  <a:pt x="306" y="356"/>
                  <a:pt x="291" y="316"/>
                  <a:pt x="285" y="286"/>
                </a:cubicBezTo>
                <a:cubicBezTo>
                  <a:pt x="285" y="143"/>
                  <a:pt x="285" y="143"/>
                  <a:pt x="285" y="143"/>
                </a:cubicBezTo>
                <a:cubicBezTo>
                  <a:pt x="285" y="64"/>
                  <a:pt x="221" y="1"/>
                  <a:pt x="142" y="0"/>
                </a:cubicBezTo>
                <a:cubicBezTo>
                  <a:pt x="115" y="0"/>
                  <a:pt x="115" y="0"/>
                  <a:pt x="115" y="0"/>
                </a:cubicBezTo>
                <a:cubicBezTo>
                  <a:pt x="115" y="88"/>
                  <a:pt x="115" y="88"/>
                  <a:pt x="115" y="88"/>
                </a:cubicBezTo>
                <a:cubicBezTo>
                  <a:pt x="142" y="88"/>
                  <a:pt x="142" y="88"/>
                  <a:pt x="142" y="88"/>
                </a:cubicBezTo>
                <a:cubicBezTo>
                  <a:pt x="157" y="88"/>
                  <a:pt x="171" y="94"/>
                  <a:pt x="181" y="104"/>
                </a:cubicBezTo>
                <a:cubicBezTo>
                  <a:pt x="191" y="114"/>
                  <a:pt x="197" y="128"/>
                  <a:pt x="197" y="143"/>
                </a:cubicBezTo>
                <a:cubicBezTo>
                  <a:pt x="197" y="283"/>
                  <a:pt x="197" y="283"/>
                  <a:pt x="197" y="283"/>
                </a:cubicBezTo>
                <a:cubicBezTo>
                  <a:pt x="192" y="314"/>
                  <a:pt x="176" y="355"/>
                  <a:pt x="138" y="401"/>
                </a:cubicBezTo>
                <a:cubicBezTo>
                  <a:pt x="57" y="499"/>
                  <a:pt x="0" y="680"/>
                  <a:pt x="240" y="680"/>
                </a:cubicBezTo>
                <a:cubicBezTo>
                  <a:pt x="241" y="680"/>
                  <a:pt x="241" y="680"/>
                  <a:pt x="241" y="680"/>
                </a:cubicBezTo>
                <a:cubicBezTo>
                  <a:pt x="482" y="680"/>
                  <a:pt x="424" y="499"/>
                  <a:pt x="343" y="40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2053" name="Freeform 24"/>
          <p:cNvSpPr>
            <a:spLocks/>
          </p:cNvSpPr>
          <p:nvPr/>
        </p:nvSpPr>
        <p:spPr bwMode="auto">
          <a:xfrm>
            <a:off x="8565613" y="2776751"/>
            <a:ext cx="1557189" cy="1318684"/>
          </a:xfrm>
          <a:custGeom>
            <a:avLst/>
            <a:gdLst>
              <a:gd name="T0" fmla="*/ 339 w 662"/>
              <a:gd name="T1" fmla="*/ 591 h 678"/>
              <a:gd name="T2" fmla="*/ 300 w 662"/>
              <a:gd name="T3" fmla="*/ 574 h 678"/>
              <a:gd name="T4" fmla="*/ 284 w 662"/>
              <a:gd name="T5" fmla="*/ 536 h 678"/>
              <a:gd name="T6" fmla="*/ 284 w 662"/>
              <a:gd name="T7" fmla="*/ 451 h 678"/>
              <a:gd name="T8" fmla="*/ 284 w 662"/>
              <a:gd name="T9" fmla="*/ 451 h 678"/>
              <a:gd name="T10" fmla="*/ 284 w 662"/>
              <a:gd name="T11" fmla="*/ 451 h 678"/>
              <a:gd name="T12" fmla="*/ 284 w 662"/>
              <a:gd name="T13" fmla="*/ 399 h 678"/>
              <a:gd name="T14" fmla="*/ 344 w 662"/>
              <a:gd name="T15" fmla="*/ 279 h 678"/>
              <a:gd name="T16" fmla="*/ 241 w 662"/>
              <a:gd name="T17" fmla="*/ 0 h 678"/>
              <a:gd name="T18" fmla="*/ 241 w 662"/>
              <a:gd name="T19" fmla="*/ 0 h 678"/>
              <a:gd name="T20" fmla="*/ 138 w 662"/>
              <a:gd name="T21" fmla="*/ 279 h 678"/>
              <a:gd name="T22" fmla="*/ 197 w 662"/>
              <a:gd name="T23" fmla="*/ 394 h 678"/>
              <a:gd name="T24" fmla="*/ 197 w 662"/>
              <a:gd name="T25" fmla="*/ 536 h 678"/>
              <a:gd name="T26" fmla="*/ 339 w 662"/>
              <a:gd name="T27" fmla="*/ 678 h 678"/>
              <a:gd name="T28" fmla="*/ 662 w 662"/>
              <a:gd name="T29" fmla="*/ 678 h 678"/>
              <a:gd name="T30" fmla="*/ 662 w 662"/>
              <a:gd name="T31" fmla="*/ 591 h 678"/>
              <a:gd name="T32" fmla="*/ 339 w 662"/>
              <a:gd name="T33" fmla="*/ 591 h 6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62" h="678">
                <a:moveTo>
                  <a:pt x="339" y="591"/>
                </a:moveTo>
                <a:cubicBezTo>
                  <a:pt x="324" y="591"/>
                  <a:pt x="311" y="584"/>
                  <a:pt x="300" y="574"/>
                </a:cubicBezTo>
                <a:cubicBezTo>
                  <a:pt x="290" y="564"/>
                  <a:pt x="284" y="551"/>
                  <a:pt x="284" y="536"/>
                </a:cubicBezTo>
                <a:cubicBezTo>
                  <a:pt x="284" y="451"/>
                  <a:pt x="284" y="451"/>
                  <a:pt x="284" y="451"/>
                </a:cubicBezTo>
                <a:cubicBezTo>
                  <a:pt x="284" y="451"/>
                  <a:pt x="284" y="451"/>
                  <a:pt x="284" y="451"/>
                </a:cubicBezTo>
                <a:cubicBezTo>
                  <a:pt x="284" y="451"/>
                  <a:pt x="284" y="451"/>
                  <a:pt x="284" y="451"/>
                </a:cubicBezTo>
                <a:cubicBezTo>
                  <a:pt x="284" y="399"/>
                  <a:pt x="284" y="399"/>
                  <a:pt x="284" y="399"/>
                </a:cubicBezTo>
                <a:cubicBezTo>
                  <a:pt x="290" y="368"/>
                  <a:pt x="305" y="326"/>
                  <a:pt x="344" y="279"/>
                </a:cubicBezTo>
                <a:cubicBezTo>
                  <a:pt x="425" y="182"/>
                  <a:pt x="482" y="0"/>
                  <a:pt x="241" y="0"/>
                </a:cubicBezTo>
                <a:cubicBezTo>
                  <a:pt x="241" y="0"/>
                  <a:pt x="241" y="0"/>
                  <a:pt x="241" y="0"/>
                </a:cubicBezTo>
                <a:cubicBezTo>
                  <a:pt x="0" y="0"/>
                  <a:pt x="57" y="182"/>
                  <a:pt x="138" y="279"/>
                </a:cubicBezTo>
                <a:cubicBezTo>
                  <a:pt x="175" y="324"/>
                  <a:pt x="191" y="364"/>
                  <a:pt x="197" y="394"/>
                </a:cubicBezTo>
                <a:cubicBezTo>
                  <a:pt x="197" y="536"/>
                  <a:pt x="197" y="536"/>
                  <a:pt x="197" y="536"/>
                </a:cubicBezTo>
                <a:cubicBezTo>
                  <a:pt x="197" y="614"/>
                  <a:pt x="260" y="678"/>
                  <a:pt x="339" y="678"/>
                </a:cubicBezTo>
                <a:cubicBezTo>
                  <a:pt x="662" y="678"/>
                  <a:pt x="662" y="678"/>
                  <a:pt x="662" y="678"/>
                </a:cubicBezTo>
                <a:cubicBezTo>
                  <a:pt x="662" y="591"/>
                  <a:pt x="662" y="591"/>
                  <a:pt x="662" y="591"/>
                </a:cubicBezTo>
                <a:lnTo>
                  <a:pt x="339" y="59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9647323" y="5302424"/>
            <a:ext cx="1644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prstClr val="white"/>
                </a:solidFill>
                <a:latin typeface="Lato" pitchFamily="34" charset="0"/>
              </a:rPr>
              <a:t>The end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898107" y="5260553"/>
            <a:ext cx="16446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prstClr val="white"/>
                </a:solidFill>
                <a:latin typeface="Lato" pitchFamily="34" charset="0"/>
              </a:rPr>
              <a:t>Results &amp; Discussion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011289" y="2396913"/>
            <a:ext cx="1644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Lato" pitchFamily="34" charset="0"/>
              </a:rPr>
              <a:t>Introduction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150917" y="5302424"/>
            <a:ext cx="18312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prstClr val="white"/>
                </a:solidFill>
                <a:latin typeface="Lato" pitchFamily="34" charset="0"/>
              </a:rPr>
              <a:t>Data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329718" y="2221980"/>
            <a:ext cx="1644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prstClr val="white"/>
                </a:solidFill>
                <a:latin typeface="Lato" pitchFamily="34" charset="0"/>
              </a:rPr>
              <a:t>Conclusion</a:t>
            </a:r>
          </a:p>
        </p:txBody>
      </p:sp>
      <p:pic>
        <p:nvPicPr>
          <p:cNvPr id="1026" name="Picture 2" descr="3d man - Clip Art Library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6289" y="2854591"/>
            <a:ext cx="634628" cy="537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ree Benchmark Cliparts, Download Free Clip Art, Free Clip Art on ..."/>
          <p:cNvPicPr>
            <a:picLocks noChangeAspect="1" noChangeArrowheads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96" t="17698" b="2042"/>
          <a:stretch/>
        </p:blipFill>
        <p:spPr bwMode="auto">
          <a:xfrm>
            <a:off x="5166380" y="2736477"/>
            <a:ext cx="641013" cy="540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imple light bulb conceptual icon with colorful Vector Image"/>
          <p:cNvPicPr>
            <a:picLocks noChangeAspect="1" noChangeArrowheads="1"/>
          </p:cNvPicPr>
          <p:nvPr/>
        </p:nvPicPr>
        <p:blipFill rotWithShape="1"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67" t="6883" r="13833" b="16636"/>
          <a:stretch/>
        </p:blipFill>
        <p:spPr bwMode="auto">
          <a:xfrm>
            <a:off x="2819027" y="4608273"/>
            <a:ext cx="495014" cy="569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70" r="6636"/>
          <a:stretch/>
        </p:blipFill>
        <p:spPr>
          <a:xfrm>
            <a:off x="6408435" y="4586734"/>
            <a:ext cx="623972" cy="577889"/>
          </a:xfrm>
          <a:prstGeom prst="rect">
            <a:avLst/>
          </a:prstGeom>
        </p:spPr>
      </p:pic>
      <p:pic>
        <p:nvPicPr>
          <p:cNvPr id="1040" name="Picture 16" descr="Red Next Button PNG Clip arts for Web - Clip arts free PNG Backgrounds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7545" y="4696114"/>
            <a:ext cx="477782" cy="458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/>
          <p:cNvSpPr txBox="1"/>
          <p:nvPr/>
        </p:nvSpPr>
        <p:spPr>
          <a:xfrm>
            <a:off x="4577200" y="2420188"/>
            <a:ext cx="18312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prstClr val="white"/>
                </a:solidFill>
                <a:latin typeface="Lato" pitchFamily="34" charset="0"/>
              </a:rPr>
              <a:t>Methodology</a:t>
            </a:r>
          </a:p>
        </p:txBody>
      </p:sp>
      <p:pic>
        <p:nvPicPr>
          <p:cNvPr id="5122" name="Picture 2" descr="Today Clip Art - Royalty Free - GoGraph"/>
          <p:cNvPicPr>
            <a:picLocks noChangeAspect="1" noChangeArrowheads="1"/>
          </p:cNvPicPr>
          <p:nvPr/>
        </p:nvPicPr>
        <p:blipFill rotWithShape="1"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96" b="31539"/>
          <a:stretch/>
        </p:blipFill>
        <p:spPr bwMode="auto">
          <a:xfrm>
            <a:off x="8775163" y="2845031"/>
            <a:ext cx="753738" cy="424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68083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848468" y="3449126"/>
            <a:ext cx="287256" cy="128883"/>
          </a:xfrm>
          <a:prstGeom prst="rect">
            <a:avLst/>
          </a:prstGeom>
          <a:solidFill>
            <a:srgbClr val="E11B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135724" y="3449126"/>
            <a:ext cx="287256" cy="128883"/>
          </a:xfrm>
          <a:prstGeom prst="rect">
            <a:avLst/>
          </a:prstGeom>
          <a:solidFill>
            <a:srgbClr val="E11B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22979" y="3449126"/>
            <a:ext cx="287256" cy="128883"/>
          </a:xfrm>
          <a:prstGeom prst="rect">
            <a:avLst/>
          </a:prstGeom>
          <a:solidFill>
            <a:srgbClr val="E11B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710235" y="3449126"/>
            <a:ext cx="287256" cy="128883"/>
          </a:xfrm>
          <a:prstGeom prst="rect">
            <a:avLst/>
          </a:prstGeom>
          <a:solidFill>
            <a:srgbClr val="E11B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97489" y="3449126"/>
            <a:ext cx="287256" cy="128883"/>
          </a:xfrm>
          <a:prstGeom prst="rect">
            <a:avLst/>
          </a:prstGeom>
          <a:solidFill>
            <a:srgbClr val="E11B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284745" y="3449126"/>
            <a:ext cx="287256" cy="128883"/>
          </a:xfrm>
          <a:prstGeom prst="rect">
            <a:avLst/>
          </a:prstGeom>
          <a:solidFill>
            <a:srgbClr val="E11B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prstClr val="white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795764" y="3296098"/>
            <a:ext cx="2608471" cy="581672"/>
            <a:chOff x="3596821" y="2799877"/>
            <a:chExt cx="1956353" cy="436254"/>
          </a:xfrm>
        </p:grpSpPr>
        <p:sp>
          <p:nvSpPr>
            <p:cNvPr id="10" name="Rectangle 22"/>
            <p:cNvSpPr>
              <a:spLocks noChangeArrowheads="1"/>
            </p:cNvSpPr>
            <p:nvPr/>
          </p:nvSpPr>
          <p:spPr bwMode="auto">
            <a:xfrm>
              <a:off x="3596821" y="2799877"/>
              <a:ext cx="1956353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dirty="0">
                  <a:solidFill>
                    <a:srgbClr val="E1251B"/>
                  </a:solidFill>
                  <a:cs typeface="Arial" pitchFamily="34" charset="0"/>
                </a:rPr>
                <a:t>Thanks for Watching</a:t>
              </a:r>
            </a:p>
          </p:txBody>
        </p:sp>
        <p:sp>
          <p:nvSpPr>
            <p:cNvPr id="11" name="Rectangle 22"/>
            <p:cNvSpPr>
              <a:spLocks noChangeArrowheads="1"/>
            </p:cNvSpPr>
            <p:nvPr/>
          </p:nvSpPr>
          <p:spPr bwMode="auto">
            <a:xfrm>
              <a:off x="4142013" y="3082290"/>
              <a:ext cx="865958" cy="1538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333" dirty="0">
                  <a:solidFill>
                    <a:srgbClr val="E11B25"/>
                  </a:solidFill>
                  <a:cs typeface="Arial" pitchFamily="34" charset="0"/>
                </a:rPr>
                <a:t>the presentation</a:t>
              </a:r>
            </a:p>
          </p:txBody>
        </p:sp>
      </p:grpSp>
      <p:sp>
        <p:nvSpPr>
          <p:cNvPr id="12" name="Freeform 6"/>
          <p:cNvSpPr>
            <a:spLocks noEditPoints="1"/>
          </p:cNvSpPr>
          <p:nvPr/>
        </p:nvSpPr>
        <p:spPr bwMode="auto">
          <a:xfrm>
            <a:off x="5835706" y="2699492"/>
            <a:ext cx="528559" cy="573325"/>
          </a:xfrm>
          <a:custGeom>
            <a:avLst/>
            <a:gdLst>
              <a:gd name="T0" fmla="*/ 276 w 285"/>
              <a:gd name="T1" fmla="*/ 173 h 309"/>
              <a:gd name="T2" fmla="*/ 278 w 285"/>
              <a:gd name="T3" fmla="*/ 186 h 309"/>
              <a:gd name="T4" fmla="*/ 271 w 285"/>
              <a:gd name="T5" fmla="*/ 212 h 309"/>
              <a:gd name="T6" fmla="*/ 272 w 285"/>
              <a:gd name="T7" fmla="*/ 220 h 309"/>
              <a:gd name="T8" fmla="*/ 260 w 285"/>
              <a:gd name="T9" fmla="*/ 253 h 309"/>
              <a:gd name="T10" fmla="*/ 203 w 285"/>
              <a:gd name="T11" fmla="*/ 309 h 309"/>
              <a:gd name="T12" fmla="*/ 196 w 285"/>
              <a:gd name="T13" fmla="*/ 309 h 309"/>
              <a:gd name="T14" fmla="*/ 179 w 285"/>
              <a:gd name="T15" fmla="*/ 309 h 309"/>
              <a:gd name="T16" fmla="*/ 103 w 285"/>
              <a:gd name="T17" fmla="*/ 293 h 309"/>
              <a:gd name="T18" fmla="*/ 78 w 285"/>
              <a:gd name="T19" fmla="*/ 285 h 309"/>
              <a:gd name="T20" fmla="*/ 24 w 285"/>
              <a:gd name="T21" fmla="*/ 285 h 309"/>
              <a:gd name="T22" fmla="*/ 0 w 285"/>
              <a:gd name="T23" fmla="*/ 261 h 309"/>
              <a:gd name="T24" fmla="*/ 0 w 285"/>
              <a:gd name="T25" fmla="*/ 143 h 309"/>
              <a:gd name="T26" fmla="*/ 24 w 285"/>
              <a:gd name="T27" fmla="*/ 119 h 309"/>
              <a:gd name="T28" fmla="*/ 75 w 285"/>
              <a:gd name="T29" fmla="*/ 119 h 309"/>
              <a:gd name="T30" fmla="*/ 100 w 285"/>
              <a:gd name="T31" fmla="*/ 90 h 309"/>
              <a:gd name="T32" fmla="*/ 120 w 285"/>
              <a:gd name="T33" fmla="*/ 66 h 309"/>
              <a:gd name="T34" fmla="*/ 144 w 285"/>
              <a:gd name="T35" fmla="*/ 7 h 309"/>
              <a:gd name="T36" fmla="*/ 161 w 285"/>
              <a:gd name="T37" fmla="*/ 0 h 309"/>
              <a:gd name="T38" fmla="*/ 208 w 285"/>
              <a:gd name="T39" fmla="*/ 25 h 309"/>
              <a:gd name="T40" fmla="*/ 214 w 285"/>
              <a:gd name="T41" fmla="*/ 60 h 309"/>
              <a:gd name="T42" fmla="*/ 205 w 285"/>
              <a:gd name="T43" fmla="*/ 95 h 309"/>
              <a:gd name="T44" fmla="*/ 238 w 285"/>
              <a:gd name="T45" fmla="*/ 95 h 309"/>
              <a:gd name="T46" fmla="*/ 285 w 285"/>
              <a:gd name="T47" fmla="*/ 143 h 309"/>
              <a:gd name="T48" fmla="*/ 276 w 285"/>
              <a:gd name="T49" fmla="*/ 173 h 309"/>
              <a:gd name="T50" fmla="*/ 36 w 285"/>
              <a:gd name="T51" fmla="*/ 238 h 309"/>
              <a:gd name="T52" fmla="*/ 24 w 285"/>
              <a:gd name="T53" fmla="*/ 250 h 309"/>
              <a:gd name="T54" fmla="*/ 36 w 285"/>
              <a:gd name="T55" fmla="*/ 261 h 309"/>
              <a:gd name="T56" fmla="*/ 48 w 285"/>
              <a:gd name="T57" fmla="*/ 250 h 309"/>
              <a:gd name="T58" fmla="*/ 36 w 285"/>
              <a:gd name="T59" fmla="*/ 238 h 309"/>
              <a:gd name="T60" fmla="*/ 238 w 285"/>
              <a:gd name="T61" fmla="*/ 119 h 309"/>
              <a:gd name="T62" fmla="*/ 173 w 285"/>
              <a:gd name="T63" fmla="*/ 119 h 309"/>
              <a:gd name="T64" fmla="*/ 190 w 285"/>
              <a:gd name="T65" fmla="*/ 60 h 309"/>
              <a:gd name="T66" fmla="*/ 161 w 285"/>
              <a:gd name="T67" fmla="*/ 24 h 309"/>
              <a:gd name="T68" fmla="*/ 137 w 285"/>
              <a:gd name="T69" fmla="*/ 83 h 309"/>
              <a:gd name="T70" fmla="*/ 123 w 285"/>
              <a:gd name="T71" fmla="*/ 100 h 309"/>
              <a:gd name="T72" fmla="*/ 78 w 285"/>
              <a:gd name="T73" fmla="*/ 143 h 309"/>
              <a:gd name="T74" fmla="*/ 72 w 285"/>
              <a:gd name="T75" fmla="*/ 143 h 309"/>
              <a:gd name="T76" fmla="*/ 72 w 285"/>
              <a:gd name="T77" fmla="*/ 261 h 309"/>
              <a:gd name="T78" fmla="*/ 78 w 285"/>
              <a:gd name="T79" fmla="*/ 261 h 309"/>
              <a:gd name="T80" fmla="*/ 115 w 285"/>
              <a:gd name="T81" fmla="*/ 272 h 309"/>
              <a:gd name="T82" fmla="*/ 179 w 285"/>
              <a:gd name="T83" fmla="*/ 285 h 309"/>
              <a:gd name="T84" fmla="*/ 201 w 285"/>
              <a:gd name="T85" fmla="*/ 285 h 309"/>
              <a:gd name="T86" fmla="*/ 237 w 285"/>
              <a:gd name="T87" fmla="*/ 254 h 309"/>
              <a:gd name="T88" fmla="*/ 236 w 285"/>
              <a:gd name="T89" fmla="*/ 244 h 309"/>
              <a:gd name="T90" fmla="*/ 248 w 285"/>
              <a:gd name="T91" fmla="*/ 220 h 309"/>
              <a:gd name="T92" fmla="*/ 244 w 285"/>
              <a:gd name="T93" fmla="*/ 208 h 309"/>
              <a:gd name="T94" fmla="*/ 254 w 285"/>
              <a:gd name="T95" fmla="*/ 186 h 309"/>
              <a:gd name="T96" fmla="*/ 248 w 285"/>
              <a:gd name="T97" fmla="*/ 166 h 309"/>
              <a:gd name="T98" fmla="*/ 262 w 285"/>
              <a:gd name="T99" fmla="*/ 143 h 309"/>
              <a:gd name="T100" fmla="*/ 238 w 285"/>
              <a:gd name="T101" fmla="*/ 119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285" h="309">
                <a:moveTo>
                  <a:pt x="276" y="173"/>
                </a:moveTo>
                <a:cubicBezTo>
                  <a:pt x="277" y="177"/>
                  <a:pt x="278" y="181"/>
                  <a:pt x="278" y="186"/>
                </a:cubicBezTo>
                <a:cubicBezTo>
                  <a:pt x="278" y="195"/>
                  <a:pt x="276" y="204"/>
                  <a:pt x="271" y="212"/>
                </a:cubicBezTo>
                <a:cubicBezTo>
                  <a:pt x="271" y="215"/>
                  <a:pt x="272" y="218"/>
                  <a:pt x="272" y="220"/>
                </a:cubicBezTo>
                <a:cubicBezTo>
                  <a:pt x="272" y="232"/>
                  <a:pt x="268" y="244"/>
                  <a:pt x="260" y="253"/>
                </a:cubicBezTo>
                <a:cubicBezTo>
                  <a:pt x="261" y="288"/>
                  <a:pt x="237" y="309"/>
                  <a:pt x="203" y="309"/>
                </a:cubicBezTo>
                <a:cubicBezTo>
                  <a:pt x="196" y="309"/>
                  <a:pt x="196" y="309"/>
                  <a:pt x="196" y="309"/>
                </a:cubicBezTo>
                <a:cubicBezTo>
                  <a:pt x="179" y="309"/>
                  <a:pt x="179" y="309"/>
                  <a:pt x="179" y="309"/>
                </a:cubicBezTo>
                <a:cubicBezTo>
                  <a:pt x="152" y="309"/>
                  <a:pt x="128" y="301"/>
                  <a:pt x="103" y="293"/>
                </a:cubicBezTo>
                <a:cubicBezTo>
                  <a:pt x="98" y="291"/>
                  <a:pt x="83" y="285"/>
                  <a:pt x="78" y="285"/>
                </a:cubicBezTo>
                <a:cubicBezTo>
                  <a:pt x="24" y="285"/>
                  <a:pt x="24" y="285"/>
                  <a:pt x="24" y="285"/>
                </a:cubicBezTo>
                <a:cubicBezTo>
                  <a:pt x="11" y="285"/>
                  <a:pt x="0" y="275"/>
                  <a:pt x="0" y="261"/>
                </a:cubicBezTo>
                <a:cubicBezTo>
                  <a:pt x="0" y="143"/>
                  <a:pt x="0" y="143"/>
                  <a:pt x="0" y="143"/>
                </a:cubicBezTo>
                <a:cubicBezTo>
                  <a:pt x="0" y="130"/>
                  <a:pt x="11" y="119"/>
                  <a:pt x="24" y="119"/>
                </a:cubicBezTo>
                <a:cubicBezTo>
                  <a:pt x="75" y="119"/>
                  <a:pt x="75" y="119"/>
                  <a:pt x="75" y="119"/>
                </a:cubicBezTo>
                <a:cubicBezTo>
                  <a:pt x="82" y="114"/>
                  <a:pt x="95" y="97"/>
                  <a:pt x="100" y="90"/>
                </a:cubicBezTo>
                <a:cubicBezTo>
                  <a:pt x="107" y="82"/>
                  <a:pt x="113" y="74"/>
                  <a:pt x="120" y="66"/>
                </a:cubicBezTo>
                <a:cubicBezTo>
                  <a:pt x="131" y="55"/>
                  <a:pt x="126" y="25"/>
                  <a:pt x="144" y="7"/>
                </a:cubicBezTo>
                <a:cubicBezTo>
                  <a:pt x="149" y="3"/>
                  <a:pt x="154" y="0"/>
                  <a:pt x="161" y="0"/>
                </a:cubicBezTo>
                <a:cubicBezTo>
                  <a:pt x="180" y="0"/>
                  <a:pt x="199" y="7"/>
                  <a:pt x="208" y="25"/>
                </a:cubicBezTo>
                <a:cubicBezTo>
                  <a:pt x="213" y="36"/>
                  <a:pt x="214" y="47"/>
                  <a:pt x="214" y="60"/>
                </a:cubicBezTo>
                <a:cubicBezTo>
                  <a:pt x="214" y="73"/>
                  <a:pt x="211" y="84"/>
                  <a:pt x="205" y="95"/>
                </a:cubicBezTo>
                <a:cubicBezTo>
                  <a:pt x="238" y="95"/>
                  <a:pt x="238" y="95"/>
                  <a:pt x="238" y="95"/>
                </a:cubicBezTo>
                <a:cubicBezTo>
                  <a:pt x="264" y="95"/>
                  <a:pt x="285" y="117"/>
                  <a:pt x="285" y="143"/>
                </a:cubicBezTo>
                <a:cubicBezTo>
                  <a:pt x="285" y="153"/>
                  <a:pt x="282" y="164"/>
                  <a:pt x="276" y="173"/>
                </a:cubicBezTo>
                <a:close/>
                <a:moveTo>
                  <a:pt x="36" y="238"/>
                </a:moveTo>
                <a:cubicBezTo>
                  <a:pt x="30" y="238"/>
                  <a:pt x="24" y="243"/>
                  <a:pt x="24" y="250"/>
                </a:cubicBezTo>
                <a:cubicBezTo>
                  <a:pt x="24" y="256"/>
                  <a:pt x="30" y="261"/>
                  <a:pt x="36" y="261"/>
                </a:cubicBezTo>
                <a:cubicBezTo>
                  <a:pt x="43" y="261"/>
                  <a:pt x="48" y="256"/>
                  <a:pt x="48" y="250"/>
                </a:cubicBezTo>
                <a:cubicBezTo>
                  <a:pt x="48" y="243"/>
                  <a:pt x="43" y="238"/>
                  <a:pt x="36" y="238"/>
                </a:cubicBezTo>
                <a:close/>
                <a:moveTo>
                  <a:pt x="238" y="119"/>
                </a:moveTo>
                <a:cubicBezTo>
                  <a:pt x="173" y="119"/>
                  <a:pt x="173" y="119"/>
                  <a:pt x="173" y="119"/>
                </a:cubicBezTo>
                <a:cubicBezTo>
                  <a:pt x="173" y="97"/>
                  <a:pt x="190" y="81"/>
                  <a:pt x="190" y="60"/>
                </a:cubicBezTo>
                <a:cubicBezTo>
                  <a:pt x="190" y="38"/>
                  <a:pt x="186" y="24"/>
                  <a:pt x="161" y="24"/>
                </a:cubicBezTo>
                <a:cubicBezTo>
                  <a:pt x="149" y="36"/>
                  <a:pt x="155" y="64"/>
                  <a:pt x="137" y="83"/>
                </a:cubicBezTo>
                <a:cubicBezTo>
                  <a:pt x="132" y="89"/>
                  <a:pt x="127" y="94"/>
                  <a:pt x="123" y="100"/>
                </a:cubicBezTo>
                <a:cubicBezTo>
                  <a:pt x="114" y="111"/>
                  <a:pt x="92" y="143"/>
                  <a:pt x="78" y="143"/>
                </a:cubicBezTo>
                <a:cubicBezTo>
                  <a:pt x="72" y="143"/>
                  <a:pt x="72" y="143"/>
                  <a:pt x="72" y="143"/>
                </a:cubicBezTo>
                <a:cubicBezTo>
                  <a:pt x="72" y="261"/>
                  <a:pt x="72" y="261"/>
                  <a:pt x="72" y="261"/>
                </a:cubicBezTo>
                <a:cubicBezTo>
                  <a:pt x="78" y="261"/>
                  <a:pt x="78" y="261"/>
                  <a:pt x="78" y="261"/>
                </a:cubicBezTo>
                <a:cubicBezTo>
                  <a:pt x="88" y="261"/>
                  <a:pt x="105" y="268"/>
                  <a:pt x="115" y="272"/>
                </a:cubicBezTo>
                <a:cubicBezTo>
                  <a:pt x="136" y="279"/>
                  <a:pt x="157" y="285"/>
                  <a:pt x="179" y="285"/>
                </a:cubicBezTo>
                <a:cubicBezTo>
                  <a:pt x="201" y="285"/>
                  <a:pt x="201" y="285"/>
                  <a:pt x="201" y="285"/>
                </a:cubicBezTo>
                <a:cubicBezTo>
                  <a:pt x="222" y="285"/>
                  <a:pt x="237" y="277"/>
                  <a:pt x="237" y="254"/>
                </a:cubicBezTo>
                <a:cubicBezTo>
                  <a:pt x="237" y="251"/>
                  <a:pt x="236" y="247"/>
                  <a:pt x="236" y="244"/>
                </a:cubicBezTo>
                <a:cubicBezTo>
                  <a:pt x="244" y="240"/>
                  <a:pt x="248" y="229"/>
                  <a:pt x="248" y="220"/>
                </a:cubicBezTo>
                <a:cubicBezTo>
                  <a:pt x="248" y="216"/>
                  <a:pt x="247" y="212"/>
                  <a:pt x="244" y="208"/>
                </a:cubicBezTo>
                <a:cubicBezTo>
                  <a:pt x="251" y="202"/>
                  <a:pt x="254" y="194"/>
                  <a:pt x="254" y="186"/>
                </a:cubicBezTo>
                <a:cubicBezTo>
                  <a:pt x="254" y="180"/>
                  <a:pt x="252" y="171"/>
                  <a:pt x="248" y="166"/>
                </a:cubicBezTo>
                <a:cubicBezTo>
                  <a:pt x="257" y="166"/>
                  <a:pt x="262" y="150"/>
                  <a:pt x="262" y="143"/>
                </a:cubicBezTo>
                <a:cubicBezTo>
                  <a:pt x="262" y="130"/>
                  <a:pt x="250" y="119"/>
                  <a:pt x="238" y="119"/>
                </a:cubicBezTo>
                <a:close/>
              </a:path>
            </a:pathLst>
          </a:custGeom>
          <a:solidFill>
            <a:srgbClr val="E1251B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620000" y="3449126"/>
            <a:ext cx="287256" cy="128883"/>
          </a:xfrm>
          <a:prstGeom prst="rect">
            <a:avLst/>
          </a:prstGeom>
          <a:solidFill>
            <a:srgbClr val="E125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907256" y="3449126"/>
            <a:ext cx="287256" cy="128883"/>
          </a:xfrm>
          <a:prstGeom prst="rect">
            <a:avLst/>
          </a:prstGeom>
          <a:solidFill>
            <a:srgbClr val="E125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194511" y="3449126"/>
            <a:ext cx="287256" cy="128883"/>
          </a:xfrm>
          <a:prstGeom prst="rect">
            <a:avLst/>
          </a:prstGeom>
          <a:solidFill>
            <a:srgbClr val="E125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481767" y="3449126"/>
            <a:ext cx="287256" cy="128883"/>
          </a:xfrm>
          <a:prstGeom prst="rect">
            <a:avLst/>
          </a:prstGeom>
          <a:solidFill>
            <a:srgbClr val="E125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769021" y="3449126"/>
            <a:ext cx="287256" cy="128883"/>
          </a:xfrm>
          <a:prstGeom prst="rect">
            <a:avLst/>
          </a:prstGeom>
          <a:solidFill>
            <a:srgbClr val="E125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9056277" y="3449126"/>
            <a:ext cx="287256" cy="128883"/>
          </a:xfrm>
          <a:prstGeom prst="rect">
            <a:avLst/>
          </a:prstGeom>
          <a:solidFill>
            <a:srgbClr val="E125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8050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-17235"/>
            <a:ext cx="12192000" cy="6858000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2385364" y="2555605"/>
            <a:ext cx="1712321" cy="1712321"/>
          </a:xfrm>
          <a:prstGeom prst="ellipse">
            <a:avLst/>
          </a:prstGeom>
          <a:noFill/>
          <a:ln w="57150">
            <a:solidFill>
              <a:srgbClr val="E125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26" name="Rectangle 23"/>
          <p:cNvSpPr>
            <a:spLocks noChangeArrowheads="1"/>
          </p:cNvSpPr>
          <p:nvPr/>
        </p:nvSpPr>
        <p:spPr bwMode="auto">
          <a:xfrm>
            <a:off x="-25399" y="-1"/>
            <a:ext cx="667988" cy="6858001"/>
          </a:xfrm>
          <a:prstGeom prst="rect">
            <a:avLst/>
          </a:prstGeom>
          <a:solidFill>
            <a:srgbClr val="E1251B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>
              <a:solidFill>
                <a:srgbClr val="E1251B"/>
              </a:solidFill>
            </a:endParaRPr>
          </a:p>
        </p:txBody>
      </p:sp>
      <p:sp>
        <p:nvSpPr>
          <p:cNvPr id="27" name="Rectangle 24"/>
          <p:cNvSpPr>
            <a:spLocks noChangeArrowheads="1"/>
          </p:cNvSpPr>
          <p:nvPr/>
        </p:nvSpPr>
        <p:spPr bwMode="auto">
          <a:xfrm>
            <a:off x="642588" y="-1"/>
            <a:ext cx="672229" cy="6858001"/>
          </a:xfrm>
          <a:prstGeom prst="rect">
            <a:avLst/>
          </a:prstGeom>
          <a:solidFill>
            <a:srgbClr val="E1251B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>
              <a:solidFill>
                <a:srgbClr val="FF9696">
                  <a:lumMod val="50000"/>
                </a:srgbClr>
              </a:solidFill>
            </a:endParaRPr>
          </a:p>
        </p:txBody>
      </p:sp>
      <p:sp>
        <p:nvSpPr>
          <p:cNvPr id="28" name="Rectangle 25"/>
          <p:cNvSpPr>
            <a:spLocks noChangeArrowheads="1"/>
          </p:cNvSpPr>
          <p:nvPr/>
        </p:nvSpPr>
        <p:spPr bwMode="auto">
          <a:xfrm>
            <a:off x="1314817" y="-1"/>
            <a:ext cx="667988" cy="6858001"/>
          </a:xfrm>
          <a:prstGeom prst="rect">
            <a:avLst/>
          </a:prstGeom>
          <a:solidFill>
            <a:srgbClr val="E1251B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29" name="Freeform 26"/>
          <p:cNvSpPr>
            <a:spLocks/>
          </p:cNvSpPr>
          <p:nvPr/>
        </p:nvSpPr>
        <p:spPr bwMode="auto">
          <a:xfrm>
            <a:off x="1982805" y="-1"/>
            <a:ext cx="667988" cy="6858001"/>
          </a:xfrm>
          <a:custGeom>
            <a:avLst/>
            <a:gdLst>
              <a:gd name="T0" fmla="*/ 98 w 351"/>
              <a:gd name="T1" fmla="*/ 1796 h 3600"/>
              <a:gd name="T2" fmla="*/ 351 w 351"/>
              <a:gd name="T3" fmla="*/ 1323 h 3600"/>
              <a:gd name="T4" fmla="*/ 351 w 351"/>
              <a:gd name="T5" fmla="*/ 0 h 3600"/>
              <a:gd name="T6" fmla="*/ 0 w 351"/>
              <a:gd name="T7" fmla="*/ 0 h 3600"/>
              <a:gd name="T8" fmla="*/ 0 w 351"/>
              <a:gd name="T9" fmla="*/ 3600 h 3600"/>
              <a:gd name="T10" fmla="*/ 351 w 351"/>
              <a:gd name="T11" fmla="*/ 3600 h 3600"/>
              <a:gd name="T12" fmla="*/ 351 w 351"/>
              <a:gd name="T13" fmla="*/ 2270 h 3600"/>
              <a:gd name="T14" fmla="*/ 98 w 351"/>
              <a:gd name="T15" fmla="*/ 1796 h 3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51" h="3600">
                <a:moveTo>
                  <a:pt x="98" y="1796"/>
                </a:moveTo>
                <a:cubicBezTo>
                  <a:pt x="98" y="1599"/>
                  <a:pt x="199" y="1425"/>
                  <a:pt x="351" y="1323"/>
                </a:cubicBezTo>
                <a:cubicBezTo>
                  <a:pt x="351" y="0"/>
                  <a:pt x="351" y="0"/>
                  <a:pt x="351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3600"/>
                  <a:pt x="0" y="3600"/>
                  <a:pt x="0" y="3600"/>
                </a:cubicBezTo>
                <a:cubicBezTo>
                  <a:pt x="351" y="3600"/>
                  <a:pt x="351" y="3600"/>
                  <a:pt x="351" y="3600"/>
                </a:cubicBezTo>
                <a:cubicBezTo>
                  <a:pt x="351" y="2270"/>
                  <a:pt x="351" y="2270"/>
                  <a:pt x="351" y="2270"/>
                </a:cubicBezTo>
                <a:cubicBezTo>
                  <a:pt x="199" y="2168"/>
                  <a:pt x="98" y="1994"/>
                  <a:pt x="98" y="1796"/>
                </a:cubicBezTo>
                <a:close/>
              </a:path>
            </a:pathLst>
          </a:custGeom>
          <a:solidFill>
            <a:srgbClr val="E1251B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24" name="Rectangle 22"/>
          <p:cNvSpPr>
            <a:spLocks noChangeArrowheads="1"/>
          </p:cNvSpPr>
          <p:nvPr/>
        </p:nvSpPr>
        <p:spPr bwMode="auto">
          <a:xfrm>
            <a:off x="4665506" y="2937431"/>
            <a:ext cx="2659574" cy="52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121917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4000" b="1">
                <a:solidFill>
                  <a:srgbClr val="E1251B"/>
                </a:solidFill>
                <a:cs typeface="Arial" pitchFamily="34" charset="0"/>
              </a:rPr>
              <a:t>Introduction</a:t>
            </a:r>
            <a:endParaRPr lang="en-US" sz="4000" b="1" dirty="0">
              <a:solidFill>
                <a:srgbClr val="E1251B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8182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objectives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0466" y="4155112"/>
            <a:ext cx="2945081" cy="2945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Freeform 16"/>
          <p:cNvSpPr/>
          <p:nvPr/>
        </p:nvSpPr>
        <p:spPr>
          <a:xfrm>
            <a:off x="2861953" y="535708"/>
            <a:ext cx="9063594" cy="1566224"/>
          </a:xfrm>
          <a:custGeom>
            <a:avLst/>
            <a:gdLst>
              <a:gd name="connsiteX0" fmla="*/ 314219 w 1885276"/>
              <a:gd name="connsiteY0" fmla="*/ 0 h 4350294"/>
              <a:gd name="connsiteX1" fmla="*/ 1571057 w 1885276"/>
              <a:gd name="connsiteY1" fmla="*/ 0 h 4350294"/>
              <a:gd name="connsiteX2" fmla="*/ 1885276 w 1885276"/>
              <a:gd name="connsiteY2" fmla="*/ 314219 h 4350294"/>
              <a:gd name="connsiteX3" fmla="*/ 1885276 w 1885276"/>
              <a:gd name="connsiteY3" fmla="*/ 4350294 h 4350294"/>
              <a:gd name="connsiteX4" fmla="*/ 1885276 w 1885276"/>
              <a:gd name="connsiteY4" fmla="*/ 4350294 h 4350294"/>
              <a:gd name="connsiteX5" fmla="*/ 0 w 1885276"/>
              <a:gd name="connsiteY5" fmla="*/ 4350294 h 4350294"/>
              <a:gd name="connsiteX6" fmla="*/ 0 w 1885276"/>
              <a:gd name="connsiteY6" fmla="*/ 4350294 h 4350294"/>
              <a:gd name="connsiteX7" fmla="*/ 0 w 1885276"/>
              <a:gd name="connsiteY7" fmla="*/ 314219 h 4350294"/>
              <a:gd name="connsiteX8" fmla="*/ 314219 w 1885276"/>
              <a:gd name="connsiteY8" fmla="*/ 0 h 435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85276" h="4350294">
                <a:moveTo>
                  <a:pt x="1885276" y="725064"/>
                </a:moveTo>
                <a:lnTo>
                  <a:pt x="1885276" y="3625230"/>
                </a:lnTo>
                <a:cubicBezTo>
                  <a:pt x="1885276" y="4025671"/>
                  <a:pt x="1824309" y="4350294"/>
                  <a:pt x="1749104" y="4350294"/>
                </a:cubicBezTo>
                <a:lnTo>
                  <a:pt x="0" y="4350294"/>
                </a:lnTo>
                <a:lnTo>
                  <a:pt x="0" y="4350294"/>
                </a:lnTo>
                <a:lnTo>
                  <a:pt x="0" y="0"/>
                </a:lnTo>
                <a:lnTo>
                  <a:pt x="0" y="0"/>
                </a:lnTo>
                <a:lnTo>
                  <a:pt x="1749104" y="0"/>
                </a:lnTo>
                <a:cubicBezTo>
                  <a:pt x="1824309" y="0"/>
                  <a:pt x="1885276" y="324623"/>
                  <a:pt x="1885276" y="725064"/>
                </a:cubicBezTo>
                <a:close/>
              </a:path>
            </a:pathLst>
          </a:custGeom>
          <a:noFill/>
          <a:ln>
            <a:noFill/>
          </a:ln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215857" rIns="339682" bIns="215857" numCol="1" spcCol="1270" anchor="ctr" anchorCtr="0">
            <a:noAutofit/>
          </a:bodyPr>
          <a:lstStyle/>
          <a:p>
            <a:pPr marL="0" lvl="1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Touring a big city such as the New York City in the United States of America is definitely a must do for any tourist visiting the state from abroad</a:t>
            </a:r>
          </a:p>
          <a:p>
            <a:pPr marL="0" lvl="1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endParaRPr 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lvl="1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Tourists on a limited time vacation, this can be a little bit stressful given how huge the city is, and the relatively little time to have to make the most out of this experience</a:t>
            </a:r>
          </a:p>
        </p:txBody>
      </p:sp>
      <p:sp>
        <p:nvSpPr>
          <p:cNvPr id="18" name="Freeform 17"/>
          <p:cNvSpPr/>
          <p:nvPr/>
        </p:nvSpPr>
        <p:spPr>
          <a:xfrm>
            <a:off x="525301" y="418275"/>
            <a:ext cx="2336652" cy="1683657"/>
          </a:xfrm>
          <a:custGeom>
            <a:avLst/>
            <a:gdLst>
              <a:gd name="connsiteX0" fmla="*/ 0 w 2447040"/>
              <a:gd name="connsiteY0" fmla="*/ 392774 h 2356596"/>
              <a:gd name="connsiteX1" fmla="*/ 392774 w 2447040"/>
              <a:gd name="connsiteY1" fmla="*/ 0 h 2356596"/>
              <a:gd name="connsiteX2" fmla="*/ 2054266 w 2447040"/>
              <a:gd name="connsiteY2" fmla="*/ 0 h 2356596"/>
              <a:gd name="connsiteX3" fmla="*/ 2447040 w 2447040"/>
              <a:gd name="connsiteY3" fmla="*/ 392774 h 2356596"/>
              <a:gd name="connsiteX4" fmla="*/ 2447040 w 2447040"/>
              <a:gd name="connsiteY4" fmla="*/ 1963822 h 2356596"/>
              <a:gd name="connsiteX5" fmla="*/ 2054266 w 2447040"/>
              <a:gd name="connsiteY5" fmla="*/ 2356596 h 2356596"/>
              <a:gd name="connsiteX6" fmla="*/ 392774 w 2447040"/>
              <a:gd name="connsiteY6" fmla="*/ 2356596 h 2356596"/>
              <a:gd name="connsiteX7" fmla="*/ 0 w 2447040"/>
              <a:gd name="connsiteY7" fmla="*/ 1963822 h 2356596"/>
              <a:gd name="connsiteX8" fmla="*/ 0 w 2447040"/>
              <a:gd name="connsiteY8" fmla="*/ 392774 h 2356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47040" h="2356596">
                <a:moveTo>
                  <a:pt x="0" y="392774"/>
                </a:moveTo>
                <a:cubicBezTo>
                  <a:pt x="0" y="175851"/>
                  <a:pt x="175851" y="0"/>
                  <a:pt x="392774" y="0"/>
                </a:cubicBezTo>
                <a:lnTo>
                  <a:pt x="2054266" y="0"/>
                </a:lnTo>
                <a:cubicBezTo>
                  <a:pt x="2271189" y="0"/>
                  <a:pt x="2447040" y="175851"/>
                  <a:pt x="2447040" y="392774"/>
                </a:cubicBezTo>
                <a:lnTo>
                  <a:pt x="2447040" y="1963822"/>
                </a:lnTo>
                <a:cubicBezTo>
                  <a:pt x="2447040" y="2180745"/>
                  <a:pt x="2271189" y="2356596"/>
                  <a:pt x="2054266" y="2356596"/>
                </a:cubicBezTo>
                <a:lnTo>
                  <a:pt x="392774" y="2356596"/>
                </a:lnTo>
                <a:cubicBezTo>
                  <a:pt x="175851" y="2356596"/>
                  <a:pt x="0" y="2180745"/>
                  <a:pt x="0" y="1963822"/>
                </a:cubicBezTo>
                <a:lnTo>
                  <a:pt x="0" y="392774"/>
                </a:lnTo>
                <a:close/>
              </a:path>
            </a:pathLst>
          </a:custGeom>
          <a:solidFill>
            <a:srgbClr val="E1251B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76000" tIns="145520" rIns="176000" bIns="145520" numCol="1" spcCol="1270" anchor="ctr" anchorCtr="0">
            <a:no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b="1" dirty="0">
                <a:solidFill>
                  <a:schemeClr val="bg1"/>
                </a:solidFill>
              </a:rPr>
              <a:t>Problem</a:t>
            </a:r>
            <a:endParaRPr lang="en-US" sz="2000" kern="1200" dirty="0">
              <a:solidFill>
                <a:schemeClr val="bg1"/>
              </a:solidFill>
            </a:endParaRPr>
          </a:p>
        </p:txBody>
      </p:sp>
      <p:sp>
        <p:nvSpPr>
          <p:cNvPr id="20" name="Freeform 19"/>
          <p:cNvSpPr/>
          <p:nvPr/>
        </p:nvSpPr>
        <p:spPr>
          <a:xfrm>
            <a:off x="525301" y="2588889"/>
            <a:ext cx="2336652" cy="1683657"/>
          </a:xfrm>
          <a:custGeom>
            <a:avLst/>
            <a:gdLst>
              <a:gd name="connsiteX0" fmla="*/ 0 w 2447040"/>
              <a:gd name="connsiteY0" fmla="*/ 392774 h 2356596"/>
              <a:gd name="connsiteX1" fmla="*/ 392774 w 2447040"/>
              <a:gd name="connsiteY1" fmla="*/ 0 h 2356596"/>
              <a:gd name="connsiteX2" fmla="*/ 2054266 w 2447040"/>
              <a:gd name="connsiteY2" fmla="*/ 0 h 2356596"/>
              <a:gd name="connsiteX3" fmla="*/ 2447040 w 2447040"/>
              <a:gd name="connsiteY3" fmla="*/ 392774 h 2356596"/>
              <a:gd name="connsiteX4" fmla="*/ 2447040 w 2447040"/>
              <a:gd name="connsiteY4" fmla="*/ 1963822 h 2356596"/>
              <a:gd name="connsiteX5" fmla="*/ 2054266 w 2447040"/>
              <a:gd name="connsiteY5" fmla="*/ 2356596 h 2356596"/>
              <a:gd name="connsiteX6" fmla="*/ 392774 w 2447040"/>
              <a:gd name="connsiteY6" fmla="*/ 2356596 h 2356596"/>
              <a:gd name="connsiteX7" fmla="*/ 0 w 2447040"/>
              <a:gd name="connsiteY7" fmla="*/ 1963822 h 2356596"/>
              <a:gd name="connsiteX8" fmla="*/ 0 w 2447040"/>
              <a:gd name="connsiteY8" fmla="*/ 392774 h 2356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47040" h="2356596">
                <a:moveTo>
                  <a:pt x="0" y="392774"/>
                </a:moveTo>
                <a:cubicBezTo>
                  <a:pt x="0" y="175851"/>
                  <a:pt x="175851" y="0"/>
                  <a:pt x="392774" y="0"/>
                </a:cubicBezTo>
                <a:lnTo>
                  <a:pt x="2054266" y="0"/>
                </a:lnTo>
                <a:cubicBezTo>
                  <a:pt x="2271189" y="0"/>
                  <a:pt x="2447040" y="175851"/>
                  <a:pt x="2447040" y="392774"/>
                </a:cubicBezTo>
                <a:lnTo>
                  <a:pt x="2447040" y="1963822"/>
                </a:lnTo>
                <a:cubicBezTo>
                  <a:pt x="2447040" y="2180745"/>
                  <a:pt x="2271189" y="2356596"/>
                  <a:pt x="2054266" y="2356596"/>
                </a:cubicBezTo>
                <a:lnTo>
                  <a:pt x="392774" y="2356596"/>
                </a:lnTo>
                <a:cubicBezTo>
                  <a:pt x="175851" y="2356596"/>
                  <a:pt x="0" y="2180745"/>
                  <a:pt x="0" y="1963822"/>
                </a:cubicBezTo>
                <a:lnTo>
                  <a:pt x="0" y="392774"/>
                </a:lnTo>
                <a:close/>
              </a:path>
            </a:pathLst>
          </a:custGeom>
          <a:solidFill>
            <a:srgbClr val="E1251B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76000" tIns="145520" rIns="176000" bIns="145520" numCol="1" spcCol="1270" anchor="ctr" anchorCtr="0">
            <a:no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b="1" dirty="0">
                <a:solidFill>
                  <a:schemeClr val="bg1"/>
                </a:solidFill>
              </a:rPr>
              <a:t>Objectives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2" name="Freeform 21"/>
          <p:cNvSpPr/>
          <p:nvPr/>
        </p:nvSpPr>
        <p:spPr>
          <a:xfrm>
            <a:off x="2861952" y="2706322"/>
            <a:ext cx="9654639" cy="1448790"/>
          </a:xfrm>
          <a:custGeom>
            <a:avLst/>
            <a:gdLst>
              <a:gd name="connsiteX0" fmla="*/ 314219 w 1885276"/>
              <a:gd name="connsiteY0" fmla="*/ 0 h 4350294"/>
              <a:gd name="connsiteX1" fmla="*/ 1571057 w 1885276"/>
              <a:gd name="connsiteY1" fmla="*/ 0 h 4350294"/>
              <a:gd name="connsiteX2" fmla="*/ 1885276 w 1885276"/>
              <a:gd name="connsiteY2" fmla="*/ 314219 h 4350294"/>
              <a:gd name="connsiteX3" fmla="*/ 1885276 w 1885276"/>
              <a:gd name="connsiteY3" fmla="*/ 4350294 h 4350294"/>
              <a:gd name="connsiteX4" fmla="*/ 1885276 w 1885276"/>
              <a:gd name="connsiteY4" fmla="*/ 4350294 h 4350294"/>
              <a:gd name="connsiteX5" fmla="*/ 0 w 1885276"/>
              <a:gd name="connsiteY5" fmla="*/ 4350294 h 4350294"/>
              <a:gd name="connsiteX6" fmla="*/ 0 w 1885276"/>
              <a:gd name="connsiteY6" fmla="*/ 4350294 h 4350294"/>
              <a:gd name="connsiteX7" fmla="*/ 0 w 1885276"/>
              <a:gd name="connsiteY7" fmla="*/ 314219 h 4350294"/>
              <a:gd name="connsiteX8" fmla="*/ 314219 w 1885276"/>
              <a:gd name="connsiteY8" fmla="*/ 0 h 435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85276" h="4350294">
                <a:moveTo>
                  <a:pt x="1885276" y="725064"/>
                </a:moveTo>
                <a:lnTo>
                  <a:pt x="1885276" y="3625230"/>
                </a:lnTo>
                <a:cubicBezTo>
                  <a:pt x="1885276" y="4025671"/>
                  <a:pt x="1824309" y="4350294"/>
                  <a:pt x="1749104" y="4350294"/>
                </a:cubicBezTo>
                <a:lnTo>
                  <a:pt x="0" y="4350294"/>
                </a:lnTo>
                <a:lnTo>
                  <a:pt x="0" y="4350294"/>
                </a:lnTo>
                <a:lnTo>
                  <a:pt x="0" y="0"/>
                </a:lnTo>
                <a:lnTo>
                  <a:pt x="0" y="0"/>
                </a:lnTo>
                <a:lnTo>
                  <a:pt x="1749104" y="0"/>
                </a:lnTo>
                <a:cubicBezTo>
                  <a:pt x="1824309" y="0"/>
                  <a:pt x="1885276" y="324623"/>
                  <a:pt x="1885276" y="725064"/>
                </a:cubicBezTo>
                <a:close/>
              </a:path>
            </a:pathLst>
          </a:custGeom>
          <a:noFill/>
          <a:ln>
            <a:noFill/>
          </a:ln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215857" rIns="339682" bIns="215857" numCol="1" spcCol="1270" anchor="ctr" anchorCtr="0">
            <a:noAutofit/>
          </a:bodyPr>
          <a:lstStyle/>
          <a:p>
            <a:pPr marL="0" lvl="1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 this project, we will mainly assist a hypothetical tourist trying to effectively select the best places to visit given the little time they have.</a:t>
            </a:r>
          </a:p>
          <a:p>
            <a:pPr marL="0" lvl="1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endParaRPr 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lvl="1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This will save the extensive research and decision-making time especially for indecisive tourists! </a:t>
            </a:r>
          </a:p>
        </p:txBody>
      </p:sp>
    </p:spTree>
    <p:extLst>
      <p:ext uri="{BB962C8B-B14F-4D97-AF65-F5344CB8AC3E}">
        <p14:creationId xmlns:p14="http://schemas.microsoft.com/office/powerpoint/2010/main" val="3578069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-17235"/>
            <a:ext cx="12192000" cy="6858000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2385364" y="2555605"/>
            <a:ext cx="1712321" cy="1712321"/>
          </a:xfrm>
          <a:prstGeom prst="ellipse">
            <a:avLst/>
          </a:prstGeom>
          <a:noFill/>
          <a:ln w="57150">
            <a:solidFill>
              <a:srgbClr val="E125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26" name="Rectangle 23"/>
          <p:cNvSpPr>
            <a:spLocks noChangeArrowheads="1"/>
          </p:cNvSpPr>
          <p:nvPr/>
        </p:nvSpPr>
        <p:spPr bwMode="auto">
          <a:xfrm>
            <a:off x="-25399" y="-1"/>
            <a:ext cx="667988" cy="6858001"/>
          </a:xfrm>
          <a:prstGeom prst="rect">
            <a:avLst/>
          </a:prstGeom>
          <a:solidFill>
            <a:srgbClr val="E1251B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>
              <a:solidFill>
                <a:srgbClr val="E1251B"/>
              </a:solidFill>
            </a:endParaRPr>
          </a:p>
        </p:txBody>
      </p:sp>
      <p:sp>
        <p:nvSpPr>
          <p:cNvPr id="27" name="Rectangle 24"/>
          <p:cNvSpPr>
            <a:spLocks noChangeArrowheads="1"/>
          </p:cNvSpPr>
          <p:nvPr/>
        </p:nvSpPr>
        <p:spPr bwMode="auto">
          <a:xfrm>
            <a:off x="642588" y="-1"/>
            <a:ext cx="672229" cy="6858001"/>
          </a:xfrm>
          <a:prstGeom prst="rect">
            <a:avLst/>
          </a:prstGeom>
          <a:solidFill>
            <a:srgbClr val="E1251B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>
              <a:solidFill>
                <a:srgbClr val="FF9696">
                  <a:lumMod val="50000"/>
                </a:srgbClr>
              </a:solidFill>
            </a:endParaRPr>
          </a:p>
        </p:txBody>
      </p:sp>
      <p:sp>
        <p:nvSpPr>
          <p:cNvPr id="28" name="Rectangle 25"/>
          <p:cNvSpPr>
            <a:spLocks noChangeArrowheads="1"/>
          </p:cNvSpPr>
          <p:nvPr/>
        </p:nvSpPr>
        <p:spPr bwMode="auto">
          <a:xfrm>
            <a:off x="1314817" y="-1"/>
            <a:ext cx="667988" cy="6858001"/>
          </a:xfrm>
          <a:prstGeom prst="rect">
            <a:avLst/>
          </a:prstGeom>
          <a:solidFill>
            <a:srgbClr val="E1251B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29" name="Freeform 26"/>
          <p:cNvSpPr>
            <a:spLocks/>
          </p:cNvSpPr>
          <p:nvPr/>
        </p:nvSpPr>
        <p:spPr bwMode="auto">
          <a:xfrm>
            <a:off x="1982805" y="-1"/>
            <a:ext cx="667988" cy="6858001"/>
          </a:xfrm>
          <a:custGeom>
            <a:avLst/>
            <a:gdLst>
              <a:gd name="T0" fmla="*/ 98 w 351"/>
              <a:gd name="T1" fmla="*/ 1796 h 3600"/>
              <a:gd name="T2" fmla="*/ 351 w 351"/>
              <a:gd name="T3" fmla="*/ 1323 h 3600"/>
              <a:gd name="T4" fmla="*/ 351 w 351"/>
              <a:gd name="T5" fmla="*/ 0 h 3600"/>
              <a:gd name="T6" fmla="*/ 0 w 351"/>
              <a:gd name="T7" fmla="*/ 0 h 3600"/>
              <a:gd name="T8" fmla="*/ 0 w 351"/>
              <a:gd name="T9" fmla="*/ 3600 h 3600"/>
              <a:gd name="T10" fmla="*/ 351 w 351"/>
              <a:gd name="T11" fmla="*/ 3600 h 3600"/>
              <a:gd name="T12" fmla="*/ 351 w 351"/>
              <a:gd name="T13" fmla="*/ 2270 h 3600"/>
              <a:gd name="T14" fmla="*/ 98 w 351"/>
              <a:gd name="T15" fmla="*/ 1796 h 3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51" h="3600">
                <a:moveTo>
                  <a:pt x="98" y="1796"/>
                </a:moveTo>
                <a:cubicBezTo>
                  <a:pt x="98" y="1599"/>
                  <a:pt x="199" y="1425"/>
                  <a:pt x="351" y="1323"/>
                </a:cubicBezTo>
                <a:cubicBezTo>
                  <a:pt x="351" y="0"/>
                  <a:pt x="351" y="0"/>
                  <a:pt x="351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3600"/>
                  <a:pt x="0" y="3600"/>
                  <a:pt x="0" y="3600"/>
                </a:cubicBezTo>
                <a:cubicBezTo>
                  <a:pt x="351" y="3600"/>
                  <a:pt x="351" y="3600"/>
                  <a:pt x="351" y="3600"/>
                </a:cubicBezTo>
                <a:cubicBezTo>
                  <a:pt x="351" y="2270"/>
                  <a:pt x="351" y="2270"/>
                  <a:pt x="351" y="2270"/>
                </a:cubicBezTo>
                <a:cubicBezTo>
                  <a:pt x="199" y="2168"/>
                  <a:pt x="98" y="1994"/>
                  <a:pt x="98" y="1796"/>
                </a:cubicBezTo>
                <a:close/>
              </a:path>
            </a:pathLst>
          </a:custGeom>
          <a:solidFill>
            <a:srgbClr val="E1251B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24" name="Rectangle 22"/>
          <p:cNvSpPr>
            <a:spLocks noChangeArrowheads="1"/>
          </p:cNvSpPr>
          <p:nvPr/>
        </p:nvSpPr>
        <p:spPr bwMode="auto">
          <a:xfrm>
            <a:off x="4665506" y="2937431"/>
            <a:ext cx="998543" cy="52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121917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4000" b="1" dirty="0">
                <a:solidFill>
                  <a:srgbClr val="E1251B"/>
                </a:solidFill>
                <a:cs typeface="Arial" pitchFamily="34" charset="0"/>
              </a:rPr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34168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71B7E95-7C1A-48CB-B971-AABA59F4EE4C}"/>
              </a:ext>
            </a:extLst>
          </p:cNvPr>
          <p:cNvSpPr txBox="1"/>
          <p:nvPr/>
        </p:nvSpPr>
        <p:spPr>
          <a:xfrm>
            <a:off x="312057" y="188686"/>
            <a:ext cx="11567885" cy="643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E1251B"/>
                </a:solidFill>
              </a:rPr>
              <a:t>Data Background</a:t>
            </a:r>
          </a:p>
          <a:p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 project extensively relies on the dataset of the New York City made available by the course instructor in the labs (Week 3 of the capstone project course).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 Data is first obtained as a JSON file that was later loaded and read into a Pandas </a:t>
            </a:r>
            <a:r>
              <a:rPr lang="en-US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Dataframe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Critical data about the venues in each neighborhood in the NYC will be retrieved from the </a:t>
            </a:r>
            <a:r>
              <a:rPr lang="en-US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FourSquare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API.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 acquired data will be manipulated via exploratory data analysis tools such as pandas library tools, and will be visualized using matplotlib (for plots) and folium (for maps).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 data is to be cleaned and filtered to acquire only the necessary information and then used and manipulated for a clear data analysis.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This of course will necessitate importing the necessary libraries and dependencies which will be elaborated in the methodology section of this report. </a:t>
            </a:r>
          </a:p>
          <a:p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2800" b="1" dirty="0">
                <a:solidFill>
                  <a:srgbClr val="E1251B"/>
                </a:solidFill>
              </a:rPr>
              <a:t>Data Content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Borough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Neighborhoods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Neighborhoods Coordinates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Venues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Venues Categories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Venues Coordinates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Other</a:t>
            </a:r>
          </a:p>
        </p:txBody>
      </p:sp>
    </p:spTree>
    <p:extLst>
      <p:ext uri="{BB962C8B-B14F-4D97-AF65-F5344CB8AC3E}">
        <p14:creationId xmlns:p14="http://schemas.microsoft.com/office/powerpoint/2010/main" val="3403090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-17235"/>
            <a:ext cx="12192000" cy="6858000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2385364" y="2555605"/>
            <a:ext cx="1712321" cy="1712321"/>
          </a:xfrm>
          <a:prstGeom prst="ellipse">
            <a:avLst/>
          </a:prstGeom>
          <a:noFill/>
          <a:ln w="57150">
            <a:solidFill>
              <a:srgbClr val="E125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26" name="Rectangle 23"/>
          <p:cNvSpPr>
            <a:spLocks noChangeArrowheads="1"/>
          </p:cNvSpPr>
          <p:nvPr/>
        </p:nvSpPr>
        <p:spPr bwMode="auto">
          <a:xfrm>
            <a:off x="-25399" y="-1"/>
            <a:ext cx="667988" cy="6858001"/>
          </a:xfrm>
          <a:prstGeom prst="rect">
            <a:avLst/>
          </a:prstGeom>
          <a:solidFill>
            <a:srgbClr val="E1251B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>
              <a:solidFill>
                <a:srgbClr val="E1251B"/>
              </a:solidFill>
            </a:endParaRPr>
          </a:p>
        </p:txBody>
      </p:sp>
      <p:sp>
        <p:nvSpPr>
          <p:cNvPr id="27" name="Rectangle 24"/>
          <p:cNvSpPr>
            <a:spLocks noChangeArrowheads="1"/>
          </p:cNvSpPr>
          <p:nvPr/>
        </p:nvSpPr>
        <p:spPr bwMode="auto">
          <a:xfrm>
            <a:off x="642588" y="-1"/>
            <a:ext cx="672229" cy="6858001"/>
          </a:xfrm>
          <a:prstGeom prst="rect">
            <a:avLst/>
          </a:prstGeom>
          <a:solidFill>
            <a:srgbClr val="E1251B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>
              <a:solidFill>
                <a:srgbClr val="FF9696">
                  <a:lumMod val="50000"/>
                </a:srgbClr>
              </a:solidFill>
            </a:endParaRPr>
          </a:p>
        </p:txBody>
      </p:sp>
      <p:sp>
        <p:nvSpPr>
          <p:cNvPr id="28" name="Rectangle 25"/>
          <p:cNvSpPr>
            <a:spLocks noChangeArrowheads="1"/>
          </p:cNvSpPr>
          <p:nvPr/>
        </p:nvSpPr>
        <p:spPr bwMode="auto">
          <a:xfrm>
            <a:off x="1314817" y="-1"/>
            <a:ext cx="667988" cy="6858001"/>
          </a:xfrm>
          <a:prstGeom prst="rect">
            <a:avLst/>
          </a:prstGeom>
          <a:solidFill>
            <a:srgbClr val="E1251B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29" name="Freeform 26"/>
          <p:cNvSpPr>
            <a:spLocks/>
          </p:cNvSpPr>
          <p:nvPr/>
        </p:nvSpPr>
        <p:spPr bwMode="auto">
          <a:xfrm>
            <a:off x="1982805" y="-1"/>
            <a:ext cx="667988" cy="6858001"/>
          </a:xfrm>
          <a:custGeom>
            <a:avLst/>
            <a:gdLst>
              <a:gd name="T0" fmla="*/ 98 w 351"/>
              <a:gd name="T1" fmla="*/ 1796 h 3600"/>
              <a:gd name="T2" fmla="*/ 351 w 351"/>
              <a:gd name="T3" fmla="*/ 1323 h 3600"/>
              <a:gd name="T4" fmla="*/ 351 w 351"/>
              <a:gd name="T5" fmla="*/ 0 h 3600"/>
              <a:gd name="T6" fmla="*/ 0 w 351"/>
              <a:gd name="T7" fmla="*/ 0 h 3600"/>
              <a:gd name="T8" fmla="*/ 0 w 351"/>
              <a:gd name="T9" fmla="*/ 3600 h 3600"/>
              <a:gd name="T10" fmla="*/ 351 w 351"/>
              <a:gd name="T11" fmla="*/ 3600 h 3600"/>
              <a:gd name="T12" fmla="*/ 351 w 351"/>
              <a:gd name="T13" fmla="*/ 2270 h 3600"/>
              <a:gd name="T14" fmla="*/ 98 w 351"/>
              <a:gd name="T15" fmla="*/ 1796 h 3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51" h="3600">
                <a:moveTo>
                  <a:pt x="98" y="1796"/>
                </a:moveTo>
                <a:cubicBezTo>
                  <a:pt x="98" y="1599"/>
                  <a:pt x="199" y="1425"/>
                  <a:pt x="351" y="1323"/>
                </a:cubicBezTo>
                <a:cubicBezTo>
                  <a:pt x="351" y="0"/>
                  <a:pt x="351" y="0"/>
                  <a:pt x="351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3600"/>
                  <a:pt x="0" y="3600"/>
                  <a:pt x="0" y="3600"/>
                </a:cubicBezTo>
                <a:cubicBezTo>
                  <a:pt x="351" y="3600"/>
                  <a:pt x="351" y="3600"/>
                  <a:pt x="351" y="3600"/>
                </a:cubicBezTo>
                <a:cubicBezTo>
                  <a:pt x="351" y="2270"/>
                  <a:pt x="351" y="2270"/>
                  <a:pt x="351" y="2270"/>
                </a:cubicBezTo>
                <a:cubicBezTo>
                  <a:pt x="199" y="2168"/>
                  <a:pt x="98" y="1994"/>
                  <a:pt x="98" y="1796"/>
                </a:cubicBezTo>
                <a:close/>
              </a:path>
            </a:pathLst>
          </a:custGeom>
          <a:solidFill>
            <a:srgbClr val="E1251B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24" name="Rectangle 22"/>
          <p:cNvSpPr>
            <a:spLocks noChangeArrowheads="1"/>
          </p:cNvSpPr>
          <p:nvPr/>
        </p:nvSpPr>
        <p:spPr bwMode="auto">
          <a:xfrm>
            <a:off x="4665506" y="2937431"/>
            <a:ext cx="2873864" cy="52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121917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4000" b="1" dirty="0">
                <a:solidFill>
                  <a:srgbClr val="E1251B"/>
                </a:solidFill>
                <a:cs typeface="Arial" pitchFamily="34" charset="0"/>
              </a:rPr>
              <a:t>Methodology</a:t>
            </a:r>
          </a:p>
        </p:txBody>
      </p:sp>
    </p:spTree>
    <p:extLst>
      <p:ext uri="{BB962C8B-B14F-4D97-AF65-F5344CB8AC3E}">
        <p14:creationId xmlns:p14="http://schemas.microsoft.com/office/powerpoint/2010/main" val="19279400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2"/>
          <p:cNvSpPr>
            <a:spLocks noChangeArrowheads="1"/>
          </p:cNvSpPr>
          <p:nvPr/>
        </p:nvSpPr>
        <p:spPr bwMode="auto">
          <a:xfrm>
            <a:off x="4562996" y="472597"/>
            <a:ext cx="3157275" cy="6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algn="ctr" defTabSz="1219170" fontAlgn="base">
              <a:spcBef>
                <a:spcPct val="0"/>
              </a:spcBef>
              <a:spcAft>
                <a:spcPct val="0"/>
              </a:spcAft>
            </a:pPr>
            <a:r>
              <a:rPr lang="en-US" sz="4400" b="1" dirty="0">
                <a:solidFill>
                  <a:srgbClr val="E1251B"/>
                </a:solidFill>
                <a:latin typeface="Calibri" panose="020F0502020204030204"/>
              </a:rPr>
              <a:t>Methodology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396523" y="1060622"/>
            <a:ext cx="75570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Lato Light" pitchFamily="34" charset="0"/>
              </a:rPr>
              <a:t>A 6-Step Approach</a:t>
            </a:r>
          </a:p>
        </p:txBody>
      </p:sp>
      <p:sp>
        <p:nvSpPr>
          <p:cNvPr id="250" name="Rectangle 249"/>
          <p:cNvSpPr/>
          <p:nvPr/>
        </p:nvSpPr>
        <p:spPr>
          <a:xfrm>
            <a:off x="5447636" y="1446538"/>
            <a:ext cx="1387885" cy="37851"/>
          </a:xfrm>
          <a:prstGeom prst="rect">
            <a:avLst/>
          </a:prstGeom>
          <a:solidFill>
            <a:srgbClr val="E1251B"/>
          </a:solidFill>
          <a:ln>
            <a:solidFill>
              <a:srgbClr val="E125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4" name="Straight Connector 3"/>
          <p:cNvCxnSpPr>
            <a:stCxn id="2" idx="0"/>
            <a:endCxn id="2" idx="6"/>
          </p:cNvCxnSpPr>
          <p:nvPr/>
        </p:nvCxnSpPr>
        <p:spPr>
          <a:xfrm>
            <a:off x="1039815" y="1987756"/>
            <a:ext cx="83966" cy="83967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H="1" flipV="1">
            <a:off x="1039817" y="2087828"/>
            <a:ext cx="1" cy="3535608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1161424" y="1900697"/>
            <a:ext cx="2290458" cy="368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Importing Libraries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6072474" y="2968765"/>
            <a:ext cx="2266640" cy="368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Exploring the city</a:t>
            </a:r>
            <a:endParaRPr lang="en-US" sz="13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6175310" y="4836662"/>
            <a:ext cx="2790352" cy="368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Data visualization</a:t>
            </a:r>
            <a:endParaRPr lang="en-US" sz="13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0" name="Freeform 11"/>
          <p:cNvSpPr>
            <a:spLocks noEditPoints="1"/>
          </p:cNvSpPr>
          <p:nvPr/>
        </p:nvSpPr>
        <p:spPr bwMode="auto">
          <a:xfrm>
            <a:off x="1215374" y="1308625"/>
            <a:ext cx="712921" cy="652948"/>
          </a:xfrm>
          <a:custGeom>
            <a:avLst/>
            <a:gdLst>
              <a:gd name="T0" fmla="*/ 205 w 357"/>
              <a:gd name="T1" fmla="*/ 191 h 327"/>
              <a:gd name="T2" fmla="*/ 217 w 357"/>
              <a:gd name="T3" fmla="*/ 230 h 327"/>
              <a:gd name="T4" fmla="*/ 182 w 357"/>
              <a:gd name="T5" fmla="*/ 260 h 327"/>
              <a:gd name="T6" fmla="*/ 142 w 357"/>
              <a:gd name="T7" fmla="*/ 278 h 327"/>
              <a:gd name="T8" fmla="*/ 96 w 357"/>
              <a:gd name="T9" fmla="*/ 278 h 327"/>
              <a:gd name="T10" fmla="*/ 56 w 357"/>
              <a:gd name="T11" fmla="*/ 260 h 327"/>
              <a:gd name="T12" fmla="*/ 22 w 357"/>
              <a:gd name="T13" fmla="*/ 230 h 327"/>
              <a:gd name="T14" fmla="*/ 33 w 357"/>
              <a:gd name="T15" fmla="*/ 190 h 327"/>
              <a:gd name="T16" fmla="*/ 0 w 357"/>
              <a:gd name="T17" fmla="*/ 146 h 327"/>
              <a:gd name="T18" fmla="*/ 39 w 357"/>
              <a:gd name="T19" fmla="*/ 122 h 327"/>
              <a:gd name="T20" fmla="*/ 23 w 357"/>
              <a:gd name="T21" fmla="*/ 93 h 327"/>
              <a:gd name="T22" fmla="*/ 78 w 357"/>
              <a:gd name="T23" fmla="*/ 84 h 327"/>
              <a:gd name="T24" fmla="*/ 102 w 357"/>
              <a:gd name="T25" fmla="*/ 45 h 327"/>
              <a:gd name="T26" fmla="*/ 146 w 357"/>
              <a:gd name="T27" fmla="*/ 78 h 327"/>
              <a:gd name="T28" fmla="*/ 186 w 357"/>
              <a:gd name="T29" fmla="*/ 66 h 327"/>
              <a:gd name="T30" fmla="*/ 215 w 357"/>
              <a:gd name="T31" fmla="*/ 100 h 327"/>
              <a:gd name="T32" fmla="*/ 233 w 357"/>
              <a:gd name="T33" fmla="*/ 141 h 327"/>
              <a:gd name="T34" fmla="*/ 119 w 357"/>
              <a:gd name="T35" fmla="*/ 116 h 327"/>
              <a:gd name="T36" fmla="*/ 167 w 357"/>
              <a:gd name="T37" fmla="*/ 164 h 327"/>
              <a:gd name="T38" fmla="*/ 329 w 357"/>
              <a:gd name="T39" fmla="*/ 87 h 327"/>
              <a:gd name="T40" fmla="*/ 332 w 357"/>
              <a:gd name="T41" fmla="*/ 124 h 327"/>
              <a:gd name="T42" fmla="*/ 285 w 357"/>
              <a:gd name="T43" fmla="*/ 116 h 327"/>
              <a:gd name="T44" fmla="*/ 239 w 357"/>
              <a:gd name="T45" fmla="*/ 124 h 327"/>
              <a:gd name="T46" fmla="*/ 242 w 357"/>
              <a:gd name="T47" fmla="*/ 87 h 327"/>
              <a:gd name="T48" fmla="*/ 242 w 357"/>
              <a:gd name="T49" fmla="*/ 50 h 327"/>
              <a:gd name="T50" fmla="*/ 239 w 357"/>
              <a:gd name="T51" fmla="*/ 13 h 327"/>
              <a:gd name="T52" fmla="*/ 285 w 357"/>
              <a:gd name="T53" fmla="*/ 21 h 327"/>
              <a:gd name="T54" fmla="*/ 309 w 357"/>
              <a:gd name="T55" fmla="*/ 0 h 327"/>
              <a:gd name="T56" fmla="*/ 323 w 357"/>
              <a:gd name="T57" fmla="*/ 40 h 327"/>
              <a:gd name="T58" fmla="*/ 357 w 357"/>
              <a:gd name="T59" fmla="*/ 82 h 327"/>
              <a:gd name="T60" fmla="*/ 323 w 357"/>
              <a:gd name="T61" fmla="*/ 287 h 327"/>
              <a:gd name="T62" fmla="*/ 309 w 357"/>
              <a:gd name="T63" fmla="*/ 327 h 327"/>
              <a:gd name="T64" fmla="*/ 280 w 357"/>
              <a:gd name="T65" fmla="*/ 306 h 327"/>
              <a:gd name="T66" fmla="*/ 238 w 357"/>
              <a:gd name="T67" fmla="*/ 312 h 327"/>
              <a:gd name="T68" fmla="*/ 214 w 357"/>
              <a:gd name="T69" fmla="*/ 271 h 327"/>
              <a:gd name="T70" fmla="*/ 247 w 357"/>
              <a:gd name="T71" fmla="*/ 230 h 327"/>
              <a:gd name="T72" fmla="*/ 262 w 357"/>
              <a:gd name="T73" fmla="*/ 190 h 327"/>
              <a:gd name="T74" fmla="*/ 291 w 357"/>
              <a:gd name="T75" fmla="*/ 211 h 327"/>
              <a:gd name="T76" fmla="*/ 332 w 357"/>
              <a:gd name="T77" fmla="*/ 203 h 327"/>
              <a:gd name="T78" fmla="*/ 329 w 357"/>
              <a:gd name="T79" fmla="*/ 240 h 327"/>
              <a:gd name="T80" fmla="*/ 285 w 357"/>
              <a:gd name="T81" fmla="*/ 45 h 327"/>
              <a:gd name="T82" fmla="*/ 309 w 357"/>
              <a:gd name="T83" fmla="*/ 69 h 327"/>
              <a:gd name="T84" fmla="*/ 262 w 357"/>
              <a:gd name="T85" fmla="*/ 258 h 327"/>
              <a:gd name="T86" fmla="*/ 285 w 357"/>
              <a:gd name="T87" fmla="*/ 235 h 3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357" h="327">
                <a:moveTo>
                  <a:pt x="238" y="181"/>
                </a:moveTo>
                <a:cubicBezTo>
                  <a:pt x="238" y="183"/>
                  <a:pt x="236" y="186"/>
                  <a:pt x="234" y="187"/>
                </a:cubicBezTo>
                <a:cubicBezTo>
                  <a:pt x="205" y="191"/>
                  <a:pt x="205" y="191"/>
                  <a:pt x="205" y="191"/>
                </a:cubicBezTo>
                <a:cubicBezTo>
                  <a:pt x="203" y="196"/>
                  <a:pt x="201" y="200"/>
                  <a:pt x="199" y="205"/>
                </a:cubicBezTo>
                <a:cubicBezTo>
                  <a:pt x="204" y="212"/>
                  <a:pt x="210" y="219"/>
                  <a:pt x="216" y="226"/>
                </a:cubicBezTo>
                <a:cubicBezTo>
                  <a:pt x="216" y="227"/>
                  <a:pt x="217" y="229"/>
                  <a:pt x="217" y="230"/>
                </a:cubicBezTo>
                <a:cubicBezTo>
                  <a:pt x="217" y="231"/>
                  <a:pt x="216" y="233"/>
                  <a:pt x="216" y="234"/>
                </a:cubicBezTo>
                <a:cubicBezTo>
                  <a:pt x="212" y="239"/>
                  <a:pt x="191" y="261"/>
                  <a:pt x="186" y="261"/>
                </a:cubicBezTo>
                <a:cubicBezTo>
                  <a:pt x="184" y="261"/>
                  <a:pt x="183" y="261"/>
                  <a:pt x="182" y="260"/>
                </a:cubicBezTo>
                <a:cubicBezTo>
                  <a:pt x="160" y="243"/>
                  <a:pt x="160" y="243"/>
                  <a:pt x="160" y="243"/>
                </a:cubicBezTo>
                <a:cubicBezTo>
                  <a:pt x="156" y="246"/>
                  <a:pt x="151" y="248"/>
                  <a:pt x="146" y="249"/>
                </a:cubicBezTo>
                <a:cubicBezTo>
                  <a:pt x="145" y="258"/>
                  <a:pt x="144" y="269"/>
                  <a:pt x="142" y="278"/>
                </a:cubicBezTo>
                <a:cubicBezTo>
                  <a:pt x="141" y="280"/>
                  <a:pt x="139" y="282"/>
                  <a:pt x="136" y="282"/>
                </a:cubicBezTo>
                <a:cubicBezTo>
                  <a:pt x="102" y="282"/>
                  <a:pt x="102" y="282"/>
                  <a:pt x="102" y="282"/>
                </a:cubicBezTo>
                <a:cubicBezTo>
                  <a:pt x="99" y="282"/>
                  <a:pt x="97" y="280"/>
                  <a:pt x="96" y="278"/>
                </a:cubicBezTo>
                <a:cubicBezTo>
                  <a:pt x="92" y="249"/>
                  <a:pt x="92" y="249"/>
                  <a:pt x="92" y="249"/>
                </a:cubicBezTo>
                <a:cubicBezTo>
                  <a:pt x="87" y="248"/>
                  <a:pt x="83" y="246"/>
                  <a:pt x="78" y="243"/>
                </a:cubicBezTo>
                <a:cubicBezTo>
                  <a:pt x="56" y="260"/>
                  <a:pt x="56" y="260"/>
                  <a:pt x="56" y="260"/>
                </a:cubicBezTo>
                <a:cubicBezTo>
                  <a:pt x="55" y="261"/>
                  <a:pt x="54" y="261"/>
                  <a:pt x="52" y="261"/>
                </a:cubicBezTo>
                <a:cubicBezTo>
                  <a:pt x="51" y="261"/>
                  <a:pt x="50" y="261"/>
                  <a:pt x="49" y="260"/>
                </a:cubicBezTo>
                <a:cubicBezTo>
                  <a:pt x="44" y="255"/>
                  <a:pt x="22" y="235"/>
                  <a:pt x="22" y="230"/>
                </a:cubicBezTo>
                <a:cubicBezTo>
                  <a:pt x="22" y="229"/>
                  <a:pt x="22" y="228"/>
                  <a:pt x="23" y="227"/>
                </a:cubicBezTo>
                <a:cubicBezTo>
                  <a:pt x="29" y="220"/>
                  <a:pt x="34" y="213"/>
                  <a:pt x="39" y="205"/>
                </a:cubicBezTo>
                <a:cubicBezTo>
                  <a:pt x="37" y="200"/>
                  <a:pt x="35" y="195"/>
                  <a:pt x="33" y="190"/>
                </a:cubicBezTo>
                <a:cubicBezTo>
                  <a:pt x="5" y="186"/>
                  <a:pt x="5" y="186"/>
                  <a:pt x="5" y="186"/>
                </a:cubicBezTo>
                <a:cubicBezTo>
                  <a:pt x="2" y="185"/>
                  <a:pt x="0" y="183"/>
                  <a:pt x="0" y="180"/>
                </a:cubicBezTo>
                <a:cubicBezTo>
                  <a:pt x="0" y="146"/>
                  <a:pt x="0" y="146"/>
                  <a:pt x="0" y="146"/>
                </a:cubicBezTo>
                <a:cubicBezTo>
                  <a:pt x="0" y="144"/>
                  <a:pt x="2" y="141"/>
                  <a:pt x="5" y="140"/>
                </a:cubicBezTo>
                <a:cubicBezTo>
                  <a:pt x="33" y="136"/>
                  <a:pt x="33" y="136"/>
                  <a:pt x="33" y="136"/>
                </a:cubicBezTo>
                <a:cubicBezTo>
                  <a:pt x="35" y="131"/>
                  <a:pt x="37" y="127"/>
                  <a:pt x="39" y="122"/>
                </a:cubicBezTo>
                <a:cubicBezTo>
                  <a:pt x="34" y="115"/>
                  <a:pt x="29" y="108"/>
                  <a:pt x="23" y="101"/>
                </a:cubicBezTo>
                <a:cubicBezTo>
                  <a:pt x="22" y="100"/>
                  <a:pt x="21" y="98"/>
                  <a:pt x="21" y="97"/>
                </a:cubicBezTo>
                <a:cubicBezTo>
                  <a:pt x="21" y="96"/>
                  <a:pt x="22" y="94"/>
                  <a:pt x="23" y="93"/>
                </a:cubicBezTo>
                <a:cubicBezTo>
                  <a:pt x="26" y="88"/>
                  <a:pt x="47" y="66"/>
                  <a:pt x="52" y="66"/>
                </a:cubicBezTo>
                <a:cubicBezTo>
                  <a:pt x="54" y="66"/>
                  <a:pt x="55" y="66"/>
                  <a:pt x="56" y="67"/>
                </a:cubicBezTo>
                <a:cubicBezTo>
                  <a:pt x="78" y="84"/>
                  <a:pt x="78" y="84"/>
                  <a:pt x="78" y="84"/>
                </a:cubicBezTo>
                <a:cubicBezTo>
                  <a:pt x="82" y="81"/>
                  <a:pt x="87" y="79"/>
                  <a:pt x="92" y="78"/>
                </a:cubicBezTo>
                <a:cubicBezTo>
                  <a:pt x="93" y="69"/>
                  <a:pt x="94" y="58"/>
                  <a:pt x="96" y="49"/>
                </a:cubicBezTo>
                <a:cubicBezTo>
                  <a:pt x="97" y="47"/>
                  <a:pt x="99" y="45"/>
                  <a:pt x="102" y="45"/>
                </a:cubicBezTo>
                <a:cubicBezTo>
                  <a:pt x="136" y="45"/>
                  <a:pt x="136" y="45"/>
                  <a:pt x="136" y="45"/>
                </a:cubicBezTo>
                <a:cubicBezTo>
                  <a:pt x="139" y="45"/>
                  <a:pt x="142" y="47"/>
                  <a:pt x="142" y="49"/>
                </a:cubicBezTo>
                <a:cubicBezTo>
                  <a:pt x="146" y="78"/>
                  <a:pt x="146" y="78"/>
                  <a:pt x="146" y="78"/>
                </a:cubicBezTo>
                <a:cubicBezTo>
                  <a:pt x="151" y="79"/>
                  <a:pt x="156" y="81"/>
                  <a:pt x="160" y="84"/>
                </a:cubicBezTo>
                <a:cubicBezTo>
                  <a:pt x="182" y="67"/>
                  <a:pt x="182" y="67"/>
                  <a:pt x="182" y="67"/>
                </a:cubicBezTo>
                <a:cubicBezTo>
                  <a:pt x="183" y="66"/>
                  <a:pt x="184" y="66"/>
                  <a:pt x="186" y="66"/>
                </a:cubicBezTo>
                <a:cubicBezTo>
                  <a:pt x="187" y="66"/>
                  <a:pt x="188" y="66"/>
                  <a:pt x="190" y="67"/>
                </a:cubicBezTo>
                <a:cubicBezTo>
                  <a:pt x="194" y="72"/>
                  <a:pt x="216" y="92"/>
                  <a:pt x="216" y="97"/>
                </a:cubicBezTo>
                <a:cubicBezTo>
                  <a:pt x="216" y="98"/>
                  <a:pt x="216" y="99"/>
                  <a:pt x="215" y="100"/>
                </a:cubicBezTo>
                <a:cubicBezTo>
                  <a:pt x="210" y="108"/>
                  <a:pt x="204" y="114"/>
                  <a:pt x="199" y="122"/>
                </a:cubicBezTo>
                <a:cubicBezTo>
                  <a:pt x="201" y="127"/>
                  <a:pt x="203" y="132"/>
                  <a:pt x="205" y="137"/>
                </a:cubicBezTo>
                <a:cubicBezTo>
                  <a:pt x="233" y="141"/>
                  <a:pt x="233" y="141"/>
                  <a:pt x="233" y="141"/>
                </a:cubicBezTo>
                <a:cubicBezTo>
                  <a:pt x="236" y="142"/>
                  <a:pt x="238" y="144"/>
                  <a:pt x="238" y="147"/>
                </a:cubicBezTo>
                <a:lnTo>
                  <a:pt x="238" y="181"/>
                </a:lnTo>
                <a:close/>
                <a:moveTo>
                  <a:pt x="119" y="116"/>
                </a:moveTo>
                <a:cubicBezTo>
                  <a:pt x="93" y="116"/>
                  <a:pt x="72" y="137"/>
                  <a:pt x="72" y="164"/>
                </a:cubicBezTo>
                <a:cubicBezTo>
                  <a:pt x="72" y="190"/>
                  <a:pt x="93" y="211"/>
                  <a:pt x="119" y="211"/>
                </a:cubicBezTo>
                <a:cubicBezTo>
                  <a:pt x="145" y="211"/>
                  <a:pt x="167" y="190"/>
                  <a:pt x="167" y="164"/>
                </a:cubicBezTo>
                <a:cubicBezTo>
                  <a:pt x="167" y="137"/>
                  <a:pt x="145" y="116"/>
                  <a:pt x="119" y="116"/>
                </a:cubicBezTo>
                <a:close/>
                <a:moveTo>
                  <a:pt x="357" y="82"/>
                </a:moveTo>
                <a:cubicBezTo>
                  <a:pt x="357" y="84"/>
                  <a:pt x="333" y="87"/>
                  <a:pt x="329" y="87"/>
                </a:cubicBezTo>
                <a:cubicBezTo>
                  <a:pt x="327" y="91"/>
                  <a:pt x="326" y="94"/>
                  <a:pt x="323" y="97"/>
                </a:cubicBezTo>
                <a:cubicBezTo>
                  <a:pt x="325" y="101"/>
                  <a:pt x="333" y="119"/>
                  <a:pt x="333" y="123"/>
                </a:cubicBezTo>
                <a:cubicBezTo>
                  <a:pt x="333" y="123"/>
                  <a:pt x="333" y="123"/>
                  <a:pt x="332" y="124"/>
                </a:cubicBezTo>
                <a:cubicBezTo>
                  <a:pt x="330" y="125"/>
                  <a:pt x="310" y="137"/>
                  <a:pt x="309" y="137"/>
                </a:cubicBezTo>
                <a:cubicBezTo>
                  <a:pt x="307" y="137"/>
                  <a:pt x="293" y="118"/>
                  <a:pt x="291" y="116"/>
                </a:cubicBezTo>
                <a:cubicBezTo>
                  <a:pt x="289" y="116"/>
                  <a:pt x="287" y="116"/>
                  <a:pt x="285" y="116"/>
                </a:cubicBezTo>
                <a:cubicBezTo>
                  <a:pt x="283" y="116"/>
                  <a:pt x="282" y="116"/>
                  <a:pt x="280" y="116"/>
                </a:cubicBezTo>
                <a:cubicBezTo>
                  <a:pt x="278" y="118"/>
                  <a:pt x="264" y="137"/>
                  <a:pt x="262" y="137"/>
                </a:cubicBezTo>
                <a:cubicBezTo>
                  <a:pt x="261" y="137"/>
                  <a:pt x="241" y="125"/>
                  <a:pt x="239" y="124"/>
                </a:cubicBezTo>
                <a:cubicBezTo>
                  <a:pt x="238" y="123"/>
                  <a:pt x="238" y="123"/>
                  <a:pt x="238" y="123"/>
                </a:cubicBezTo>
                <a:cubicBezTo>
                  <a:pt x="238" y="119"/>
                  <a:pt x="246" y="101"/>
                  <a:pt x="247" y="97"/>
                </a:cubicBezTo>
                <a:cubicBezTo>
                  <a:pt x="245" y="94"/>
                  <a:pt x="243" y="91"/>
                  <a:pt x="242" y="87"/>
                </a:cubicBezTo>
                <a:cubicBezTo>
                  <a:pt x="238" y="87"/>
                  <a:pt x="214" y="84"/>
                  <a:pt x="214" y="82"/>
                </a:cubicBezTo>
                <a:cubicBezTo>
                  <a:pt x="214" y="56"/>
                  <a:pt x="214" y="56"/>
                  <a:pt x="214" y="56"/>
                </a:cubicBezTo>
                <a:cubicBezTo>
                  <a:pt x="214" y="53"/>
                  <a:pt x="238" y="50"/>
                  <a:pt x="242" y="50"/>
                </a:cubicBezTo>
                <a:cubicBezTo>
                  <a:pt x="243" y="46"/>
                  <a:pt x="245" y="43"/>
                  <a:pt x="247" y="40"/>
                </a:cubicBezTo>
                <a:cubicBezTo>
                  <a:pt x="246" y="36"/>
                  <a:pt x="238" y="18"/>
                  <a:pt x="238" y="15"/>
                </a:cubicBezTo>
                <a:cubicBezTo>
                  <a:pt x="238" y="14"/>
                  <a:pt x="238" y="14"/>
                  <a:pt x="239" y="13"/>
                </a:cubicBezTo>
                <a:cubicBezTo>
                  <a:pt x="241" y="12"/>
                  <a:pt x="261" y="0"/>
                  <a:pt x="262" y="0"/>
                </a:cubicBezTo>
                <a:cubicBezTo>
                  <a:pt x="264" y="0"/>
                  <a:pt x="278" y="19"/>
                  <a:pt x="280" y="21"/>
                </a:cubicBezTo>
                <a:cubicBezTo>
                  <a:pt x="282" y="21"/>
                  <a:pt x="283" y="21"/>
                  <a:pt x="285" y="21"/>
                </a:cubicBezTo>
                <a:cubicBezTo>
                  <a:pt x="287" y="21"/>
                  <a:pt x="289" y="21"/>
                  <a:pt x="291" y="21"/>
                </a:cubicBezTo>
                <a:cubicBezTo>
                  <a:pt x="296" y="14"/>
                  <a:pt x="302" y="7"/>
                  <a:pt x="308" y="1"/>
                </a:cubicBezTo>
                <a:cubicBezTo>
                  <a:pt x="309" y="0"/>
                  <a:pt x="309" y="0"/>
                  <a:pt x="309" y="0"/>
                </a:cubicBezTo>
                <a:cubicBezTo>
                  <a:pt x="310" y="0"/>
                  <a:pt x="330" y="12"/>
                  <a:pt x="332" y="13"/>
                </a:cubicBezTo>
                <a:cubicBezTo>
                  <a:pt x="333" y="14"/>
                  <a:pt x="333" y="14"/>
                  <a:pt x="333" y="15"/>
                </a:cubicBezTo>
                <a:cubicBezTo>
                  <a:pt x="333" y="18"/>
                  <a:pt x="325" y="36"/>
                  <a:pt x="323" y="40"/>
                </a:cubicBezTo>
                <a:cubicBezTo>
                  <a:pt x="326" y="43"/>
                  <a:pt x="327" y="46"/>
                  <a:pt x="329" y="50"/>
                </a:cubicBezTo>
                <a:cubicBezTo>
                  <a:pt x="333" y="50"/>
                  <a:pt x="357" y="53"/>
                  <a:pt x="357" y="56"/>
                </a:cubicBezTo>
                <a:lnTo>
                  <a:pt x="357" y="82"/>
                </a:lnTo>
                <a:close/>
                <a:moveTo>
                  <a:pt x="357" y="271"/>
                </a:moveTo>
                <a:cubicBezTo>
                  <a:pt x="357" y="274"/>
                  <a:pt x="333" y="277"/>
                  <a:pt x="329" y="277"/>
                </a:cubicBezTo>
                <a:cubicBezTo>
                  <a:pt x="327" y="281"/>
                  <a:pt x="326" y="284"/>
                  <a:pt x="323" y="287"/>
                </a:cubicBezTo>
                <a:cubicBezTo>
                  <a:pt x="325" y="291"/>
                  <a:pt x="333" y="309"/>
                  <a:pt x="333" y="312"/>
                </a:cubicBezTo>
                <a:cubicBezTo>
                  <a:pt x="333" y="313"/>
                  <a:pt x="333" y="313"/>
                  <a:pt x="332" y="314"/>
                </a:cubicBezTo>
                <a:cubicBezTo>
                  <a:pt x="330" y="315"/>
                  <a:pt x="310" y="327"/>
                  <a:pt x="309" y="327"/>
                </a:cubicBezTo>
                <a:cubicBezTo>
                  <a:pt x="307" y="327"/>
                  <a:pt x="293" y="308"/>
                  <a:pt x="291" y="306"/>
                </a:cubicBezTo>
                <a:cubicBezTo>
                  <a:pt x="289" y="306"/>
                  <a:pt x="287" y="306"/>
                  <a:pt x="285" y="306"/>
                </a:cubicBezTo>
                <a:cubicBezTo>
                  <a:pt x="283" y="306"/>
                  <a:pt x="282" y="306"/>
                  <a:pt x="280" y="306"/>
                </a:cubicBezTo>
                <a:cubicBezTo>
                  <a:pt x="278" y="308"/>
                  <a:pt x="264" y="327"/>
                  <a:pt x="262" y="327"/>
                </a:cubicBezTo>
                <a:cubicBezTo>
                  <a:pt x="261" y="327"/>
                  <a:pt x="241" y="315"/>
                  <a:pt x="239" y="314"/>
                </a:cubicBezTo>
                <a:cubicBezTo>
                  <a:pt x="238" y="313"/>
                  <a:pt x="238" y="313"/>
                  <a:pt x="238" y="312"/>
                </a:cubicBezTo>
                <a:cubicBezTo>
                  <a:pt x="238" y="309"/>
                  <a:pt x="246" y="291"/>
                  <a:pt x="247" y="287"/>
                </a:cubicBezTo>
                <a:cubicBezTo>
                  <a:pt x="245" y="284"/>
                  <a:pt x="243" y="281"/>
                  <a:pt x="242" y="277"/>
                </a:cubicBezTo>
                <a:cubicBezTo>
                  <a:pt x="238" y="277"/>
                  <a:pt x="214" y="274"/>
                  <a:pt x="214" y="271"/>
                </a:cubicBezTo>
                <a:cubicBezTo>
                  <a:pt x="214" y="246"/>
                  <a:pt x="214" y="246"/>
                  <a:pt x="214" y="246"/>
                </a:cubicBezTo>
                <a:cubicBezTo>
                  <a:pt x="214" y="243"/>
                  <a:pt x="238" y="240"/>
                  <a:pt x="242" y="240"/>
                </a:cubicBezTo>
                <a:cubicBezTo>
                  <a:pt x="243" y="236"/>
                  <a:pt x="245" y="233"/>
                  <a:pt x="247" y="230"/>
                </a:cubicBezTo>
                <a:cubicBezTo>
                  <a:pt x="246" y="226"/>
                  <a:pt x="238" y="208"/>
                  <a:pt x="238" y="205"/>
                </a:cubicBezTo>
                <a:cubicBezTo>
                  <a:pt x="238" y="204"/>
                  <a:pt x="238" y="204"/>
                  <a:pt x="239" y="203"/>
                </a:cubicBezTo>
                <a:cubicBezTo>
                  <a:pt x="241" y="202"/>
                  <a:pt x="261" y="190"/>
                  <a:pt x="262" y="190"/>
                </a:cubicBezTo>
                <a:cubicBezTo>
                  <a:pt x="264" y="190"/>
                  <a:pt x="278" y="209"/>
                  <a:pt x="280" y="211"/>
                </a:cubicBezTo>
                <a:cubicBezTo>
                  <a:pt x="282" y="211"/>
                  <a:pt x="283" y="211"/>
                  <a:pt x="285" y="211"/>
                </a:cubicBezTo>
                <a:cubicBezTo>
                  <a:pt x="287" y="211"/>
                  <a:pt x="289" y="211"/>
                  <a:pt x="291" y="211"/>
                </a:cubicBezTo>
                <a:cubicBezTo>
                  <a:pt x="296" y="204"/>
                  <a:pt x="302" y="197"/>
                  <a:pt x="308" y="191"/>
                </a:cubicBezTo>
                <a:cubicBezTo>
                  <a:pt x="309" y="190"/>
                  <a:pt x="309" y="190"/>
                  <a:pt x="309" y="190"/>
                </a:cubicBezTo>
                <a:cubicBezTo>
                  <a:pt x="310" y="190"/>
                  <a:pt x="330" y="202"/>
                  <a:pt x="332" y="203"/>
                </a:cubicBezTo>
                <a:cubicBezTo>
                  <a:pt x="333" y="204"/>
                  <a:pt x="333" y="204"/>
                  <a:pt x="333" y="205"/>
                </a:cubicBezTo>
                <a:cubicBezTo>
                  <a:pt x="333" y="208"/>
                  <a:pt x="325" y="226"/>
                  <a:pt x="323" y="230"/>
                </a:cubicBezTo>
                <a:cubicBezTo>
                  <a:pt x="326" y="233"/>
                  <a:pt x="327" y="236"/>
                  <a:pt x="329" y="240"/>
                </a:cubicBezTo>
                <a:cubicBezTo>
                  <a:pt x="333" y="240"/>
                  <a:pt x="357" y="243"/>
                  <a:pt x="357" y="246"/>
                </a:cubicBezTo>
                <a:lnTo>
                  <a:pt x="357" y="271"/>
                </a:lnTo>
                <a:close/>
                <a:moveTo>
                  <a:pt x="285" y="45"/>
                </a:moveTo>
                <a:cubicBezTo>
                  <a:pt x="272" y="45"/>
                  <a:pt x="262" y="56"/>
                  <a:pt x="262" y="69"/>
                </a:cubicBezTo>
                <a:cubicBezTo>
                  <a:pt x="262" y="82"/>
                  <a:pt x="272" y="92"/>
                  <a:pt x="285" y="92"/>
                </a:cubicBezTo>
                <a:cubicBezTo>
                  <a:pt x="298" y="92"/>
                  <a:pt x="309" y="82"/>
                  <a:pt x="309" y="69"/>
                </a:cubicBezTo>
                <a:cubicBezTo>
                  <a:pt x="309" y="56"/>
                  <a:pt x="298" y="45"/>
                  <a:pt x="285" y="45"/>
                </a:cubicBezTo>
                <a:close/>
                <a:moveTo>
                  <a:pt x="285" y="235"/>
                </a:moveTo>
                <a:cubicBezTo>
                  <a:pt x="272" y="235"/>
                  <a:pt x="262" y="246"/>
                  <a:pt x="262" y="258"/>
                </a:cubicBezTo>
                <a:cubicBezTo>
                  <a:pt x="262" y="272"/>
                  <a:pt x="272" y="282"/>
                  <a:pt x="285" y="282"/>
                </a:cubicBezTo>
                <a:cubicBezTo>
                  <a:pt x="298" y="282"/>
                  <a:pt x="309" y="271"/>
                  <a:pt x="309" y="258"/>
                </a:cubicBezTo>
                <a:cubicBezTo>
                  <a:pt x="309" y="246"/>
                  <a:pt x="298" y="235"/>
                  <a:pt x="285" y="235"/>
                </a:cubicBezTo>
                <a:close/>
              </a:path>
            </a:pathLst>
          </a:custGeom>
          <a:solidFill>
            <a:srgbClr val="E1251B"/>
          </a:solidFill>
          <a:ln>
            <a:solidFill>
              <a:srgbClr val="E1251B"/>
            </a:solidFill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83" name="TextBox 82"/>
          <p:cNvSpPr txBox="1"/>
          <p:nvPr/>
        </p:nvSpPr>
        <p:spPr>
          <a:xfrm>
            <a:off x="9714469" y="2311401"/>
            <a:ext cx="2266640" cy="663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Machine Learning Model</a:t>
            </a:r>
            <a:endParaRPr lang="en-US" sz="13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4" name="Elbow Connector 33"/>
          <p:cNvCxnSpPr>
            <a:stCxn id="72" idx="0"/>
            <a:endCxn id="85" idx="0"/>
          </p:cNvCxnSpPr>
          <p:nvPr/>
        </p:nvCxnSpPr>
        <p:spPr>
          <a:xfrm rot="5400000" flipH="1" flipV="1">
            <a:off x="4246225" y="2450299"/>
            <a:ext cx="1029460" cy="2328101"/>
          </a:xfrm>
          <a:prstGeom prst="bentConnector3">
            <a:avLst>
              <a:gd name="adj1" fmla="val 122206"/>
            </a:avLst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63" idx="6"/>
            <a:endCxn id="72" idx="4"/>
          </p:cNvCxnSpPr>
          <p:nvPr/>
        </p:nvCxnSpPr>
        <p:spPr>
          <a:xfrm flipV="1">
            <a:off x="1123781" y="4297013"/>
            <a:ext cx="2473123" cy="1318113"/>
          </a:xfrm>
          <a:prstGeom prst="bentConnector2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0" name="Elbow Connector 2049"/>
          <p:cNvCxnSpPr>
            <a:stCxn id="85" idx="4"/>
            <a:endCxn id="95" idx="4"/>
          </p:cNvCxnSpPr>
          <p:nvPr/>
        </p:nvCxnSpPr>
        <p:spPr>
          <a:xfrm rot="16200000" flipH="1">
            <a:off x="6536114" y="2656444"/>
            <a:ext cx="1964572" cy="3186788"/>
          </a:xfrm>
          <a:prstGeom prst="bentConnector3">
            <a:avLst>
              <a:gd name="adj1" fmla="val 143069"/>
            </a:avLst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4" name="Elbow Connector 2053"/>
          <p:cNvCxnSpPr>
            <a:stCxn id="95" idx="0"/>
            <a:endCxn id="134" idx="2"/>
          </p:cNvCxnSpPr>
          <p:nvPr/>
        </p:nvCxnSpPr>
        <p:spPr>
          <a:xfrm rot="5400000" flipH="1" flipV="1">
            <a:off x="8046655" y="3572791"/>
            <a:ext cx="2556540" cy="426261"/>
          </a:xfrm>
          <a:prstGeom prst="bentConnector2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>
          <a:xfrm>
            <a:off x="955848" y="1987756"/>
            <a:ext cx="167933" cy="167933"/>
          </a:xfrm>
          <a:prstGeom prst="ellipse">
            <a:avLst/>
          </a:prstGeom>
          <a:solidFill>
            <a:srgbClr val="E1251B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3" name="Oval 62"/>
          <p:cNvSpPr/>
          <p:nvPr/>
        </p:nvSpPr>
        <p:spPr>
          <a:xfrm>
            <a:off x="955848" y="5531159"/>
            <a:ext cx="167933" cy="167933"/>
          </a:xfrm>
          <a:prstGeom prst="ellipse">
            <a:avLst/>
          </a:prstGeom>
          <a:solidFill>
            <a:srgbClr val="E1251B"/>
          </a:solidFill>
          <a:ln>
            <a:solidFill>
              <a:srgbClr val="E125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2" name="Oval 71"/>
          <p:cNvSpPr/>
          <p:nvPr/>
        </p:nvSpPr>
        <p:spPr>
          <a:xfrm>
            <a:off x="3512938" y="4129079"/>
            <a:ext cx="167933" cy="167933"/>
          </a:xfrm>
          <a:prstGeom prst="ellipse">
            <a:avLst/>
          </a:prstGeom>
          <a:solidFill>
            <a:srgbClr val="E1251B"/>
          </a:solidFill>
          <a:ln>
            <a:solidFill>
              <a:srgbClr val="E125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5" name="Oval 84"/>
          <p:cNvSpPr/>
          <p:nvPr/>
        </p:nvSpPr>
        <p:spPr>
          <a:xfrm>
            <a:off x="5841039" y="3099619"/>
            <a:ext cx="167933" cy="167933"/>
          </a:xfrm>
          <a:prstGeom prst="ellipse">
            <a:avLst/>
          </a:prstGeom>
          <a:solidFill>
            <a:srgbClr val="E1251B"/>
          </a:solidFill>
          <a:ln>
            <a:solidFill>
              <a:srgbClr val="E125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5" name="Oval 94"/>
          <p:cNvSpPr/>
          <p:nvPr/>
        </p:nvSpPr>
        <p:spPr>
          <a:xfrm>
            <a:off x="9027827" y="5064191"/>
            <a:ext cx="167933" cy="167933"/>
          </a:xfrm>
          <a:prstGeom prst="ellipse">
            <a:avLst/>
          </a:prstGeom>
          <a:solidFill>
            <a:srgbClr val="E1251B"/>
          </a:solidFill>
          <a:ln>
            <a:solidFill>
              <a:srgbClr val="E125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34" name="Oval 133"/>
          <p:cNvSpPr/>
          <p:nvPr/>
        </p:nvSpPr>
        <p:spPr>
          <a:xfrm>
            <a:off x="9538055" y="2423684"/>
            <a:ext cx="167933" cy="167933"/>
          </a:xfrm>
          <a:prstGeom prst="ellipse">
            <a:avLst/>
          </a:prstGeom>
          <a:solidFill>
            <a:srgbClr val="E1251B"/>
          </a:solidFill>
          <a:ln>
            <a:solidFill>
              <a:srgbClr val="E125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Rectangular Callout 6"/>
          <p:cNvSpPr/>
          <p:nvPr/>
        </p:nvSpPr>
        <p:spPr>
          <a:xfrm>
            <a:off x="368491" y="1815546"/>
            <a:ext cx="470288" cy="368061"/>
          </a:xfrm>
          <a:prstGeom prst="wedgeRectCallout">
            <a:avLst>
              <a:gd name="adj1" fmla="val 68682"/>
              <a:gd name="adj2" fmla="val 20560"/>
            </a:avLst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43" name="TextBox 42"/>
          <p:cNvSpPr txBox="1"/>
          <p:nvPr/>
        </p:nvSpPr>
        <p:spPr>
          <a:xfrm>
            <a:off x="351670" y="1790749"/>
            <a:ext cx="493287" cy="43858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en-US" b="1" dirty="0">
                <a:solidFill>
                  <a:schemeClr val="bg1"/>
                </a:solidFill>
                <a:latin typeface="Lato Bold" pitchFamily="34" charset="0"/>
              </a:rPr>
              <a:t>1</a:t>
            </a:r>
            <a:endParaRPr lang="en-US" sz="2000" b="1" dirty="0">
              <a:solidFill>
                <a:schemeClr val="bg1"/>
              </a:solidFill>
              <a:latin typeface="Lato Bold" pitchFamily="34" charset="0"/>
            </a:endParaRPr>
          </a:p>
        </p:txBody>
      </p:sp>
      <p:sp>
        <p:nvSpPr>
          <p:cNvPr id="82" name="Rectangular Callout 81"/>
          <p:cNvSpPr/>
          <p:nvPr/>
        </p:nvSpPr>
        <p:spPr>
          <a:xfrm>
            <a:off x="368491" y="5337288"/>
            <a:ext cx="470288" cy="368061"/>
          </a:xfrm>
          <a:prstGeom prst="wedgeRectCallout">
            <a:avLst>
              <a:gd name="adj1" fmla="val 68682"/>
              <a:gd name="adj2" fmla="val 20560"/>
            </a:avLst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4" name="TextBox 83"/>
          <p:cNvSpPr txBox="1"/>
          <p:nvPr/>
        </p:nvSpPr>
        <p:spPr>
          <a:xfrm>
            <a:off x="351670" y="5312491"/>
            <a:ext cx="493287" cy="40459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lvl="0" algn="ctr">
              <a:lnSpc>
                <a:spcPct val="125000"/>
              </a:lnSpc>
            </a:pPr>
            <a:r>
              <a:rPr lang="en-US" b="1" dirty="0">
                <a:solidFill>
                  <a:prstClr val="white"/>
                </a:solidFill>
                <a:latin typeface="Lato Bold" pitchFamily="34" charset="0"/>
              </a:rPr>
              <a:t>2</a:t>
            </a:r>
            <a:endParaRPr lang="en-US" sz="2000" b="1" dirty="0">
              <a:solidFill>
                <a:prstClr val="white"/>
              </a:solidFill>
              <a:latin typeface="Lato Bold" pitchFamily="34" charset="0"/>
            </a:endParaRPr>
          </a:p>
        </p:txBody>
      </p:sp>
      <p:sp>
        <p:nvSpPr>
          <p:cNvPr id="87" name="Rectangular Callout 86"/>
          <p:cNvSpPr/>
          <p:nvPr/>
        </p:nvSpPr>
        <p:spPr>
          <a:xfrm>
            <a:off x="2912424" y="3957448"/>
            <a:ext cx="470288" cy="368061"/>
          </a:xfrm>
          <a:prstGeom prst="wedgeRectCallout">
            <a:avLst>
              <a:gd name="adj1" fmla="val 68682"/>
              <a:gd name="adj2" fmla="val 2056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8" name="TextBox 87"/>
          <p:cNvSpPr txBox="1"/>
          <p:nvPr/>
        </p:nvSpPr>
        <p:spPr>
          <a:xfrm>
            <a:off x="2895603" y="3932649"/>
            <a:ext cx="493287" cy="43858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lvl="0" algn="ctr">
              <a:lnSpc>
                <a:spcPct val="125000"/>
              </a:lnSpc>
            </a:pPr>
            <a:r>
              <a:rPr lang="en-US" b="1" dirty="0">
                <a:solidFill>
                  <a:prstClr val="white"/>
                </a:solidFill>
                <a:latin typeface="Lato Bold" pitchFamily="34" charset="0"/>
              </a:rPr>
              <a:t>3</a:t>
            </a:r>
            <a:endParaRPr lang="en-US" sz="2000" b="1" dirty="0">
              <a:solidFill>
                <a:prstClr val="white"/>
              </a:solidFill>
              <a:latin typeface="Lato Bold" pitchFamily="34" charset="0"/>
            </a:endParaRPr>
          </a:p>
        </p:txBody>
      </p:sp>
      <p:sp>
        <p:nvSpPr>
          <p:cNvPr id="90" name="Rectangular Callout 89"/>
          <p:cNvSpPr/>
          <p:nvPr/>
        </p:nvSpPr>
        <p:spPr>
          <a:xfrm>
            <a:off x="5243214" y="2878509"/>
            <a:ext cx="470288" cy="438582"/>
          </a:xfrm>
          <a:prstGeom prst="wedgeRectCallout">
            <a:avLst>
              <a:gd name="adj1" fmla="val 68682"/>
              <a:gd name="adj2" fmla="val 20560"/>
            </a:avLst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en-US" b="1" dirty="0">
                <a:solidFill>
                  <a:prstClr val="white"/>
                </a:solidFill>
                <a:latin typeface="Lato Bold" pitchFamily="34" charset="0"/>
              </a:rPr>
              <a:t>4</a:t>
            </a:r>
          </a:p>
        </p:txBody>
      </p:sp>
      <p:sp>
        <p:nvSpPr>
          <p:cNvPr id="93" name="Rectangular Callout 92"/>
          <p:cNvSpPr/>
          <p:nvPr/>
        </p:nvSpPr>
        <p:spPr>
          <a:xfrm flipH="1">
            <a:off x="9341923" y="4864066"/>
            <a:ext cx="470288" cy="368061"/>
          </a:xfrm>
          <a:prstGeom prst="wedgeRectCallout">
            <a:avLst>
              <a:gd name="adj1" fmla="val 68682"/>
              <a:gd name="adj2" fmla="val 20560"/>
            </a:avLst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94" name="TextBox 93"/>
          <p:cNvSpPr txBox="1"/>
          <p:nvPr/>
        </p:nvSpPr>
        <p:spPr>
          <a:xfrm flipH="1">
            <a:off x="9335746" y="4839267"/>
            <a:ext cx="493287" cy="43858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lvl="0" algn="ctr">
              <a:lnSpc>
                <a:spcPct val="125000"/>
              </a:lnSpc>
            </a:pPr>
            <a:r>
              <a:rPr lang="en-US" b="1" dirty="0">
                <a:solidFill>
                  <a:prstClr val="white"/>
                </a:solidFill>
                <a:latin typeface="Lato Bold" pitchFamily="34" charset="0"/>
              </a:rPr>
              <a:t>5</a:t>
            </a:r>
            <a:endParaRPr lang="en-US" sz="2000" b="1" dirty="0">
              <a:solidFill>
                <a:prstClr val="white"/>
              </a:solidFill>
              <a:latin typeface="Lato Bold" pitchFamily="34" charset="0"/>
            </a:endParaRPr>
          </a:p>
        </p:txBody>
      </p:sp>
      <p:sp>
        <p:nvSpPr>
          <p:cNvPr id="97" name="Rectangular Callout 96"/>
          <p:cNvSpPr/>
          <p:nvPr/>
        </p:nvSpPr>
        <p:spPr>
          <a:xfrm>
            <a:off x="8495374" y="2262463"/>
            <a:ext cx="470288" cy="368061"/>
          </a:xfrm>
          <a:prstGeom prst="wedgeRectCallout">
            <a:avLst>
              <a:gd name="adj1" fmla="val 68682"/>
              <a:gd name="adj2" fmla="val 20560"/>
            </a:avLst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98" name="TextBox 97"/>
          <p:cNvSpPr txBox="1"/>
          <p:nvPr/>
        </p:nvSpPr>
        <p:spPr>
          <a:xfrm>
            <a:off x="8478553" y="2237664"/>
            <a:ext cx="493287" cy="43858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lvl="0" algn="ctr">
              <a:lnSpc>
                <a:spcPct val="125000"/>
              </a:lnSpc>
            </a:pPr>
            <a:r>
              <a:rPr lang="en-US" b="1" dirty="0">
                <a:solidFill>
                  <a:prstClr val="white"/>
                </a:solidFill>
                <a:latin typeface="Lato Bold" pitchFamily="34" charset="0"/>
              </a:rPr>
              <a:t>6</a:t>
            </a:r>
            <a:endParaRPr lang="en-US" sz="2000" b="1" dirty="0">
              <a:solidFill>
                <a:prstClr val="white"/>
              </a:solidFill>
              <a:latin typeface="Lato Bold" pitchFamily="34" charset="0"/>
            </a:endParaRPr>
          </a:p>
        </p:txBody>
      </p:sp>
      <p:sp>
        <p:nvSpPr>
          <p:cNvPr id="66" name="Freeform 6"/>
          <p:cNvSpPr>
            <a:spLocks noEditPoints="1"/>
          </p:cNvSpPr>
          <p:nvPr/>
        </p:nvSpPr>
        <p:spPr bwMode="auto">
          <a:xfrm>
            <a:off x="6175035" y="2302938"/>
            <a:ext cx="532823" cy="630625"/>
          </a:xfrm>
          <a:custGeom>
            <a:avLst/>
            <a:gdLst>
              <a:gd name="T0" fmla="*/ 285 w 285"/>
              <a:gd name="T1" fmla="*/ 101 h 332"/>
              <a:gd name="T2" fmla="*/ 285 w 285"/>
              <a:gd name="T3" fmla="*/ 314 h 332"/>
              <a:gd name="T4" fmla="*/ 267 w 285"/>
              <a:gd name="T5" fmla="*/ 332 h 332"/>
              <a:gd name="T6" fmla="*/ 18 w 285"/>
              <a:gd name="T7" fmla="*/ 332 h 332"/>
              <a:gd name="T8" fmla="*/ 0 w 285"/>
              <a:gd name="T9" fmla="*/ 314 h 332"/>
              <a:gd name="T10" fmla="*/ 0 w 285"/>
              <a:gd name="T11" fmla="*/ 17 h 332"/>
              <a:gd name="T12" fmla="*/ 18 w 285"/>
              <a:gd name="T13" fmla="*/ 0 h 332"/>
              <a:gd name="T14" fmla="*/ 184 w 285"/>
              <a:gd name="T15" fmla="*/ 0 h 332"/>
              <a:gd name="T16" fmla="*/ 215 w 285"/>
              <a:gd name="T17" fmla="*/ 12 h 332"/>
              <a:gd name="T18" fmla="*/ 273 w 285"/>
              <a:gd name="T19" fmla="*/ 70 h 332"/>
              <a:gd name="T20" fmla="*/ 285 w 285"/>
              <a:gd name="T21" fmla="*/ 101 h 332"/>
              <a:gd name="T22" fmla="*/ 261 w 285"/>
              <a:gd name="T23" fmla="*/ 118 h 332"/>
              <a:gd name="T24" fmla="*/ 184 w 285"/>
              <a:gd name="T25" fmla="*/ 118 h 332"/>
              <a:gd name="T26" fmla="*/ 166 w 285"/>
              <a:gd name="T27" fmla="*/ 101 h 332"/>
              <a:gd name="T28" fmla="*/ 166 w 285"/>
              <a:gd name="T29" fmla="*/ 23 h 332"/>
              <a:gd name="T30" fmla="*/ 24 w 285"/>
              <a:gd name="T31" fmla="*/ 23 h 332"/>
              <a:gd name="T32" fmla="*/ 24 w 285"/>
              <a:gd name="T33" fmla="*/ 308 h 332"/>
              <a:gd name="T34" fmla="*/ 261 w 285"/>
              <a:gd name="T35" fmla="*/ 308 h 332"/>
              <a:gd name="T36" fmla="*/ 261 w 285"/>
              <a:gd name="T37" fmla="*/ 118 h 332"/>
              <a:gd name="T38" fmla="*/ 77 w 285"/>
              <a:gd name="T39" fmla="*/ 142 h 332"/>
              <a:gd name="T40" fmla="*/ 208 w 285"/>
              <a:gd name="T41" fmla="*/ 142 h 332"/>
              <a:gd name="T42" fmla="*/ 214 w 285"/>
              <a:gd name="T43" fmla="*/ 148 h 332"/>
              <a:gd name="T44" fmla="*/ 214 w 285"/>
              <a:gd name="T45" fmla="*/ 160 h 332"/>
              <a:gd name="T46" fmla="*/ 208 w 285"/>
              <a:gd name="T47" fmla="*/ 166 h 332"/>
              <a:gd name="T48" fmla="*/ 77 w 285"/>
              <a:gd name="T49" fmla="*/ 166 h 332"/>
              <a:gd name="T50" fmla="*/ 71 w 285"/>
              <a:gd name="T51" fmla="*/ 160 h 332"/>
              <a:gd name="T52" fmla="*/ 71 w 285"/>
              <a:gd name="T53" fmla="*/ 148 h 332"/>
              <a:gd name="T54" fmla="*/ 77 w 285"/>
              <a:gd name="T55" fmla="*/ 142 h 332"/>
              <a:gd name="T56" fmla="*/ 214 w 285"/>
              <a:gd name="T57" fmla="*/ 196 h 332"/>
              <a:gd name="T58" fmla="*/ 214 w 285"/>
              <a:gd name="T59" fmla="*/ 207 h 332"/>
              <a:gd name="T60" fmla="*/ 208 w 285"/>
              <a:gd name="T61" fmla="*/ 213 h 332"/>
              <a:gd name="T62" fmla="*/ 77 w 285"/>
              <a:gd name="T63" fmla="*/ 213 h 332"/>
              <a:gd name="T64" fmla="*/ 71 w 285"/>
              <a:gd name="T65" fmla="*/ 207 h 332"/>
              <a:gd name="T66" fmla="*/ 71 w 285"/>
              <a:gd name="T67" fmla="*/ 196 h 332"/>
              <a:gd name="T68" fmla="*/ 77 w 285"/>
              <a:gd name="T69" fmla="*/ 190 h 332"/>
              <a:gd name="T70" fmla="*/ 208 w 285"/>
              <a:gd name="T71" fmla="*/ 190 h 332"/>
              <a:gd name="T72" fmla="*/ 214 w 285"/>
              <a:gd name="T73" fmla="*/ 196 h 332"/>
              <a:gd name="T74" fmla="*/ 214 w 285"/>
              <a:gd name="T75" fmla="*/ 243 h 332"/>
              <a:gd name="T76" fmla="*/ 214 w 285"/>
              <a:gd name="T77" fmla="*/ 255 h 332"/>
              <a:gd name="T78" fmla="*/ 208 w 285"/>
              <a:gd name="T79" fmla="*/ 261 h 332"/>
              <a:gd name="T80" fmla="*/ 77 w 285"/>
              <a:gd name="T81" fmla="*/ 261 h 332"/>
              <a:gd name="T82" fmla="*/ 71 w 285"/>
              <a:gd name="T83" fmla="*/ 255 h 332"/>
              <a:gd name="T84" fmla="*/ 71 w 285"/>
              <a:gd name="T85" fmla="*/ 243 h 332"/>
              <a:gd name="T86" fmla="*/ 77 w 285"/>
              <a:gd name="T87" fmla="*/ 237 h 332"/>
              <a:gd name="T88" fmla="*/ 208 w 285"/>
              <a:gd name="T89" fmla="*/ 237 h 332"/>
              <a:gd name="T90" fmla="*/ 214 w 285"/>
              <a:gd name="T91" fmla="*/ 243 h 332"/>
              <a:gd name="T92" fmla="*/ 190 w 285"/>
              <a:gd name="T93" fmla="*/ 95 h 332"/>
              <a:gd name="T94" fmla="*/ 260 w 285"/>
              <a:gd name="T95" fmla="*/ 95 h 332"/>
              <a:gd name="T96" fmla="*/ 256 w 285"/>
              <a:gd name="T97" fmla="*/ 87 h 332"/>
              <a:gd name="T98" fmla="*/ 198 w 285"/>
              <a:gd name="T99" fmla="*/ 29 h 332"/>
              <a:gd name="T100" fmla="*/ 190 w 285"/>
              <a:gd name="T101" fmla="*/ 25 h 332"/>
              <a:gd name="T102" fmla="*/ 190 w 285"/>
              <a:gd name="T103" fmla="*/ 95 h 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285" h="332">
                <a:moveTo>
                  <a:pt x="285" y="101"/>
                </a:moveTo>
                <a:cubicBezTo>
                  <a:pt x="285" y="314"/>
                  <a:pt x="285" y="314"/>
                  <a:pt x="285" y="314"/>
                </a:cubicBezTo>
                <a:cubicBezTo>
                  <a:pt x="285" y="324"/>
                  <a:pt x="277" y="332"/>
                  <a:pt x="267" y="332"/>
                </a:cubicBezTo>
                <a:cubicBezTo>
                  <a:pt x="18" y="332"/>
                  <a:pt x="18" y="332"/>
                  <a:pt x="18" y="332"/>
                </a:cubicBezTo>
                <a:cubicBezTo>
                  <a:pt x="8" y="332"/>
                  <a:pt x="0" y="324"/>
                  <a:pt x="0" y="314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8"/>
                  <a:pt x="8" y="0"/>
                  <a:pt x="18" y="0"/>
                </a:cubicBezTo>
                <a:cubicBezTo>
                  <a:pt x="184" y="0"/>
                  <a:pt x="184" y="0"/>
                  <a:pt x="184" y="0"/>
                </a:cubicBezTo>
                <a:cubicBezTo>
                  <a:pt x="194" y="0"/>
                  <a:pt x="208" y="5"/>
                  <a:pt x="215" y="12"/>
                </a:cubicBezTo>
                <a:cubicBezTo>
                  <a:pt x="273" y="70"/>
                  <a:pt x="273" y="70"/>
                  <a:pt x="273" y="70"/>
                </a:cubicBezTo>
                <a:cubicBezTo>
                  <a:pt x="279" y="77"/>
                  <a:pt x="285" y="91"/>
                  <a:pt x="285" y="101"/>
                </a:cubicBezTo>
                <a:close/>
                <a:moveTo>
                  <a:pt x="261" y="118"/>
                </a:moveTo>
                <a:cubicBezTo>
                  <a:pt x="184" y="118"/>
                  <a:pt x="184" y="118"/>
                  <a:pt x="184" y="118"/>
                </a:cubicBezTo>
                <a:cubicBezTo>
                  <a:pt x="174" y="118"/>
                  <a:pt x="166" y="110"/>
                  <a:pt x="166" y="101"/>
                </a:cubicBezTo>
                <a:cubicBezTo>
                  <a:pt x="166" y="23"/>
                  <a:pt x="166" y="23"/>
                  <a:pt x="166" y="23"/>
                </a:cubicBezTo>
                <a:cubicBezTo>
                  <a:pt x="24" y="23"/>
                  <a:pt x="24" y="23"/>
                  <a:pt x="24" y="23"/>
                </a:cubicBezTo>
                <a:cubicBezTo>
                  <a:pt x="24" y="308"/>
                  <a:pt x="24" y="308"/>
                  <a:pt x="24" y="308"/>
                </a:cubicBezTo>
                <a:cubicBezTo>
                  <a:pt x="261" y="308"/>
                  <a:pt x="261" y="308"/>
                  <a:pt x="261" y="308"/>
                </a:cubicBezTo>
                <a:lnTo>
                  <a:pt x="261" y="118"/>
                </a:lnTo>
                <a:close/>
                <a:moveTo>
                  <a:pt x="77" y="142"/>
                </a:moveTo>
                <a:cubicBezTo>
                  <a:pt x="208" y="142"/>
                  <a:pt x="208" y="142"/>
                  <a:pt x="208" y="142"/>
                </a:cubicBezTo>
                <a:cubicBezTo>
                  <a:pt x="211" y="142"/>
                  <a:pt x="214" y="145"/>
                  <a:pt x="214" y="148"/>
                </a:cubicBezTo>
                <a:cubicBezTo>
                  <a:pt x="214" y="160"/>
                  <a:pt x="214" y="160"/>
                  <a:pt x="214" y="160"/>
                </a:cubicBezTo>
                <a:cubicBezTo>
                  <a:pt x="214" y="163"/>
                  <a:pt x="211" y="166"/>
                  <a:pt x="208" y="166"/>
                </a:cubicBezTo>
                <a:cubicBezTo>
                  <a:pt x="77" y="166"/>
                  <a:pt x="77" y="166"/>
                  <a:pt x="77" y="166"/>
                </a:cubicBezTo>
                <a:cubicBezTo>
                  <a:pt x="74" y="166"/>
                  <a:pt x="71" y="163"/>
                  <a:pt x="71" y="160"/>
                </a:cubicBezTo>
                <a:cubicBezTo>
                  <a:pt x="71" y="148"/>
                  <a:pt x="71" y="148"/>
                  <a:pt x="71" y="148"/>
                </a:cubicBezTo>
                <a:cubicBezTo>
                  <a:pt x="71" y="145"/>
                  <a:pt x="74" y="142"/>
                  <a:pt x="77" y="142"/>
                </a:cubicBezTo>
                <a:close/>
                <a:moveTo>
                  <a:pt x="214" y="196"/>
                </a:moveTo>
                <a:cubicBezTo>
                  <a:pt x="214" y="207"/>
                  <a:pt x="214" y="207"/>
                  <a:pt x="214" y="207"/>
                </a:cubicBezTo>
                <a:cubicBezTo>
                  <a:pt x="214" y="211"/>
                  <a:pt x="211" y="213"/>
                  <a:pt x="208" y="213"/>
                </a:cubicBezTo>
                <a:cubicBezTo>
                  <a:pt x="77" y="213"/>
                  <a:pt x="77" y="213"/>
                  <a:pt x="77" y="213"/>
                </a:cubicBezTo>
                <a:cubicBezTo>
                  <a:pt x="74" y="213"/>
                  <a:pt x="71" y="211"/>
                  <a:pt x="71" y="207"/>
                </a:cubicBezTo>
                <a:cubicBezTo>
                  <a:pt x="71" y="196"/>
                  <a:pt x="71" y="196"/>
                  <a:pt x="71" y="196"/>
                </a:cubicBezTo>
                <a:cubicBezTo>
                  <a:pt x="71" y="192"/>
                  <a:pt x="74" y="190"/>
                  <a:pt x="77" y="190"/>
                </a:cubicBezTo>
                <a:cubicBezTo>
                  <a:pt x="208" y="190"/>
                  <a:pt x="208" y="190"/>
                  <a:pt x="208" y="190"/>
                </a:cubicBezTo>
                <a:cubicBezTo>
                  <a:pt x="211" y="190"/>
                  <a:pt x="214" y="192"/>
                  <a:pt x="214" y="196"/>
                </a:cubicBezTo>
                <a:close/>
                <a:moveTo>
                  <a:pt x="214" y="243"/>
                </a:moveTo>
                <a:cubicBezTo>
                  <a:pt x="214" y="255"/>
                  <a:pt x="214" y="255"/>
                  <a:pt x="214" y="255"/>
                </a:cubicBezTo>
                <a:cubicBezTo>
                  <a:pt x="214" y="258"/>
                  <a:pt x="211" y="261"/>
                  <a:pt x="208" y="261"/>
                </a:cubicBezTo>
                <a:cubicBezTo>
                  <a:pt x="77" y="261"/>
                  <a:pt x="77" y="261"/>
                  <a:pt x="77" y="261"/>
                </a:cubicBezTo>
                <a:cubicBezTo>
                  <a:pt x="74" y="261"/>
                  <a:pt x="71" y="258"/>
                  <a:pt x="71" y="255"/>
                </a:cubicBezTo>
                <a:cubicBezTo>
                  <a:pt x="71" y="243"/>
                  <a:pt x="71" y="243"/>
                  <a:pt x="71" y="243"/>
                </a:cubicBezTo>
                <a:cubicBezTo>
                  <a:pt x="71" y="240"/>
                  <a:pt x="74" y="237"/>
                  <a:pt x="77" y="237"/>
                </a:cubicBezTo>
                <a:cubicBezTo>
                  <a:pt x="208" y="237"/>
                  <a:pt x="208" y="237"/>
                  <a:pt x="208" y="237"/>
                </a:cubicBezTo>
                <a:cubicBezTo>
                  <a:pt x="211" y="237"/>
                  <a:pt x="214" y="240"/>
                  <a:pt x="214" y="243"/>
                </a:cubicBezTo>
                <a:close/>
                <a:moveTo>
                  <a:pt x="190" y="95"/>
                </a:moveTo>
                <a:cubicBezTo>
                  <a:pt x="260" y="95"/>
                  <a:pt x="260" y="95"/>
                  <a:pt x="260" y="95"/>
                </a:cubicBezTo>
                <a:cubicBezTo>
                  <a:pt x="259" y="91"/>
                  <a:pt x="257" y="88"/>
                  <a:pt x="256" y="87"/>
                </a:cubicBezTo>
                <a:cubicBezTo>
                  <a:pt x="198" y="29"/>
                  <a:pt x="198" y="29"/>
                  <a:pt x="198" y="29"/>
                </a:cubicBezTo>
                <a:cubicBezTo>
                  <a:pt x="196" y="28"/>
                  <a:pt x="193" y="26"/>
                  <a:pt x="190" y="25"/>
                </a:cubicBezTo>
                <a:lnTo>
                  <a:pt x="190" y="95"/>
                </a:lnTo>
                <a:close/>
              </a:path>
            </a:pathLst>
          </a:custGeom>
          <a:solidFill>
            <a:srgbClr val="E1251B"/>
          </a:solidFill>
          <a:ln>
            <a:solidFill>
              <a:srgbClr val="E1251B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" name="Freeform 11"/>
          <p:cNvSpPr>
            <a:spLocks noEditPoints="1"/>
          </p:cNvSpPr>
          <p:nvPr/>
        </p:nvSpPr>
        <p:spPr bwMode="auto">
          <a:xfrm>
            <a:off x="9870236" y="1693815"/>
            <a:ext cx="832908" cy="535516"/>
          </a:xfrm>
          <a:custGeom>
            <a:avLst/>
            <a:gdLst>
              <a:gd name="T0" fmla="*/ 329 w 333"/>
              <a:gd name="T1" fmla="*/ 120 h 214"/>
              <a:gd name="T2" fmla="*/ 167 w 333"/>
              <a:gd name="T3" fmla="*/ 214 h 214"/>
              <a:gd name="T4" fmla="*/ 4 w 333"/>
              <a:gd name="T5" fmla="*/ 120 h 214"/>
              <a:gd name="T6" fmla="*/ 0 w 333"/>
              <a:gd name="T7" fmla="*/ 107 h 214"/>
              <a:gd name="T8" fmla="*/ 4 w 333"/>
              <a:gd name="T9" fmla="*/ 94 h 214"/>
              <a:gd name="T10" fmla="*/ 167 w 333"/>
              <a:gd name="T11" fmla="*/ 0 h 214"/>
              <a:gd name="T12" fmla="*/ 329 w 333"/>
              <a:gd name="T13" fmla="*/ 94 h 214"/>
              <a:gd name="T14" fmla="*/ 333 w 333"/>
              <a:gd name="T15" fmla="*/ 107 h 214"/>
              <a:gd name="T16" fmla="*/ 329 w 333"/>
              <a:gd name="T17" fmla="*/ 120 h 214"/>
              <a:gd name="T18" fmla="*/ 238 w 333"/>
              <a:gd name="T19" fmla="*/ 42 h 214"/>
              <a:gd name="T20" fmla="*/ 250 w 333"/>
              <a:gd name="T21" fmla="*/ 83 h 214"/>
              <a:gd name="T22" fmla="*/ 167 w 333"/>
              <a:gd name="T23" fmla="*/ 166 h 214"/>
              <a:gd name="T24" fmla="*/ 84 w 333"/>
              <a:gd name="T25" fmla="*/ 83 h 214"/>
              <a:gd name="T26" fmla="*/ 95 w 333"/>
              <a:gd name="T27" fmla="*/ 42 h 214"/>
              <a:gd name="T28" fmla="*/ 24 w 333"/>
              <a:gd name="T29" fmla="*/ 107 h 214"/>
              <a:gd name="T30" fmla="*/ 167 w 333"/>
              <a:gd name="T31" fmla="*/ 190 h 214"/>
              <a:gd name="T32" fmla="*/ 309 w 333"/>
              <a:gd name="T33" fmla="*/ 107 h 214"/>
              <a:gd name="T34" fmla="*/ 238 w 333"/>
              <a:gd name="T35" fmla="*/ 42 h 214"/>
              <a:gd name="T36" fmla="*/ 167 w 333"/>
              <a:gd name="T37" fmla="*/ 27 h 214"/>
              <a:gd name="T38" fmla="*/ 110 w 333"/>
              <a:gd name="T39" fmla="*/ 83 h 214"/>
              <a:gd name="T40" fmla="*/ 119 w 333"/>
              <a:gd name="T41" fmla="*/ 92 h 214"/>
              <a:gd name="T42" fmla="*/ 128 w 333"/>
              <a:gd name="T43" fmla="*/ 83 h 214"/>
              <a:gd name="T44" fmla="*/ 167 w 333"/>
              <a:gd name="T45" fmla="*/ 45 h 214"/>
              <a:gd name="T46" fmla="*/ 176 w 333"/>
              <a:gd name="T47" fmla="*/ 36 h 214"/>
              <a:gd name="T48" fmla="*/ 167 w 333"/>
              <a:gd name="T49" fmla="*/ 27 h 2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333" h="214">
                <a:moveTo>
                  <a:pt x="329" y="120"/>
                </a:moveTo>
                <a:cubicBezTo>
                  <a:pt x="295" y="176"/>
                  <a:pt x="233" y="214"/>
                  <a:pt x="167" y="214"/>
                </a:cubicBezTo>
                <a:cubicBezTo>
                  <a:pt x="101" y="214"/>
                  <a:pt x="38" y="176"/>
                  <a:pt x="4" y="120"/>
                </a:cubicBezTo>
                <a:cubicBezTo>
                  <a:pt x="2" y="116"/>
                  <a:pt x="0" y="112"/>
                  <a:pt x="0" y="107"/>
                </a:cubicBezTo>
                <a:cubicBezTo>
                  <a:pt x="0" y="102"/>
                  <a:pt x="2" y="98"/>
                  <a:pt x="4" y="94"/>
                </a:cubicBezTo>
                <a:cubicBezTo>
                  <a:pt x="38" y="38"/>
                  <a:pt x="101" y="0"/>
                  <a:pt x="167" y="0"/>
                </a:cubicBezTo>
                <a:cubicBezTo>
                  <a:pt x="233" y="0"/>
                  <a:pt x="295" y="38"/>
                  <a:pt x="329" y="94"/>
                </a:cubicBezTo>
                <a:cubicBezTo>
                  <a:pt x="331" y="98"/>
                  <a:pt x="333" y="102"/>
                  <a:pt x="333" y="107"/>
                </a:cubicBezTo>
                <a:cubicBezTo>
                  <a:pt x="333" y="112"/>
                  <a:pt x="331" y="116"/>
                  <a:pt x="329" y="120"/>
                </a:cubicBezTo>
                <a:close/>
                <a:moveTo>
                  <a:pt x="238" y="42"/>
                </a:moveTo>
                <a:cubicBezTo>
                  <a:pt x="246" y="54"/>
                  <a:pt x="250" y="69"/>
                  <a:pt x="250" y="83"/>
                </a:cubicBezTo>
                <a:cubicBezTo>
                  <a:pt x="250" y="129"/>
                  <a:pt x="212" y="166"/>
                  <a:pt x="167" y="166"/>
                </a:cubicBezTo>
                <a:cubicBezTo>
                  <a:pt x="121" y="166"/>
                  <a:pt x="84" y="129"/>
                  <a:pt x="84" y="83"/>
                </a:cubicBezTo>
                <a:cubicBezTo>
                  <a:pt x="84" y="69"/>
                  <a:pt x="87" y="54"/>
                  <a:pt x="95" y="42"/>
                </a:cubicBezTo>
                <a:cubicBezTo>
                  <a:pt x="66" y="56"/>
                  <a:pt x="42" y="80"/>
                  <a:pt x="24" y="107"/>
                </a:cubicBezTo>
                <a:cubicBezTo>
                  <a:pt x="56" y="156"/>
                  <a:pt x="107" y="190"/>
                  <a:pt x="167" y="190"/>
                </a:cubicBezTo>
                <a:cubicBezTo>
                  <a:pt x="226" y="190"/>
                  <a:pt x="277" y="156"/>
                  <a:pt x="309" y="107"/>
                </a:cubicBezTo>
                <a:cubicBezTo>
                  <a:pt x="292" y="80"/>
                  <a:pt x="267" y="56"/>
                  <a:pt x="238" y="42"/>
                </a:cubicBezTo>
                <a:close/>
                <a:moveTo>
                  <a:pt x="167" y="27"/>
                </a:moveTo>
                <a:cubicBezTo>
                  <a:pt x="136" y="27"/>
                  <a:pt x="110" y="52"/>
                  <a:pt x="110" y="83"/>
                </a:cubicBezTo>
                <a:cubicBezTo>
                  <a:pt x="110" y="88"/>
                  <a:pt x="114" y="92"/>
                  <a:pt x="119" y="92"/>
                </a:cubicBezTo>
                <a:cubicBezTo>
                  <a:pt x="124" y="92"/>
                  <a:pt x="128" y="88"/>
                  <a:pt x="128" y="83"/>
                </a:cubicBezTo>
                <a:cubicBezTo>
                  <a:pt x="128" y="62"/>
                  <a:pt x="145" y="45"/>
                  <a:pt x="167" y="45"/>
                </a:cubicBezTo>
                <a:cubicBezTo>
                  <a:pt x="171" y="45"/>
                  <a:pt x="176" y="41"/>
                  <a:pt x="176" y="36"/>
                </a:cubicBezTo>
                <a:cubicBezTo>
                  <a:pt x="176" y="31"/>
                  <a:pt x="171" y="27"/>
                  <a:pt x="167" y="27"/>
                </a:cubicBezTo>
                <a:close/>
              </a:path>
            </a:pathLst>
          </a:custGeom>
          <a:solidFill>
            <a:srgbClr val="E1251B"/>
          </a:solidFill>
          <a:ln>
            <a:solidFill>
              <a:srgbClr val="E1251B"/>
            </a:solidFill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53" name="TextBox 52"/>
          <p:cNvSpPr txBox="1"/>
          <p:nvPr/>
        </p:nvSpPr>
        <p:spPr>
          <a:xfrm>
            <a:off x="1103614" y="4635285"/>
            <a:ext cx="2290458" cy="663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3Retrieving the necessary NYC </a:t>
            </a:r>
            <a:r>
              <a:rPr lang="en-US" sz="16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data</a:t>
            </a:r>
            <a:r>
              <a:rPr lang="en-US" sz="13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US" sz="13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4" name="Freeform 6"/>
          <p:cNvSpPr>
            <a:spLocks noEditPoints="1"/>
          </p:cNvSpPr>
          <p:nvPr/>
        </p:nvSpPr>
        <p:spPr bwMode="auto">
          <a:xfrm>
            <a:off x="1215374" y="3754218"/>
            <a:ext cx="792058" cy="739442"/>
          </a:xfrm>
          <a:custGeom>
            <a:avLst/>
            <a:gdLst>
              <a:gd name="T0" fmla="*/ 61 w 357"/>
              <a:gd name="T1" fmla="*/ 190 h 333"/>
              <a:gd name="T2" fmla="*/ 36 w 357"/>
              <a:gd name="T3" fmla="*/ 190 h 333"/>
              <a:gd name="T4" fmla="*/ 0 w 357"/>
              <a:gd name="T5" fmla="*/ 161 h 333"/>
              <a:gd name="T6" fmla="*/ 23 w 357"/>
              <a:gd name="T7" fmla="*/ 95 h 333"/>
              <a:gd name="T8" fmla="*/ 71 w 357"/>
              <a:gd name="T9" fmla="*/ 111 h 333"/>
              <a:gd name="T10" fmla="*/ 96 w 357"/>
              <a:gd name="T11" fmla="*/ 107 h 333"/>
              <a:gd name="T12" fmla="*/ 95 w 357"/>
              <a:gd name="T13" fmla="*/ 119 h 333"/>
              <a:gd name="T14" fmla="*/ 110 w 357"/>
              <a:gd name="T15" fmla="*/ 166 h 333"/>
              <a:gd name="T16" fmla="*/ 61 w 357"/>
              <a:gd name="T17" fmla="*/ 190 h 333"/>
              <a:gd name="T18" fmla="*/ 71 w 357"/>
              <a:gd name="T19" fmla="*/ 95 h 333"/>
              <a:gd name="T20" fmla="*/ 24 w 357"/>
              <a:gd name="T21" fmla="*/ 48 h 333"/>
              <a:gd name="T22" fmla="*/ 71 w 357"/>
              <a:gd name="T23" fmla="*/ 0 h 333"/>
              <a:gd name="T24" fmla="*/ 119 w 357"/>
              <a:gd name="T25" fmla="*/ 48 h 333"/>
              <a:gd name="T26" fmla="*/ 71 w 357"/>
              <a:gd name="T27" fmla="*/ 95 h 333"/>
              <a:gd name="T28" fmla="*/ 259 w 357"/>
              <a:gd name="T29" fmla="*/ 333 h 333"/>
              <a:gd name="T30" fmla="*/ 97 w 357"/>
              <a:gd name="T31" fmla="*/ 333 h 333"/>
              <a:gd name="T32" fmla="*/ 48 w 357"/>
              <a:gd name="T33" fmla="*/ 285 h 333"/>
              <a:gd name="T34" fmla="*/ 112 w 357"/>
              <a:gd name="T35" fmla="*/ 178 h 333"/>
              <a:gd name="T36" fmla="*/ 178 w 357"/>
              <a:gd name="T37" fmla="*/ 204 h 333"/>
              <a:gd name="T38" fmla="*/ 245 w 357"/>
              <a:gd name="T39" fmla="*/ 178 h 333"/>
              <a:gd name="T40" fmla="*/ 309 w 357"/>
              <a:gd name="T41" fmla="*/ 285 h 333"/>
              <a:gd name="T42" fmla="*/ 259 w 357"/>
              <a:gd name="T43" fmla="*/ 333 h 333"/>
              <a:gd name="T44" fmla="*/ 178 w 357"/>
              <a:gd name="T45" fmla="*/ 190 h 333"/>
              <a:gd name="T46" fmla="*/ 107 w 357"/>
              <a:gd name="T47" fmla="*/ 119 h 333"/>
              <a:gd name="T48" fmla="*/ 178 w 357"/>
              <a:gd name="T49" fmla="*/ 48 h 333"/>
              <a:gd name="T50" fmla="*/ 250 w 357"/>
              <a:gd name="T51" fmla="*/ 119 h 333"/>
              <a:gd name="T52" fmla="*/ 178 w 357"/>
              <a:gd name="T53" fmla="*/ 190 h 333"/>
              <a:gd name="T54" fmla="*/ 285 w 357"/>
              <a:gd name="T55" fmla="*/ 95 h 333"/>
              <a:gd name="T56" fmla="*/ 238 w 357"/>
              <a:gd name="T57" fmla="*/ 48 h 333"/>
              <a:gd name="T58" fmla="*/ 285 w 357"/>
              <a:gd name="T59" fmla="*/ 0 h 333"/>
              <a:gd name="T60" fmla="*/ 333 w 357"/>
              <a:gd name="T61" fmla="*/ 48 h 333"/>
              <a:gd name="T62" fmla="*/ 285 w 357"/>
              <a:gd name="T63" fmla="*/ 95 h 333"/>
              <a:gd name="T64" fmla="*/ 320 w 357"/>
              <a:gd name="T65" fmla="*/ 190 h 333"/>
              <a:gd name="T66" fmla="*/ 296 w 357"/>
              <a:gd name="T67" fmla="*/ 190 h 333"/>
              <a:gd name="T68" fmla="*/ 246 w 357"/>
              <a:gd name="T69" fmla="*/ 166 h 333"/>
              <a:gd name="T70" fmla="*/ 261 w 357"/>
              <a:gd name="T71" fmla="*/ 119 h 333"/>
              <a:gd name="T72" fmla="*/ 260 w 357"/>
              <a:gd name="T73" fmla="*/ 107 h 333"/>
              <a:gd name="T74" fmla="*/ 285 w 357"/>
              <a:gd name="T75" fmla="*/ 111 h 333"/>
              <a:gd name="T76" fmla="*/ 333 w 357"/>
              <a:gd name="T77" fmla="*/ 95 h 333"/>
              <a:gd name="T78" fmla="*/ 356 w 357"/>
              <a:gd name="T79" fmla="*/ 161 h 333"/>
              <a:gd name="T80" fmla="*/ 320 w 357"/>
              <a:gd name="T81" fmla="*/ 190 h 3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357" h="333">
                <a:moveTo>
                  <a:pt x="61" y="190"/>
                </a:moveTo>
                <a:cubicBezTo>
                  <a:pt x="36" y="190"/>
                  <a:pt x="36" y="190"/>
                  <a:pt x="36" y="190"/>
                </a:cubicBezTo>
                <a:cubicBezTo>
                  <a:pt x="18" y="190"/>
                  <a:pt x="0" y="181"/>
                  <a:pt x="0" y="161"/>
                </a:cubicBezTo>
                <a:cubicBezTo>
                  <a:pt x="0" y="146"/>
                  <a:pt x="0" y="95"/>
                  <a:pt x="23" y="95"/>
                </a:cubicBezTo>
                <a:cubicBezTo>
                  <a:pt x="27" y="95"/>
                  <a:pt x="46" y="111"/>
                  <a:pt x="71" y="111"/>
                </a:cubicBezTo>
                <a:cubicBezTo>
                  <a:pt x="80" y="111"/>
                  <a:pt x="88" y="109"/>
                  <a:pt x="96" y="107"/>
                </a:cubicBezTo>
                <a:cubicBezTo>
                  <a:pt x="96" y="111"/>
                  <a:pt x="95" y="115"/>
                  <a:pt x="95" y="119"/>
                </a:cubicBezTo>
                <a:cubicBezTo>
                  <a:pt x="95" y="136"/>
                  <a:pt x="101" y="152"/>
                  <a:pt x="110" y="166"/>
                </a:cubicBezTo>
                <a:cubicBezTo>
                  <a:pt x="91" y="167"/>
                  <a:pt x="73" y="175"/>
                  <a:pt x="61" y="190"/>
                </a:cubicBezTo>
                <a:close/>
                <a:moveTo>
                  <a:pt x="71" y="95"/>
                </a:moveTo>
                <a:cubicBezTo>
                  <a:pt x="45" y="95"/>
                  <a:pt x="24" y="74"/>
                  <a:pt x="24" y="48"/>
                </a:cubicBezTo>
                <a:cubicBezTo>
                  <a:pt x="24" y="22"/>
                  <a:pt x="45" y="0"/>
                  <a:pt x="71" y="0"/>
                </a:cubicBezTo>
                <a:cubicBezTo>
                  <a:pt x="98" y="0"/>
                  <a:pt x="119" y="22"/>
                  <a:pt x="119" y="48"/>
                </a:cubicBezTo>
                <a:cubicBezTo>
                  <a:pt x="119" y="74"/>
                  <a:pt x="98" y="95"/>
                  <a:pt x="71" y="95"/>
                </a:cubicBezTo>
                <a:close/>
                <a:moveTo>
                  <a:pt x="259" y="333"/>
                </a:moveTo>
                <a:cubicBezTo>
                  <a:pt x="97" y="333"/>
                  <a:pt x="97" y="333"/>
                  <a:pt x="97" y="333"/>
                </a:cubicBezTo>
                <a:cubicBezTo>
                  <a:pt x="68" y="333"/>
                  <a:pt x="48" y="315"/>
                  <a:pt x="48" y="285"/>
                </a:cubicBezTo>
                <a:cubicBezTo>
                  <a:pt x="48" y="243"/>
                  <a:pt x="58" y="178"/>
                  <a:pt x="112" y="178"/>
                </a:cubicBezTo>
                <a:cubicBezTo>
                  <a:pt x="118" y="178"/>
                  <a:pt x="141" y="204"/>
                  <a:pt x="178" y="204"/>
                </a:cubicBezTo>
                <a:cubicBezTo>
                  <a:pt x="215" y="204"/>
                  <a:pt x="238" y="178"/>
                  <a:pt x="245" y="178"/>
                </a:cubicBezTo>
                <a:cubicBezTo>
                  <a:pt x="299" y="178"/>
                  <a:pt x="309" y="243"/>
                  <a:pt x="309" y="285"/>
                </a:cubicBezTo>
                <a:cubicBezTo>
                  <a:pt x="309" y="315"/>
                  <a:pt x="289" y="333"/>
                  <a:pt x="259" y="333"/>
                </a:cubicBezTo>
                <a:close/>
                <a:moveTo>
                  <a:pt x="178" y="190"/>
                </a:moveTo>
                <a:cubicBezTo>
                  <a:pt x="139" y="190"/>
                  <a:pt x="107" y="158"/>
                  <a:pt x="107" y="119"/>
                </a:cubicBezTo>
                <a:cubicBezTo>
                  <a:pt x="107" y="80"/>
                  <a:pt x="139" y="48"/>
                  <a:pt x="178" y="48"/>
                </a:cubicBezTo>
                <a:cubicBezTo>
                  <a:pt x="218" y="48"/>
                  <a:pt x="250" y="80"/>
                  <a:pt x="250" y="119"/>
                </a:cubicBezTo>
                <a:cubicBezTo>
                  <a:pt x="250" y="158"/>
                  <a:pt x="218" y="190"/>
                  <a:pt x="178" y="190"/>
                </a:cubicBezTo>
                <a:close/>
                <a:moveTo>
                  <a:pt x="285" y="95"/>
                </a:moveTo>
                <a:cubicBezTo>
                  <a:pt x="259" y="95"/>
                  <a:pt x="238" y="74"/>
                  <a:pt x="238" y="48"/>
                </a:cubicBezTo>
                <a:cubicBezTo>
                  <a:pt x="238" y="22"/>
                  <a:pt x="259" y="0"/>
                  <a:pt x="285" y="0"/>
                </a:cubicBezTo>
                <a:cubicBezTo>
                  <a:pt x="311" y="0"/>
                  <a:pt x="333" y="22"/>
                  <a:pt x="333" y="48"/>
                </a:cubicBezTo>
                <a:cubicBezTo>
                  <a:pt x="333" y="74"/>
                  <a:pt x="311" y="95"/>
                  <a:pt x="285" y="95"/>
                </a:cubicBezTo>
                <a:close/>
                <a:moveTo>
                  <a:pt x="320" y="190"/>
                </a:moveTo>
                <a:cubicBezTo>
                  <a:pt x="296" y="190"/>
                  <a:pt x="296" y="190"/>
                  <a:pt x="296" y="190"/>
                </a:cubicBezTo>
                <a:cubicBezTo>
                  <a:pt x="283" y="175"/>
                  <a:pt x="266" y="167"/>
                  <a:pt x="246" y="166"/>
                </a:cubicBezTo>
                <a:cubicBezTo>
                  <a:pt x="256" y="152"/>
                  <a:pt x="261" y="136"/>
                  <a:pt x="261" y="119"/>
                </a:cubicBezTo>
                <a:cubicBezTo>
                  <a:pt x="261" y="115"/>
                  <a:pt x="261" y="111"/>
                  <a:pt x="260" y="107"/>
                </a:cubicBezTo>
                <a:cubicBezTo>
                  <a:pt x="268" y="109"/>
                  <a:pt x="277" y="111"/>
                  <a:pt x="285" y="111"/>
                </a:cubicBezTo>
                <a:cubicBezTo>
                  <a:pt x="310" y="111"/>
                  <a:pt x="330" y="95"/>
                  <a:pt x="333" y="95"/>
                </a:cubicBezTo>
                <a:cubicBezTo>
                  <a:pt x="357" y="95"/>
                  <a:pt x="356" y="146"/>
                  <a:pt x="356" y="161"/>
                </a:cubicBezTo>
                <a:cubicBezTo>
                  <a:pt x="356" y="181"/>
                  <a:pt x="339" y="190"/>
                  <a:pt x="320" y="190"/>
                </a:cubicBezTo>
                <a:close/>
              </a:path>
            </a:pathLst>
          </a:custGeom>
          <a:solidFill>
            <a:srgbClr val="E1251B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pic>
        <p:nvPicPr>
          <p:cNvPr id="8194" name="Picture 2" descr="Red Signature Clip Art at Clker.com - vector clip art online ..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8942" y="4133128"/>
            <a:ext cx="581597" cy="672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TextBox 55"/>
          <p:cNvSpPr txBox="1"/>
          <p:nvPr/>
        </p:nvSpPr>
        <p:spPr>
          <a:xfrm>
            <a:off x="3680867" y="4027452"/>
            <a:ext cx="2266640" cy="663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Generating the map of New York</a:t>
            </a:r>
            <a:endParaRPr lang="en-US" sz="13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7" name="Freeform 6"/>
          <p:cNvSpPr>
            <a:spLocks noEditPoints="1"/>
          </p:cNvSpPr>
          <p:nvPr/>
        </p:nvSpPr>
        <p:spPr bwMode="auto">
          <a:xfrm>
            <a:off x="3846706" y="3324036"/>
            <a:ext cx="640721" cy="675409"/>
          </a:xfrm>
          <a:custGeom>
            <a:avLst/>
            <a:gdLst>
              <a:gd name="T0" fmla="*/ 102 w 415"/>
              <a:gd name="T1" fmla="*/ 147 h 437"/>
              <a:gd name="T2" fmla="*/ 158 w 415"/>
              <a:gd name="T3" fmla="*/ 147 h 437"/>
              <a:gd name="T4" fmla="*/ 232 w 415"/>
              <a:gd name="T5" fmla="*/ 77 h 437"/>
              <a:gd name="T6" fmla="*/ 232 w 415"/>
              <a:gd name="T7" fmla="*/ 105 h 437"/>
              <a:gd name="T8" fmla="*/ 232 w 415"/>
              <a:gd name="T9" fmla="*/ 77 h 437"/>
              <a:gd name="T10" fmla="*/ 366 w 415"/>
              <a:gd name="T11" fmla="*/ 206 h 437"/>
              <a:gd name="T12" fmla="*/ 356 w 415"/>
              <a:gd name="T13" fmla="*/ 125 h 437"/>
              <a:gd name="T14" fmla="*/ 41 w 415"/>
              <a:gd name="T15" fmla="*/ 82 h 437"/>
              <a:gd name="T16" fmla="*/ 70 w 415"/>
              <a:gd name="T17" fmla="*/ 437 h 437"/>
              <a:gd name="T18" fmla="*/ 298 w 415"/>
              <a:gd name="T19" fmla="*/ 409 h 437"/>
              <a:gd name="T20" fmla="*/ 383 w 415"/>
              <a:gd name="T21" fmla="*/ 386 h 437"/>
              <a:gd name="T22" fmla="*/ 375 w 415"/>
              <a:gd name="T23" fmla="*/ 337 h 437"/>
              <a:gd name="T24" fmla="*/ 379 w 415"/>
              <a:gd name="T25" fmla="*/ 314 h 437"/>
              <a:gd name="T26" fmla="*/ 387 w 415"/>
              <a:gd name="T27" fmla="*/ 279 h 437"/>
              <a:gd name="T28" fmla="*/ 200 w 415"/>
              <a:gd name="T29" fmla="*/ 158 h 437"/>
              <a:gd name="T30" fmla="*/ 181 w 415"/>
              <a:gd name="T31" fmla="*/ 164 h 437"/>
              <a:gd name="T32" fmla="*/ 187 w 415"/>
              <a:gd name="T33" fmla="*/ 184 h 437"/>
              <a:gd name="T34" fmla="*/ 187 w 415"/>
              <a:gd name="T35" fmla="*/ 189 h 437"/>
              <a:gd name="T36" fmla="*/ 167 w 415"/>
              <a:gd name="T37" fmla="*/ 204 h 437"/>
              <a:gd name="T38" fmla="*/ 146 w 415"/>
              <a:gd name="T39" fmla="*/ 198 h 437"/>
              <a:gd name="T40" fmla="*/ 140 w 415"/>
              <a:gd name="T41" fmla="*/ 217 h 437"/>
              <a:gd name="T42" fmla="*/ 117 w 415"/>
              <a:gd name="T43" fmla="*/ 215 h 437"/>
              <a:gd name="T44" fmla="*/ 106 w 415"/>
              <a:gd name="T45" fmla="*/ 195 h 437"/>
              <a:gd name="T46" fmla="*/ 91 w 415"/>
              <a:gd name="T47" fmla="*/ 205 h 437"/>
              <a:gd name="T48" fmla="*/ 73 w 415"/>
              <a:gd name="T49" fmla="*/ 187 h 437"/>
              <a:gd name="T50" fmla="*/ 83 w 415"/>
              <a:gd name="T51" fmla="*/ 172 h 437"/>
              <a:gd name="T52" fmla="*/ 63 w 415"/>
              <a:gd name="T53" fmla="*/ 161 h 437"/>
              <a:gd name="T54" fmla="*/ 60 w 415"/>
              <a:gd name="T55" fmla="*/ 137 h 437"/>
              <a:gd name="T56" fmla="*/ 80 w 415"/>
              <a:gd name="T57" fmla="*/ 131 h 437"/>
              <a:gd name="T58" fmla="*/ 73 w 415"/>
              <a:gd name="T59" fmla="*/ 110 h 437"/>
              <a:gd name="T60" fmla="*/ 73 w 415"/>
              <a:gd name="T61" fmla="*/ 106 h 437"/>
              <a:gd name="T62" fmla="*/ 93 w 415"/>
              <a:gd name="T63" fmla="*/ 91 h 437"/>
              <a:gd name="T64" fmla="*/ 114 w 415"/>
              <a:gd name="T65" fmla="*/ 97 h 437"/>
              <a:gd name="T66" fmla="*/ 120 w 415"/>
              <a:gd name="T67" fmla="*/ 77 h 437"/>
              <a:gd name="T68" fmla="*/ 144 w 415"/>
              <a:gd name="T69" fmla="*/ 80 h 437"/>
              <a:gd name="T70" fmla="*/ 154 w 415"/>
              <a:gd name="T71" fmla="*/ 100 h 437"/>
              <a:gd name="T72" fmla="*/ 169 w 415"/>
              <a:gd name="T73" fmla="*/ 90 h 437"/>
              <a:gd name="T74" fmla="*/ 187 w 415"/>
              <a:gd name="T75" fmla="*/ 108 h 437"/>
              <a:gd name="T76" fmla="*/ 177 w 415"/>
              <a:gd name="T77" fmla="*/ 123 h 437"/>
              <a:gd name="T78" fmla="*/ 197 w 415"/>
              <a:gd name="T79" fmla="*/ 134 h 437"/>
              <a:gd name="T80" fmla="*/ 200 w 415"/>
              <a:gd name="T81" fmla="*/ 158 h 437"/>
              <a:gd name="T82" fmla="*/ 257 w 415"/>
              <a:gd name="T83" fmla="*/ 102 h 437"/>
              <a:gd name="T84" fmla="*/ 260 w 415"/>
              <a:gd name="T85" fmla="*/ 122 h 437"/>
              <a:gd name="T86" fmla="*/ 246 w 415"/>
              <a:gd name="T87" fmla="*/ 131 h 437"/>
              <a:gd name="T88" fmla="*/ 232 w 415"/>
              <a:gd name="T89" fmla="*/ 119 h 437"/>
              <a:gd name="T90" fmla="*/ 218 w 415"/>
              <a:gd name="T91" fmla="*/ 131 h 437"/>
              <a:gd name="T92" fmla="*/ 204 w 415"/>
              <a:gd name="T93" fmla="*/ 122 h 437"/>
              <a:gd name="T94" fmla="*/ 206 w 415"/>
              <a:gd name="T95" fmla="*/ 102 h 437"/>
              <a:gd name="T96" fmla="*/ 190 w 415"/>
              <a:gd name="T97" fmla="*/ 83 h 437"/>
              <a:gd name="T98" fmla="*/ 209 w 415"/>
              <a:gd name="T99" fmla="*/ 74 h 437"/>
              <a:gd name="T100" fmla="*/ 204 w 415"/>
              <a:gd name="T101" fmla="*/ 58 h 437"/>
              <a:gd name="T102" fmla="*/ 228 w 415"/>
              <a:gd name="T103" fmla="*/ 63 h 437"/>
              <a:gd name="T104" fmla="*/ 235 w 415"/>
              <a:gd name="T105" fmla="*/ 63 h 437"/>
              <a:gd name="T106" fmla="*/ 246 w 415"/>
              <a:gd name="T107" fmla="*/ 50 h 437"/>
              <a:gd name="T108" fmla="*/ 260 w 415"/>
              <a:gd name="T109" fmla="*/ 59 h 437"/>
              <a:gd name="T110" fmla="*/ 257 w 415"/>
              <a:gd name="T111" fmla="*/ 79 h 437"/>
              <a:gd name="T112" fmla="*/ 274 w 415"/>
              <a:gd name="T113" fmla="*/ 98 h 4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415" h="437">
                <a:moveTo>
                  <a:pt x="130" y="119"/>
                </a:moveTo>
                <a:cubicBezTo>
                  <a:pt x="115" y="119"/>
                  <a:pt x="102" y="132"/>
                  <a:pt x="102" y="147"/>
                </a:cubicBezTo>
                <a:cubicBezTo>
                  <a:pt x="102" y="163"/>
                  <a:pt x="115" y="175"/>
                  <a:pt x="130" y="175"/>
                </a:cubicBezTo>
                <a:cubicBezTo>
                  <a:pt x="146" y="175"/>
                  <a:pt x="158" y="163"/>
                  <a:pt x="158" y="147"/>
                </a:cubicBezTo>
                <a:cubicBezTo>
                  <a:pt x="158" y="132"/>
                  <a:pt x="146" y="119"/>
                  <a:pt x="130" y="119"/>
                </a:cubicBezTo>
                <a:close/>
                <a:moveTo>
                  <a:pt x="232" y="77"/>
                </a:moveTo>
                <a:cubicBezTo>
                  <a:pt x="224" y="77"/>
                  <a:pt x="218" y="83"/>
                  <a:pt x="218" y="91"/>
                </a:cubicBezTo>
                <a:cubicBezTo>
                  <a:pt x="218" y="98"/>
                  <a:pt x="224" y="105"/>
                  <a:pt x="232" y="105"/>
                </a:cubicBezTo>
                <a:cubicBezTo>
                  <a:pt x="239" y="105"/>
                  <a:pt x="246" y="98"/>
                  <a:pt x="246" y="91"/>
                </a:cubicBezTo>
                <a:cubicBezTo>
                  <a:pt x="246" y="83"/>
                  <a:pt x="239" y="77"/>
                  <a:pt x="232" y="77"/>
                </a:cubicBezTo>
                <a:close/>
                <a:moveTo>
                  <a:pt x="408" y="258"/>
                </a:moveTo>
                <a:cubicBezTo>
                  <a:pt x="400" y="246"/>
                  <a:pt x="371" y="214"/>
                  <a:pt x="366" y="206"/>
                </a:cubicBezTo>
                <a:cubicBezTo>
                  <a:pt x="360" y="199"/>
                  <a:pt x="357" y="193"/>
                  <a:pt x="361" y="186"/>
                </a:cubicBezTo>
                <a:cubicBezTo>
                  <a:pt x="364" y="179"/>
                  <a:pt x="370" y="163"/>
                  <a:pt x="356" y="125"/>
                </a:cubicBezTo>
                <a:cubicBezTo>
                  <a:pt x="342" y="87"/>
                  <a:pt x="321" y="34"/>
                  <a:pt x="249" y="17"/>
                </a:cubicBezTo>
                <a:cubicBezTo>
                  <a:pt x="178" y="0"/>
                  <a:pt x="81" y="9"/>
                  <a:pt x="41" y="82"/>
                </a:cubicBezTo>
                <a:cubicBezTo>
                  <a:pt x="41" y="82"/>
                  <a:pt x="0" y="141"/>
                  <a:pt x="29" y="223"/>
                </a:cubicBezTo>
                <a:cubicBezTo>
                  <a:pt x="63" y="294"/>
                  <a:pt x="113" y="317"/>
                  <a:pt x="70" y="437"/>
                </a:cubicBezTo>
                <a:cubicBezTo>
                  <a:pt x="285" y="437"/>
                  <a:pt x="285" y="437"/>
                  <a:pt x="285" y="437"/>
                </a:cubicBezTo>
                <a:cubicBezTo>
                  <a:pt x="285" y="437"/>
                  <a:pt x="285" y="416"/>
                  <a:pt x="298" y="409"/>
                </a:cubicBezTo>
                <a:cubicBezTo>
                  <a:pt x="311" y="402"/>
                  <a:pt x="324" y="404"/>
                  <a:pt x="337" y="405"/>
                </a:cubicBezTo>
                <a:cubicBezTo>
                  <a:pt x="351" y="407"/>
                  <a:pt x="380" y="406"/>
                  <a:pt x="383" y="386"/>
                </a:cubicBezTo>
                <a:cubicBezTo>
                  <a:pt x="384" y="373"/>
                  <a:pt x="377" y="362"/>
                  <a:pt x="374" y="355"/>
                </a:cubicBezTo>
                <a:cubicBezTo>
                  <a:pt x="371" y="347"/>
                  <a:pt x="369" y="342"/>
                  <a:pt x="375" y="337"/>
                </a:cubicBezTo>
                <a:cubicBezTo>
                  <a:pt x="381" y="332"/>
                  <a:pt x="383" y="324"/>
                  <a:pt x="379" y="321"/>
                </a:cubicBezTo>
                <a:cubicBezTo>
                  <a:pt x="376" y="318"/>
                  <a:pt x="377" y="317"/>
                  <a:pt x="379" y="314"/>
                </a:cubicBezTo>
                <a:cubicBezTo>
                  <a:pt x="382" y="312"/>
                  <a:pt x="381" y="303"/>
                  <a:pt x="377" y="296"/>
                </a:cubicBezTo>
                <a:cubicBezTo>
                  <a:pt x="372" y="289"/>
                  <a:pt x="376" y="279"/>
                  <a:pt x="387" y="279"/>
                </a:cubicBezTo>
                <a:cubicBezTo>
                  <a:pt x="397" y="278"/>
                  <a:pt x="415" y="270"/>
                  <a:pt x="408" y="258"/>
                </a:cubicBezTo>
                <a:close/>
                <a:moveTo>
                  <a:pt x="200" y="158"/>
                </a:moveTo>
                <a:cubicBezTo>
                  <a:pt x="200" y="159"/>
                  <a:pt x="199" y="161"/>
                  <a:pt x="198" y="161"/>
                </a:cubicBezTo>
                <a:cubicBezTo>
                  <a:pt x="181" y="164"/>
                  <a:pt x="181" y="164"/>
                  <a:pt x="181" y="164"/>
                </a:cubicBezTo>
                <a:cubicBezTo>
                  <a:pt x="180" y="166"/>
                  <a:pt x="179" y="169"/>
                  <a:pt x="177" y="172"/>
                </a:cubicBezTo>
                <a:cubicBezTo>
                  <a:pt x="180" y="176"/>
                  <a:pt x="183" y="180"/>
                  <a:pt x="187" y="184"/>
                </a:cubicBezTo>
                <a:cubicBezTo>
                  <a:pt x="187" y="185"/>
                  <a:pt x="188" y="186"/>
                  <a:pt x="188" y="187"/>
                </a:cubicBezTo>
                <a:cubicBezTo>
                  <a:pt x="188" y="187"/>
                  <a:pt x="188" y="188"/>
                  <a:pt x="187" y="189"/>
                </a:cubicBezTo>
                <a:cubicBezTo>
                  <a:pt x="185" y="192"/>
                  <a:pt x="173" y="205"/>
                  <a:pt x="169" y="205"/>
                </a:cubicBezTo>
                <a:cubicBezTo>
                  <a:pt x="168" y="205"/>
                  <a:pt x="168" y="205"/>
                  <a:pt x="167" y="204"/>
                </a:cubicBezTo>
                <a:cubicBezTo>
                  <a:pt x="154" y="194"/>
                  <a:pt x="154" y="194"/>
                  <a:pt x="154" y="194"/>
                </a:cubicBezTo>
                <a:cubicBezTo>
                  <a:pt x="152" y="196"/>
                  <a:pt x="149" y="197"/>
                  <a:pt x="146" y="198"/>
                </a:cubicBezTo>
                <a:cubicBezTo>
                  <a:pt x="146" y="203"/>
                  <a:pt x="145" y="209"/>
                  <a:pt x="144" y="215"/>
                </a:cubicBezTo>
                <a:cubicBezTo>
                  <a:pt x="143" y="216"/>
                  <a:pt x="142" y="217"/>
                  <a:pt x="140" y="217"/>
                </a:cubicBezTo>
                <a:cubicBezTo>
                  <a:pt x="120" y="217"/>
                  <a:pt x="120" y="217"/>
                  <a:pt x="120" y="217"/>
                </a:cubicBezTo>
                <a:cubicBezTo>
                  <a:pt x="118" y="217"/>
                  <a:pt x="117" y="216"/>
                  <a:pt x="117" y="215"/>
                </a:cubicBezTo>
                <a:cubicBezTo>
                  <a:pt x="114" y="198"/>
                  <a:pt x="114" y="198"/>
                  <a:pt x="114" y="198"/>
                </a:cubicBezTo>
                <a:cubicBezTo>
                  <a:pt x="111" y="197"/>
                  <a:pt x="109" y="196"/>
                  <a:pt x="106" y="195"/>
                </a:cubicBezTo>
                <a:cubicBezTo>
                  <a:pt x="93" y="204"/>
                  <a:pt x="93" y="204"/>
                  <a:pt x="93" y="204"/>
                </a:cubicBezTo>
                <a:cubicBezTo>
                  <a:pt x="92" y="205"/>
                  <a:pt x="92" y="205"/>
                  <a:pt x="91" y="205"/>
                </a:cubicBezTo>
                <a:cubicBezTo>
                  <a:pt x="90" y="205"/>
                  <a:pt x="89" y="205"/>
                  <a:pt x="89" y="204"/>
                </a:cubicBezTo>
                <a:cubicBezTo>
                  <a:pt x="86" y="202"/>
                  <a:pt x="73" y="190"/>
                  <a:pt x="73" y="187"/>
                </a:cubicBezTo>
                <a:cubicBezTo>
                  <a:pt x="73" y="186"/>
                  <a:pt x="73" y="185"/>
                  <a:pt x="74" y="185"/>
                </a:cubicBezTo>
                <a:cubicBezTo>
                  <a:pt x="77" y="180"/>
                  <a:pt x="80" y="176"/>
                  <a:pt x="83" y="172"/>
                </a:cubicBezTo>
                <a:cubicBezTo>
                  <a:pt x="82" y="169"/>
                  <a:pt x="80" y="166"/>
                  <a:pt x="79" y="163"/>
                </a:cubicBezTo>
                <a:cubicBezTo>
                  <a:pt x="63" y="161"/>
                  <a:pt x="63" y="161"/>
                  <a:pt x="63" y="161"/>
                </a:cubicBezTo>
                <a:cubicBezTo>
                  <a:pt x="61" y="160"/>
                  <a:pt x="60" y="159"/>
                  <a:pt x="60" y="157"/>
                </a:cubicBezTo>
                <a:cubicBezTo>
                  <a:pt x="60" y="137"/>
                  <a:pt x="60" y="137"/>
                  <a:pt x="60" y="137"/>
                </a:cubicBezTo>
                <a:cubicBezTo>
                  <a:pt x="60" y="136"/>
                  <a:pt x="61" y="134"/>
                  <a:pt x="63" y="134"/>
                </a:cubicBezTo>
                <a:cubicBezTo>
                  <a:pt x="80" y="131"/>
                  <a:pt x="80" y="131"/>
                  <a:pt x="80" y="131"/>
                </a:cubicBezTo>
                <a:cubicBezTo>
                  <a:pt x="80" y="128"/>
                  <a:pt x="82" y="126"/>
                  <a:pt x="83" y="123"/>
                </a:cubicBezTo>
                <a:cubicBezTo>
                  <a:pt x="80" y="119"/>
                  <a:pt x="77" y="114"/>
                  <a:pt x="73" y="110"/>
                </a:cubicBezTo>
                <a:cubicBezTo>
                  <a:pt x="73" y="110"/>
                  <a:pt x="72" y="109"/>
                  <a:pt x="72" y="108"/>
                </a:cubicBezTo>
                <a:cubicBezTo>
                  <a:pt x="72" y="107"/>
                  <a:pt x="73" y="107"/>
                  <a:pt x="73" y="106"/>
                </a:cubicBezTo>
                <a:cubicBezTo>
                  <a:pt x="75" y="103"/>
                  <a:pt x="88" y="90"/>
                  <a:pt x="91" y="90"/>
                </a:cubicBezTo>
                <a:cubicBezTo>
                  <a:pt x="92" y="90"/>
                  <a:pt x="92" y="90"/>
                  <a:pt x="93" y="91"/>
                </a:cubicBezTo>
                <a:cubicBezTo>
                  <a:pt x="106" y="100"/>
                  <a:pt x="106" y="100"/>
                  <a:pt x="106" y="100"/>
                </a:cubicBezTo>
                <a:cubicBezTo>
                  <a:pt x="108" y="99"/>
                  <a:pt x="111" y="98"/>
                  <a:pt x="114" y="97"/>
                </a:cubicBezTo>
                <a:cubicBezTo>
                  <a:pt x="115" y="91"/>
                  <a:pt x="115" y="85"/>
                  <a:pt x="117" y="80"/>
                </a:cubicBezTo>
                <a:cubicBezTo>
                  <a:pt x="117" y="78"/>
                  <a:pt x="118" y="77"/>
                  <a:pt x="120" y="77"/>
                </a:cubicBezTo>
                <a:cubicBezTo>
                  <a:pt x="140" y="77"/>
                  <a:pt x="140" y="77"/>
                  <a:pt x="140" y="77"/>
                </a:cubicBezTo>
                <a:cubicBezTo>
                  <a:pt x="142" y="77"/>
                  <a:pt x="143" y="79"/>
                  <a:pt x="144" y="80"/>
                </a:cubicBezTo>
                <a:cubicBezTo>
                  <a:pt x="146" y="97"/>
                  <a:pt x="146" y="97"/>
                  <a:pt x="146" y="97"/>
                </a:cubicBezTo>
                <a:cubicBezTo>
                  <a:pt x="149" y="98"/>
                  <a:pt x="152" y="99"/>
                  <a:pt x="154" y="100"/>
                </a:cubicBezTo>
                <a:cubicBezTo>
                  <a:pt x="167" y="91"/>
                  <a:pt x="167" y="91"/>
                  <a:pt x="167" y="91"/>
                </a:cubicBezTo>
                <a:cubicBezTo>
                  <a:pt x="168" y="90"/>
                  <a:pt x="169" y="90"/>
                  <a:pt x="169" y="90"/>
                </a:cubicBezTo>
                <a:cubicBezTo>
                  <a:pt x="170" y="90"/>
                  <a:pt x="171" y="90"/>
                  <a:pt x="172" y="91"/>
                </a:cubicBezTo>
                <a:cubicBezTo>
                  <a:pt x="175" y="93"/>
                  <a:pt x="187" y="105"/>
                  <a:pt x="187" y="108"/>
                </a:cubicBezTo>
                <a:cubicBezTo>
                  <a:pt x="187" y="109"/>
                  <a:pt x="187" y="110"/>
                  <a:pt x="187" y="110"/>
                </a:cubicBezTo>
                <a:cubicBezTo>
                  <a:pt x="183" y="114"/>
                  <a:pt x="180" y="118"/>
                  <a:pt x="177" y="123"/>
                </a:cubicBezTo>
                <a:cubicBezTo>
                  <a:pt x="179" y="126"/>
                  <a:pt x="180" y="129"/>
                  <a:pt x="181" y="132"/>
                </a:cubicBezTo>
                <a:cubicBezTo>
                  <a:pt x="197" y="134"/>
                  <a:pt x="197" y="134"/>
                  <a:pt x="197" y="134"/>
                </a:cubicBezTo>
                <a:cubicBezTo>
                  <a:pt x="199" y="134"/>
                  <a:pt x="200" y="136"/>
                  <a:pt x="200" y="137"/>
                </a:cubicBezTo>
                <a:lnTo>
                  <a:pt x="200" y="158"/>
                </a:lnTo>
                <a:close/>
                <a:moveTo>
                  <a:pt x="274" y="98"/>
                </a:moveTo>
                <a:cubicBezTo>
                  <a:pt x="274" y="100"/>
                  <a:pt x="259" y="101"/>
                  <a:pt x="257" y="102"/>
                </a:cubicBezTo>
                <a:cubicBezTo>
                  <a:pt x="256" y="104"/>
                  <a:pt x="255" y="106"/>
                  <a:pt x="254" y="107"/>
                </a:cubicBezTo>
                <a:cubicBezTo>
                  <a:pt x="255" y="109"/>
                  <a:pt x="260" y="120"/>
                  <a:pt x="260" y="122"/>
                </a:cubicBezTo>
                <a:cubicBezTo>
                  <a:pt x="260" y="123"/>
                  <a:pt x="259" y="123"/>
                  <a:pt x="259" y="123"/>
                </a:cubicBezTo>
                <a:cubicBezTo>
                  <a:pt x="258" y="124"/>
                  <a:pt x="246" y="131"/>
                  <a:pt x="246" y="131"/>
                </a:cubicBezTo>
                <a:cubicBezTo>
                  <a:pt x="244" y="131"/>
                  <a:pt x="236" y="120"/>
                  <a:pt x="235" y="118"/>
                </a:cubicBezTo>
                <a:cubicBezTo>
                  <a:pt x="234" y="118"/>
                  <a:pt x="233" y="119"/>
                  <a:pt x="232" y="119"/>
                </a:cubicBezTo>
                <a:cubicBezTo>
                  <a:pt x="230" y="119"/>
                  <a:pt x="229" y="118"/>
                  <a:pt x="228" y="118"/>
                </a:cubicBezTo>
                <a:cubicBezTo>
                  <a:pt x="227" y="120"/>
                  <a:pt x="219" y="131"/>
                  <a:pt x="218" y="131"/>
                </a:cubicBezTo>
                <a:cubicBezTo>
                  <a:pt x="217" y="131"/>
                  <a:pt x="205" y="124"/>
                  <a:pt x="204" y="123"/>
                </a:cubicBezTo>
                <a:cubicBezTo>
                  <a:pt x="204" y="123"/>
                  <a:pt x="204" y="123"/>
                  <a:pt x="204" y="122"/>
                </a:cubicBezTo>
                <a:cubicBezTo>
                  <a:pt x="204" y="120"/>
                  <a:pt x="208" y="109"/>
                  <a:pt x="209" y="107"/>
                </a:cubicBezTo>
                <a:cubicBezTo>
                  <a:pt x="208" y="106"/>
                  <a:pt x="207" y="104"/>
                  <a:pt x="206" y="102"/>
                </a:cubicBezTo>
                <a:cubicBezTo>
                  <a:pt x="204" y="101"/>
                  <a:pt x="190" y="100"/>
                  <a:pt x="190" y="98"/>
                </a:cubicBezTo>
                <a:cubicBezTo>
                  <a:pt x="190" y="83"/>
                  <a:pt x="190" y="83"/>
                  <a:pt x="190" y="83"/>
                </a:cubicBezTo>
                <a:cubicBezTo>
                  <a:pt x="190" y="81"/>
                  <a:pt x="204" y="80"/>
                  <a:pt x="206" y="79"/>
                </a:cubicBezTo>
                <a:cubicBezTo>
                  <a:pt x="207" y="78"/>
                  <a:pt x="208" y="76"/>
                  <a:pt x="209" y="74"/>
                </a:cubicBezTo>
                <a:cubicBezTo>
                  <a:pt x="208" y="72"/>
                  <a:pt x="204" y="61"/>
                  <a:pt x="204" y="59"/>
                </a:cubicBezTo>
                <a:cubicBezTo>
                  <a:pt x="204" y="58"/>
                  <a:pt x="204" y="58"/>
                  <a:pt x="204" y="58"/>
                </a:cubicBezTo>
                <a:cubicBezTo>
                  <a:pt x="205" y="57"/>
                  <a:pt x="217" y="50"/>
                  <a:pt x="218" y="50"/>
                </a:cubicBezTo>
                <a:cubicBezTo>
                  <a:pt x="219" y="50"/>
                  <a:pt x="227" y="61"/>
                  <a:pt x="228" y="63"/>
                </a:cubicBezTo>
                <a:cubicBezTo>
                  <a:pt x="229" y="63"/>
                  <a:pt x="230" y="63"/>
                  <a:pt x="232" y="63"/>
                </a:cubicBezTo>
                <a:cubicBezTo>
                  <a:pt x="233" y="63"/>
                  <a:pt x="234" y="63"/>
                  <a:pt x="235" y="63"/>
                </a:cubicBezTo>
                <a:cubicBezTo>
                  <a:pt x="238" y="58"/>
                  <a:pt x="241" y="54"/>
                  <a:pt x="245" y="50"/>
                </a:cubicBezTo>
                <a:cubicBezTo>
                  <a:pt x="246" y="50"/>
                  <a:pt x="246" y="50"/>
                  <a:pt x="246" y="50"/>
                </a:cubicBezTo>
                <a:cubicBezTo>
                  <a:pt x="246" y="50"/>
                  <a:pt x="258" y="57"/>
                  <a:pt x="259" y="58"/>
                </a:cubicBezTo>
                <a:cubicBezTo>
                  <a:pt x="259" y="58"/>
                  <a:pt x="260" y="58"/>
                  <a:pt x="260" y="59"/>
                </a:cubicBezTo>
                <a:cubicBezTo>
                  <a:pt x="260" y="61"/>
                  <a:pt x="255" y="72"/>
                  <a:pt x="254" y="74"/>
                </a:cubicBezTo>
                <a:cubicBezTo>
                  <a:pt x="255" y="76"/>
                  <a:pt x="256" y="78"/>
                  <a:pt x="257" y="79"/>
                </a:cubicBezTo>
                <a:cubicBezTo>
                  <a:pt x="259" y="80"/>
                  <a:pt x="274" y="81"/>
                  <a:pt x="274" y="83"/>
                </a:cubicBezTo>
                <a:lnTo>
                  <a:pt x="274" y="98"/>
                </a:lnTo>
                <a:close/>
              </a:path>
            </a:pathLst>
          </a:custGeom>
          <a:solidFill>
            <a:srgbClr val="E1251B"/>
          </a:solidFill>
          <a:ln>
            <a:solidFill>
              <a:srgbClr val="E1251B"/>
            </a:solidFill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2008009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25399" y="-1"/>
            <a:ext cx="12192000" cy="6858000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2385364" y="2555605"/>
            <a:ext cx="1712321" cy="1712321"/>
          </a:xfrm>
          <a:prstGeom prst="ellipse">
            <a:avLst/>
          </a:prstGeom>
          <a:noFill/>
          <a:ln w="57150">
            <a:solidFill>
              <a:srgbClr val="E125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26" name="Rectangle 23"/>
          <p:cNvSpPr>
            <a:spLocks noChangeArrowheads="1"/>
          </p:cNvSpPr>
          <p:nvPr/>
        </p:nvSpPr>
        <p:spPr bwMode="auto">
          <a:xfrm>
            <a:off x="-25399" y="-1"/>
            <a:ext cx="667988" cy="6858001"/>
          </a:xfrm>
          <a:prstGeom prst="rect">
            <a:avLst/>
          </a:prstGeom>
          <a:solidFill>
            <a:srgbClr val="E1251B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>
              <a:solidFill>
                <a:srgbClr val="E1251B"/>
              </a:solidFill>
            </a:endParaRPr>
          </a:p>
        </p:txBody>
      </p:sp>
      <p:sp>
        <p:nvSpPr>
          <p:cNvPr id="27" name="Rectangle 24"/>
          <p:cNvSpPr>
            <a:spLocks noChangeArrowheads="1"/>
          </p:cNvSpPr>
          <p:nvPr/>
        </p:nvSpPr>
        <p:spPr bwMode="auto">
          <a:xfrm>
            <a:off x="642588" y="-1"/>
            <a:ext cx="672229" cy="6858001"/>
          </a:xfrm>
          <a:prstGeom prst="rect">
            <a:avLst/>
          </a:prstGeom>
          <a:solidFill>
            <a:srgbClr val="E1251B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>
              <a:solidFill>
                <a:srgbClr val="FF9696">
                  <a:lumMod val="50000"/>
                </a:srgbClr>
              </a:solidFill>
            </a:endParaRPr>
          </a:p>
        </p:txBody>
      </p:sp>
      <p:sp>
        <p:nvSpPr>
          <p:cNvPr id="28" name="Rectangle 25"/>
          <p:cNvSpPr>
            <a:spLocks noChangeArrowheads="1"/>
          </p:cNvSpPr>
          <p:nvPr/>
        </p:nvSpPr>
        <p:spPr bwMode="auto">
          <a:xfrm>
            <a:off x="1314817" y="-1"/>
            <a:ext cx="667988" cy="6858001"/>
          </a:xfrm>
          <a:prstGeom prst="rect">
            <a:avLst/>
          </a:prstGeom>
          <a:solidFill>
            <a:srgbClr val="E1251B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29" name="Freeform 26"/>
          <p:cNvSpPr>
            <a:spLocks/>
          </p:cNvSpPr>
          <p:nvPr/>
        </p:nvSpPr>
        <p:spPr bwMode="auto">
          <a:xfrm>
            <a:off x="1982805" y="-1"/>
            <a:ext cx="667988" cy="6858001"/>
          </a:xfrm>
          <a:custGeom>
            <a:avLst/>
            <a:gdLst>
              <a:gd name="T0" fmla="*/ 98 w 351"/>
              <a:gd name="T1" fmla="*/ 1796 h 3600"/>
              <a:gd name="T2" fmla="*/ 351 w 351"/>
              <a:gd name="T3" fmla="*/ 1323 h 3600"/>
              <a:gd name="T4" fmla="*/ 351 w 351"/>
              <a:gd name="T5" fmla="*/ 0 h 3600"/>
              <a:gd name="T6" fmla="*/ 0 w 351"/>
              <a:gd name="T7" fmla="*/ 0 h 3600"/>
              <a:gd name="T8" fmla="*/ 0 w 351"/>
              <a:gd name="T9" fmla="*/ 3600 h 3600"/>
              <a:gd name="T10" fmla="*/ 351 w 351"/>
              <a:gd name="T11" fmla="*/ 3600 h 3600"/>
              <a:gd name="T12" fmla="*/ 351 w 351"/>
              <a:gd name="T13" fmla="*/ 2270 h 3600"/>
              <a:gd name="T14" fmla="*/ 98 w 351"/>
              <a:gd name="T15" fmla="*/ 1796 h 3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51" h="3600">
                <a:moveTo>
                  <a:pt x="98" y="1796"/>
                </a:moveTo>
                <a:cubicBezTo>
                  <a:pt x="98" y="1599"/>
                  <a:pt x="199" y="1425"/>
                  <a:pt x="351" y="1323"/>
                </a:cubicBezTo>
                <a:cubicBezTo>
                  <a:pt x="351" y="0"/>
                  <a:pt x="351" y="0"/>
                  <a:pt x="351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3600"/>
                  <a:pt x="0" y="3600"/>
                  <a:pt x="0" y="3600"/>
                </a:cubicBezTo>
                <a:cubicBezTo>
                  <a:pt x="351" y="3600"/>
                  <a:pt x="351" y="3600"/>
                  <a:pt x="351" y="3600"/>
                </a:cubicBezTo>
                <a:cubicBezTo>
                  <a:pt x="351" y="2270"/>
                  <a:pt x="351" y="2270"/>
                  <a:pt x="351" y="2270"/>
                </a:cubicBezTo>
                <a:cubicBezTo>
                  <a:pt x="199" y="2168"/>
                  <a:pt x="98" y="1994"/>
                  <a:pt x="98" y="1796"/>
                </a:cubicBezTo>
                <a:close/>
              </a:path>
            </a:pathLst>
          </a:custGeom>
          <a:solidFill>
            <a:srgbClr val="E1251B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24" name="Rectangle 22"/>
          <p:cNvSpPr>
            <a:spLocks noChangeArrowheads="1"/>
          </p:cNvSpPr>
          <p:nvPr/>
        </p:nvSpPr>
        <p:spPr bwMode="auto">
          <a:xfrm>
            <a:off x="4692912" y="2942048"/>
            <a:ext cx="4355872" cy="52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121917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4000" b="1" dirty="0">
                <a:solidFill>
                  <a:srgbClr val="E1251B"/>
                </a:solidFill>
                <a:cs typeface="Arial" pitchFamily="34" charset="0"/>
              </a:rPr>
              <a:t>Results &amp; Discussion</a:t>
            </a:r>
          </a:p>
        </p:txBody>
      </p:sp>
    </p:spTree>
    <p:extLst>
      <p:ext uri="{BB962C8B-B14F-4D97-AF65-F5344CB8AC3E}">
        <p14:creationId xmlns:p14="http://schemas.microsoft.com/office/powerpoint/2010/main" val="5827319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The Zero_Magenta Light Version">
      <a:dk1>
        <a:sysClr val="windowText" lastClr="000000"/>
      </a:dk1>
      <a:lt1>
        <a:sysClr val="window" lastClr="FFFFFF"/>
      </a:lt1>
      <a:dk2>
        <a:srgbClr val="A22525"/>
      </a:dk2>
      <a:lt2>
        <a:srgbClr val="C53F3F"/>
      </a:lt2>
      <a:accent1>
        <a:srgbClr val="EA4C4C"/>
      </a:accent1>
      <a:accent2>
        <a:srgbClr val="FF6D6D"/>
      </a:accent2>
      <a:accent3>
        <a:srgbClr val="FF9696"/>
      </a:accent3>
      <a:accent4>
        <a:srgbClr val="FFBEBE"/>
      </a:accent4>
      <a:accent5>
        <a:srgbClr val="0F1F21"/>
      </a:accent5>
      <a:accent6>
        <a:srgbClr val="95A5A6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Theme">
  <a:themeElements>
    <a:clrScheme name="The Zero_Magenta Light Version">
      <a:dk1>
        <a:sysClr val="windowText" lastClr="000000"/>
      </a:dk1>
      <a:lt1>
        <a:sysClr val="window" lastClr="FFFFFF"/>
      </a:lt1>
      <a:dk2>
        <a:srgbClr val="A22525"/>
      </a:dk2>
      <a:lt2>
        <a:srgbClr val="C53F3F"/>
      </a:lt2>
      <a:accent1>
        <a:srgbClr val="EA4C4C"/>
      </a:accent1>
      <a:accent2>
        <a:srgbClr val="FF6D6D"/>
      </a:accent2>
      <a:accent3>
        <a:srgbClr val="FF9696"/>
      </a:accent3>
      <a:accent4>
        <a:srgbClr val="FFBEBE"/>
      </a:accent4>
      <a:accent5>
        <a:srgbClr val="0F1F21"/>
      </a:accent5>
      <a:accent6>
        <a:srgbClr val="95A5A6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Office Theme">
  <a:themeElements>
    <a:clrScheme name="The Zero_Magenta Light Version">
      <a:dk1>
        <a:sysClr val="windowText" lastClr="000000"/>
      </a:dk1>
      <a:lt1>
        <a:sysClr val="window" lastClr="FFFFFF"/>
      </a:lt1>
      <a:dk2>
        <a:srgbClr val="A22525"/>
      </a:dk2>
      <a:lt2>
        <a:srgbClr val="C53F3F"/>
      </a:lt2>
      <a:accent1>
        <a:srgbClr val="EA4C4C"/>
      </a:accent1>
      <a:accent2>
        <a:srgbClr val="FF6D6D"/>
      </a:accent2>
      <a:accent3>
        <a:srgbClr val="FF9696"/>
      </a:accent3>
      <a:accent4>
        <a:srgbClr val="FFBEBE"/>
      </a:accent4>
      <a:accent5>
        <a:srgbClr val="0F1F21"/>
      </a:accent5>
      <a:accent6>
        <a:srgbClr val="95A5A6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Office Theme">
  <a:themeElements>
    <a:clrScheme name="The Zero_Magenta Light Version">
      <a:dk1>
        <a:sysClr val="windowText" lastClr="000000"/>
      </a:dk1>
      <a:lt1>
        <a:sysClr val="window" lastClr="FFFFFF"/>
      </a:lt1>
      <a:dk2>
        <a:srgbClr val="A22525"/>
      </a:dk2>
      <a:lt2>
        <a:srgbClr val="C53F3F"/>
      </a:lt2>
      <a:accent1>
        <a:srgbClr val="EA4C4C"/>
      </a:accent1>
      <a:accent2>
        <a:srgbClr val="FF6D6D"/>
      </a:accent2>
      <a:accent3>
        <a:srgbClr val="FF9696"/>
      </a:accent3>
      <a:accent4>
        <a:srgbClr val="FFBEBE"/>
      </a:accent4>
      <a:accent5>
        <a:srgbClr val="0F1F21"/>
      </a:accent5>
      <a:accent6>
        <a:srgbClr val="95A5A6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741</Words>
  <Application>Microsoft Office PowerPoint</Application>
  <PresentationFormat>Widescreen</PresentationFormat>
  <Paragraphs>94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20</vt:i4>
      </vt:variant>
    </vt:vector>
  </HeadingPairs>
  <TitlesOfParts>
    <vt:vector size="31" baseType="lpstr">
      <vt:lpstr>Arial</vt:lpstr>
      <vt:lpstr>Calibri</vt:lpstr>
      <vt:lpstr>Calibri Light</vt:lpstr>
      <vt:lpstr>Lato</vt:lpstr>
      <vt:lpstr>Lato Bold</vt:lpstr>
      <vt:lpstr>Lato Light</vt:lpstr>
      <vt:lpstr>Office Theme</vt:lpstr>
      <vt:lpstr>1_Office Theme</vt:lpstr>
      <vt:lpstr>2_Office Theme</vt:lpstr>
      <vt:lpstr>3_Office Theme</vt:lpstr>
      <vt:lpstr>4_Office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Khaled Sakaya (Alumni)</dc:creator>
  <cp:lastModifiedBy>Khaled Sakaya (Alumni)</cp:lastModifiedBy>
  <cp:revision>7</cp:revision>
  <dcterms:created xsi:type="dcterms:W3CDTF">2020-07-30T15:37:22Z</dcterms:created>
  <dcterms:modified xsi:type="dcterms:W3CDTF">2020-07-30T16:00:28Z</dcterms:modified>
</cp:coreProperties>
</file>