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284" r:id="rId2"/>
    <p:sldId id="271" r:id="rId3"/>
    <p:sldId id="285" r:id="rId4"/>
    <p:sldId id="286" r:id="rId5"/>
    <p:sldId id="287" r:id="rId6"/>
    <p:sldId id="288" r:id="rId7"/>
    <p:sldId id="289" r:id="rId8"/>
    <p:sldId id="303" r:id="rId9"/>
    <p:sldId id="291" r:id="rId10"/>
    <p:sldId id="292" r:id="rId11"/>
    <p:sldId id="294" r:id="rId12"/>
    <p:sldId id="295" r:id="rId13"/>
    <p:sldId id="296" r:id="rId14"/>
    <p:sldId id="297" r:id="rId15"/>
    <p:sldId id="298" r:id="rId16"/>
    <p:sldId id="301" r:id="rId17"/>
    <p:sldId id="299" r:id="rId18"/>
    <p:sldId id="304" r:id="rId19"/>
    <p:sldId id="305" r:id="rId20"/>
    <p:sldId id="306" r:id="rId21"/>
    <p:sldId id="307" r:id="rId22"/>
    <p:sldId id="300" r:id="rId23"/>
    <p:sldId id="30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84"/>
          </p14:sldIdLst>
        </p14:section>
        <p14:section name="Design, Morph, Annotate, Work Together, Tell Me" id="{B9B51309-D148-4332-87C2-07BE32FBCA3B}">
          <p14:sldIdLst>
            <p14:sldId id="271"/>
            <p14:sldId id="285"/>
            <p14:sldId id="286"/>
            <p14:sldId id="287"/>
            <p14:sldId id="288"/>
            <p14:sldId id="289"/>
            <p14:sldId id="303"/>
            <p14:sldId id="291"/>
            <p14:sldId id="292"/>
            <p14:sldId id="294"/>
            <p14:sldId id="295"/>
            <p14:sldId id="296"/>
            <p14:sldId id="297"/>
            <p14:sldId id="298"/>
            <p14:sldId id="301"/>
            <p14:sldId id="299"/>
            <p14:sldId id="304"/>
            <p14:sldId id="305"/>
            <p14:sldId id="306"/>
            <p14:sldId id="307"/>
            <p14:sldId id="300"/>
            <p14:sldId id="30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50" autoAdjust="0"/>
    <p:restoredTop sz="94241" autoAdjust="0"/>
  </p:normalViewPr>
  <p:slideViewPr>
    <p:cSldViewPr snapToGrid="0">
      <p:cViewPr varScale="1">
        <p:scale>
          <a:sx n="85" d="100"/>
          <a:sy n="85" d="100"/>
        </p:scale>
        <p:origin x="480"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8/17/2022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8/17/2022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8/17/2022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2">
                <a:lumMod val="60000"/>
                <a:lumOff val="40000"/>
              </a:schemeClr>
            </a:gs>
            <a:gs pos="100000">
              <a:schemeClr val="accent2">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EE1C59-F0A9-B12E-6FBD-0016971E0356}"/>
              </a:ext>
            </a:extLst>
          </p:cNvPr>
          <p:cNvSpPr txBox="1">
            <a:spLocks/>
          </p:cNvSpPr>
          <p:nvPr/>
        </p:nvSpPr>
        <p:spPr>
          <a:xfrm>
            <a:off x="3404216" y="2120999"/>
            <a:ext cx="5383557" cy="64008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ar-SY" sz="3600" dirty="0">
                <a:solidFill>
                  <a:schemeClr val="tx1">
                    <a:lumMod val="75000"/>
                    <a:lumOff val="25000"/>
                  </a:schemeClr>
                </a:solidFill>
              </a:rPr>
              <a:t>نظام جمعية سكنية خيرية افتراضية</a:t>
            </a:r>
            <a:endParaRPr lang="en-US" sz="3600" dirty="0">
              <a:solidFill>
                <a:schemeClr val="tx1">
                  <a:lumMod val="75000"/>
                  <a:lumOff val="25000"/>
                </a:schemeClr>
              </a:solidFill>
            </a:endParaRPr>
          </a:p>
        </p:txBody>
      </p:sp>
      <p:sp>
        <p:nvSpPr>
          <p:cNvPr id="6" name="TextBox 5">
            <a:extLst>
              <a:ext uri="{FF2B5EF4-FFF2-40B4-BE49-F238E27FC236}">
                <a16:creationId xmlns:a16="http://schemas.microsoft.com/office/drawing/2014/main" id="{DAF17913-49E0-BE28-72B2-ACBD5F503321}"/>
              </a:ext>
            </a:extLst>
          </p:cNvPr>
          <p:cNvSpPr txBox="1"/>
          <p:nvPr/>
        </p:nvSpPr>
        <p:spPr>
          <a:xfrm>
            <a:off x="8238565" y="3429000"/>
            <a:ext cx="3953435" cy="461665"/>
          </a:xfrm>
          <a:prstGeom prst="rect">
            <a:avLst/>
          </a:prstGeom>
          <a:noFill/>
        </p:spPr>
        <p:txBody>
          <a:bodyPr wrap="square" rtlCol="0">
            <a:spAutoFit/>
          </a:bodyPr>
          <a:lstStyle/>
          <a:p>
            <a:r>
              <a:rPr lang="ar-SY" dirty="0">
                <a:solidFill>
                  <a:schemeClr val="tx1">
                    <a:lumMod val="75000"/>
                    <a:lumOff val="25000"/>
                  </a:schemeClr>
                </a:solidFill>
              </a:rPr>
              <a:t>إشراف الدكتور المهندس: </a:t>
            </a:r>
            <a:r>
              <a:rPr lang="ar-SY" sz="2400" dirty="0">
                <a:solidFill>
                  <a:schemeClr val="tx1">
                    <a:lumMod val="75000"/>
                    <a:lumOff val="25000"/>
                  </a:schemeClr>
                </a:solidFill>
              </a:rPr>
              <a:t>د.محمد الأحمد</a:t>
            </a:r>
            <a:endParaRPr lang="en-US" sz="2400" dirty="0">
              <a:solidFill>
                <a:schemeClr val="tx1">
                  <a:lumMod val="75000"/>
                  <a:lumOff val="25000"/>
                </a:schemeClr>
              </a:solidFill>
            </a:endParaRPr>
          </a:p>
        </p:txBody>
      </p:sp>
      <p:sp>
        <p:nvSpPr>
          <p:cNvPr id="7" name="TextBox 6">
            <a:extLst>
              <a:ext uri="{FF2B5EF4-FFF2-40B4-BE49-F238E27FC236}">
                <a16:creationId xmlns:a16="http://schemas.microsoft.com/office/drawing/2014/main" id="{5738276D-E1B1-6D46-2706-8C7A420AE01D}"/>
              </a:ext>
            </a:extLst>
          </p:cNvPr>
          <p:cNvSpPr txBox="1"/>
          <p:nvPr/>
        </p:nvSpPr>
        <p:spPr>
          <a:xfrm>
            <a:off x="1847563" y="4400112"/>
            <a:ext cx="8496865" cy="1454244"/>
          </a:xfrm>
          <a:prstGeom prst="rect">
            <a:avLst/>
          </a:prstGeom>
          <a:noFill/>
        </p:spPr>
        <p:txBody>
          <a:bodyPr wrap="square" rtlCol="0" anchor="ctr">
            <a:spAutoFit/>
          </a:bodyPr>
          <a:lstStyle/>
          <a:p>
            <a:pPr algn="ctr"/>
            <a:r>
              <a:rPr lang="ar-SY" sz="2400" dirty="0">
                <a:solidFill>
                  <a:schemeClr val="tx1">
                    <a:lumMod val="75000"/>
                    <a:lumOff val="25000"/>
                  </a:schemeClr>
                </a:solidFill>
              </a:rPr>
              <a:t>إعداد الطالب:</a:t>
            </a:r>
          </a:p>
          <a:p>
            <a:pPr algn="ctr"/>
            <a:endParaRPr lang="ar-SY" sz="1050" dirty="0">
              <a:solidFill>
                <a:schemeClr val="tx1">
                  <a:lumMod val="75000"/>
                  <a:lumOff val="25000"/>
                </a:schemeClr>
              </a:solidFill>
            </a:endParaRPr>
          </a:p>
          <a:p>
            <a:pPr algn="ctr"/>
            <a:r>
              <a:rPr lang="ar-SY" dirty="0">
                <a:solidFill>
                  <a:schemeClr val="tx1">
                    <a:lumMod val="75000"/>
                    <a:lumOff val="25000"/>
                  </a:schemeClr>
                </a:solidFill>
              </a:rPr>
              <a:t> 1-محمد علاوي                        2-راما محمد السويداني                              3-رنيم بشار الحرفي</a:t>
            </a:r>
          </a:p>
          <a:p>
            <a:pPr algn="ctr"/>
            <a:endParaRPr lang="ar-SY" dirty="0">
              <a:solidFill>
                <a:schemeClr val="tx1">
                  <a:lumMod val="75000"/>
                  <a:lumOff val="25000"/>
                </a:schemeClr>
              </a:solidFill>
            </a:endParaRPr>
          </a:p>
          <a:p>
            <a:pPr algn="ctr"/>
            <a:r>
              <a:rPr lang="ar-SY" dirty="0">
                <a:solidFill>
                  <a:schemeClr val="tx1">
                    <a:lumMod val="75000"/>
                    <a:lumOff val="25000"/>
                  </a:schemeClr>
                </a:solidFill>
              </a:rPr>
              <a:t>   4-خالد محمد عمر الصوان                5-عمار الحسن             </a:t>
            </a:r>
            <a:endParaRPr lang="en-US" dirty="0">
              <a:solidFill>
                <a:schemeClr val="tx1">
                  <a:lumMod val="75000"/>
                  <a:lumOff val="25000"/>
                </a:schemeClr>
              </a:solidFill>
            </a:endParaRPr>
          </a:p>
        </p:txBody>
      </p:sp>
      <p:pic>
        <p:nvPicPr>
          <p:cNvPr id="13" name="Picture 12">
            <a:extLst>
              <a:ext uri="{FF2B5EF4-FFF2-40B4-BE49-F238E27FC236}">
                <a16:creationId xmlns:a16="http://schemas.microsoft.com/office/drawing/2014/main" id="{F3547F68-9ECC-DB59-C7FB-91373B8CEA0D}"/>
              </a:ext>
            </a:extLst>
          </p:cNvPr>
          <p:cNvPicPr>
            <a:picLocks noChangeAspect="1"/>
          </p:cNvPicPr>
          <p:nvPr/>
        </p:nvPicPr>
        <p:blipFill>
          <a:blip r:embed="rId2"/>
          <a:stretch>
            <a:fillRect/>
          </a:stretch>
        </p:blipFill>
        <p:spPr>
          <a:xfrm>
            <a:off x="0" y="0"/>
            <a:ext cx="2438400" cy="1762125"/>
          </a:xfrm>
          <a:prstGeom prst="rect">
            <a:avLst/>
          </a:prstGeom>
        </p:spPr>
      </p:pic>
    </p:spTree>
    <p:extLst>
      <p:ext uri="{BB962C8B-B14F-4D97-AF65-F5344CB8AC3E}">
        <p14:creationId xmlns:p14="http://schemas.microsoft.com/office/powerpoint/2010/main" val="2223517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9CFAD3-4F33-85F4-7FCF-AFB63BFA9096}"/>
              </a:ext>
            </a:extLst>
          </p:cNvPr>
          <p:cNvSpPr txBox="1"/>
          <p:nvPr/>
        </p:nvSpPr>
        <p:spPr>
          <a:xfrm>
            <a:off x="377687" y="874643"/>
            <a:ext cx="11436626" cy="523220"/>
          </a:xfrm>
          <a:prstGeom prst="rect">
            <a:avLst/>
          </a:prstGeom>
          <a:solidFill>
            <a:schemeClr val="bg1">
              <a:lumMod val="95000"/>
            </a:schemeClr>
          </a:solidFill>
        </p:spPr>
        <p:txBody>
          <a:bodyPr wrap="square" rtlCol="0">
            <a:spAutoFit/>
          </a:bodyPr>
          <a:lstStyle/>
          <a:p>
            <a:pPr marL="457200" indent="-457200" algn="r" rtl="1">
              <a:buFont typeface="Wingdings" panose="05000000000000000000" pitchFamily="2" charset="2"/>
              <a:buChar char="v"/>
            </a:pPr>
            <a:r>
              <a:rPr lang="ar-SA" sz="2800" dirty="0">
                <a:solidFill>
                  <a:schemeClr val="accent2">
                    <a:lumMod val="60000"/>
                    <a:lumOff val="40000"/>
                  </a:schemeClr>
                </a:solidFill>
              </a:rPr>
              <a:t>المتطلبات الغير وظيفية:</a:t>
            </a:r>
            <a:endParaRPr lang="en-US" sz="2800" dirty="0">
              <a:solidFill>
                <a:schemeClr val="accent2">
                  <a:lumMod val="60000"/>
                  <a:lumOff val="40000"/>
                </a:schemeClr>
              </a:solidFill>
            </a:endParaRPr>
          </a:p>
        </p:txBody>
      </p:sp>
      <p:sp>
        <p:nvSpPr>
          <p:cNvPr id="6" name="TextBox 5">
            <a:extLst>
              <a:ext uri="{FF2B5EF4-FFF2-40B4-BE49-F238E27FC236}">
                <a16:creationId xmlns:a16="http://schemas.microsoft.com/office/drawing/2014/main" id="{4EF2D49D-7CC9-C3D2-D11D-5F860AD282A4}"/>
              </a:ext>
            </a:extLst>
          </p:cNvPr>
          <p:cNvSpPr txBox="1"/>
          <p:nvPr/>
        </p:nvSpPr>
        <p:spPr>
          <a:xfrm>
            <a:off x="5618921" y="1828800"/>
            <a:ext cx="6042991" cy="4093428"/>
          </a:xfrm>
          <a:prstGeom prst="rect">
            <a:avLst/>
          </a:prstGeom>
          <a:noFill/>
        </p:spPr>
        <p:txBody>
          <a:bodyPr wrap="square" rtlCol="0">
            <a:spAutoFit/>
          </a:bodyPr>
          <a:lstStyle/>
          <a:p>
            <a:pPr algn="r" rtl="1"/>
            <a:r>
              <a:rPr lang="ar-SA" sz="2000" dirty="0"/>
              <a:t>1 .متطلبات </a:t>
            </a:r>
            <a:r>
              <a:rPr lang="ar-SY" sz="2000" dirty="0"/>
              <a:t>الأداء</a:t>
            </a:r>
            <a:r>
              <a:rPr lang="ar-SA" sz="2000" dirty="0"/>
              <a:t>: إن النظام </a:t>
            </a:r>
            <a:r>
              <a:rPr lang="ar-SY" sz="2000" dirty="0"/>
              <a:t>ي</a:t>
            </a:r>
            <a:r>
              <a:rPr lang="ar-SA" sz="2000" dirty="0"/>
              <a:t>ستج</a:t>
            </a:r>
            <a:r>
              <a:rPr lang="ar-SY" sz="2000" dirty="0"/>
              <a:t>ي</a:t>
            </a:r>
            <a:r>
              <a:rPr lang="ar-SA" sz="2000" dirty="0"/>
              <a:t>ب للمستخدم ف</a:t>
            </a:r>
            <a:r>
              <a:rPr lang="ar-SY" sz="2000" dirty="0"/>
              <a:t>ي</a:t>
            </a:r>
            <a:r>
              <a:rPr lang="ar-SA" sz="2000" dirty="0"/>
              <a:t> و</a:t>
            </a:r>
            <a:r>
              <a:rPr lang="ar-SY" sz="2000" dirty="0"/>
              <a:t>ق</a:t>
            </a:r>
            <a:r>
              <a:rPr lang="ar-SA" sz="2000" dirty="0"/>
              <a:t>ت بس</a:t>
            </a:r>
            <a:r>
              <a:rPr lang="ar-SY" sz="2000" dirty="0"/>
              <a:t>ي</a:t>
            </a:r>
            <a:r>
              <a:rPr lang="ar-SA" sz="2000" dirty="0"/>
              <a:t>ط حتى </a:t>
            </a:r>
            <a:r>
              <a:rPr lang="ar-SY" sz="2000" dirty="0"/>
              <a:t>ي</a:t>
            </a:r>
            <a:r>
              <a:rPr lang="ar-SA" sz="2000" dirty="0"/>
              <a:t>أت</a:t>
            </a:r>
            <a:r>
              <a:rPr lang="ar-SY" sz="2000" dirty="0"/>
              <a:t>ي</a:t>
            </a:r>
            <a:r>
              <a:rPr lang="ar-SA" sz="2000" dirty="0"/>
              <a:t> ال</a:t>
            </a:r>
            <a:r>
              <a:rPr lang="ar-SY" sz="2000" dirty="0"/>
              <a:t>قب</a:t>
            </a:r>
            <a:r>
              <a:rPr lang="ar-SA" sz="2000" dirty="0"/>
              <a:t>ول من المسؤول, </a:t>
            </a:r>
            <a:r>
              <a:rPr lang="ar-SY" sz="2000" dirty="0"/>
              <a:t>ي</a:t>
            </a:r>
            <a:r>
              <a:rPr lang="ar-SA" sz="2000" dirty="0"/>
              <a:t>ظهر ال</a:t>
            </a:r>
            <a:r>
              <a:rPr lang="ar-SY" sz="2000" dirty="0"/>
              <a:t>قب</a:t>
            </a:r>
            <a:r>
              <a:rPr lang="ar-SA" sz="2000" dirty="0"/>
              <a:t>ول على شكل رسالة أو إشعار أو أي وس</a:t>
            </a:r>
            <a:r>
              <a:rPr lang="ar-SY" sz="2000" dirty="0"/>
              <a:t>ي</a:t>
            </a:r>
            <a:r>
              <a:rPr lang="ar-SA" sz="2000" dirty="0"/>
              <a:t>لة أخرى. </a:t>
            </a:r>
            <a:endParaRPr lang="ar-SY" sz="2000" dirty="0"/>
          </a:p>
          <a:p>
            <a:pPr algn="r" rtl="1"/>
            <a:r>
              <a:rPr lang="ar-SA" sz="2000" dirty="0"/>
              <a:t>2 .متطلبات الحما</a:t>
            </a:r>
            <a:r>
              <a:rPr lang="ar-SY" sz="2000" dirty="0"/>
              <a:t>ي</a:t>
            </a:r>
            <a:r>
              <a:rPr lang="ar-SA" sz="2000" dirty="0"/>
              <a:t>ة: </a:t>
            </a:r>
            <a:endParaRPr lang="ar-SY" sz="2000" dirty="0"/>
          </a:p>
          <a:p>
            <a:pPr marL="342900" indent="-342900" algn="r" rtl="1">
              <a:buFont typeface="Arial" panose="020B0604020202020204" pitchFamily="34" charset="0"/>
              <a:buChar char="•"/>
            </a:pPr>
            <a:r>
              <a:rPr lang="ar-SA" sz="2000" dirty="0"/>
              <a:t>إن النظام </a:t>
            </a:r>
            <a:r>
              <a:rPr lang="ar-SY" sz="2000" dirty="0"/>
              <a:t>يق</a:t>
            </a:r>
            <a:r>
              <a:rPr lang="ar-SA" sz="2000" dirty="0"/>
              <a:t>وم بالت</a:t>
            </a:r>
            <a:r>
              <a:rPr lang="ar-SY" sz="2000" dirty="0"/>
              <a:t>حك</a:t>
            </a:r>
            <a:r>
              <a:rPr lang="ar-SA" sz="2000" dirty="0"/>
              <a:t>م من أن الحساب موجود ف</a:t>
            </a:r>
            <a:r>
              <a:rPr lang="ar-SY" sz="2000" dirty="0"/>
              <a:t>ي</a:t>
            </a:r>
            <a:r>
              <a:rPr lang="ar-SA" sz="2000" dirty="0"/>
              <a:t> وجود </a:t>
            </a:r>
            <a:r>
              <a:rPr lang="ar-SY" sz="2000" dirty="0"/>
              <a:t>قا</a:t>
            </a:r>
            <a:r>
              <a:rPr lang="ar-SA" sz="2000" dirty="0"/>
              <a:t>عدة الب</a:t>
            </a:r>
            <a:r>
              <a:rPr lang="ar-SY" sz="2000" dirty="0"/>
              <a:t>ي</a:t>
            </a:r>
            <a:r>
              <a:rPr lang="ar-SA" sz="2000" dirty="0"/>
              <a:t>انات.</a:t>
            </a:r>
            <a:endParaRPr lang="ar-SY" sz="2000" dirty="0"/>
          </a:p>
          <a:p>
            <a:pPr marL="342900" indent="-342900" algn="r" rtl="1">
              <a:buFont typeface="Arial" panose="020B0604020202020204" pitchFamily="34" charset="0"/>
              <a:buChar char="•"/>
            </a:pPr>
            <a:r>
              <a:rPr lang="ar-SY" sz="2000" dirty="0"/>
              <a:t>يق</a:t>
            </a:r>
            <a:r>
              <a:rPr lang="ar-SA" sz="2000" dirty="0"/>
              <a:t>وم النظام بمصاد</a:t>
            </a:r>
            <a:r>
              <a:rPr lang="ar-SY" sz="2000" dirty="0"/>
              <a:t>ق</a:t>
            </a:r>
            <a:r>
              <a:rPr lang="ar-SA" sz="2000" dirty="0"/>
              <a:t>ة تسج</a:t>
            </a:r>
            <a:r>
              <a:rPr lang="ar-SY" sz="2000" dirty="0"/>
              <a:t>ي</a:t>
            </a:r>
            <a:r>
              <a:rPr lang="ar-SA" sz="2000" dirty="0"/>
              <a:t>ل الدخول لحفظ </a:t>
            </a:r>
            <a:r>
              <a:rPr lang="ar-SY" sz="2000" dirty="0"/>
              <a:t>ا</a:t>
            </a:r>
            <a:r>
              <a:rPr lang="ar-SA" sz="2000" dirty="0"/>
              <a:t>ل</a:t>
            </a:r>
            <a:r>
              <a:rPr lang="ar-SY" sz="2000" dirty="0"/>
              <a:t>أ</a:t>
            </a:r>
            <a:r>
              <a:rPr lang="ar-SA" sz="2000" dirty="0"/>
              <a:t>نشطة الخاصة بكل مستخدم. </a:t>
            </a:r>
            <a:endParaRPr lang="ar-SY" sz="2000" dirty="0"/>
          </a:p>
          <a:p>
            <a:pPr marL="342900" indent="-342900" algn="r" rtl="1">
              <a:buFont typeface="Arial" panose="020B0604020202020204" pitchFamily="34" charset="0"/>
              <a:buChar char="•"/>
            </a:pPr>
            <a:r>
              <a:rPr lang="ar-SY" sz="2000" dirty="0"/>
              <a:t>ي</a:t>
            </a:r>
            <a:r>
              <a:rPr lang="ar-SA" sz="2000" dirty="0"/>
              <a:t>تم ن</a:t>
            </a:r>
            <a:r>
              <a:rPr lang="ar-SY" sz="2000" dirty="0"/>
              <a:t>ق</a:t>
            </a:r>
            <a:r>
              <a:rPr lang="ar-SA" sz="2000" dirty="0"/>
              <a:t>ل المعلومات بشكل آمن إلى </a:t>
            </a:r>
            <a:r>
              <a:rPr lang="ar-SY" sz="2000" dirty="0"/>
              <a:t>قا</a:t>
            </a:r>
            <a:r>
              <a:rPr lang="ar-SA" sz="2000" dirty="0"/>
              <a:t>عدة الب</a:t>
            </a:r>
            <a:r>
              <a:rPr lang="ar-SY" sz="2000" dirty="0"/>
              <a:t>ي</a:t>
            </a:r>
            <a:r>
              <a:rPr lang="ar-SA" sz="2000" dirty="0"/>
              <a:t>انات بشكل دائم دون أي تغ</a:t>
            </a:r>
            <a:r>
              <a:rPr lang="ar-SY" sz="2000" dirty="0"/>
              <a:t>يي</a:t>
            </a:r>
            <a:r>
              <a:rPr lang="ar-SA" sz="2000" dirty="0"/>
              <a:t>ر ف</a:t>
            </a:r>
            <a:r>
              <a:rPr lang="ar-SY" sz="2000" dirty="0"/>
              <a:t>ي</a:t>
            </a:r>
            <a:r>
              <a:rPr lang="ar-SA" sz="2000" dirty="0"/>
              <a:t> المعلومات.</a:t>
            </a:r>
            <a:endParaRPr lang="ar-SY" sz="2000" dirty="0"/>
          </a:p>
          <a:p>
            <a:pPr marL="342900" indent="-342900" algn="r" rtl="1">
              <a:buFont typeface="Arial" panose="020B0604020202020204" pitchFamily="34" charset="0"/>
              <a:buChar char="•"/>
            </a:pPr>
            <a:r>
              <a:rPr lang="ar-SA" sz="2000" dirty="0"/>
              <a:t>ستكون المعلومات الخاصة بالمستخدم مشفرة ومحم</a:t>
            </a:r>
            <a:r>
              <a:rPr lang="ar-SY" sz="2000" dirty="0"/>
              <a:t>ي</a:t>
            </a:r>
            <a:r>
              <a:rPr lang="ar-SA" sz="2000" dirty="0"/>
              <a:t>ة وغ</a:t>
            </a:r>
            <a:r>
              <a:rPr lang="ar-SY" sz="2000" dirty="0"/>
              <a:t>ي</a:t>
            </a:r>
            <a:r>
              <a:rPr lang="ar-SA" sz="2000" dirty="0"/>
              <a:t>ر </a:t>
            </a:r>
            <a:r>
              <a:rPr lang="ar-SY" sz="2000" dirty="0"/>
              <a:t>قا</a:t>
            </a:r>
            <a:r>
              <a:rPr lang="ar-SA" sz="2000" dirty="0"/>
              <a:t>بلة للوصول من أي مستخدم أخر. - ال </a:t>
            </a:r>
            <a:r>
              <a:rPr lang="ar-SY" sz="2000" dirty="0"/>
              <a:t>ي</a:t>
            </a:r>
            <a:r>
              <a:rPr lang="ar-SA" sz="2000" dirty="0"/>
              <a:t>مكن ألي شخص الوصول إلى المعلومات مالم </a:t>
            </a:r>
            <a:r>
              <a:rPr lang="ar-SY" sz="2000" dirty="0"/>
              <a:t>ي</a:t>
            </a:r>
            <a:r>
              <a:rPr lang="ar-SA" sz="2000" dirty="0"/>
              <a:t>كن المسؤول ولد</a:t>
            </a:r>
            <a:r>
              <a:rPr lang="ar-SY" sz="2000" dirty="0"/>
              <a:t>ي</a:t>
            </a:r>
            <a:r>
              <a:rPr lang="ar-SA" sz="2000" dirty="0"/>
              <a:t>ه صالح</a:t>
            </a:r>
            <a:r>
              <a:rPr lang="ar-SY" sz="2000" dirty="0"/>
              <a:t>ي</a:t>
            </a:r>
            <a:r>
              <a:rPr lang="ar-SA" sz="2000" dirty="0"/>
              <a:t>ات الوصول إلى النظام. </a:t>
            </a:r>
            <a:endParaRPr lang="en-US" sz="2000" dirty="0"/>
          </a:p>
        </p:txBody>
      </p:sp>
      <p:sp>
        <p:nvSpPr>
          <p:cNvPr id="7" name="TextBox 6">
            <a:extLst>
              <a:ext uri="{FF2B5EF4-FFF2-40B4-BE49-F238E27FC236}">
                <a16:creationId xmlns:a16="http://schemas.microsoft.com/office/drawing/2014/main" id="{489B4B4B-1ED7-3221-956A-11F70E252DCD}"/>
              </a:ext>
            </a:extLst>
          </p:cNvPr>
          <p:cNvSpPr txBox="1"/>
          <p:nvPr/>
        </p:nvSpPr>
        <p:spPr>
          <a:xfrm>
            <a:off x="649357" y="1828800"/>
            <a:ext cx="4810539" cy="4708981"/>
          </a:xfrm>
          <a:prstGeom prst="rect">
            <a:avLst/>
          </a:prstGeom>
          <a:noFill/>
        </p:spPr>
        <p:txBody>
          <a:bodyPr wrap="square" rtlCol="0">
            <a:spAutoFit/>
          </a:bodyPr>
          <a:lstStyle/>
          <a:p>
            <a:pPr algn="r" rtl="1"/>
            <a:r>
              <a:rPr lang="ar-SA" sz="2000" dirty="0"/>
              <a:t>3 .</a:t>
            </a:r>
            <a:r>
              <a:rPr lang="ar-SY" sz="2000" dirty="0"/>
              <a:t>قا</a:t>
            </a:r>
            <a:r>
              <a:rPr lang="ar-SA" sz="2000" dirty="0"/>
              <a:t>بل</a:t>
            </a:r>
            <a:r>
              <a:rPr lang="ar-SY" sz="2000" dirty="0"/>
              <a:t>ي</a:t>
            </a:r>
            <a:r>
              <a:rPr lang="ar-SA" sz="2000" dirty="0"/>
              <a:t>ة التوسع: </a:t>
            </a:r>
            <a:r>
              <a:rPr lang="ar-SY" sz="2000" dirty="0"/>
              <a:t>ي</a:t>
            </a:r>
            <a:r>
              <a:rPr lang="ar-SA" sz="2000" dirty="0"/>
              <a:t>متلن النظام المدرة على التعامل بكفاءة مع الكم المتزا</a:t>
            </a:r>
            <a:r>
              <a:rPr lang="ar-SY" sz="2000" dirty="0"/>
              <a:t>ي</a:t>
            </a:r>
            <a:r>
              <a:rPr lang="ar-SA" sz="2000" dirty="0"/>
              <a:t>د من العمل, وال</a:t>
            </a:r>
            <a:r>
              <a:rPr lang="ar-SY" sz="2000" dirty="0"/>
              <a:t>ق</a:t>
            </a:r>
            <a:r>
              <a:rPr lang="ar-SA" sz="2000" dirty="0"/>
              <a:t>درة على الت</a:t>
            </a:r>
            <a:r>
              <a:rPr lang="ar-SY" sz="2000" dirty="0"/>
              <a:t>لا</a:t>
            </a:r>
            <a:r>
              <a:rPr lang="ar-SA" sz="2000" dirty="0"/>
              <a:t>ؤم مع النمو السر</a:t>
            </a:r>
            <a:r>
              <a:rPr lang="ar-SY" sz="2000" dirty="0"/>
              <a:t>ي</a:t>
            </a:r>
            <a:r>
              <a:rPr lang="ar-SA" sz="2000" dirty="0"/>
              <a:t>ع ف</a:t>
            </a:r>
            <a:r>
              <a:rPr lang="ar-SY" sz="2000" dirty="0"/>
              <a:t>ي</a:t>
            </a:r>
            <a:r>
              <a:rPr lang="ar-SA" sz="2000" dirty="0"/>
              <a:t> الب</a:t>
            </a:r>
            <a:r>
              <a:rPr lang="ar-SY" sz="2000" dirty="0"/>
              <a:t>ي</a:t>
            </a:r>
            <a:r>
              <a:rPr lang="ar-SA" sz="2000" dirty="0"/>
              <a:t>انات.</a:t>
            </a:r>
            <a:endParaRPr lang="ar-SY" sz="2000" dirty="0"/>
          </a:p>
          <a:p>
            <a:pPr algn="r" rtl="1"/>
            <a:r>
              <a:rPr lang="ar-SA" sz="2000" dirty="0"/>
              <a:t>4</a:t>
            </a:r>
            <a:r>
              <a:rPr lang="en-US" sz="2000" dirty="0"/>
              <a:t> </a:t>
            </a:r>
            <a:r>
              <a:rPr lang="ar-SA" sz="2000" dirty="0"/>
              <a:t>.</a:t>
            </a:r>
            <a:r>
              <a:rPr lang="ar-SY" sz="2000" dirty="0"/>
              <a:t>قا</a:t>
            </a:r>
            <a:r>
              <a:rPr lang="ar-SA" sz="2000" dirty="0"/>
              <a:t>بل</a:t>
            </a:r>
            <a:r>
              <a:rPr lang="ar-SY" sz="2000" dirty="0"/>
              <a:t>ي</a:t>
            </a:r>
            <a:r>
              <a:rPr lang="ar-SA" sz="2000" dirty="0"/>
              <a:t>ة ا</a:t>
            </a:r>
            <a:r>
              <a:rPr lang="ar-SY" sz="2000" dirty="0"/>
              <a:t>لأ</a:t>
            </a:r>
            <a:r>
              <a:rPr lang="ar-SA" sz="2000" dirty="0"/>
              <a:t>ستخدام: </a:t>
            </a:r>
            <a:r>
              <a:rPr lang="ar-SY" sz="2000" dirty="0"/>
              <a:t>ي</a:t>
            </a:r>
            <a:r>
              <a:rPr lang="ar-SA" sz="2000" dirty="0"/>
              <a:t>م</a:t>
            </a:r>
            <a:r>
              <a:rPr lang="ar-SY" sz="2000" dirty="0"/>
              <a:t>تل</a:t>
            </a:r>
            <a:r>
              <a:rPr lang="ar-SA" sz="2000" dirty="0"/>
              <a:t>ك النظام خاص</a:t>
            </a:r>
            <a:r>
              <a:rPr lang="ar-SY" sz="2000" dirty="0"/>
              <a:t>ي</a:t>
            </a:r>
            <a:r>
              <a:rPr lang="ar-SA" sz="2000" dirty="0"/>
              <a:t>ة </a:t>
            </a:r>
            <a:r>
              <a:rPr lang="ar-SY" sz="2000" dirty="0"/>
              <a:t>قابلي</a:t>
            </a:r>
            <a:r>
              <a:rPr lang="ar-SA" sz="2000" dirty="0"/>
              <a:t>ة ا</a:t>
            </a:r>
            <a:r>
              <a:rPr lang="ar-SY" sz="2000" dirty="0"/>
              <a:t>لأ</a:t>
            </a:r>
            <a:r>
              <a:rPr lang="ar-SA" sz="2000" dirty="0"/>
              <a:t>ستخدام ح</a:t>
            </a:r>
            <a:r>
              <a:rPr lang="ar-SY" sz="2000" dirty="0"/>
              <a:t>ي</a:t>
            </a:r>
            <a:r>
              <a:rPr lang="ar-SA" sz="2000" dirty="0"/>
              <a:t>ث أنه </a:t>
            </a:r>
            <a:r>
              <a:rPr lang="ar-SY" sz="2000" dirty="0"/>
              <a:t>ي</a:t>
            </a:r>
            <a:r>
              <a:rPr lang="ar-SA" sz="2000" dirty="0"/>
              <a:t>مكن استخدامه من </a:t>
            </a:r>
            <a:r>
              <a:rPr lang="ar-SY" sz="2000" dirty="0"/>
              <a:t>ق</a:t>
            </a:r>
            <a:r>
              <a:rPr lang="ar-SA" sz="2000" dirty="0"/>
              <a:t>بل مستخدم</a:t>
            </a:r>
            <a:r>
              <a:rPr lang="ar-SY" sz="2000" dirty="0"/>
              <a:t>ي</a:t>
            </a:r>
            <a:r>
              <a:rPr lang="ar-SA" sz="2000" dirty="0"/>
              <a:t>ن ذوي خبرات عال</a:t>
            </a:r>
            <a:r>
              <a:rPr lang="ar-SY" sz="2000" dirty="0"/>
              <a:t>ي</a:t>
            </a:r>
            <a:r>
              <a:rPr lang="ar-SA" sz="2000" dirty="0"/>
              <a:t>ة أو خبرات متوسطة أو ضع</a:t>
            </a:r>
            <a:r>
              <a:rPr lang="ar-SY" sz="2000" dirty="0"/>
              <a:t>ي</a:t>
            </a:r>
            <a:r>
              <a:rPr lang="ar-SA" sz="2000" dirty="0"/>
              <a:t>فة لتحم</a:t>
            </a:r>
            <a:r>
              <a:rPr lang="ar-SY" sz="2000" dirty="0"/>
              <a:t>ي</a:t>
            </a:r>
            <a:r>
              <a:rPr lang="ar-SA" sz="2000" dirty="0"/>
              <a:t>ك ا</a:t>
            </a:r>
            <a:r>
              <a:rPr lang="ar-SY" sz="2000" dirty="0"/>
              <a:t>لأ</a:t>
            </a:r>
            <a:r>
              <a:rPr lang="ar-SA" sz="2000" dirty="0"/>
              <a:t>هداف المرجوة من النظام وذل</a:t>
            </a:r>
            <a:r>
              <a:rPr lang="ar-SY" sz="2000" dirty="0"/>
              <a:t>ك</a:t>
            </a:r>
            <a:r>
              <a:rPr lang="ar-SA" sz="2000" dirty="0"/>
              <a:t> عن طر</a:t>
            </a:r>
            <a:r>
              <a:rPr lang="ar-SY" sz="2000" dirty="0"/>
              <a:t>يق</a:t>
            </a:r>
            <a:r>
              <a:rPr lang="ar-SA" sz="2000" dirty="0"/>
              <a:t> استخدام تصم</a:t>
            </a:r>
            <a:r>
              <a:rPr lang="ar-SY" sz="2000" dirty="0"/>
              <a:t>ي</a:t>
            </a:r>
            <a:r>
              <a:rPr lang="ar-SA" sz="2000" dirty="0"/>
              <a:t>م مبسط خال</a:t>
            </a:r>
            <a:r>
              <a:rPr lang="ar-SY" sz="2000" dirty="0"/>
              <a:t>ي</a:t>
            </a:r>
            <a:r>
              <a:rPr lang="ar-SA" sz="2000" dirty="0"/>
              <a:t> من التع</a:t>
            </a:r>
            <a:r>
              <a:rPr lang="ar-SY" sz="2000" dirty="0"/>
              <a:t>قي</a:t>
            </a:r>
            <a:r>
              <a:rPr lang="ar-SA" sz="2000" dirty="0"/>
              <a:t>دات </a:t>
            </a:r>
            <a:r>
              <a:rPr lang="ar-SY" sz="2000" dirty="0"/>
              <a:t>ي</a:t>
            </a:r>
            <a:r>
              <a:rPr lang="ar-SA" sz="2000" dirty="0"/>
              <a:t>مكن فهمه والتعامل معه بسهولة. </a:t>
            </a:r>
            <a:endParaRPr lang="ar-SY" sz="2000" dirty="0"/>
          </a:p>
          <a:p>
            <a:pPr algn="r" rtl="1"/>
            <a:r>
              <a:rPr lang="ar-SA" sz="2000" dirty="0"/>
              <a:t>5 .عناصر جودة النظام.</a:t>
            </a:r>
            <a:endParaRPr lang="ar-SY" sz="2000" dirty="0"/>
          </a:p>
          <a:p>
            <a:pPr marL="342900" indent="-342900" algn="r" rtl="1">
              <a:buFont typeface="Arial" panose="020B0604020202020204" pitchFamily="34" charset="0"/>
              <a:buChar char="•"/>
            </a:pPr>
            <a:r>
              <a:rPr lang="ar-SA" sz="2000" dirty="0"/>
              <a:t>التوافر: النظام </a:t>
            </a:r>
            <a:r>
              <a:rPr lang="ar-SY" sz="2000" dirty="0"/>
              <a:t>ي</a:t>
            </a:r>
            <a:r>
              <a:rPr lang="ar-SA" sz="2000" dirty="0"/>
              <a:t>عمل معظم الو</a:t>
            </a:r>
            <a:r>
              <a:rPr lang="ar-SY" sz="2000" dirty="0"/>
              <a:t>ق</a:t>
            </a:r>
            <a:r>
              <a:rPr lang="ar-SA" sz="2000" dirty="0"/>
              <a:t>ت والخادم </a:t>
            </a:r>
            <a:r>
              <a:rPr lang="ar-SY" sz="2000" dirty="0"/>
              <a:t>لا</a:t>
            </a:r>
            <a:r>
              <a:rPr lang="ar-SA" sz="2000" dirty="0"/>
              <a:t> </a:t>
            </a:r>
            <a:r>
              <a:rPr lang="ar-SY" sz="2000" dirty="0"/>
              <a:t>ي</a:t>
            </a:r>
            <a:r>
              <a:rPr lang="ar-SA" sz="2000" dirty="0"/>
              <a:t>تعطل </a:t>
            </a:r>
            <a:r>
              <a:rPr lang="ar-SY" sz="2000" dirty="0"/>
              <a:t>لاك</a:t>
            </a:r>
            <a:r>
              <a:rPr lang="ar-SA" sz="2000" dirty="0"/>
              <a:t>ثر من بضع د</a:t>
            </a:r>
            <a:r>
              <a:rPr lang="ar-SY" sz="2000" dirty="0"/>
              <a:t>قائق</a:t>
            </a:r>
            <a:r>
              <a:rPr lang="ar-SA" sz="2000" dirty="0"/>
              <a:t>. </a:t>
            </a:r>
            <a:endParaRPr lang="ar-SY" sz="2000" dirty="0"/>
          </a:p>
          <a:p>
            <a:pPr marL="342900" indent="-342900" algn="r" rtl="1">
              <a:buFont typeface="Arial" panose="020B0604020202020204" pitchFamily="34" charset="0"/>
              <a:buChar char="•"/>
            </a:pPr>
            <a:r>
              <a:rPr lang="ar-SA" sz="2000" dirty="0"/>
              <a:t>المرونة: إذا دعت الحاجة ف</a:t>
            </a:r>
            <a:r>
              <a:rPr lang="ar-SY" sz="2000" dirty="0"/>
              <a:t>ي</a:t>
            </a:r>
            <a:r>
              <a:rPr lang="ar-SA" sz="2000" dirty="0"/>
              <a:t> المست</a:t>
            </a:r>
            <a:r>
              <a:rPr lang="ar-SY" sz="2000" dirty="0"/>
              <a:t>ق</a:t>
            </a:r>
            <a:r>
              <a:rPr lang="ar-SA" sz="2000" dirty="0"/>
              <a:t>بل, </a:t>
            </a:r>
            <a:r>
              <a:rPr lang="ar-SY" sz="2000" dirty="0"/>
              <a:t>ي</a:t>
            </a:r>
            <a:r>
              <a:rPr lang="ar-SA" sz="2000" dirty="0"/>
              <a:t>مكن تعد</a:t>
            </a:r>
            <a:r>
              <a:rPr lang="ar-SY" sz="2000" dirty="0"/>
              <a:t>ي</a:t>
            </a:r>
            <a:r>
              <a:rPr lang="ar-SA" sz="2000" dirty="0"/>
              <a:t>ل البرنامج لتغ</a:t>
            </a:r>
            <a:r>
              <a:rPr lang="ar-SY" sz="2000" dirty="0"/>
              <a:t>ي</a:t>
            </a:r>
            <a:r>
              <a:rPr lang="ar-SA" sz="2000" dirty="0"/>
              <a:t>ر المتطلبات.</a:t>
            </a:r>
            <a:endParaRPr lang="ar-SY" sz="2000" dirty="0"/>
          </a:p>
          <a:p>
            <a:pPr marL="342900" indent="-342900" algn="r" rtl="1">
              <a:buFont typeface="Arial" panose="020B0604020202020204" pitchFamily="34" charset="0"/>
              <a:buChar char="•"/>
            </a:pPr>
            <a:r>
              <a:rPr lang="ar-SY" sz="2000" dirty="0"/>
              <a:t>قابلي</a:t>
            </a:r>
            <a:r>
              <a:rPr lang="ar-SA" sz="2000" dirty="0"/>
              <a:t>ة الص</a:t>
            </a:r>
            <a:r>
              <a:rPr lang="ar-SY" sz="2000" dirty="0"/>
              <a:t>ي</a:t>
            </a:r>
            <a:r>
              <a:rPr lang="ar-SA" sz="2000" dirty="0"/>
              <a:t>انة: </a:t>
            </a:r>
            <a:r>
              <a:rPr lang="ar-SY" sz="2000" dirty="0"/>
              <a:t>ي</a:t>
            </a:r>
            <a:r>
              <a:rPr lang="ar-SA" sz="2000" dirty="0"/>
              <a:t>مكن إص</a:t>
            </a:r>
            <a:r>
              <a:rPr lang="ar-SY" sz="2000" dirty="0"/>
              <a:t>لا</a:t>
            </a:r>
            <a:r>
              <a:rPr lang="ar-SA" sz="2000" dirty="0"/>
              <a:t>ح البرنامج بسهولة ف</a:t>
            </a:r>
            <a:r>
              <a:rPr lang="ar-SY" sz="2000" dirty="0"/>
              <a:t>ي </a:t>
            </a:r>
            <a:r>
              <a:rPr lang="ar-SA" sz="2000" dirty="0"/>
              <a:t>حالة حدوث خطأ. </a:t>
            </a:r>
            <a:endParaRPr lang="en-US" sz="2000" dirty="0"/>
          </a:p>
        </p:txBody>
      </p:sp>
    </p:spTree>
    <p:extLst>
      <p:ext uri="{BB962C8B-B14F-4D97-AF65-F5344CB8AC3E}">
        <p14:creationId xmlns:p14="http://schemas.microsoft.com/office/powerpoint/2010/main" val="2856716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A6FE-270F-D62A-AF10-CF4482929330}"/>
              </a:ext>
            </a:extLst>
          </p:cNvPr>
          <p:cNvSpPr>
            <a:spLocks noGrp="1"/>
          </p:cNvSpPr>
          <p:nvPr>
            <p:ph type="title"/>
          </p:nvPr>
        </p:nvSpPr>
        <p:spPr>
          <a:xfrm>
            <a:off x="8166848" y="461309"/>
            <a:ext cx="3786614" cy="640080"/>
          </a:xfrm>
        </p:spPr>
        <p:txBody>
          <a:bodyPr>
            <a:noAutofit/>
          </a:bodyPr>
          <a:lstStyle/>
          <a:p>
            <a:pPr marL="457200" indent="-457200" algn="l" rtl="1">
              <a:buFont typeface="Wingdings" panose="05000000000000000000" pitchFamily="2" charset="2"/>
              <a:buChar char="v"/>
            </a:pPr>
            <a:r>
              <a:rPr lang="en-US" dirty="0">
                <a:solidFill>
                  <a:schemeClr val="accent2">
                    <a:lumMod val="60000"/>
                    <a:lumOff val="40000"/>
                  </a:schemeClr>
                </a:solidFill>
              </a:rPr>
              <a:t>use case diagram</a:t>
            </a:r>
          </a:p>
        </p:txBody>
      </p:sp>
      <p:pic>
        <p:nvPicPr>
          <p:cNvPr id="7" name="Picture 6">
            <a:extLst>
              <a:ext uri="{FF2B5EF4-FFF2-40B4-BE49-F238E27FC236}">
                <a16:creationId xmlns:a16="http://schemas.microsoft.com/office/drawing/2014/main" id="{BF36C331-739B-E74B-03F4-16C43D5C01D0}"/>
              </a:ext>
            </a:extLst>
          </p:cNvPr>
          <p:cNvPicPr>
            <a:picLocks noChangeAspect="1"/>
          </p:cNvPicPr>
          <p:nvPr/>
        </p:nvPicPr>
        <p:blipFill>
          <a:blip r:embed="rId2"/>
          <a:stretch>
            <a:fillRect/>
          </a:stretch>
        </p:blipFill>
        <p:spPr>
          <a:xfrm>
            <a:off x="259976" y="1188028"/>
            <a:ext cx="11693486" cy="5593565"/>
          </a:xfrm>
          <a:prstGeom prst="rect">
            <a:avLst/>
          </a:prstGeom>
        </p:spPr>
      </p:pic>
    </p:spTree>
    <p:extLst>
      <p:ext uri="{BB962C8B-B14F-4D97-AF65-F5344CB8AC3E}">
        <p14:creationId xmlns:p14="http://schemas.microsoft.com/office/powerpoint/2010/main" val="911706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A3CA-5316-DCD5-0053-1E9310420666}"/>
              </a:ext>
            </a:extLst>
          </p:cNvPr>
          <p:cNvSpPr>
            <a:spLocks noGrp="1"/>
          </p:cNvSpPr>
          <p:nvPr>
            <p:ph type="title"/>
          </p:nvPr>
        </p:nvSpPr>
        <p:spPr>
          <a:xfrm>
            <a:off x="8945218" y="487812"/>
            <a:ext cx="2693804" cy="640080"/>
          </a:xfrm>
        </p:spPr>
        <p:txBody>
          <a:bodyPr/>
          <a:lstStyle/>
          <a:p>
            <a:pPr algn="r" rtl="1"/>
            <a:r>
              <a:rPr lang="ar-SA" dirty="0"/>
              <a:t>الدراسة التصميمية</a:t>
            </a:r>
            <a:endParaRPr lang="en-US" dirty="0"/>
          </a:p>
        </p:txBody>
      </p:sp>
      <p:sp>
        <p:nvSpPr>
          <p:cNvPr id="4" name="TextBox 3">
            <a:extLst>
              <a:ext uri="{FF2B5EF4-FFF2-40B4-BE49-F238E27FC236}">
                <a16:creationId xmlns:a16="http://schemas.microsoft.com/office/drawing/2014/main" id="{C157B34C-67C4-290C-9152-AA0A0D918745}"/>
              </a:ext>
            </a:extLst>
          </p:cNvPr>
          <p:cNvSpPr txBox="1"/>
          <p:nvPr/>
        </p:nvSpPr>
        <p:spPr>
          <a:xfrm>
            <a:off x="8945218" y="1616765"/>
            <a:ext cx="2693804" cy="461665"/>
          </a:xfrm>
          <a:prstGeom prst="rect">
            <a:avLst/>
          </a:prstGeom>
          <a:noFill/>
        </p:spPr>
        <p:txBody>
          <a:bodyPr wrap="square" rtlCol="0">
            <a:spAutoFit/>
          </a:bodyPr>
          <a:lstStyle/>
          <a:p>
            <a:pPr marL="342900" indent="-342900" algn="l" rtl="1">
              <a:buFont typeface="Wingdings" panose="05000000000000000000" pitchFamily="2" charset="2"/>
              <a:buChar char="v"/>
            </a:pPr>
            <a:r>
              <a:rPr lang="ar-SA" sz="2400" dirty="0">
                <a:solidFill>
                  <a:schemeClr val="accent2">
                    <a:lumMod val="60000"/>
                    <a:lumOff val="40000"/>
                  </a:schemeClr>
                </a:solidFill>
              </a:rPr>
              <a:t>البنية المعمارية للنظام:</a:t>
            </a:r>
            <a:endParaRPr lang="en-US" sz="2400" dirty="0">
              <a:solidFill>
                <a:schemeClr val="accent2">
                  <a:lumMod val="60000"/>
                  <a:lumOff val="40000"/>
                </a:schemeClr>
              </a:solidFill>
            </a:endParaRPr>
          </a:p>
        </p:txBody>
      </p:sp>
      <p:pic>
        <p:nvPicPr>
          <p:cNvPr id="10" name="Picture 9">
            <a:extLst>
              <a:ext uri="{FF2B5EF4-FFF2-40B4-BE49-F238E27FC236}">
                <a16:creationId xmlns:a16="http://schemas.microsoft.com/office/drawing/2014/main" id="{B942E379-2C6D-9BB0-6D52-8898D8A979F1}"/>
              </a:ext>
            </a:extLst>
          </p:cNvPr>
          <p:cNvPicPr>
            <a:picLocks noChangeAspect="1"/>
          </p:cNvPicPr>
          <p:nvPr/>
        </p:nvPicPr>
        <p:blipFill>
          <a:blip r:embed="rId2"/>
          <a:stretch>
            <a:fillRect/>
          </a:stretch>
        </p:blipFill>
        <p:spPr>
          <a:xfrm>
            <a:off x="3074504" y="2805349"/>
            <a:ext cx="6506818" cy="3025114"/>
          </a:xfrm>
          <a:prstGeom prst="rect">
            <a:avLst/>
          </a:prstGeom>
        </p:spPr>
      </p:pic>
      <p:sp>
        <p:nvSpPr>
          <p:cNvPr id="11" name="TextBox 10">
            <a:extLst>
              <a:ext uri="{FF2B5EF4-FFF2-40B4-BE49-F238E27FC236}">
                <a16:creationId xmlns:a16="http://schemas.microsoft.com/office/drawing/2014/main" id="{0343EA17-8EE6-3472-C268-A869AB056338}"/>
              </a:ext>
            </a:extLst>
          </p:cNvPr>
          <p:cNvSpPr txBox="1"/>
          <p:nvPr/>
        </p:nvSpPr>
        <p:spPr>
          <a:xfrm>
            <a:off x="4572000" y="2078430"/>
            <a:ext cx="3511826" cy="461665"/>
          </a:xfrm>
          <a:prstGeom prst="rect">
            <a:avLst/>
          </a:prstGeom>
          <a:noFill/>
        </p:spPr>
        <p:txBody>
          <a:bodyPr wrap="square" rtlCol="0" anchor="ctr">
            <a:spAutoFit/>
          </a:bodyPr>
          <a:lstStyle/>
          <a:p>
            <a:pPr algn="ctr"/>
            <a:r>
              <a:rPr lang="en-US" sz="2400" dirty="0"/>
              <a:t>Model-View-Controller</a:t>
            </a:r>
          </a:p>
        </p:txBody>
      </p:sp>
    </p:spTree>
    <p:extLst>
      <p:ext uri="{BB962C8B-B14F-4D97-AF65-F5344CB8AC3E}">
        <p14:creationId xmlns:p14="http://schemas.microsoft.com/office/powerpoint/2010/main" val="2303506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9A55-DB78-45CB-3C73-C8DC85770046}"/>
              </a:ext>
            </a:extLst>
          </p:cNvPr>
          <p:cNvSpPr>
            <a:spLocks noGrp="1"/>
          </p:cNvSpPr>
          <p:nvPr>
            <p:ph type="title"/>
          </p:nvPr>
        </p:nvSpPr>
        <p:spPr>
          <a:xfrm>
            <a:off x="4740075" y="348275"/>
            <a:ext cx="6877119" cy="640080"/>
          </a:xfrm>
        </p:spPr>
        <p:txBody>
          <a:bodyPr/>
          <a:lstStyle/>
          <a:p>
            <a:pPr marL="457200" indent="-457200" algn="r" rtl="1">
              <a:buFont typeface="Wingdings" panose="05000000000000000000" pitchFamily="2" charset="2"/>
              <a:buChar char="v"/>
            </a:pPr>
            <a:r>
              <a:rPr lang="en-US" dirty="0">
                <a:solidFill>
                  <a:schemeClr val="accent2">
                    <a:lumMod val="60000"/>
                    <a:lumOff val="40000"/>
                  </a:schemeClr>
                </a:solidFill>
              </a:rPr>
              <a:t>Entity Relationship Diagram</a:t>
            </a:r>
          </a:p>
        </p:txBody>
      </p:sp>
      <p:pic>
        <p:nvPicPr>
          <p:cNvPr id="4" name="Picture 3">
            <a:extLst>
              <a:ext uri="{FF2B5EF4-FFF2-40B4-BE49-F238E27FC236}">
                <a16:creationId xmlns:a16="http://schemas.microsoft.com/office/drawing/2014/main" id="{1D97BA3B-336E-6433-C36F-4A578B362983}"/>
              </a:ext>
            </a:extLst>
          </p:cNvPr>
          <p:cNvPicPr>
            <a:picLocks noChangeAspect="1"/>
          </p:cNvPicPr>
          <p:nvPr/>
        </p:nvPicPr>
        <p:blipFill>
          <a:blip r:embed="rId2"/>
          <a:stretch>
            <a:fillRect/>
          </a:stretch>
        </p:blipFill>
        <p:spPr>
          <a:xfrm>
            <a:off x="270510" y="988355"/>
            <a:ext cx="11650980" cy="5869645"/>
          </a:xfrm>
          <a:prstGeom prst="rect">
            <a:avLst/>
          </a:prstGeom>
        </p:spPr>
      </p:pic>
    </p:spTree>
    <p:extLst>
      <p:ext uri="{BB962C8B-B14F-4D97-AF65-F5344CB8AC3E}">
        <p14:creationId xmlns:p14="http://schemas.microsoft.com/office/powerpoint/2010/main" val="3093526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F1D0-D7D1-402A-5803-4F0E67282304}"/>
              </a:ext>
            </a:extLst>
          </p:cNvPr>
          <p:cNvSpPr>
            <a:spLocks noGrp="1"/>
          </p:cNvSpPr>
          <p:nvPr>
            <p:ph type="title"/>
          </p:nvPr>
        </p:nvSpPr>
        <p:spPr>
          <a:xfrm>
            <a:off x="4695641" y="477079"/>
            <a:ext cx="6877119" cy="664066"/>
          </a:xfrm>
        </p:spPr>
        <p:txBody>
          <a:bodyPr/>
          <a:lstStyle/>
          <a:p>
            <a:pPr marL="457200" indent="-457200" algn="r" rtl="1">
              <a:buFont typeface="Wingdings" panose="05000000000000000000" pitchFamily="2" charset="2"/>
              <a:buChar char="v"/>
            </a:pPr>
            <a:r>
              <a:rPr lang="en-US" dirty="0">
                <a:solidFill>
                  <a:schemeClr val="accent2">
                    <a:lumMod val="60000"/>
                    <a:lumOff val="40000"/>
                  </a:schemeClr>
                </a:solidFill>
              </a:rPr>
              <a:t>Activity Diagram</a:t>
            </a:r>
          </a:p>
        </p:txBody>
      </p:sp>
      <p:pic>
        <p:nvPicPr>
          <p:cNvPr id="4" name="Picture 3">
            <a:extLst>
              <a:ext uri="{FF2B5EF4-FFF2-40B4-BE49-F238E27FC236}">
                <a16:creationId xmlns:a16="http://schemas.microsoft.com/office/drawing/2014/main" id="{EA7293C3-F521-96C9-A656-DD1DADA7104E}"/>
              </a:ext>
            </a:extLst>
          </p:cNvPr>
          <p:cNvPicPr>
            <a:picLocks noChangeAspect="1"/>
          </p:cNvPicPr>
          <p:nvPr/>
        </p:nvPicPr>
        <p:blipFill>
          <a:blip r:embed="rId2"/>
          <a:stretch>
            <a:fillRect/>
          </a:stretch>
        </p:blipFill>
        <p:spPr>
          <a:xfrm>
            <a:off x="259976" y="1228165"/>
            <a:ext cx="11689977" cy="5352676"/>
          </a:xfrm>
          <a:prstGeom prst="rect">
            <a:avLst/>
          </a:prstGeom>
        </p:spPr>
      </p:pic>
    </p:spTree>
    <p:extLst>
      <p:ext uri="{BB962C8B-B14F-4D97-AF65-F5344CB8AC3E}">
        <p14:creationId xmlns:p14="http://schemas.microsoft.com/office/powerpoint/2010/main" val="4285707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9DB7C9-A72D-D338-70E6-BCAF956C5245}"/>
              </a:ext>
            </a:extLst>
          </p:cNvPr>
          <p:cNvPicPr>
            <a:picLocks noChangeAspect="1"/>
          </p:cNvPicPr>
          <p:nvPr/>
        </p:nvPicPr>
        <p:blipFill>
          <a:blip r:embed="rId2"/>
          <a:stretch>
            <a:fillRect/>
          </a:stretch>
        </p:blipFill>
        <p:spPr>
          <a:xfrm>
            <a:off x="268941" y="1123950"/>
            <a:ext cx="11672047" cy="5456144"/>
          </a:xfrm>
          <a:prstGeom prst="rect">
            <a:avLst/>
          </a:prstGeom>
        </p:spPr>
      </p:pic>
    </p:spTree>
    <p:extLst>
      <p:ext uri="{BB962C8B-B14F-4D97-AF65-F5344CB8AC3E}">
        <p14:creationId xmlns:p14="http://schemas.microsoft.com/office/powerpoint/2010/main" val="471177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A85B90-EC9A-9DFE-0CE9-23604466B5CD}"/>
              </a:ext>
            </a:extLst>
          </p:cNvPr>
          <p:cNvPicPr>
            <a:picLocks noChangeAspect="1"/>
          </p:cNvPicPr>
          <p:nvPr/>
        </p:nvPicPr>
        <p:blipFill>
          <a:blip r:embed="rId2"/>
          <a:stretch>
            <a:fillRect/>
          </a:stretch>
        </p:blipFill>
        <p:spPr>
          <a:xfrm>
            <a:off x="233082" y="781050"/>
            <a:ext cx="11761694" cy="6076950"/>
          </a:xfrm>
          <a:prstGeom prst="rect">
            <a:avLst/>
          </a:prstGeom>
        </p:spPr>
      </p:pic>
    </p:spTree>
    <p:extLst>
      <p:ext uri="{BB962C8B-B14F-4D97-AF65-F5344CB8AC3E}">
        <p14:creationId xmlns:p14="http://schemas.microsoft.com/office/powerpoint/2010/main" val="1250724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D45A-91BC-C3EB-7949-3D1ACCF065F9}"/>
              </a:ext>
            </a:extLst>
          </p:cNvPr>
          <p:cNvSpPr>
            <a:spLocks noGrp="1"/>
          </p:cNvSpPr>
          <p:nvPr>
            <p:ph type="title"/>
          </p:nvPr>
        </p:nvSpPr>
        <p:spPr>
          <a:xfrm>
            <a:off x="4695642" y="514317"/>
            <a:ext cx="6877119" cy="640080"/>
          </a:xfrm>
        </p:spPr>
        <p:txBody>
          <a:bodyPr/>
          <a:lstStyle/>
          <a:p>
            <a:pPr marL="457200" indent="-457200" algn="r" rtl="1">
              <a:buFont typeface="Wingdings" panose="05000000000000000000" pitchFamily="2" charset="2"/>
              <a:buChar char="v"/>
            </a:pPr>
            <a:r>
              <a:rPr lang="ar-SA" dirty="0">
                <a:solidFill>
                  <a:schemeClr val="accent2">
                    <a:lumMod val="60000"/>
                    <a:lumOff val="40000"/>
                  </a:schemeClr>
                </a:solidFill>
              </a:rPr>
              <a:t>الواجهات:</a:t>
            </a:r>
            <a:endParaRPr lang="en-US" dirty="0">
              <a:solidFill>
                <a:schemeClr val="accent2">
                  <a:lumMod val="60000"/>
                  <a:lumOff val="40000"/>
                </a:schemeClr>
              </a:solidFill>
            </a:endParaRPr>
          </a:p>
        </p:txBody>
      </p:sp>
      <p:sp>
        <p:nvSpPr>
          <p:cNvPr id="4" name="TextBox 3">
            <a:extLst>
              <a:ext uri="{FF2B5EF4-FFF2-40B4-BE49-F238E27FC236}">
                <a16:creationId xmlns:a16="http://schemas.microsoft.com/office/drawing/2014/main" id="{B782F745-6BE7-098B-83E4-F977AE4191DC}"/>
              </a:ext>
            </a:extLst>
          </p:cNvPr>
          <p:cNvSpPr txBox="1"/>
          <p:nvPr/>
        </p:nvSpPr>
        <p:spPr>
          <a:xfrm>
            <a:off x="980660" y="2150751"/>
            <a:ext cx="10230679" cy="2793778"/>
          </a:xfrm>
          <a:prstGeom prst="rect">
            <a:avLst/>
          </a:prstGeom>
          <a:noFill/>
        </p:spPr>
        <p:txBody>
          <a:bodyPr wrap="square" rtlCol="0">
            <a:spAutoFit/>
          </a:bodyPr>
          <a:lstStyle/>
          <a:p>
            <a:pPr algn="r">
              <a:lnSpc>
                <a:spcPct val="150000"/>
              </a:lnSpc>
            </a:pPr>
            <a:r>
              <a:rPr lang="ar-SA" sz="2400" i="1" dirty="0"/>
              <a:t>إن استخدام القوالب الجاهزة يوفر الوقت ف</a:t>
            </a:r>
            <a:r>
              <a:rPr lang="ar-SY" sz="2400" i="1" dirty="0"/>
              <a:t>ي</a:t>
            </a:r>
            <a:r>
              <a:rPr lang="ar-SA" sz="2400" i="1" dirty="0"/>
              <a:t> العمل فالمطور الذي يعمل على الكود البرمجي غير مرتبط بالمصمم الذي يقوم بتصميم الواجهات المناسبة للتطبيق, أما عن استخدام القوالب في المشروع النهائي فهو متعارف عليه وبالأخص في لوحات التحكم الخاصة بمدير الموقع وفي مشروعنا الحالي قمنا باستخدام قالب عام ومن ثم التعديل على صفحاته بما يناسب تطبي</a:t>
            </a:r>
            <a:r>
              <a:rPr lang="ar-SY" sz="2400" i="1" dirty="0"/>
              <a:t>ق</a:t>
            </a:r>
            <a:r>
              <a:rPr lang="ar-SA" sz="2400" i="1" dirty="0"/>
              <a:t>نا وذلك في لوحات التحكم الخاصة بالطالب والمكاتب العقارية والمتبرعين.</a:t>
            </a:r>
            <a:endParaRPr lang="en-US" sz="2400" i="1" dirty="0"/>
          </a:p>
        </p:txBody>
      </p:sp>
    </p:spTree>
    <p:extLst>
      <p:ext uri="{BB962C8B-B14F-4D97-AF65-F5344CB8AC3E}">
        <p14:creationId xmlns:p14="http://schemas.microsoft.com/office/powerpoint/2010/main" val="96661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6C8C-E7E6-E4AE-C9C4-95EC1490A830}"/>
              </a:ext>
            </a:extLst>
          </p:cNvPr>
          <p:cNvSpPr>
            <a:spLocks noGrp="1"/>
          </p:cNvSpPr>
          <p:nvPr>
            <p:ph type="title"/>
          </p:nvPr>
        </p:nvSpPr>
        <p:spPr>
          <a:xfrm>
            <a:off x="2657440" y="519775"/>
            <a:ext cx="6877119" cy="640080"/>
          </a:xfrm>
        </p:spPr>
        <p:txBody>
          <a:bodyPr/>
          <a:lstStyle/>
          <a:p>
            <a:pPr algn="ctr"/>
            <a:r>
              <a:rPr lang="ar-SY" dirty="0"/>
              <a:t>واجهات مكتب العقاري</a:t>
            </a:r>
            <a:endParaRPr lang="en-US" dirty="0"/>
          </a:p>
        </p:txBody>
      </p:sp>
      <p:pic>
        <p:nvPicPr>
          <p:cNvPr id="11" name="Picture 10">
            <a:extLst>
              <a:ext uri="{FF2B5EF4-FFF2-40B4-BE49-F238E27FC236}">
                <a16:creationId xmlns:a16="http://schemas.microsoft.com/office/drawing/2014/main" id="{EBBA544E-9CA8-1398-AF87-A0ED4FCD82C6}"/>
              </a:ext>
            </a:extLst>
          </p:cNvPr>
          <p:cNvPicPr>
            <a:picLocks noChangeAspect="1"/>
          </p:cNvPicPr>
          <p:nvPr/>
        </p:nvPicPr>
        <p:blipFill>
          <a:blip r:embed="rId2"/>
          <a:stretch>
            <a:fillRect/>
          </a:stretch>
        </p:blipFill>
        <p:spPr>
          <a:xfrm>
            <a:off x="4625815" y="1250938"/>
            <a:ext cx="2704762" cy="5800000"/>
          </a:xfrm>
          <a:prstGeom prst="rect">
            <a:avLst/>
          </a:prstGeom>
        </p:spPr>
      </p:pic>
      <p:pic>
        <p:nvPicPr>
          <p:cNvPr id="13" name="Picture 12">
            <a:extLst>
              <a:ext uri="{FF2B5EF4-FFF2-40B4-BE49-F238E27FC236}">
                <a16:creationId xmlns:a16="http://schemas.microsoft.com/office/drawing/2014/main" id="{9BD732C2-0BF0-5A3A-CD02-733C1A116291}"/>
              </a:ext>
            </a:extLst>
          </p:cNvPr>
          <p:cNvPicPr>
            <a:picLocks noChangeAspect="1"/>
          </p:cNvPicPr>
          <p:nvPr/>
        </p:nvPicPr>
        <p:blipFill>
          <a:blip r:embed="rId3"/>
          <a:stretch>
            <a:fillRect/>
          </a:stretch>
        </p:blipFill>
        <p:spPr>
          <a:xfrm>
            <a:off x="724076" y="1250938"/>
            <a:ext cx="2819048" cy="5876190"/>
          </a:xfrm>
          <a:prstGeom prst="rect">
            <a:avLst/>
          </a:prstGeom>
        </p:spPr>
      </p:pic>
      <p:pic>
        <p:nvPicPr>
          <p:cNvPr id="15" name="Picture 14">
            <a:extLst>
              <a:ext uri="{FF2B5EF4-FFF2-40B4-BE49-F238E27FC236}">
                <a16:creationId xmlns:a16="http://schemas.microsoft.com/office/drawing/2014/main" id="{CBB8EF3B-E3B8-117A-F515-4CEC7ADB513A}"/>
              </a:ext>
            </a:extLst>
          </p:cNvPr>
          <p:cNvPicPr>
            <a:picLocks noChangeAspect="1"/>
          </p:cNvPicPr>
          <p:nvPr/>
        </p:nvPicPr>
        <p:blipFill>
          <a:blip r:embed="rId4"/>
          <a:stretch>
            <a:fillRect/>
          </a:stretch>
        </p:blipFill>
        <p:spPr>
          <a:xfrm>
            <a:off x="8413268" y="1250938"/>
            <a:ext cx="2752381" cy="5790476"/>
          </a:xfrm>
          <a:prstGeom prst="rect">
            <a:avLst/>
          </a:prstGeom>
        </p:spPr>
      </p:pic>
    </p:spTree>
    <p:extLst>
      <p:ext uri="{BB962C8B-B14F-4D97-AF65-F5344CB8AC3E}">
        <p14:creationId xmlns:p14="http://schemas.microsoft.com/office/powerpoint/2010/main" val="1026379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3DD8-8516-4096-7A00-6BF52EF8B648}"/>
              </a:ext>
            </a:extLst>
          </p:cNvPr>
          <p:cNvSpPr>
            <a:spLocks noGrp="1"/>
          </p:cNvSpPr>
          <p:nvPr>
            <p:ph type="title"/>
          </p:nvPr>
        </p:nvSpPr>
        <p:spPr>
          <a:xfrm>
            <a:off x="2657440" y="537703"/>
            <a:ext cx="6877119" cy="640080"/>
          </a:xfrm>
        </p:spPr>
        <p:txBody>
          <a:bodyPr/>
          <a:lstStyle/>
          <a:p>
            <a:pPr algn="ctr"/>
            <a:r>
              <a:rPr lang="ar-SY" dirty="0"/>
              <a:t>واجهات الطالب</a:t>
            </a:r>
            <a:endParaRPr lang="en-US" dirty="0"/>
          </a:p>
        </p:txBody>
      </p:sp>
      <p:pic>
        <p:nvPicPr>
          <p:cNvPr id="5" name="Picture 4">
            <a:extLst>
              <a:ext uri="{FF2B5EF4-FFF2-40B4-BE49-F238E27FC236}">
                <a16:creationId xmlns:a16="http://schemas.microsoft.com/office/drawing/2014/main" id="{78C03546-C3C4-63EA-5E00-D8878753744E}"/>
              </a:ext>
            </a:extLst>
          </p:cNvPr>
          <p:cNvPicPr>
            <a:picLocks noChangeAspect="1"/>
          </p:cNvPicPr>
          <p:nvPr/>
        </p:nvPicPr>
        <p:blipFill>
          <a:blip r:embed="rId2"/>
          <a:stretch>
            <a:fillRect/>
          </a:stretch>
        </p:blipFill>
        <p:spPr>
          <a:xfrm>
            <a:off x="4729332" y="1271951"/>
            <a:ext cx="2733333" cy="5809524"/>
          </a:xfrm>
          <a:prstGeom prst="rect">
            <a:avLst/>
          </a:prstGeom>
        </p:spPr>
      </p:pic>
      <p:pic>
        <p:nvPicPr>
          <p:cNvPr id="7" name="Picture 6">
            <a:extLst>
              <a:ext uri="{FF2B5EF4-FFF2-40B4-BE49-F238E27FC236}">
                <a16:creationId xmlns:a16="http://schemas.microsoft.com/office/drawing/2014/main" id="{0F2ECF94-6FEE-0D86-DE22-7711E4EB9DE9}"/>
              </a:ext>
            </a:extLst>
          </p:cNvPr>
          <p:cNvPicPr>
            <a:picLocks noChangeAspect="1"/>
          </p:cNvPicPr>
          <p:nvPr/>
        </p:nvPicPr>
        <p:blipFill>
          <a:blip r:embed="rId3"/>
          <a:stretch>
            <a:fillRect/>
          </a:stretch>
        </p:blipFill>
        <p:spPr>
          <a:xfrm>
            <a:off x="783453" y="1271951"/>
            <a:ext cx="2685714" cy="5838095"/>
          </a:xfrm>
          <a:prstGeom prst="rect">
            <a:avLst/>
          </a:prstGeom>
        </p:spPr>
      </p:pic>
      <p:pic>
        <p:nvPicPr>
          <p:cNvPr id="9" name="Picture 8">
            <a:extLst>
              <a:ext uri="{FF2B5EF4-FFF2-40B4-BE49-F238E27FC236}">
                <a16:creationId xmlns:a16="http://schemas.microsoft.com/office/drawing/2014/main" id="{9A5FA473-301D-B1C5-EFB6-030E85F6C17D}"/>
              </a:ext>
            </a:extLst>
          </p:cNvPr>
          <p:cNvPicPr>
            <a:picLocks noChangeAspect="1"/>
          </p:cNvPicPr>
          <p:nvPr/>
        </p:nvPicPr>
        <p:blipFill>
          <a:blip r:embed="rId4"/>
          <a:stretch>
            <a:fillRect/>
          </a:stretch>
        </p:blipFill>
        <p:spPr>
          <a:xfrm>
            <a:off x="8722830" y="1271951"/>
            <a:ext cx="2742857" cy="5838095"/>
          </a:xfrm>
          <a:prstGeom prst="rect">
            <a:avLst/>
          </a:prstGeom>
        </p:spPr>
      </p:pic>
    </p:spTree>
    <p:extLst>
      <p:ext uri="{BB962C8B-B14F-4D97-AF65-F5344CB8AC3E}">
        <p14:creationId xmlns:p14="http://schemas.microsoft.com/office/powerpoint/2010/main" val="512664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612147" y="495681"/>
            <a:ext cx="6877119" cy="640080"/>
          </a:xfrm>
        </p:spPr>
        <p:txBody>
          <a:bodyPr>
            <a:noAutofit/>
          </a:bodyPr>
          <a:lstStyle/>
          <a:p>
            <a:pPr algn="r" rtl="1"/>
            <a:r>
              <a:rPr lang="ar-SY" b="1" dirty="0">
                <a:latin typeface="Segoe UI Light" panose="020B0502040204020203" pitchFamily="34" charset="0"/>
                <a:cs typeface="Segoe UI Light" panose="020B0502040204020203" pitchFamily="34" charset="0"/>
              </a:rPr>
              <a:t>توصيف المشكلة</a:t>
            </a:r>
            <a:endParaRPr lang="en-US" b="1" dirty="0">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244FD293-5553-2A5E-B609-086DE9FAC7A2}"/>
              </a:ext>
            </a:extLst>
          </p:cNvPr>
          <p:cNvSpPr txBox="1"/>
          <p:nvPr/>
        </p:nvSpPr>
        <p:spPr>
          <a:xfrm>
            <a:off x="523875" y="1504950"/>
            <a:ext cx="11075194" cy="4455772"/>
          </a:xfrm>
          <a:prstGeom prst="rect">
            <a:avLst/>
          </a:prstGeom>
          <a:noFill/>
        </p:spPr>
        <p:txBody>
          <a:bodyPr wrap="square" rtlCol="0">
            <a:spAutoFit/>
          </a:bodyPr>
          <a:lstStyle/>
          <a:p>
            <a:pPr algn="r" rtl="1">
              <a:lnSpc>
                <a:spcPct val="150000"/>
              </a:lnSpc>
            </a:pPr>
            <a:r>
              <a:rPr lang="ar-SY" sz="2400" i="1" dirty="0"/>
              <a:t>في ظل التزايد المستمر في استخدام التكنولوجيا, وتطورها المتسارع, وما تقدمه من توفير الاحتياجات والتسهيلات على البشرية, وتحسين سبل العيش فقد دخلت التكنولوجيا جميع مجالات الحياة حتى أصبحت جزء لا يتجزأ منها, بل وأصبحت مقياس تطور الدول, ونظرا للأزمة السورية التي عانى منها جميع السوريون على مدار عشر سنوات والتي أدت إلى تدهور أوضاع البلاد من جميع النواحي لذلك تم العمل بجدية عالية من قبل فريق العمل على فكرة نظام جمعية سكنية خيرية افتراضية تساعد الطالب الجامعي في الحصول على سكن مناسب لهم في ظل صعوبة الظروف المعيشية, والغلاء المعيشي الذي نعاني منه, بالأضافة أيضا إلى صعوبة تنقل الطالب بين المحافظات بسبب أزمة المواصلات الحاصلة, لذلك عملنا في هذا المشروع على جمع التبرعات من بعض رجال الأعمال او أصحاب الخير وتخفيض أسعار الأيجار للطالب.</a:t>
            </a:r>
            <a:endParaRPr lang="en-US" sz="2400" i="1"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B516-D2D8-25FE-E34A-4CE72C7710AE}"/>
              </a:ext>
            </a:extLst>
          </p:cNvPr>
          <p:cNvSpPr>
            <a:spLocks noGrp="1"/>
          </p:cNvSpPr>
          <p:nvPr>
            <p:ph type="title"/>
          </p:nvPr>
        </p:nvSpPr>
        <p:spPr>
          <a:xfrm>
            <a:off x="2657440" y="528738"/>
            <a:ext cx="6877119" cy="640080"/>
          </a:xfrm>
        </p:spPr>
        <p:txBody>
          <a:bodyPr/>
          <a:lstStyle/>
          <a:p>
            <a:pPr algn="ctr"/>
            <a:r>
              <a:rPr lang="ar-SY" dirty="0"/>
              <a:t>واجهات المتبرع</a:t>
            </a:r>
            <a:endParaRPr lang="en-US" dirty="0"/>
          </a:p>
        </p:txBody>
      </p:sp>
      <p:pic>
        <p:nvPicPr>
          <p:cNvPr id="5" name="Picture 4">
            <a:extLst>
              <a:ext uri="{FF2B5EF4-FFF2-40B4-BE49-F238E27FC236}">
                <a16:creationId xmlns:a16="http://schemas.microsoft.com/office/drawing/2014/main" id="{747D2192-ED49-71C7-F128-3A583691CE7D}"/>
              </a:ext>
            </a:extLst>
          </p:cNvPr>
          <p:cNvPicPr>
            <a:picLocks noChangeAspect="1"/>
          </p:cNvPicPr>
          <p:nvPr/>
        </p:nvPicPr>
        <p:blipFill>
          <a:blip r:embed="rId2"/>
          <a:stretch>
            <a:fillRect/>
          </a:stretch>
        </p:blipFill>
        <p:spPr>
          <a:xfrm>
            <a:off x="4556757" y="1217640"/>
            <a:ext cx="2647619" cy="5800000"/>
          </a:xfrm>
          <a:prstGeom prst="rect">
            <a:avLst/>
          </a:prstGeom>
        </p:spPr>
      </p:pic>
      <p:pic>
        <p:nvPicPr>
          <p:cNvPr id="7" name="Picture 6">
            <a:extLst>
              <a:ext uri="{FF2B5EF4-FFF2-40B4-BE49-F238E27FC236}">
                <a16:creationId xmlns:a16="http://schemas.microsoft.com/office/drawing/2014/main" id="{AE284061-CFF3-FBD4-9CF6-89951AD959DC}"/>
              </a:ext>
            </a:extLst>
          </p:cNvPr>
          <p:cNvPicPr>
            <a:picLocks noChangeAspect="1"/>
          </p:cNvPicPr>
          <p:nvPr/>
        </p:nvPicPr>
        <p:blipFill>
          <a:blip r:embed="rId3"/>
          <a:stretch>
            <a:fillRect/>
          </a:stretch>
        </p:blipFill>
        <p:spPr>
          <a:xfrm>
            <a:off x="701096" y="1217640"/>
            <a:ext cx="2685714" cy="5904762"/>
          </a:xfrm>
          <a:prstGeom prst="rect">
            <a:avLst/>
          </a:prstGeom>
        </p:spPr>
      </p:pic>
      <p:pic>
        <p:nvPicPr>
          <p:cNvPr id="9" name="Picture 8">
            <a:extLst>
              <a:ext uri="{FF2B5EF4-FFF2-40B4-BE49-F238E27FC236}">
                <a16:creationId xmlns:a16="http://schemas.microsoft.com/office/drawing/2014/main" id="{223BFA01-CED1-1DEF-6E2C-A2055985F160}"/>
              </a:ext>
            </a:extLst>
          </p:cNvPr>
          <p:cNvPicPr>
            <a:picLocks noChangeAspect="1"/>
          </p:cNvPicPr>
          <p:nvPr/>
        </p:nvPicPr>
        <p:blipFill>
          <a:blip r:embed="rId4"/>
          <a:stretch>
            <a:fillRect/>
          </a:stretch>
        </p:blipFill>
        <p:spPr>
          <a:xfrm>
            <a:off x="8553619" y="1220937"/>
            <a:ext cx="2704762" cy="5819048"/>
          </a:xfrm>
          <a:prstGeom prst="rect">
            <a:avLst/>
          </a:prstGeom>
        </p:spPr>
      </p:pic>
    </p:spTree>
    <p:extLst>
      <p:ext uri="{BB962C8B-B14F-4D97-AF65-F5344CB8AC3E}">
        <p14:creationId xmlns:p14="http://schemas.microsoft.com/office/powerpoint/2010/main" val="3676482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682D3-BD26-957B-35AB-C6481317F379}"/>
              </a:ext>
            </a:extLst>
          </p:cNvPr>
          <p:cNvSpPr>
            <a:spLocks noGrp="1"/>
          </p:cNvSpPr>
          <p:nvPr>
            <p:ph type="title"/>
          </p:nvPr>
        </p:nvSpPr>
        <p:spPr>
          <a:xfrm>
            <a:off x="2657440" y="591491"/>
            <a:ext cx="6877119" cy="640080"/>
          </a:xfrm>
        </p:spPr>
        <p:txBody>
          <a:bodyPr/>
          <a:lstStyle/>
          <a:p>
            <a:pPr algn="ctr"/>
            <a:r>
              <a:rPr lang="ar-SY" dirty="0"/>
              <a:t>واجهة المسؤول</a:t>
            </a:r>
            <a:endParaRPr lang="en-US" dirty="0"/>
          </a:p>
        </p:txBody>
      </p:sp>
      <p:pic>
        <p:nvPicPr>
          <p:cNvPr id="5" name="Picture 4">
            <a:extLst>
              <a:ext uri="{FF2B5EF4-FFF2-40B4-BE49-F238E27FC236}">
                <a16:creationId xmlns:a16="http://schemas.microsoft.com/office/drawing/2014/main" id="{A8F2A770-56C7-BC14-4DDE-12100034875E}"/>
              </a:ext>
            </a:extLst>
          </p:cNvPr>
          <p:cNvPicPr>
            <a:picLocks noChangeAspect="1"/>
          </p:cNvPicPr>
          <p:nvPr/>
        </p:nvPicPr>
        <p:blipFill>
          <a:blip r:embed="rId2"/>
          <a:stretch>
            <a:fillRect/>
          </a:stretch>
        </p:blipFill>
        <p:spPr>
          <a:xfrm>
            <a:off x="251011" y="1303288"/>
            <a:ext cx="11689977" cy="5626429"/>
          </a:xfrm>
          <a:prstGeom prst="rect">
            <a:avLst/>
          </a:prstGeom>
        </p:spPr>
      </p:pic>
    </p:spTree>
    <p:extLst>
      <p:ext uri="{BB962C8B-B14F-4D97-AF65-F5344CB8AC3E}">
        <p14:creationId xmlns:p14="http://schemas.microsoft.com/office/powerpoint/2010/main" val="2844349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5835-9D47-455D-81CF-01F25C380B7E}"/>
              </a:ext>
            </a:extLst>
          </p:cNvPr>
          <p:cNvSpPr>
            <a:spLocks noGrp="1"/>
          </p:cNvSpPr>
          <p:nvPr>
            <p:ph type="title"/>
          </p:nvPr>
        </p:nvSpPr>
        <p:spPr>
          <a:xfrm>
            <a:off x="4735398" y="527569"/>
            <a:ext cx="6877119" cy="640080"/>
          </a:xfrm>
        </p:spPr>
        <p:txBody>
          <a:bodyPr/>
          <a:lstStyle/>
          <a:p>
            <a:pPr algn="r" rtl="1"/>
            <a:r>
              <a:rPr lang="ar-SA" dirty="0"/>
              <a:t>الانجاز والاختبار:</a:t>
            </a:r>
            <a:endParaRPr lang="en-US" dirty="0"/>
          </a:p>
        </p:txBody>
      </p:sp>
      <p:sp>
        <p:nvSpPr>
          <p:cNvPr id="5" name="TextBox 4">
            <a:extLst>
              <a:ext uri="{FF2B5EF4-FFF2-40B4-BE49-F238E27FC236}">
                <a16:creationId xmlns:a16="http://schemas.microsoft.com/office/drawing/2014/main" id="{A0053C2C-2FEF-1B25-1F97-1750EC028954}"/>
              </a:ext>
            </a:extLst>
          </p:cNvPr>
          <p:cNvSpPr txBox="1"/>
          <p:nvPr/>
        </p:nvSpPr>
        <p:spPr>
          <a:xfrm>
            <a:off x="640976" y="1285116"/>
            <a:ext cx="10910047" cy="1077218"/>
          </a:xfrm>
          <a:prstGeom prst="rect">
            <a:avLst/>
          </a:prstGeom>
          <a:noFill/>
        </p:spPr>
        <p:txBody>
          <a:bodyPr wrap="square" rtlCol="0">
            <a:spAutoFit/>
          </a:bodyPr>
          <a:lstStyle/>
          <a:p>
            <a:pPr algn="r" rtl="1"/>
            <a:r>
              <a:rPr lang="ar-SY" sz="2400" dirty="0"/>
              <a:t>مقدمة:</a:t>
            </a:r>
          </a:p>
          <a:p>
            <a:pPr algn="r" rtl="1"/>
            <a:r>
              <a:rPr lang="ar-SY" sz="2000" dirty="0"/>
              <a:t>في هذا الفصل سنقوم ببعض الاختبارات للنظام وسنرى إن كان العمل يسير بالشكل الصحيح وكما خطط له, طريقة الأختبار ستكون بكتابة الدخل والخرج المتوقع والخرج الذي سيخرج لدينا.</a:t>
            </a:r>
            <a:endParaRPr lang="en-US" sz="2000" dirty="0"/>
          </a:p>
        </p:txBody>
      </p:sp>
      <p:sp>
        <p:nvSpPr>
          <p:cNvPr id="6" name="TextBox 5">
            <a:extLst>
              <a:ext uri="{FF2B5EF4-FFF2-40B4-BE49-F238E27FC236}">
                <a16:creationId xmlns:a16="http://schemas.microsoft.com/office/drawing/2014/main" id="{94C792F0-D506-D848-7878-29B1AF66E9F9}"/>
              </a:ext>
            </a:extLst>
          </p:cNvPr>
          <p:cNvSpPr txBox="1"/>
          <p:nvPr/>
        </p:nvSpPr>
        <p:spPr>
          <a:xfrm>
            <a:off x="8579222" y="3957139"/>
            <a:ext cx="2528049" cy="461665"/>
          </a:xfrm>
          <a:prstGeom prst="rect">
            <a:avLst/>
          </a:prstGeom>
          <a:noFill/>
        </p:spPr>
        <p:txBody>
          <a:bodyPr wrap="square" rtlCol="0">
            <a:spAutoFit/>
          </a:bodyPr>
          <a:lstStyle/>
          <a:p>
            <a:pPr algn="r" rtl="1"/>
            <a:r>
              <a:rPr lang="ar-SY" sz="2400" dirty="0">
                <a:solidFill>
                  <a:schemeClr val="accent2">
                    <a:lumMod val="60000"/>
                    <a:lumOff val="40000"/>
                  </a:schemeClr>
                </a:solidFill>
              </a:rPr>
              <a:t>1:اختبار إضافة طالب</a:t>
            </a:r>
            <a:endParaRPr lang="en-US" sz="2400" dirty="0">
              <a:solidFill>
                <a:schemeClr val="accent2">
                  <a:lumMod val="60000"/>
                  <a:lumOff val="40000"/>
                </a:schemeClr>
              </a:solidFill>
            </a:endParaRPr>
          </a:p>
        </p:txBody>
      </p:sp>
      <p:pic>
        <p:nvPicPr>
          <p:cNvPr id="10" name="Picture 9">
            <a:extLst>
              <a:ext uri="{FF2B5EF4-FFF2-40B4-BE49-F238E27FC236}">
                <a16:creationId xmlns:a16="http://schemas.microsoft.com/office/drawing/2014/main" id="{054093D2-1A1A-EF37-A984-7DFDF1A93DA4}"/>
              </a:ext>
            </a:extLst>
          </p:cNvPr>
          <p:cNvPicPr>
            <a:picLocks noChangeAspect="1"/>
          </p:cNvPicPr>
          <p:nvPr/>
        </p:nvPicPr>
        <p:blipFill>
          <a:blip r:embed="rId2"/>
          <a:stretch>
            <a:fillRect/>
          </a:stretch>
        </p:blipFill>
        <p:spPr>
          <a:xfrm>
            <a:off x="5904596" y="2479801"/>
            <a:ext cx="2264044" cy="4308506"/>
          </a:xfrm>
          <a:prstGeom prst="rect">
            <a:avLst/>
          </a:prstGeom>
        </p:spPr>
      </p:pic>
      <p:pic>
        <p:nvPicPr>
          <p:cNvPr id="12" name="Picture 11">
            <a:extLst>
              <a:ext uri="{FF2B5EF4-FFF2-40B4-BE49-F238E27FC236}">
                <a16:creationId xmlns:a16="http://schemas.microsoft.com/office/drawing/2014/main" id="{B832ADE9-5A36-2FD4-97D0-18FFF7BCDC1C}"/>
              </a:ext>
            </a:extLst>
          </p:cNvPr>
          <p:cNvPicPr>
            <a:picLocks noChangeAspect="1"/>
          </p:cNvPicPr>
          <p:nvPr/>
        </p:nvPicPr>
        <p:blipFill>
          <a:blip r:embed="rId3"/>
          <a:stretch>
            <a:fillRect/>
          </a:stretch>
        </p:blipFill>
        <p:spPr>
          <a:xfrm>
            <a:off x="3352803" y="2479801"/>
            <a:ext cx="2141211" cy="4308506"/>
          </a:xfrm>
          <a:prstGeom prst="rect">
            <a:avLst/>
          </a:prstGeom>
        </p:spPr>
      </p:pic>
      <p:pic>
        <p:nvPicPr>
          <p:cNvPr id="14" name="Picture 13">
            <a:extLst>
              <a:ext uri="{FF2B5EF4-FFF2-40B4-BE49-F238E27FC236}">
                <a16:creationId xmlns:a16="http://schemas.microsoft.com/office/drawing/2014/main" id="{3FF85DBA-BB31-437A-F373-9BFA7363B2A7}"/>
              </a:ext>
            </a:extLst>
          </p:cNvPr>
          <p:cNvPicPr>
            <a:picLocks noChangeAspect="1"/>
          </p:cNvPicPr>
          <p:nvPr/>
        </p:nvPicPr>
        <p:blipFill>
          <a:blip r:embed="rId4"/>
          <a:stretch>
            <a:fillRect/>
          </a:stretch>
        </p:blipFill>
        <p:spPr>
          <a:xfrm>
            <a:off x="640976" y="2479801"/>
            <a:ext cx="2301245" cy="4308506"/>
          </a:xfrm>
          <a:prstGeom prst="rect">
            <a:avLst/>
          </a:prstGeom>
        </p:spPr>
      </p:pic>
    </p:spTree>
    <p:extLst>
      <p:ext uri="{BB962C8B-B14F-4D97-AF65-F5344CB8AC3E}">
        <p14:creationId xmlns:p14="http://schemas.microsoft.com/office/powerpoint/2010/main" val="2275818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775F-2BBC-2B0A-4C38-FCC2B15E0D55}"/>
              </a:ext>
            </a:extLst>
          </p:cNvPr>
          <p:cNvSpPr>
            <a:spLocks noGrp="1"/>
          </p:cNvSpPr>
          <p:nvPr>
            <p:ph type="title"/>
          </p:nvPr>
        </p:nvSpPr>
        <p:spPr>
          <a:xfrm>
            <a:off x="10370820" y="539496"/>
            <a:ext cx="1073726" cy="640080"/>
          </a:xfrm>
        </p:spPr>
        <p:txBody>
          <a:bodyPr/>
          <a:lstStyle/>
          <a:p>
            <a:pPr algn="r" rtl="1"/>
            <a:r>
              <a:rPr lang="ar-SY" dirty="0"/>
              <a:t>خاتمة:</a:t>
            </a:r>
            <a:endParaRPr lang="en-US" dirty="0"/>
          </a:p>
        </p:txBody>
      </p:sp>
      <p:sp>
        <p:nvSpPr>
          <p:cNvPr id="4" name="TextBox 3">
            <a:extLst>
              <a:ext uri="{FF2B5EF4-FFF2-40B4-BE49-F238E27FC236}">
                <a16:creationId xmlns:a16="http://schemas.microsoft.com/office/drawing/2014/main" id="{13AEC491-6EFB-489E-55A9-CCF42AA2CE41}"/>
              </a:ext>
            </a:extLst>
          </p:cNvPr>
          <p:cNvSpPr txBox="1"/>
          <p:nvPr/>
        </p:nvSpPr>
        <p:spPr>
          <a:xfrm>
            <a:off x="998220" y="2095500"/>
            <a:ext cx="10195560" cy="2239780"/>
          </a:xfrm>
          <a:prstGeom prst="rect">
            <a:avLst/>
          </a:prstGeom>
          <a:noFill/>
        </p:spPr>
        <p:txBody>
          <a:bodyPr wrap="square" rtlCol="0">
            <a:spAutoFit/>
          </a:bodyPr>
          <a:lstStyle/>
          <a:p>
            <a:pPr algn="r" rtl="1">
              <a:lnSpc>
                <a:spcPct val="150000"/>
              </a:lnSpc>
            </a:pPr>
            <a:r>
              <a:rPr lang="ar-SY" sz="2400" i="1" dirty="0"/>
              <a:t>لابد لأي مشروع إن أراد النجاح الاستمرار فيه أن يواكب المتغيرات والتطورات الحاصلة ويعمل على أفكار جديدة ولا نجد سقفا للتطوير والأفكار الابداعية. بالنظر إلى مشروعنا فننظر إليه كبذرة لمنصة تجمع جميع الطلاب وتقدم لهم خدمة السكن بأسعار تناسبهم وتناسب دخلهم المحدود كطالب وتشجعهم على إكمال مسيرتهم الدراسية .</a:t>
            </a:r>
            <a:endParaRPr lang="en-US" sz="2400" i="1" dirty="0"/>
          </a:p>
        </p:txBody>
      </p:sp>
    </p:spTree>
    <p:extLst>
      <p:ext uri="{BB962C8B-B14F-4D97-AF65-F5344CB8AC3E}">
        <p14:creationId xmlns:p14="http://schemas.microsoft.com/office/powerpoint/2010/main" val="247691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F5DBE4-D40C-9DE4-C69B-E7C83001A149}"/>
              </a:ext>
            </a:extLst>
          </p:cNvPr>
          <p:cNvSpPr>
            <a:spLocks noGrp="1"/>
          </p:cNvSpPr>
          <p:nvPr>
            <p:ph type="title"/>
          </p:nvPr>
        </p:nvSpPr>
        <p:spPr>
          <a:xfrm>
            <a:off x="581192" y="333375"/>
            <a:ext cx="11029616" cy="839656"/>
          </a:xfrm>
        </p:spPr>
        <p:txBody>
          <a:bodyPr>
            <a:normAutofit/>
          </a:bodyPr>
          <a:lstStyle/>
          <a:p>
            <a:pPr algn="r"/>
            <a:r>
              <a:rPr lang="ar-SY" dirty="0"/>
              <a:t>فكرة المشروع:</a:t>
            </a:r>
            <a:endParaRPr lang="en-US" dirty="0"/>
          </a:p>
        </p:txBody>
      </p:sp>
      <p:sp>
        <p:nvSpPr>
          <p:cNvPr id="5" name="Content Placeholder 2">
            <a:extLst>
              <a:ext uri="{FF2B5EF4-FFF2-40B4-BE49-F238E27FC236}">
                <a16:creationId xmlns:a16="http://schemas.microsoft.com/office/drawing/2014/main" id="{09C84FAB-47B1-48D2-94BD-CBEA0E37EC7B}"/>
              </a:ext>
            </a:extLst>
          </p:cNvPr>
          <p:cNvSpPr txBox="1">
            <a:spLocks/>
          </p:cNvSpPr>
          <p:nvPr/>
        </p:nvSpPr>
        <p:spPr>
          <a:xfrm>
            <a:off x="685800" y="647701"/>
            <a:ext cx="11106150" cy="5314950"/>
          </a:xfrm>
          <a:prstGeom prst="rect">
            <a:avLst/>
          </a:prstGeom>
        </p:spPr>
        <p:txBody>
          <a:bodyPr>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r" rtl="1"/>
            <a:endParaRPr lang="ar-SY" sz="2400" dirty="0"/>
          </a:p>
          <a:p>
            <a:pPr algn="r" rtl="1"/>
            <a:endParaRPr lang="ar-SY" sz="2400" dirty="0"/>
          </a:p>
          <a:p>
            <a:pPr algn="r" rtl="1"/>
            <a:r>
              <a:rPr lang="ar-SY" sz="2400" dirty="0"/>
              <a:t>الفكرة قائمة على إنشاء وتصمم نظام يعمل كوسط بين الطالب والجمعية التي تساعد في توفير الخدمات بكل سهولة, تم العمل على مساعدة الطالب على الاستعلام عن البيوت الموجودة لدى المكاتب العقارية التي تتعامل معها الجمعة واختيار المنزل المناسب, والتمكن من أجاره بسعر أقل ويناسب الطالب ويوفر عليه عناء البحث والتنقل بين المكاتب العقارية.</a:t>
            </a:r>
          </a:p>
          <a:p>
            <a:pPr algn="r" rtl="1"/>
            <a:endParaRPr lang="ar-SY" sz="2400" dirty="0"/>
          </a:p>
          <a:p>
            <a:pPr algn="r" rtl="1"/>
            <a:r>
              <a:rPr lang="ar-SY" sz="2400" dirty="0"/>
              <a:t> </a:t>
            </a:r>
          </a:p>
          <a:p>
            <a:pPr algn="r" rtl="1"/>
            <a:endParaRPr lang="ar-SY" sz="2400" dirty="0"/>
          </a:p>
          <a:p>
            <a:pPr algn="r" rtl="1"/>
            <a:endParaRPr lang="ar-SY" sz="2400" dirty="0"/>
          </a:p>
        </p:txBody>
      </p:sp>
    </p:spTree>
    <p:extLst>
      <p:ext uri="{BB962C8B-B14F-4D97-AF65-F5344CB8AC3E}">
        <p14:creationId xmlns:p14="http://schemas.microsoft.com/office/powerpoint/2010/main" val="2516082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77081A-BAB9-85C3-D7AB-714F07202A63}"/>
              </a:ext>
            </a:extLst>
          </p:cNvPr>
          <p:cNvSpPr>
            <a:spLocks noGrp="1"/>
          </p:cNvSpPr>
          <p:nvPr>
            <p:ph type="title"/>
          </p:nvPr>
        </p:nvSpPr>
        <p:spPr>
          <a:xfrm>
            <a:off x="581191" y="492370"/>
            <a:ext cx="11029616" cy="674946"/>
          </a:xfrm>
        </p:spPr>
        <p:txBody>
          <a:bodyPr/>
          <a:lstStyle/>
          <a:p>
            <a:pPr algn="r"/>
            <a:r>
              <a:rPr lang="ar-SY" dirty="0"/>
              <a:t>شريحة المستخدمين</a:t>
            </a:r>
            <a:endParaRPr lang="en-US" dirty="0"/>
          </a:p>
        </p:txBody>
      </p:sp>
      <p:sp>
        <p:nvSpPr>
          <p:cNvPr id="5" name="Content Placeholder 2">
            <a:extLst>
              <a:ext uri="{FF2B5EF4-FFF2-40B4-BE49-F238E27FC236}">
                <a16:creationId xmlns:a16="http://schemas.microsoft.com/office/drawing/2014/main" id="{8BE54A81-41C0-99E1-B64C-005AFC266622}"/>
              </a:ext>
            </a:extLst>
          </p:cNvPr>
          <p:cNvSpPr txBox="1">
            <a:spLocks/>
          </p:cNvSpPr>
          <p:nvPr/>
        </p:nvSpPr>
        <p:spPr>
          <a:xfrm>
            <a:off x="335279" y="1754402"/>
            <a:ext cx="11521440" cy="3914877"/>
          </a:xfrm>
          <a:prstGeom prst="rect">
            <a:avLst/>
          </a:prstGeom>
        </p:spPr>
        <p:txBody>
          <a:bodyPr anchor="t">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r" rtl="1"/>
            <a:r>
              <a:rPr lang="ar-SY" sz="2400" dirty="0"/>
              <a:t>تصفح التطبيق والاطلاع على معلومات الجمعية بشكل عام متاح للجميع ولكن يمكننا تصنيف المستخدمين بشكل رئيسي إلى :</a:t>
            </a:r>
          </a:p>
          <a:p>
            <a:pPr algn="r" rtl="1"/>
            <a:r>
              <a:rPr lang="ar-SY" sz="2800" dirty="0"/>
              <a:t>الطالب</a:t>
            </a:r>
            <a:r>
              <a:rPr lang="ar-SY" sz="2400" dirty="0"/>
              <a:t>: المهتمون بالبحث عن المنازل.</a:t>
            </a:r>
          </a:p>
          <a:p>
            <a:pPr algn="r" rtl="1"/>
            <a:r>
              <a:rPr lang="ar-SY" sz="2400" dirty="0"/>
              <a:t> المتبرعون: الذين يقدمون التبرعات المالية للجمعية.</a:t>
            </a:r>
          </a:p>
          <a:p>
            <a:pPr algn="r" rtl="1"/>
            <a:r>
              <a:rPr lang="ar-SY" sz="2400" dirty="0"/>
              <a:t> المكاتب العقارية: الذين يعرضون المنازل. </a:t>
            </a:r>
          </a:p>
        </p:txBody>
      </p:sp>
    </p:spTree>
    <p:extLst>
      <p:ext uri="{BB962C8B-B14F-4D97-AF65-F5344CB8AC3E}">
        <p14:creationId xmlns:p14="http://schemas.microsoft.com/office/powerpoint/2010/main" val="304572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5E4F2A-67DC-A839-8F45-55559E5F843D}"/>
              </a:ext>
            </a:extLst>
          </p:cNvPr>
          <p:cNvSpPr>
            <a:spLocks noGrp="1"/>
          </p:cNvSpPr>
          <p:nvPr>
            <p:ph type="title"/>
          </p:nvPr>
        </p:nvSpPr>
        <p:spPr>
          <a:xfrm>
            <a:off x="581192" y="158817"/>
            <a:ext cx="11029616" cy="1013800"/>
          </a:xfrm>
        </p:spPr>
        <p:txBody>
          <a:bodyPr>
            <a:normAutofit/>
          </a:bodyPr>
          <a:lstStyle/>
          <a:p>
            <a:pPr algn="r"/>
            <a:r>
              <a:rPr lang="ar-SY" dirty="0"/>
              <a:t>النموذج المتبع</a:t>
            </a:r>
            <a:endParaRPr lang="en-US" dirty="0"/>
          </a:p>
        </p:txBody>
      </p:sp>
      <p:sp>
        <p:nvSpPr>
          <p:cNvPr id="5" name="Content Placeholder 2">
            <a:extLst>
              <a:ext uri="{FF2B5EF4-FFF2-40B4-BE49-F238E27FC236}">
                <a16:creationId xmlns:a16="http://schemas.microsoft.com/office/drawing/2014/main" id="{B126AAD0-122F-1B65-FAEA-5DBA001F809D}"/>
              </a:ext>
            </a:extLst>
          </p:cNvPr>
          <p:cNvSpPr txBox="1">
            <a:spLocks/>
          </p:cNvSpPr>
          <p:nvPr/>
        </p:nvSpPr>
        <p:spPr>
          <a:xfrm>
            <a:off x="581192" y="1563757"/>
            <a:ext cx="11029615" cy="4664765"/>
          </a:xfrm>
          <a:prstGeom prst="rect">
            <a:avLst/>
          </a:prstGeom>
          <a:ln>
            <a:solidFill>
              <a:schemeClr val="accent2">
                <a:lumMod val="60000"/>
                <a:lumOff val="40000"/>
              </a:schemeClr>
            </a:solidFill>
          </a:ln>
        </p:spPr>
        <p:txBody>
          <a:bodyPr anchor="t">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ctr"/>
            <a:r>
              <a:rPr lang="en-US" sz="2400" dirty="0">
                <a:effectLst>
                  <a:outerShdw blurRad="38100" dist="38100" dir="2700000" algn="tl">
                    <a:srgbClr val="000000">
                      <a:alpha val="43137"/>
                    </a:srgbClr>
                  </a:outerShdw>
                </a:effectLst>
              </a:rPr>
              <a:t>Agile software Development Methodology [scrum]</a:t>
            </a:r>
          </a:p>
          <a:p>
            <a:pPr algn="ctr"/>
            <a:endParaRPr lang="en-US" sz="2400" dirty="0"/>
          </a:p>
        </p:txBody>
      </p:sp>
      <p:pic>
        <p:nvPicPr>
          <p:cNvPr id="6" name="Picture 5">
            <a:extLst>
              <a:ext uri="{FF2B5EF4-FFF2-40B4-BE49-F238E27FC236}">
                <a16:creationId xmlns:a16="http://schemas.microsoft.com/office/drawing/2014/main" id="{FDBFA656-9A34-5224-FBEA-3C9538AC7714}"/>
              </a:ext>
            </a:extLst>
          </p:cNvPr>
          <p:cNvPicPr>
            <a:picLocks noChangeAspect="1"/>
          </p:cNvPicPr>
          <p:nvPr/>
        </p:nvPicPr>
        <p:blipFill>
          <a:blip r:embed="rId2"/>
          <a:stretch>
            <a:fillRect/>
          </a:stretch>
        </p:blipFill>
        <p:spPr>
          <a:xfrm>
            <a:off x="2026024" y="2540520"/>
            <a:ext cx="7844118" cy="3361765"/>
          </a:xfrm>
          <a:prstGeom prst="rect">
            <a:avLst/>
          </a:prstGeom>
        </p:spPr>
      </p:pic>
    </p:spTree>
    <p:extLst>
      <p:ext uri="{BB962C8B-B14F-4D97-AF65-F5344CB8AC3E}">
        <p14:creationId xmlns:p14="http://schemas.microsoft.com/office/powerpoint/2010/main" val="2338922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B3A13CA-6B61-1198-9596-1ECC3AE2CD64}"/>
              </a:ext>
            </a:extLst>
          </p:cNvPr>
          <p:cNvSpPr>
            <a:spLocks noGrp="1"/>
          </p:cNvSpPr>
          <p:nvPr>
            <p:ph type="title"/>
          </p:nvPr>
        </p:nvSpPr>
        <p:spPr>
          <a:xfrm>
            <a:off x="581192" y="132313"/>
            <a:ext cx="11029616" cy="1013800"/>
          </a:xfrm>
        </p:spPr>
        <p:txBody>
          <a:bodyPr/>
          <a:lstStyle/>
          <a:p>
            <a:pPr algn="r"/>
            <a:r>
              <a:rPr lang="ar-SY" dirty="0"/>
              <a:t>التقنيات المستخدمة</a:t>
            </a:r>
            <a:endParaRPr lang="en-US" dirty="0"/>
          </a:p>
        </p:txBody>
      </p:sp>
      <p:pic>
        <p:nvPicPr>
          <p:cNvPr id="7" name="Content Placeholder 4">
            <a:extLst>
              <a:ext uri="{FF2B5EF4-FFF2-40B4-BE49-F238E27FC236}">
                <a16:creationId xmlns:a16="http://schemas.microsoft.com/office/drawing/2014/main" id="{35BA5F34-732A-D0CF-B533-AADA62AA3E7E}"/>
              </a:ext>
            </a:extLst>
          </p:cNvPr>
          <p:cNvPicPr>
            <a:picLocks noChangeAspect="1"/>
          </p:cNvPicPr>
          <p:nvPr/>
        </p:nvPicPr>
        <p:blipFill>
          <a:blip r:embed="rId2"/>
          <a:stretch>
            <a:fillRect/>
          </a:stretch>
        </p:blipFill>
        <p:spPr>
          <a:xfrm>
            <a:off x="6644362" y="1581685"/>
            <a:ext cx="4607858" cy="2169459"/>
          </a:xfrm>
          <a:prstGeom prst="rect">
            <a:avLst/>
          </a:prstGeom>
          <a:ln w="228600" cap="sq" cmpd="thickThin">
            <a:solidFill>
              <a:schemeClr val="accent2">
                <a:lumMod val="20000"/>
                <a:lumOff val="80000"/>
              </a:schemeClr>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9B927152-53C6-80E6-9A4F-C809D2915E21}"/>
              </a:ext>
            </a:extLst>
          </p:cNvPr>
          <p:cNvPicPr>
            <a:picLocks noChangeAspect="1"/>
          </p:cNvPicPr>
          <p:nvPr/>
        </p:nvPicPr>
        <p:blipFill>
          <a:blip r:embed="rId3"/>
          <a:stretch>
            <a:fillRect/>
          </a:stretch>
        </p:blipFill>
        <p:spPr>
          <a:xfrm>
            <a:off x="939780" y="1581686"/>
            <a:ext cx="4331467" cy="2169459"/>
          </a:xfrm>
          <a:prstGeom prst="rect">
            <a:avLst/>
          </a:prstGeom>
          <a:solidFill>
            <a:schemeClr val="accent2">
              <a:lumMod val="40000"/>
              <a:lumOff val="60000"/>
            </a:schemeClr>
          </a:solidFill>
          <a:ln w="228600" cap="sq" cmpd="thickThin">
            <a:solidFill>
              <a:schemeClr val="accent2">
                <a:lumMod val="20000"/>
                <a:lumOff val="80000"/>
              </a:schemeClr>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78D8EDE6-9170-8921-35A0-F1940E548066}"/>
              </a:ext>
            </a:extLst>
          </p:cNvPr>
          <p:cNvPicPr>
            <a:picLocks noChangeAspect="1"/>
          </p:cNvPicPr>
          <p:nvPr/>
        </p:nvPicPr>
        <p:blipFill>
          <a:blip r:embed="rId4"/>
          <a:stretch>
            <a:fillRect/>
          </a:stretch>
        </p:blipFill>
        <p:spPr>
          <a:xfrm>
            <a:off x="3663482" y="4374521"/>
            <a:ext cx="4865036" cy="1946766"/>
          </a:xfrm>
          <a:prstGeom prst="rect">
            <a:avLst/>
          </a:prstGeom>
          <a:solidFill>
            <a:schemeClr val="accent2">
              <a:lumMod val="20000"/>
              <a:lumOff val="80000"/>
            </a:schemeClr>
          </a:solidFill>
          <a:ln w="228600" cap="sq" cmpd="thickThin">
            <a:solidFill>
              <a:schemeClr val="accent2">
                <a:lumMod val="20000"/>
                <a:lumOff val="80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164593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09A205-5D96-A5BA-40AD-44D247784936}"/>
              </a:ext>
            </a:extLst>
          </p:cNvPr>
          <p:cNvSpPr>
            <a:spLocks noGrp="1"/>
          </p:cNvSpPr>
          <p:nvPr>
            <p:ph type="title"/>
          </p:nvPr>
        </p:nvSpPr>
        <p:spPr>
          <a:xfrm>
            <a:off x="8600660" y="490329"/>
            <a:ext cx="3010147" cy="708791"/>
          </a:xfrm>
        </p:spPr>
        <p:txBody>
          <a:bodyPr/>
          <a:lstStyle/>
          <a:p>
            <a:pPr algn="r"/>
            <a:r>
              <a:rPr lang="ar-SY" dirty="0"/>
              <a:t>الدراسة المرجعية</a:t>
            </a:r>
            <a:endParaRPr lang="en-US" dirty="0"/>
          </a:p>
        </p:txBody>
      </p:sp>
      <p:sp>
        <p:nvSpPr>
          <p:cNvPr id="5" name="TextBox 4">
            <a:extLst>
              <a:ext uri="{FF2B5EF4-FFF2-40B4-BE49-F238E27FC236}">
                <a16:creationId xmlns:a16="http://schemas.microsoft.com/office/drawing/2014/main" id="{D5E49D51-D3BC-CA74-93EA-1A978A677170}"/>
              </a:ext>
            </a:extLst>
          </p:cNvPr>
          <p:cNvSpPr txBox="1"/>
          <p:nvPr/>
        </p:nvSpPr>
        <p:spPr>
          <a:xfrm>
            <a:off x="914400" y="2063184"/>
            <a:ext cx="10151165" cy="1685783"/>
          </a:xfrm>
          <a:prstGeom prst="rect">
            <a:avLst/>
          </a:prstGeom>
          <a:noFill/>
        </p:spPr>
        <p:txBody>
          <a:bodyPr wrap="square" rtlCol="0">
            <a:spAutoFit/>
          </a:bodyPr>
          <a:lstStyle/>
          <a:p>
            <a:pPr algn="r" rtl="1">
              <a:lnSpc>
                <a:spcPct val="150000"/>
              </a:lnSpc>
            </a:pPr>
            <a:r>
              <a:rPr lang="ar-SA" sz="2400" dirty="0"/>
              <a:t>في هذا الفصل سنعرض بعض المواقع والتطبيقات المشابهة لمشروعنا, ح</a:t>
            </a:r>
            <a:r>
              <a:rPr lang="ar-SY" sz="2400" dirty="0"/>
              <a:t>ي</a:t>
            </a:r>
            <a:r>
              <a:rPr lang="ar-SA" sz="2400" dirty="0"/>
              <a:t>ث تساعدنا الأنظمة الموجودة مسبقا في جمع متطلبات المشروع من خلال معرفة</a:t>
            </a:r>
            <a:r>
              <a:rPr lang="ar-SY" sz="2400" dirty="0"/>
              <a:t> نقا</a:t>
            </a:r>
            <a:r>
              <a:rPr lang="ar-SA" sz="2400" dirty="0"/>
              <a:t>ط القوة والضعف</a:t>
            </a:r>
            <a:r>
              <a:rPr lang="ar-SY" sz="2400" dirty="0"/>
              <a:t> لدى</a:t>
            </a:r>
            <a:r>
              <a:rPr lang="ar-SA" sz="2400" dirty="0"/>
              <a:t> الأنظمة الموجودة لنتمكن من استخدام ن</a:t>
            </a:r>
            <a:r>
              <a:rPr lang="ar-SY" sz="2400" dirty="0"/>
              <a:t>ق</a:t>
            </a:r>
            <a:r>
              <a:rPr lang="ar-SA" sz="2400" dirty="0"/>
              <a:t>اط القوة وتحسين نقاط الضعف للحصول على بديل أفضل.</a:t>
            </a:r>
            <a:endParaRPr lang="en-US" sz="2400" dirty="0"/>
          </a:p>
        </p:txBody>
      </p:sp>
      <p:sp>
        <p:nvSpPr>
          <p:cNvPr id="7" name="TextBox 6">
            <a:extLst>
              <a:ext uri="{FF2B5EF4-FFF2-40B4-BE49-F238E27FC236}">
                <a16:creationId xmlns:a16="http://schemas.microsoft.com/office/drawing/2014/main" id="{F35D1CAD-EB5E-3F1E-672E-9C45107EEE96}"/>
              </a:ext>
            </a:extLst>
          </p:cNvPr>
          <p:cNvSpPr txBox="1"/>
          <p:nvPr/>
        </p:nvSpPr>
        <p:spPr>
          <a:xfrm>
            <a:off x="9289774" y="1495814"/>
            <a:ext cx="1775791" cy="461665"/>
          </a:xfrm>
          <a:prstGeom prst="rect">
            <a:avLst/>
          </a:prstGeom>
          <a:noFill/>
        </p:spPr>
        <p:txBody>
          <a:bodyPr wrap="square" rtlCol="0">
            <a:spAutoFit/>
          </a:bodyPr>
          <a:lstStyle/>
          <a:p>
            <a:pPr algn="r"/>
            <a:r>
              <a:rPr lang="ar-SA" sz="2400" b="1" u="sng" dirty="0"/>
              <a:t>المقدمة:</a:t>
            </a:r>
            <a:endParaRPr lang="en-US" sz="2400" b="1" u="sng" dirty="0"/>
          </a:p>
        </p:txBody>
      </p:sp>
      <p:sp>
        <p:nvSpPr>
          <p:cNvPr id="8" name="TextBox 7">
            <a:extLst>
              <a:ext uri="{FF2B5EF4-FFF2-40B4-BE49-F238E27FC236}">
                <a16:creationId xmlns:a16="http://schemas.microsoft.com/office/drawing/2014/main" id="{21DDE276-1AB8-D7DF-27C1-15FA58677411}"/>
              </a:ext>
            </a:extLst>
          </p:cNvPr>
          <p:cNvSpPr txBox="1"/>
          <p:nvPr/>
        </p:nvSpPr>
        <p:spPr>
          <a:xfrm>
            <a:off x="8600660" y="3594488"/>
            <a:ext cx="2464905" cy="400110"/>
          </a:xfrm>
          <a:prstGeom prst="rect">
            <a:avLst/>
          </a:prstGeom>
          <a:noFill/>
        </p:spPr>
        <p:txBody>
          <a:bodyPr wrap="square" rtlCol="0">
            <a:spAutoFit/>
          </a:bodyPr>
          <a:lstStyle/>
          <a:p>
            <a:r>
              <a:rPr lang="ar-SA" sz="2000" dirty="0"/>
              <a:t>جمعية جود للإسكان:</a:t>
            </a:r>
            <a:endParaRPr lang="en-US" sz="2000" dirty="0"/>
          </a:p>
        </p:txBody>
      </p:sp>
      <p:sp>
        <p:nvSpPr>
          <p:cNvPr id="9" name="TextBox 8">
            <a:extLst>
              <a:ext uri="{FF2B5EF4-FFF2-40B4-BE49-F238E27FC236}">
                <a16:creationId xmlns:a16="http://schemas.microsoft.com/office/drawing/2014/main" id="{3AE46189-D229-E0AF-AFE9-D0E86664AAED}"/>
              </a:ext>
            </a:extLst>
          </p:cNvPr>
          <p:cNvSpPr txBox="1"/>
          <p:nvPr/>
        </p:nvSpPr>
        <p:spPr>
          <a:xfrm>
            <a:off x="5194852" y="3607740"/>
            <a:ext cx="2796209" cy="400110"/>
          </a:xfrm>
          <a:prstGeom prst="rect">
            <a:avLst/>
          </a:prstGeom>
          <a:noFill/>
        </p:spPr>
        <p:txBody>
          <a:bodyPr wrap="square" rtlCol="0">
            <a:spAutoFit/>
          </a:bodyPr>
          <a:lstStyle/>
          <a:p>
            <a:r>
              <a:rPr lang="ar-SA" sz="2000" dirty="0"/>
              <a:t>جمعية القلوب الرحيمة:</a:t>
            </a:r>
            <a:endParaRPr lang="en-US" sz="2000" dirty="0"/>
          </a:p>
        </p:txBody>
      </p:sp>
      <p:sp>
        <p:nvSpPr>
          <p:cNvPr id="10" name="TextBox 9">
            <a:extLst>
              <a:ext uri="{FF2B5EF4-FFF2-40B4-BE49-F238E27FC236}">
                <a16:creationId xmlns:a16="http://schemas.microsoft.com/office/drawing/2014/main" id="{44236970-EB71-337C-B932-BF704305E1DB}"/>
              </a:ext>
            </a:extLst>
          </p:cNvPr>
          <p:cNvSpPr txBox="1"/>
          <p:nvPr/>
        </p:nvSpPr>
        <p:spPr>
          <a:xfrm>
            <a:off x="1974574" y="3594488"/>
            <a:ext cx="2504661" cy="400110"/>
          </a:xfrm>
          <a:prstGeom prst="rect">
            <a:avLst/>
          </a:prstGeom>
          <a:noFill/>
        </p:spPr>
        <p:txBody>
          <a:bodyPr wrap="square" rtlCol="0">
            <a:spAutoFit/>
          </a:bodyPr>
          <a:lstStyle/>
          <a:p>
            <a:r>
              <a:rPr lang="ar-SA" sz="2000" dirty="0"/>
              <a:t>جمعية ميجا خير:</a:t>
            </a:r>
            <a:endParaRPr lang="en-US" sz="2000" dirty="0"/>
          </a:p>
        </p:txBody>
      </p:sp>
      <p:pic>
        <p:nvPicPr>
          <p:cNvPr id="11" name="Picture 10">
            <a:extLst>
              <a:ext uri="{FF2B5EF4-FFF2-40B4-BE49-F238E27FC236}">
                <a16:creationId xmlns:a16="http://schemas.microsoft.com/office/drawing/2014/main" id="{EA165833-A9E7-5034-F487-D4B7D8DB32AA}"/>
              </a:ext>
            </a:extLst>
          </p:cNvPr>
          <p:cNvPicPr>
            <a:picLocks noChangeAspect="1"/>
          </p:cNvPicPr>
          <p:nvPr/>
        </p:nvPicPr>
        <p:blipFill>
          <a:blip r:embed="rId2"/>
          <a:stretch>
            <a:fillRect/>
          </a:stretch>
        </p:blipFill>
        <p:spPr>
          <a:xfrm>
            <a:off x="8301832" y="4291292"/>
            <a:ext cx="2624975" cy="1913874"/>
          </a:xfrm>
          <a:prstGeom prst="rect">
            <a:avLst/>
          </a:prstGeom>
        </p:spPr>
      </p:pic>
      <p:pic>
        <p:nvPicPr>
          <p:cNvPr id="12" name="Picture 11">
            <a:extLst>
              <a:ext uri="{FF2B5EF4-FFF2-40B4-BE49-F238E27FC236}">
                <a16:creationId xmlns:a16="http://schemas.microsoft.com/office/drawing/2014/main" id="{B597B4D7-4B21-7FEE-2275-2E43F502B1D1}"/>
              </a:ext>
            </a:extLst>
          </p:cNvPr>
          <p:cNvPicPr>
            <a:picLocks noChangeAspect="1"/>
          </p:cNvPicPr>
          <p:nvPr/>
        </p:nvPicPr>
        <p:blipFill>
          <a:blip r:embed="rId3"/>
          <a:stretch>
            <a:fillRect/>
          </a:stretch>
        </p:blipFill>
        <p:spPr>
          <a:xfrm>
            <a:off x="4841799" y="4291292"/>
            <a:ext cx="2796209" cy="1913874"/>
          </a:xfrm>
          <a:prstGeom prst="rect">
            <a:avLst/>
          </a:prstGeom>
        </p:spPr>
      </p:pic>
      <p:pic>
        <p:nvPicPr>
          <p:cNvPr id="22" name="Picture 21" descr="Logo, company name&#10;&#10;Description automatically generated">
            <a:extLst>
              <a:ext uri="{FF2B5EF4-FFF2-40B4-BE49-F238E27FC236}">
                <a16:creationId xmlns:a16="http://schemas.microsoft.com/office/drawing/2014/main" id="{6AFE2A68-72BB-DE5D-4A77-FFED6A2396F3}"/>
              </a:ext>
            </a:extLst>
          </p:cNvPr>
          <p:cNvPicPr>
            <a:picLocks noChangeAspect="1"/>
          </p:cNvPicPr>
          <p:nvPr/>
        </p:nvPicPr>
        <p:blipFill>
          <a:blip r:embed="rId4"/>
          <a:stretch>
            <a:fillRect/>
          </a:stretch>
        </p:blipFill>
        <p:spPr>
          <a:xfrm>
            <a:off x="1553000" y="4323334"/>
            <a:ext cx="2624975" cy="1913874"/>
          </a:xfrm>
          <a:prstGeom prst="rect">
            <a:avLst/>
          </a:prstGeom>
        </p:spPr>
      </p:pic>
    </p:spTree>
    <p:extLst>
      <p:ext uri="{BB962C8B-B14F-4D97-AF65-F5344CB8AC3E}">
        <p14:creationId xmlns:p14="http://schemas.microsoft.com/office/powerpoint/2010/main" val="38294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26451D3F-0189-A50E-64D9-C60E0C1B0B0A}"/>
              </a:ext>
            </a:extLst>
          </p:cNvPr>
          <p:cNvGraphicFramePr>
            <a:graphicFrameLocks noGrp="1"/>
          </p:cNvGraphicFramePr>
          <p:nvPr>
            <p:extLst>
              <p:ext uri="{D42A27DB-BD31-4B8C-83A1-F6EECF244321}">
                <p14:modId xmlns:p14="http://schemas.microsoft.com/office/powerpoint/2010/main" val="393076180"/>
              </p:ext>
            </p:extLst>
          </p:nvPr>
        </p:nvGraphicFramePr>
        <p:xfrm>
          <a:off x="950259" y="1535454"/>
          <a:ext cx="10381130" cy="4992486"/>
        </p:xfrm>
        <a:graphic>
          <a:graphicData uri="http://schemas.openxmlformats.org/drawingml/2006/table">
            <a:tbl>
              <a:tblPr firstRow="1" bandRow="1">
                <a:tableStyleId>{21E4AEA4-8DFA-4A89-87EB-49C32662AFE0}</a:tableStyleId>
              </a:tblPr>
              <a:tblGrid>
                <a:gridCol w="2076226">
                  <a:extLst>
                    <a:ext uri="{9D8B030D-6E8A-4147-A177-3AD203B41FA5}">
                      <a16:colId xmlns:a16="http://schemas.microsoft.com/office/drawing/2014/main" val="3395395236"/>
                    </a:ext>
                  </a:extLst>
                </a:gridCol>
                <a:gridCol w="2076226">
                  <a:extLst>
                    <a:ext uri="{9D8B030D-6E8A-4147-A177-3AD203B41FA5}">
                      <a16:colId xmlns:a16="http://schemas.microsoft.com/office/drawing/2014/main" val="2060711289"/>
                    </a:ext>
                  </a:extLst>
                </a:gridCol>
                <a:gridCol w="2076226">
                  <a:extLst>
                    <a:ext uri="{9D8B030D-6E8A-4147-A177-3AD203B41FA5}">
                      <a16:colId xmlns:a16="http://schemas.microsoft.com/office/drawing/2014/main" val="998181937"/>
                    </a:ext>
                  </a:extLst>
                </a:gridCol>
                <a:gridCol w="2076226">
                  <a:extLst>
                    <a:ext uri="{9D8B030D-6E8A-4147-A177-3AD203B41FA5}">
                      <a16:colId xmlns:a16="http://schemas.microsoft.com/office/drawing/2014/main" val="3738055632"/>
                    </a:ext>
                  </a:extLst>
                </a:gridCol>
                <a:gridCol w="2076226">
                  <a:extLst>
                    <a:ext uri="{9D8B030D-6E8A-4147-A177-3AD203B41FA5}">
                      <a16:colId xmlns:a16="http://schemas.microsoft.com/office/drawing/2014/main" val="2262297117"/>
                    </a:ext>
                  </a:extLst>
                </a:gridCol>
              </a:tblGrid>
              <a:tr h="679681">
                <a:tc>
                  <a:txBody>
                    <a:bodyPr/>
                    <a:lstStyle/>
                    <a:p>
                      <a:pPr algn="ctr"/>
                      <a:r>
                        <a:rPr lang="ar-SY" sz="2400" dirty="0"/>
                        <a:t>قلوب رحيمة</a:t>
                      </a:r>
                      <a:endParaRPr lang="en-US" sz="2400" dirty="0"/>
                    </a:p>
                  </a:txBody>
                  <a:tcPr anchor="ctr"/>
                </a:tc>
                <a:tc>
                  <a:txBody>
                    <a:bodyPr/>
                    <a:lstStyle/>
                    <a:p>
                      <a:pPr algn="ctr"/>
                      <a:r>
                        <a:rPr lang="ar-SY" sz="2400" dirty="0"/>
                        <a:t>ميجا خير</a:t>
                      </a:r>
                      <a:endParaRPr lang="en-US" sz="2400" dirty="0"/>
                    </a:p>
                  </a:txBody>
                  <a:tcPr anchor="ctr"/>
                </a:tc>
                <a:tc>
                  <a:txBody>
                    <a:bodyPr/>
                    <a:lstStyle/>
                    <a:p>
                      <a:pPr algn="ctr"/>
                      <a:r>
                        <a:rPr lang="ar-SY" sz="2400" dirty="0"/>
                        <a:t>جود الأسكان</a:t>
                      </a:r>
                      <a:endParaRPr lang="en-US" sz="2400" dirty="0"/>
                    </a:p>
                  </a:txBody>
                  <a:tcPr anchor="ctr"/>
                </a:tc>
                <a:tc>
                  <a:txBody>
                    <a:bodyPr/>
                    <a:lstStyle/>
                    <a:p>
                      <a:pPr algn="ctr"/>
                      <a:r>
                        <a:rPr lang="en-US" sz="2400" dirty="0" err="1"/>
                        <a:t>homii</a:t>
                      </a:r>
                      <a:endParaRPr lang="en-US" sz="2400" dirty="0"/>
                    </a:p>
                  </a:txBody>
                  <a:tcPr anchor="ctr"/>
                </a:tc>
                <a:tc>
                  <a:txBody>
                    <a:bodyPr/>
                    <a:lstStyle/>
                    <a:p>
                      <a:pPr algn="ctr"/>
                      <a:endParaRPr lang="en-US"/>
                    </a:p>
                  </a:txBody>
                  <a:tcPr anchor="ctr"/>
                </a:tc>
                <a:extLst>
                  <a:ext uri="{0D108BD9-81ED-4DB2-BD59-A6C34878D82A}">
                    <a16:rowId xmlns:a16="http://schemas.microsoft.com/office/drawing/2014/main" val="3907975088"/>
                  </a:ext>
                </a:extLst>
              </a:tr>
              <a:tr h="679681">
                <a:tc>
                  <a:txBody>
                    <a:bodyPr/>
                    <a:lstStyle/>
                    <a:p>
                      <a:pPr marL="342900" indent="-342900" algn="r" rtl="1">
                        <a:buFont typeface="+mj-lt"/>
                        <a:buAutoNum type="arabicPeriod"/>
                      </a:pPr>
                      <a:r>
                        <a:rPr lang="ar-SY" dirty="0"/>
                        <a:t>محتاج</a:t>
                      </a:r>
                    </a:p>
                    <a:p>
                      <a:pPr marL="342900" indent="-342900" algn="r" rtl="1">
                        <a:buFont typeface="+mj-lt"/>
                        <a:buAutoNum type="arabicPeriod"/>
                      </a:pPr>
                      <a:r>
                        <a:rPr lang="ar-SY" dirty="0"/>
                        <a:t>متبرع</a:t>
                      </a:r>
                      <a:endParaRPr lang="en-US" dirty="0"/>
                    </a:p>
                  </a:txBody>
                  <a:tcPr anchor="ctr"/>
                </a:tc>
                <a:tc>
                  <a:txBody>
                    <a:bodyPr/>
                    <a:lstStyle/>
                    <a:p>
                      <a:pPr marL="342900" indent="-342900" algn="r" rtl="1">
                        <a:buFont typeface="+mj-lt"/>
                        <a:buAutoNum type="arabicPeriod"/>
                      </a:pPr>
                      <a:r>
                        <a:rPr lang="ar-SY" dirty="0"/>
                        <a:t>محتاج </a:t>
                      </a:r>
                    </a:p>
                    <a:p>
                      <a:pPr marL="342900" indent="-342900" algn="r" rtl="1">
                        <a:buFont typeface="+mj-lt"/>
                        <a:buAutoNum type="arabicPeriod"/>
                      </a:pPr>
                      <a:r>
                        <a:rPr lang="ar-SY" dirty="0"/>
                        <a:t>متبرع</a:t>
                      </a:r>
                      <a:endParaRPr lang="en-US" dirty="0"/>
                    </a:p>
                  </a:txBody>
                  <a:tcPr anchor="ctr"/>
                </a:tc>
                <a:tc>
                  <a:txBody>
                    <a:bodyPr/>
                    <a:lstStyle/>
                    <a:p>
                      <a:pPr marL="342900" indent="-342900" algn="r" rtl="1">
                        <a:buFont typeface="+mj-lt"/>
                        <a:buAutoNum type="arabicPeriod"/>
                      </a:pPr>
                      <a:r>
                        <a:rPr lang="ar-SY" dirty="0"/>
                        <a:t>عائلة محتاجة</a:t>
                      </a:r>
                    </a:p>
                    <a:p>
                      <a:pPr marL="342900" indent="-342900" algn="r" rtl="1">
                        <a:buFont typeface="+mj-lt"/>
                        <a:buAutoNum type="arabicPeriod"/>
                      </a:pPr>
                      <a:r>
                        <a:rPr lang="ar-SY" dirty="0"/>
                        <a:t>متبرع</a:t>
                      </a:r>
                      <a:endParaRPr lang="en-US" dirty="0"/>
                    </a:p>
                  </a:txBody>
                  <a:tcPr anchor="ctr"/>
                </a:tc>
                <a:tc>
                  <a:txBody>
                    <a:bodyPr/>
                    <a:lstStyle/>
                    <a:p>
                      <a:pPr marL="342900" indent="-342900" algn="r" rtl="1">
                        <a:buFont typeface="+mj-lt"/>
                        <a:buAutoNum type="arabicPeriod"/>
                      </a:pPr>
                      <a:r>
                        <a:rPr lang="ar-SY" dirty="0"/>
                        <a:t>طالب </a:t>
                      </a:r>
                    </a:p>
                    <a:p>
                      <a:pPr marL="342900" indent="-342900" algn="r" rtl="1">
                        <a:buFont typeface="+mj-lt"/>
                        <a:buAutoNum type="arabicPeriod"/>
                      </a:pPr>
                      <a:r>
                        <a:rPr lang="ar-SY" dirty="0"/>
                        <a:t>متبرع</a:t>
                      </a:r>
                    </a:p>
                    <a:p>
                      <a:pPr marL="342900" indent="-342900" algn="r" rtl="1">
                        <a:buFont typeface="+mj-lt"/>
                        <a:buAutoNum type="arabicPeriod"/>
                      </a:pPr>
                      <a:r>
                        <a:rPr lang="ar-SY" dirty="0"/>
                        <a:t>مكتب عقاري</a:t>
                      </a:r>
                      <a:endParaRPr lang="en-US" dirty="0"/>
                    </a:p>
                  </a:txBody>
                  <a:tcPr anchor="ctr"/>
                </a:tc>
                <a:tc>
                  <a:txBody>
                    <a:bodyPr/>
                    <a:lstStyle/>
                    <a:p>
                      <a:pPr algn="ctr"/>
                      <a:r>
                        <a:rPr lang="ar-SY" dirty="0">
                          <a:solidFill>
                            <a:schemeClr val="accent2">
                              <a:lumMod val="75000"/>
                            </a:schemeClr>
                          </a:solidFill>
                        </a:rPr>
                        <a:t>المستخدمين</a:t>
                      </a:r>
                      <a:endParaRPr lang="en-US" dirty="0">
                        <a:solidFill>
                          <a:schemeClr val="accent2">
                            <a:lumMod val="75000"/>
                          </a:schemeClr>
                        </a:solidFill>
                      </a:endParaRPr>
                    </a:p>
                  </a:txBody>
                  <a:tcPr anchor="ctr"/>
                </a:tc>
                <a:extLst>
                  <a:ext uri="{0D108BD9-81ED-4DB2-BD59-A6C34878D82A}">
                    <a16:rowId xmlns:a16="http://schemas.microsoft.com/office/drawing/2014/main" val="2568186661"/>
                  </a:ext>
                </a:extLst>
              </a:tr>
              <a:tr h="679681">
                <a:tc>
                  <a:txBody>
                    <a:bodyPr/>
                    <a:lstStyle/>
                    <a:p>
                      <a:pPr algn="ctr"/>
                      <a:r>
                        <a:rPr lang="ar-SY" dirty="0"/>
                        <a:t>جميع أنواع المساعدات</a:t>
                      </a:r>
                      <a:endParaRPr lang="en-US" dirty="0"/>
                    </a:p>
                  </a:txBody>
                  <a:tcPr anchor="ctr"/>
                </a:tc>
                <a:tc>
                  <a:txBody>
                    <a:bodyPr/>
                    <a:lstStyle/>
                    <a:p>
                      <a:pPr algn="ctr"/>
                      <a:r>
                        <a:rPr lang="ar-SY" dirty="0"/>
                        <a:t>مساعدة مالية</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SY" dirty="0"/>
                        <a:t>توفير سكن</a:t>
                      </a:r>
                      <a:endParaRPr lang="en-US" dirty="0"/>
                    </a:p>
                  </a:txBody>
                  <a:tcPr anchor="ctr"/>
                </a:tc>
                <a:tc>
                  <a:txBody>
                    <a:bodyPr/>
                    <a:lstStyle/>
                    <a:p>
                      <a:pPr algn="ctr"/>
                      <a:r>
                        <a:rPr lang="ar-SY" dirty="0"/>
                        <a:t>توفير سكن</a:t>
                      </a:r>
                      <a:endParaRPr lang="en-US" dirty="0"/>
                    </a:p>
                  </a:txBody>
                  <a:tcPr anchor="ctr"/>
                </a:tc>
                <a:tc>
                  <a:txBody>
                    <a:bodyPr/>
                    <a:lstStyle/>
                    <a:p>
                      <a:pPr algn="ctr"/>
                      <a:r>
                        <a:rPr lang="ar-SY" dirty="0">
                          <a:solidFill>
                            <a:schemeClr val="accent2">
                              <a:lumMod val="75000"/>
                            </a:schemeClr>
                          </a:solidFill>
                        </a:rPr>
                        <a:t>المستفيدين</a:t>
                      </a:r>
                      <a:endParaRPr lang="en-US" dirty="0">
                        <a:solidFill>
                          <a:schemeClr val="accent2">
                            <a:lumMod val="75000"/>
                          </a:schemeClr>
                        </a:solidFill>
                      </a:endParaRPr>
                    </a:p>
                  </a:txBody>
                  <a:tcPr anchor="ctr"/>
                </a:tc>
                <a:extLst>
                  <a:ext uri="{0D108BD9-81ED-4DB2-BD59-A6C34878D82A}">
                    <a16:rowId xmlns:a16="http://schemas.microsoft.com/office/drawing/2014/main" val="504178113"/>
                  </a:ext>
                </a:extLst>
              </a:tr>
              <a:tr h="679681">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marL="285750" indent="-285750" algn="ctr">
                        <a:buFont typeface="Wingdings" panose="05000000000000000000" pitchFamily="2" charset="2"/>
                        <a:buChar char="ü"/>
                      </a:pPr>
                      <a:endParaRPr lang="en-US" dirty="0"/>
                    </a:p>
                  </a:txBody>
                  <a:tcPr anchor="ctr"/>
                </a:tc>
                <a:tc>
                  <a:txBody>
                    <a:bodyPr/>
                    <a:lstStyle/>
                    <a:p>
                      <a:pPr algn="ctr"/>
                      <a:r>
                        <a:rPr lang="ar-SY" dirty="0">
                          <a:solidFill>
                            <a:schemeClr val="accent2">
                              <a:lumMod val="75000"/>
                            </a:schemeClr>
                          </a:solidFill>
                        </a:rPr>
                        <a:t>وثوقية المحتاجين</a:t>
                      </a:r>
                      <a:endParaRPr lang="en-US" dirty="0">
                        <a:solidFill>
                          <a:schemeClr val="accent2">
                            <a:lumMod val="75000"/>
                          </a:schemeClr>
                        </a:solidFill>
                      </a:endParaRPr>
                    </a:p>
                  </a:txBody>
                  <a:tcPr anchor="ctr"/>
                </a:tc>
                <a:extLst>
                  <a:ext uri="{0D108BD9-81ED-4DB2-BD59-A6C34878D82A}">
                    <a16:rowId xmlns:a16="http://schemas.microsoft.com/office/drawing/2014/main" val="2705961411"/>
                  </a:ext>
                </a:extLst>
              </a:tr>
              <a:tr h="679681">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tc>
                  <a:txBody>
                    <a:bodyPr/>
                    <a:lstStyle/>
                    <a:p>
                      <a:pPr algn="ctr"/>
                      <a:r>
                        <a:rPr lang="ar-SY" dirty="0">
                          <a:solidFill>
                            <a:schemeClr val="accent2">
                              <a:lumMod val="75000"/>
                            </a:schemeClr>
                          </a:solidFill>
                        </a:rPr>
                        <a:t>وثوقية المتبرعين</a:t>
                      </a:r>
                      <a:endParaRPr lang="en-US" dirty="0">
                        <a:solidFill>
                          <a:schemeClr val="accent2">
                            <a:lumMod val="75000"/>
                          </a:schemeClr>
                        </a:solidFill>
                      </a:endParaRPr>
                    </a:p>
                  </a:txBody>
                  <a:tcPr anchor="ctr"/>
                </a:tc>
                <a:extLst>
                  <a:ext uri="{0D108BD9-81ED-4DB2-BD59-A6C34878D82A}">
                    <a16:rowId xmlns:a16="http://schemas.microsoft.com/office/drawing/2014/main" val="3554997170"/>
                  </a:ext>
                </a:extLst>
              </a:tr>
              <a:tr h="679681">
                <a:tc>
                  <a:txBody>
                    <a:bodyPr/>
                    <a:lstStyle/>
                    <a:p>
                      <a:pPr algn="ctr"/>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r>
                        <a:rPr lang="ar-SY" dirty="0">
                          <a:solidFill>
                            <a:schemeClr val="accent2">
                              <a:lumMod val="75000"/>
                            </a:schemeClr>
                          </a:solidFill>
                        </a:rPr>
                        <a:t>الدفع الاكتروني</a:t>
                      </a:r>
                      <a:endParaRPr lang="en-US" dirty="0">
                        <a:solidFill>
                          <a:schemeClr val="accent2">
                            <a:lumMod val="75000"/>
                          </a:schemeClr>
                        </a:solidFill>
                      </a:endParaRPr>
                    </a:p>
                  </a:txBody>
                  <a:tcPr anchor="ctr"/>
                </a:tc>
                <a:extLst>
                  <a:ext uri="{0D108BD9-81ED-4DB2-BD59-A6C34878D82A}">
                    <a16:rowId xmlns:a16="http://schemas.microsoft.com/office/drawing/2014/main" val="106180751"/>
                  </a:ext>
                </a:extLst>
              </a:tr>
              <a:tr h="679681">
                <a:tc>
                  <a:txBody>
                    <a:bodyPr/>
                    <a:lstStyle/>
                    <a:p>
                      <a:pPr algn="ctr"/>
                      <a:endParaRPr lang="en-US" dirty="0"/>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r>
                        <a:rPr lang="ar-SY" dirty="0">
                          <a:solidFill>
                            <a:schemeClr val="accent2">
                              <a:lumMod val="75000"/>
                            </a:schemeClr>
                          </a:solidFill>
                        </a:rPr>
                        <a:t>سهولة الاستخدام</a:t>
                      </a:r>
                      <a:endParaRPr lang="en-US" dirty="0">
                        <a:solidFill>
                          <a:schemeClr val="accent2">
                            <a:lumMod val="75000"/>
                          </a:schemeClr>
                        </a:solidFill>
                      </a:endParaRPr>
                    </a:p>
                  </a:txBody>
                  <a:tcPr anchor="ctr"/>
                </a:tc>
                <a:extLst>
                  <a:ext uri="{0D108BD9-81ED-4DB2-BD59-A6C34878D82A}">
                    <a16:rowId xmlns:a16="http://schemas.microsoft.com/office/drawing/2014/main" val="918751364"/>
                  </a:ext>
                </a:extLst>
              </a:tr>
            </a:tbl>
          </a:graphicData>
        </a:graphic>
      </p:graphicFrame>
      <p:sp>
        <p:nvSpPr>
          <p:cNvPr id="8" name="TextBox 7">
            <a:extLst>
              <a:ext uri="{FF2B5EF4-FFF2-40B4-BE49-F238E27FC236}">
                <a16:creationId xmlns:a16="http://schemas.microsoft.com/office/drawing/2014/main" id="{FCA03843-666C-7B67-C59A-9F88DA2FED61}"/>
              </a:ext>
            </a:extLst>
          </p:cNvPr>
          <p:cNvSpPr txBox="1"/>
          <p:nvPr/>
        </p:nvSpPr>
        <p:spPr>
          <a:xfrm>
            <a:off x="4809565" y="564779"/>
            <a:ext cx="2662517" cy="523220"/>
          </a:xfrm>
          <a:prstGeom prst="rect">
            <a:avLst/>
          </a:prstGeom>
          <a:noFill/>
        </p:spPr>
        <p:txBody>
          <a:bodyPr wrap="square" rtlCol="0">
            <a:spAutoFit/>
          </a:bodyPr>
          <a:lstStyle/>
          <a:p>
            <a:r>
              <a:rPr lang="ar-SY" sz="2800" dirty="0"/>
              <a:t>مقارنة بين ال</a:t>
            </a:r>
            <a:r>
              <a:rPr lang="ar-SA" sz="2800" dirty="0"/>
              <a:t>أ</a:t>
            </a:r>
            <a:r>
              <a:rPr lang="ar-SY" sz="2800" dirty="0"/>
              <a:t>نظمة</a:t>
            </a:r>
            <a:endParaRPr lang="en-US" sz="2800" dirty="0"/>
          </a:p>
        </p:txBody>
      </p:sp>
      <p:sp>
        <p:nvSpPr>
          <p:cNvPr id="20" name="Multiplication Sign 19">
            <a:extLst>
              <a:ext uri="{FF2B5EF4-FFF2-40B4-BE49-F238E27FC236}">
                <a16:creationId xmlns:a16="http://schemas.microsoft.com/office/drawing/2014/main" id="{711A797B-D1DA-78A6-4121-EC2AF56F78ED}"/>
              </a:ext>
            </a:extLst>
          </p:cNvPr>
          <p:cNvSpPr/>
          <p:nvPr/>
        </p:nvSpPr>
        <p:spPr>
          <a:xfrm>
            <a:off x="1613647" y="3984415"/>
            <a:ext cx="492498" cy="37659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ication Sign 20">
            <a:extLst>
              <a:ext uri="{FF2B5EF4-FFF2-40B4-BE49-F238E27FC236}">
                <a16:creationId xmlns:a16="http://schemas.microsoft.com/office/drawing/2014/main" id="{DE3C442E-98A5-5A5E-6150-9DF7259E48FB}"/>
              </a:ext>
            </a:extLst>
          </p:cNvPr>
          <p:cNvSpPr/>
          <p:nvPr/>
        </p:nvSpPr>
        <p:spPr>
          <a:xfrm>
            <a:off x="3707186" y="4664743"/>
            <a:ext cx="492498" cy="37659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ltiplication Sign 21">
            <a:extLst>
              <a:ext uri="{FF2B5EF4-FFF2-40B4-BE49-F238E27FC236}">
                <a16:creationId xmlns:a16="http://schemas.microsoft.com/office/drawing/2014/main" id="{14D06988-2760-DA92-D33C-2F65A4136232}"/>
              </a:ext>
            </a:extLst>
          </p:cNvPr>
          <p:cNvSpPr/>
          <p:nvPr/>
        </p:nvSpPr>
        <p:spPr>
          <a:xfrm>
            <a:off x="1617849" y="4641426"/>
            <a:ext cx="492498" cy="37659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ication Sign 22">
            <a:extLst>
              <a:ext uri="{FF2B5EF4-FFF2-40B4-BE49-F238E27FC236}">
                <a16:creationId xmlns:a16="http://schemas.microsoft.com/office/drawing/2014/main" id="{0457644D-6226-11CA-220B-3C62BDFFE4F0}"/>
              </a:ext>
            </a:extLst>
          </p:cNvPr>
          <p:cNvSpPr/>
          <p:nvPr/>
        </p:nvSpPr>
        <p:spPr>
          <a:xfrm>
            <a:off x="3707186" y="4006507"/>
            <a:ext cx="492498" cy="37659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ication Sign 23">
            <a:extLst>
              <a:ext uri="{FF2B5EF4-FFF2-40B4-BE49-F238E27FC236}">
                <a16:creationId xmlns:a16="http://schemas.microsoft.com/office/drawing/2014/main" id="{41D9EFA1-FC16-C8D4-6EB5-6CFD462A4C1F}"/>
              </a:ext>
            </a:extLst>
          </p:cNvPr>
          <p:cNvSpPr/>
          <p:nvPr/>
        </p:nvSpPr>
        <p:spPr>
          <a:xfrm>
            <a:off x="8015569" y="5323017"/>
            <a:ext cx="492498" cy="37659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ultiplication Sign 24">
            <a:extLst>
              <a:ext uri="{FF2B5EF4-FFF2-40B4-BE49-F238E27FC236}">
                <a16:creationId xmlns:a16="http://schemas.microsoft.com/office/drawing/2014/main" id="{D6E8EED5-17D8-7ABA-5CF1-C64520C33524}"/>
              </a:ext>
            </a:extLst>
          </p:cNvPr>
          <p:cNvSpPr/>
          <p:nvPr/>
        </p:nvSpPr>
        <p:spPr>
          <a:xfrm>
            <a:off x="1617848" y="5954454"/>
            <a:ext cx="492498" cy="37659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6633E01-3BA8-CA74-2B42-8E7BB8957678}"/>
              </a:ext>
            </a:extLst>
          </p:cNvPr>
          <p:cNvPicPr>
            <a:picLocks noChangeAspect="1"/>
          </p:cNvPicPr>
          <p:nvPr/>
        </p:nvPicPr>
        <p:blipFill>
          <a:blip r:embed="rId2"/>
          <a:stretch>
            <a:fillRect/>
          </a:stretch>
        </p:blipFill>
        <p:spPr>
          <a:xfrm>
            <a:off x="8050867" y="3925902"/>
            <a:ext cx="457200" cy="457200"/>
          </a:xfrm>
          <a:prstGeom prst="rect">
            <a:avLst/>
          </a:prstGeom>
        </p:spPr>
      </p:pic>
      <p:pic>
        <p:nvPicPr>
          <p:cNvPr id="5" name="Picture 4">
            <a:extLst>
              <a:ext uri="{FF2B5EF4-FFF2-40B4-BE49-F238E27FC236}">
                <a16:creationId xmlns:a16="http://schemas.microsoft.com/office/drawing/2014/main" id="{34BBB037-B8A6-DE25-155D-EB38A4A7094A}"/>
              </a:ext>
            </a:extLst>
          </p:cNvPr>
          <p:cNvPicPr>
            <a:picLocks noChangeAspect="1"/>
          </p:cNvPicPr>
          <p:nvPr/>
        </p:nvPicPr>
        <p:blipFill>
          <a:blip r:embed="rId2"/>
          <a:stretch>
            <a:fillRect/>
          </a:stretch>
        </p:blipFill>
        <p:spPr>
          <a:xfrm>
            <a:off x="5912223" y="4624440"/>
            <a:ext cx="457200" cy="457200"/>
          </a:xfrm>
          <a:prstGeom prst="rect">
            <a:avLst/>
          </a:prstGeom>
        </p:spPr>
      </p:pic>
      <p:pic>
        <p:nvPicPr>
          <p:cNvPr id="9" name="Picture 8">
            <a:extLst>
              <a:ext uri="{FF2B5EF4-FFF2-40B4-BE49-F238E27FC236}">
                <a16:creationId xmlns:a16="http://schemas.microsoft.com/office/drawing/2014/main" id="{A798F306-7614-2966-4401-675195D65A34}"/>
              </a:ext>
            </a:extLst>
          </p:cNvPr>
          <p:cNvPicPr>
            <a:picLocks noChangeAspect="1"/>
          </p:cNvPicPr>
          <p:nvPr/>
        </p:nvPicPr>
        <p:blipFill>
          <a:blip r:embed="rId2"/>
          <a:stretch>
            <a:fillRect/>
          </a:stretch>
        </p:blipFill>
        <p:spPr>
          <a:xfrm>
            <a:off x="8050867" y="4646520"/>
            <a:ext cx="457200" cy="457200"/>
          </a:xfrm>
          <a:prstGeom prst="rect">
            <a:avLst/>
          </a:prstGeom>
        </p:spPr>
      </p:pic>
      <p:pic>
        <p:nvPicPr>
          <p:cNvPr id="27" name="Picture 26">
            <a:extLst>
              <a:ext uri="{FF2B5EF4-FFF2-40B4-BE49-F238E27FC236}">
                <a16:creationId xmlns:a16="http://schemas.microsoft.com/office/drawing/2014/main" id="{35C0338A-E790-2FC0-1E1D-8DAED1D449C1}"/>
              </a:ext>
            </a:extLst>
          </p:cNvPr>
          <p:cNvPicPr>
            <a:picLocks noChangeAspect="1"/>
          </p:cNvPicPr>
          <p:nvPr/>
        </p:nvPicPr>
        <p:blipFill>
          <a:blip r:embed="rId2"/>
          <a:stretch>
            <a:fillRect/>
          </a:stretch>
        </p:blipFill>
        <p:spPr>
          <a:xfrm>
            <a:off x="5896675" y="3914766"/>
            <a:ext cx="457200" cy="457200"/>
          </a:xfrm>
          <a:prstGeom prst="rect">
            <a:avLst/>
          </a:prstGeom>
        </p:spPr>
      </p:pic>
      <p:pic>
        <p:nvPicPr>
          <p:cNvPr id="28" name="Picture 27">
            <a:extLst>
              <a:ext uri="{FF2B5EF4-FFF2-40B4-BE49-F238E27FC236}">
                <a16:creationId xmlns:a16="http://schemas.microsoft.com/office/drawing/2014/main" id="{DE841B70-A902-4BC8-EEE0-28A3035F38C4}"/>
              </a:ext>
            </a:extLst>
          </p:cNvPr>
          <p:cNvPicPr>
            <a:picLocks noChangeAspect="1"/>
          </p:cNvPicPr>
          <p:nvPr/>
        </p:nvPicPr>
        <p:blipFill>
          <a:blip r:embed="rId2"/>
          <a:stretch>
            <a:fillRect/>
          </a:stretch>
        </p:blipFill>
        <p:spPr>
          <a:xfrm>
            <a:off x="5896675" y="5308740"/>
            <a:ext cx="457200" cy="457200"/>
          </a:xfrm>
          <a:prstGeom prst="rect">
            <a:avLst/>
          </a:prstGeom>
        </p:spPr>
      </p:pic>
      <p:pic>
        <p:nvPicPr>
          <p:cNvPr id="29" name="Picture 28">
            <a:extLst>
              <a:ext uri="{FF2B5EF4-FFF2-40B4-BE49-F238E27FC236}">
                <a16:creationId xmlns:a16="http://schemas.microsoft.com/office/drawing/2014/main" id="{2E14EEE1-E666-D83A-E4DC-7D2E98599AFD}"/>
              </a:ext>
            </a:extLst>
          </p:cNvPr>
          <p:cNvPicPr>
            <a:picLocks noChangeAspect="1"/>
          </p:cNvPicPr>
          <p:nvPr/>
        </p:nvPicPr>
        <p:blipFill>
          <a:blip r:embed="rId2"/>
          <a:stretch>
            <a:fillRect/>
          </a:stretch>
        </p:blipFill>
        <p:spPr>
          <a:xfrm>
            <a:off x="3719232" y="5925243"/>
            <a:ext cx="457200" cy="457200"/>
          </a:xfrm>
          <a:prstGeom prst="rect">
            <a:avLst/>
          </a:prstGeom>
        </p:spPr>
      </p:pic>
      <p:pic>
        <p:nvPicPr>
          <p:cNvPr id="30" name="Picture 29">
            <a:extLst>
              <a:ext uri="{FF2B5EF4-FFF2-40B4-BE49-F238E27FC236}">
                <a16:creationId xmlns:a16="http://schemas.microsoft.com/office/drawing/2014/main" id="{15CFCE25-0155-BA8C-B112-40A9B35B5355}"/>
              </a:ext>
            </a:extLst>
          </p:cNvPr>
          <p:cNvPicPr>
            <a:picLocks noChangeAspect="1"/>
          </p:cNvPicPr>
          <p:nvPr/>
        </p:nvPicPr>
        <p:blipFill>
          <a:blip r:embed="rId2"/>
          <a:stretch>
            <a:fillRect/>
          </a:stretch>
        </p:blipFill>
        <p:spPr>
          <a:xfrm>
            <a:off x="3719232" y="5322546"/>
            <a:ext cx="457200" cy="457200"/>
          </a:xfrm>
          <a:prstGeom prst="rect">
            <a:avLst/>
          </a:prstGeom>
        </p:spPr>
      </p:pic>
      <p:pic>
        <p:nvPicPr>
          <p:cNvPr id="31" name="Picture 30">
            <a:extLst>
              <a:ext uri="{FF2B5EF4-FFF2-40B4-BE49-F238E27FC236}">
                <a16:creationId xmlns:a16="http://schemas.microsoft.com/office/drawing/2014/main" id="{5A400EED-41B4-52A2-AD63-3362A688AE5E}"/>
              </a:ext>
            </a:extLst>
          </p:cNvPr>
          <p:cNvPicPr>
            <a:picLocks noChangeAspect="1"/>
          </p:cNvPicPr>
          <p:nvPr/>
        </p:nvPicPr>
        <p:blipFill>
          <a:blip r:embed="rId2"/>
          <a:stretch>
            <a:fillRect/>
          </a:stretch>
        </p:blipFill>
        <p:spPr>
          <a:xfrm>
            <a:off x="5912223" y="5918340"/>
            <a:ext cx="457200" cy="457200"/>
          </a:xfrm>
          <a:prstGeom prst="rect">
            <a:avLst/>
          </a:prstGeom>
        </p:spPr>
      </p:pic>
      <p:pic>
        <p:nvPicPr>
          <p:cNvPr id="32" name="Picture 31">
            <a:extLst>
              <a:ext uri="{FF2B5EF4-FFF2-40B4-BE49-F238E27FC236}">
                <a16:creationId xmlns:a16="http://schemas.microsoft.com/office/drawing/2014/main" id="{AD8B1ACB-87CD-9F07-814A-867233ECA763}"/>
              </a:ext>
            </a:extLst>
          </p:cNvPr>
          <p:cNvPicPr>
            <a:picLocks noChangeAspect="1"/>
          </p:cNvPicPr>
          <p:nvPr/>
        </p:nvPicPr>
        <p:blipFill>
          <a:blip r:embed="rId2"/>
          <a:stretch>
            <a:fillRect/>
          </a:stretch>
        </p:blipFill>
        <p:spPr>
          <a:xfrm>
            <a:off x="8050867" y="5959054"/>
            <a:ext cx="457200" cy="457200"/>
          </a:xfrm>
          <a:prstGeom prst="rect">
            <a:avLst/>
          </a:prstGeom>
        </p:spPr>
      </p:pic>
      <p:pic>
        <p:nvPicPr>
          <p:cNvPr id="33" name="Picture 32">
            <a:extLst>
              <a:ext uri="{FF2B5EF4-FFF2-40B4-BE49-F238E27FC236}">
                <a16:creationId xmlns:a16="http://schemas.microsoft.com/office/drawing/2014/main" id="{3061C230-0CD5-AC89-7656-8ABE5AB61D56}"/>
              </a:ext>
            </a:extLst>
          </p:cNvPr>
          <p:cNvPicPr>
            <a:picLocks noChangeAspect="1"/>
          </p:cNvPicPr>
          <p:nvPr/>
        </p:nvPicPr>
        <p:blipFill>
          <a:blip r:embed="rId2"/>
          <a:stretch>
            <a:fillRect/>
          </a:stretch>
        </p:blipFill>
        <p:spPr>
          <a:xfrm>
            <a:off x="1600338" y="5284870"/>
            <a:ext cx="457200" cy="457200"/>
          </a:xfrm>
          <a:prstGeom prst="rect">
            <a:avLst/>
          </a:prstGeom>
        </p:spPr>
      </p:pic>
    </p:spTree>
    <p:extLst>
      <p:ext uri="{BB962C8B-B14F-4D97-AF65-F5344CB8AC3E}">
        <p14:creationId xmlns:p14="http://schemas.microsoft.com/office/powerpoint/2010/main" val="121742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3E8F-AFA5-FC49-00C9-52542C0372D6}"/>
              </a:ext>
            </a:extLst>
          </p:cNvPr>
          <p:cNvSpPr>
            <a:spLocks noGrp="1"/>
          </p:cNvSpPr>
          <p:nvPr>
            <p:ph type="title"/>
          </p:nvPr>
        </p:nvSpPr>
        <p:spPr>
          <a:xfrm>
            <a:off x="4629381" y="448056"/>
            <a:ext cx="6877119" cy="640080"/>
          </a:xfrm>
          <a:noFill/>
        </p:spPr>
        <p:txBody>
          <a:bodyPr wrap="square" rtlCol="0">
            <a:spAutoFit/>
          </a:bodyPr>
          <a:lstStyle/>
          <a:p>
            <a:pPr algn="r"/>
            <a:r>
              <a:rPr lang="ar-SY" dirty="0">
                <a:solidFill>
                  <a:schemeClr val="tx1">
                    <a:lumMod val="85000"/>
                    <a:lumOff val="15000"/>
                  </a:schemeClr>
                </a:solidFill>
                <a:latin typeface="+mn-lt"/>
                <a:ea typeface="+mn-ea"/>
                <a:cs typeface="+mn-cs"/>
              </a:rPr>
              <a:t>الدراسة التحليلية </a:t>
            </a:r>
            <a:endParaRPr lang="en-US" dirty="0">
              <a:solidFill>
                <a:schemeClr val="tx1">
                  <a:lumMod val="85000"/>
                  <a:lumOff val="15000"/>
                </a:schemeClr>
              </a:solidFill>
              <a:latin typeface="+mn-lt"/>
              <a:ea typeface="+mn-ea"/>
              <a:cs typeface="+mn-cs"/>
            </a:endParaRPr>
          </a:p>
        </p:txBody>
      </p:sp>
      <p:sp>
        <p:nvSpPr>
          <p:cNvPr id="4" name="TextBox 3">
            <a:extLst>
              <a:ext uri="{FF2B5EF4-FFF2-40B4-BE49-F238E27FC236}">
                <a16:creationId xmlns:a16="http://schemas.microsoft.com/office/drawing/2014/main" id="{6DDA96B5-C606-2773-821C-E0BDEC060290}"/>
              </a:ext>
            </a:extLst>
          </p:cNvPr>
          <p:cNvSpPr txBox="1"/>
          <p:nvPr/>
        </p:nvSpPr>
        <p:spPr>
          <a:xfrm>
            <a:off x="556887" y="1686187"/>
            <a:ext cx="11078225" cy="892552"/>
          </a:xfrm>
          <a:prstGeom prst="rect">
            <a:avLst/>
          </a:prstGeom>
          <a:noFill/>
        </p:spPr>
        <p:txBody>
          <a:bodyPr wrap="square" rtlCol="0">
            <a:spAutoFit/>
          </a:bodyPr>
          <a:lstStyle/>
          <a:p>
            <a:pPr algn="r"/>
            <a:r>
              <a:rPr lang="ar-SY" sz="2800" dirty="0">
                <a:solidFill>
                  <a:schemeClr val="accent1">
                    <a:lumMod val="60000"/>
                    <a:lumOff val="40000"/>
                  </a:schemeClr>
                </a:solidFill>
              </a:rPr>
              <a:t>مستند المتطلبات:</a:t>
            </a:r>
          </a:p>
          <a:p>
            <a:pPr marL="342900" indent="-342900" algn="r" rtl="1">
              <a:buFont typeface="Wingdings" panose="05000000000000000000" pitchFamily="2" charset="2"/>
              <a:buChar char="v"/>
            </a:pPr>
            <a:r>
              <a:rPr lang="ar-SY" sz="2400" dirty="0">
                <a:solidFill>
                  <a:schemeClr val="accent2">
                    <a:lumMod val="60000"/>
                    <a:lumOff val="40000"/>
                  </a:schemeClr>
                </a:solidFill>
              </a:rPr>
              <a:t>المتطلبات الوظيفية:</a:t>
            </a:r>
            <a:endParaRPr lang="en-US" sz="2000" dirty="0">
              <a:solidFill>
                <a:schemeClr val="accent2">
                  <a:lumMod val="60000"/>
                  <a:lumOff val="40000"/>
                </a:schemeClr>
              </a:solidFill>
            </a:endParaRPr>
          </a:p>
        </p:txBody>
      </p:sp>
      <p:sp>
        <p:nvSpPr>
          <p:cNvPr id="6" name="TextBox 5">
            <a:extLst>
              <a:ext uri="{FF2B5EF4-FFF2-40B4-BE49-F238E27FC236}">
                <a16:creationId xmlns:a16="http://schemas.microsoft.com/office/drawing/2014/main" id="{1DA27F07-D405-96BD-845F-1ADCEF3B9C47}"/>
              </a:ext>
            </a:extLst>
          </p:cNvPr>
          <p:cNvSpPr txBox="1"/>
          <p:nvPr/>
        </p:nvSpPr>
        <p:spPr>
          <a:xfrm>
            <a:off x="6003234" y="2859613"/>
            <a:ext cx="5261113" cy="3231654"/>
          </a:xfrm>
          <a:prstGeom prst="rect">
            <a:avLst/>
          </a:prstGeom>
          <a:noFill/>
        </p:spPr>
        <p:txBody>
          <a:bodyPr wrap="square" rtlCol="0">
            <a:spAutoFit/>
          </a:bodyPr>
          <a:lstStyle/>
          <a:p>
            <a:pPr algn="r"/>
            <a:r>
              <a:rPr lang="ar-SA" sz="2000" dirty="0"/>
              <a:t>1.انشاء واجهة تحكم للمسؤول.</a:t>
            </a:r>
          </a:p>
          <a:p>
            <a:pPr algn="r"/>
            <a:r>
              <a:rPr lang="ar-SA" sz="2000" dirty="0"/>
              <a:t>2 .تسج</a:t>
            </a:r>
            <a:r>
              <a:rPr lang="ar-SY" sz="2000" dirty="0"/>
              <a:t>ي</a:t>
            </a:r>
            <a:r>
              <a:rPr lang="ar-SA" sz="2000" dirty="0"/>
              <a:t>ل الدخول وإنشاء حساب لكل مستخدم ف</a:t>
            </a:r>
            <a:r>
              <a:rPr lang="ar-SY" sz="2000" dirty="0"/>
              <a:t>ي</a:t>
            </a:r>
            <a:r>
              <a:rPr lang="ar-SA" sz="2000" dirty="0"/>
              <a:t> النظام</a:t>
            </a:r>
          </a:p>
          <a:p>
            <a:pPr algn="r"/>
            <a:r>
              <a:rPr lang="ar-SA" sz="2000" dirty="0"/>
              <a:t>3 .إذا كان المستخدم طالب:</a:t>
            </a:r>
            <a:r>
              <a:rPr lang="ar-SA" dirty="0"/>
              <a:t> </a:t>
            </a:r>
          </a:p>
          <a:p>
            <a:pPr algn="r"/>
            <a:r>
              <a:rPr lang="ar-SA" dirty="0"/>
              <a:t>الوصول المباشر لمعلومات الجمع</a:t>
            </a:r>
            <a:r>
              <a:rPr lang="ar-SY" dirty="0"/>
              <a:t>ي</a:t>
            </a:r>
            <a:r>
              <a:rPr lang="ar-SA" dirty="0"/>
              <a:t>ة. </a:t>
            </a:r>
          </a:p>
          <a:p>
            <a:pPr algn="r"/>
            <a:r>
              <a:rPr lang="ar-SA" dirty="0"/>
              <a:t>الوصول المباشر لمعلومات المنازل المعروضة للإيجار. </a:t>
            </a:r>
          </a:p>
          <a:p>
            <a:pPr algn="r"/>
            <a:r>
              <a:rPr lang="ar-SA" dirty="0"/>
              <a:t>اخت</a:t>
            </a:r>
            <a:r>
              <a:rPr lang="ar-SY" dirty="0"/>
              <a:t>ي</a:t>
            </a:r>
            <a:r>
              <a:rPr lang="ar-SA" dirty="0"/>
              <a:t>ار منزل من المنازل والتقدم بطلب للمسؤول. </a:t>
            </a:r>
          </a:p>
          <a:p>
            <a:pPr algn="r"/>
            <a:r>
              <a:rPr lang="ar-SA" dirty="0"/>
              <a:t>تتبع طلب الإيجار الذي قدمه(سجل طلبات).</a:t>
            </a:r>
          </a:p>
          <a:p>
            <a:pPr algn="r"/>
            <a:r>
              <a:rPr lang="ar-SA" sz="2000" dirty="0"/>
              <a:t>4 .إذا كان المستخدم متبرع: </a:t>
            </a:r>
          </a:p>
          <a:p>
            <a:pPr algn="r"/>
            <a:r>
              <a:rPr lang="ar-SA" dirty="0"/>
              <a:t>وصول المباشر لمعلومات الجمعية الخيرية. </a:t>
            </a:r>
          </a:p>
          <a:p>
            <a:pPr algn="r"/>
            <a:r>
              <a:rPr lang="ar-SA" dirty="0"/>
              <a:t>التقدم بمبلغ للتبرع به للجمعية الخيرية. </a:t>
            </a:r>
          </a:p>
          <a:p>
            <a:pPr algn="r"/>
            <a:r>
              <a:rPr lang="ar-SA" dirty="0"/>
              <a:t>الوصول إلى سجل تبرعاته.</a:t>
            </a:r>
            <a:endParaRPr lang="en-US" dirty="0"/>
          </a:p>
        </p:txBody>
      </p:sp>
      <p:sp>
        <p:nvSpPr>
          <p:cNvPr id="7" name="TextBox 6">
            <a:extLst>
              <a:ext uri="{FF2B5EF4-FFF2-40B4-BE49-F238E27FC236}">
                <a16:creationId xmlns:a16="http://schemas.microsoft.com/office/drawing/2014/main" id="{F889BB53-CF4E-593C-D0D3-D3045AE9C234}"/>
              </a:ext>
            </a:extLst>
          </p:cNvPr>
          <p:cNvSpPr txBox="1"/>
          <p:nvPr/>
        </p:nvSpPr>
        <p:spPr>
          <a:xfrm>
            <a:off x="927653" y="2859613"/>
            <a:ext cx="4708599" cy="2092881"/>
          </a:xfrm>
          <a:prstGeom prst="rect">
            <a:avLst/>
          </a:prstGeom>
          <a:noFill/>
        </p:spPr>
        <p:txBody>
          <a:bodyPr wrap="square" rtlCol="0">
            <a:spAutoFit/>
          </a:bodyPr>
          <a:lstStyle/>
          <a:p>
            <a:pPr algn="r" rtl="1"/>
            <a:r>
              <a:rPr lang="ar-SA" sz="2000" dirty="0">
                <a:solidFill>
                  <a:schemeClr val="tx1">
                    <a:lumMod val="75000"/>
                    <a:lumOff val="25000"/>
                  </a:schemeClr>
                </a:solidFill>
              </a:rPr>
              <a:t>5 .</a:t>
            </a:r>
            <a:r>
              <a:rPr lang="ar-SY" sz="2000" dirty="0"/>
              <a:t>إذا كان المستخدم مكتب عماري: </a:t>
            </a:r>
            <a:endParaRPr lang="en-US" sz="2000" dirty="0"/>
          </a:p>
          <a:p>
            <a:pPr marL="285750" indent="-285750" algn="r" rtl="1">
              <a:buFont typeface="Arial" panose="020B0604020202020204" pitchFamily="34" charset="0"/>
              <a:buChar char="•"/>
            </a:pPr>
            <a:r>
              <a:rPr lang="ar-SY" dirty="0"/>
              <a:t>الوصول المباشر لمعلومات الجمعية الخيرية. </a:t>
            </a:r>
            <a:endParaRPr lang="en-US" dirty="0"/>
          </a:p>
          <a:p>
            <a:pPr marL="285750" indent="-285750" algn="r" rtl="1">
              <a:buFont typeface="Arial" panose="020B0604020202020204" pitchFamily="34" charset="0"/>
              <a:buChar char="•"/>
            </a:pPr>
            <a:r>
              <a:rPr lang="ar-SY" dirty="0"/>
              <a:t>إضافة وحذف منازل. </a:t>
            </a:r>
            <a:endParaRPr lang="en-US" dirty="0"/>
          </a:p>
          <a:p>
            <a:pPr algn="r" rtl="1"/>
            <a:r>
              <a:rPr lang="ar-SA" sz="2000" dirty="0"/>
              <a:t>6</a:t>
            </a:r>
            <a:r>
              <a:rPr lang="ar-SY" sz="2000" dirty="0"/>
              <a:t> .المسؤول: </a:t>
            </a:r>
            <a:endParaRPr lang="en-US" sz="2000" dirty="0"/>
          </a:p>
          <a:p>
            <a:pPr marL="285750" indent="-285750" algn="r" rtl="1">
              <a:buFont typeface="Arial" panose="020B0604020202020204" pitchFamily="34" charset="0"/>
              <a:buChar char="•"/>
            </a:pPr>
            <a:r>
              <a:rPr lang="ar-SY" dirty="0"/>
              <a:t>أدارة حسابات المستخدمين. </a:t>
            </a:r>
            <a:endParaRPr lang="en-US" dirty="0"/>
          </a:p>
          <a:p>
            <a:pPr marL="285750" indent="-285750" algn="r" rtl="1">
              <a:buFont typeface="Arial" panose="020B0604020202020204" pitchFamily="34" charset="0"/>
              <a:buChar char="•"/>
            </a:pPr>
            <a:r>
              <a:rPr lang="ar-SY" dirty="0"/>
              <a:t>إدارة عملية إضافة المنازل من قبل المكاتب العقارية.</a:t>
            </a:r>
            <a:endParaRPr lang="en-US" dirty="0"/>
          </a:p>
          <a:p>
            <a:pPr marL="285750" indent="-285750" algn="r" rtl="1">
              <a:buFont typeface="Arial" panose="020B0604020202020204" pitchFamily="34" charset="0"/>
              <a:buChar char="•"/>
            </a:pPr>
            <a:r>
              <a:rPr lang="ar-SY" dirty="0"/>
              <a:t>إدارة عمليات التقدم على المنازل.</a:t>
            </a:r>
          </a:p>
        </p:txBody>
      </p:sp>
    </p:spTree>
    <p:extLst>
      <p:ext uri="{BB962C8B-B14F-4D97-AF65-F5344CB8AC3E}">
        <p14:creationId xmlns:p14="http://schemas.microsoft.com/office/powerpoint/2010/main" val="642528989"/>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455</TotalTime>
  <Words>1059</Words>
  <Application>Microsoft Office PowerPoint</Application>
  <PresentationFormat>Widescreen</PresentationFormat>
  <Paragraphs>105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Segoe UI</vt:lpstr>
      <vt:lpstr>Segoe UI Light</vt:lpstr>
      <vt:lpstr>Wingdings</vt:lpstr>
      <vt:lpstr>WelcomeDoc</vt:lpstr>
      <vt:lpstr>PowerPoint Presentation</vt:lpstr>
      <vt:lpstr>توصيف المشكلة</vt:lpstr>
      <vt:lpstr>فكرة المشروع:</vt:lpstr>
      <vt:lpstr>شريحة المستخدمين</vt:lpstr>
      <vt:lpstr>النموذج المتبع</vt:lpstr>
      <vt:lpstr>التقنيات المستخدمة</vt:lpstr>
      <vt:lpstr>الدراسة المرجعية</vt:lpstr>
      <vt:lpstr>PowerPoint Presentation</vt:lpstr>
      <vt:lpstr>الدراسة التحليلية </vt:lpstr>
      <vt:lpstr>PowerPoint Presentation</vt:lpstr>
      <vt:lpstr>use case diagram</vt:lpstr>
      <vt:lpstr>الدراسة التصميمية</vt:lpstr>
      <vt:lpstr>Entity Relationship Diagram</vt:lpstr>
      <vt:lpstr>Activity Diagram</vt:lpstr>
      <vt:lpstr>PowerPoint Presentation</vt:lpstr>
      <vt:lpstr>PowerPoint Presentation</vt:lpstr>
      <vt:lpstr>الواجهات:</vt:lpstr>
      <vt:lpstr>واجهات مكتب العقاري</vt:lpstr>
      <vt:lpstr>واجهات الطالب</vt:lpstr>
      <vt:lpstr>واجهات المتبرع</vt:lpstr>
      <vt:lpstr>واجهة المسؤول</vt:lpstr>
      <vt:lpstr>الانجاز والاختبار:</vt:lpstr>
      <vt:lpstr>خاتمة: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khaled sawan</dc:creator>
  <cp:keywords/>
  <cp:lastModifiedBy>khaled sawan</cp:lastModifiedBy>
  <cp:revision>18</cp:revision>
  <dcterms:created xsi:type="dcterms:W3CDTF">2022-08-16T20:20:23Z</dcterms:created>
  <dcterms:modified xsi:type="dcterms:W3CDTF">2022-08-17T09:41:01Z</dcterms:modified>
  <cp:version/>
</cp:coreProperties>
</file>