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7" r:id="rId4"/>
    <p:sldId id="278" r:id="rId5"/>
    <p:sldId id="303" r:id="rId6"/>
    <p:sldId id="304" r:id="rId7"/>
    <p:sldId id="305" r:id="rId8"/>
    <p:sldId id="307" r:id="rId9"/>
    <p:sldId id="306" r:id="rId10"/>
    <p:sldId id="302" r:id="rId11"/>
    <p:sldId id="348" r:id="rId12"/>
    <p:sldId id="260" r:id="rId13"/>
    <p:sldId id="300" r:id="rId14"/>
    <p:sldId id="316" r:id="rId15"/>
    <p:sldId id="298" r:id="rId16"/>
    <p:sldId id="345" r:id="rId17"/>
    <p:sldId id="327" r:id="rId18"/>
    <p:sldId id="328" r:id="rId19"/>
    <p:sldId id="333" r:id="rId20"/>
    <p:sldId id="334" r:id="rId21"/>
    <p:sldId id="336" r:id="rId22"/>
    <p:sldId id="337" r:id="rId23"/>
    <p:sldId id="349" r:id="rId24"/>
    <p:sldId id="350" r:id="rId25"/>
    <p:sldId id="351" r:id="rId26"/>
    <p:sldId id="352" r:id="rId27"/>
    <p:sldId id="310" r:id="rId28"/>
    <p:sldId id="311" r:id="rId29"/>
    <p:sldId id="312" r:id="rId30"/>
    <p:sldId id="343" r:id="rId31"/>
    <p:sldId id="346" r:id="rId32"/>
    <p:sldId id="262" r:id="rId33"/>
    <p:sldId id="263" r:id="rId34"/>
    <p:sldId id="264" r:id="rId35"/>
    <p:sldId id="34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4EA8A2-5933-4A4E-9B7B-31BC3D275465}" v="2234" dt="2020-03-21T01:40:40.427"/>
    <p1510:client id="{2D194A3E-9516-2142-1E39-D8A86DFCCCCE}" v="3" dt="2020-03-20T21:19:08.763"/>
    <p1510:client id="{522F564B-51E6-4A1B-8A7B-59BC2C1C9D7B}" v="4" dt="2020-03-21T01:18:52.288"/>
    <p1510:client id="{6051A000-B792-A146-8FEE-693134DA70F1}" v="14672" dt="2020-03-21T03:54:34.822"/>
    <p1510:client id="{651E7736-B267-CF8D-31DC-5AFC58412F79}" v="303" dt="2020-03-21T02:48:24.951"/>
    <p1510:client id="{708A3206-E498-8443-7CF5-9A15A86D087A}" v="1432" dt="2020-03-21T03:47:32.657"/>
    <p1510:client id="{8144DEC7-6EC0-4298-B798-CA75E5B73151}" v="58" dt="2020-03-21T03:55:39.765"/>
    <p1510:client id="{ABE080DF-68B6-080E-FDE9-CDEE786A7E39}" v="95" dt="2020-03-20T22:19:02.770"/>
    <p1510:client id="{FAC6FCE4-AC35-F9BD-E32A-3924A405BF59}" v="446" dt="2020-03-20T23:35:00.5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94"/>
  </p:normalViewPr>
  <p:slideViewPr>
    <p:cSldViewPr snapToGrid="0" snapToObjects="1">
      <p:cViewPr varScale="1">
        <p:scale>
          <a:sx n="86" d="100"/>
          <a:sy n="86" d="100"/>
        </p:scale>
        <p:origin x="53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4/2/2020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4/2/2020</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4/2/2020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4/2/2020</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4/2/2020</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t>4/2/2020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4/2/2020</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4/2/2020</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mlg-ulb/creditcardfraud" TargetMode="External"/><Relationship Id="rId2" Type="http://schemas.openxmlformats.org/officeDocument/2006/relationships/hyperlink" Target="https://www.kaggle.com/mlg-ul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92" y="-1"/>
            <a:ext cx="121732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9">
            <a:extLst>
              <a:ext uri="{FF2B5EF4-FFF2-40B4-BE49-F238E27FC236}">
                <a16:creationId xmlns:a16="http://schemas.microsoft.com/office/drawing/2014/main" id="{2B9CCAD9-1D1C-44DB-9BC4-912C4B2303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8157D96-27A9-4D8B-B0B0-DE56CBA53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6">
              <a:extLst>
                <a:ext uri="{FF2B5EF4-FFF2-40B4-BE49-F238E27FC236}">
                  <a16:creationId xmlns:a16="http://schemas.microsoft.com/office/drawing/2014/main" id="{4E3CD45D-8191-42E4-A784-B140BAC42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52490F6E-EA2C-4B87-AB46-A113AD5F4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9AB5722B-673A-44AA-8BB1-DDDCC4016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2EA1CA7-8593-45AF-B093-57394C19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6244AECB-5C98-493E-99B2-01E27C435C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F7F7FFBF-6D14-4896-93E3-FB0F19302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E088677-0DFA-42E7-8B64-ED276E5C7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13FA224-119E-41E9-858A-CA7B7FEE5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172ACE0-5D17-4F91-8E9A-A86FB5D4D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2B7CF33-95B1-432D-B125-80D234021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1E3EEB73-0365-4E60-B10D-E58B06233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6A4E07-3D39-4DC9-A677-E6B0393C5B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5830D94D-8F55-45FA-B114-A127A03ED6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DD73F6BF-3B13-4AFF-9F4B-E2C1030E0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74EBE4D-8A85-4E53-BD51-1A9E5DD7F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340D0EEA-DB4C-46C0-B1BD-2E16274563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130A846E-43D7-4A97-A7D0-9B1C00F87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DD20401B-453B-42EE-A76C-23B1286E1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6" name="Rectangle 30">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1986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EB9D91-42B3-A24A-8C2C-5BABEFAB65BE}"/>
              </a:ext>
            </a:extLst>
          </p:cNvPr>
          <p:cNvSpPr>
            <a:spLocks noGrp="1"/>
          </p:cNvSpPr>
          <p:nvPr>
            <p:ph type="ctrTitle"/>
          </p:nvPr>
        </p:nvSpPr>
        <p:spPr>
          <a:xfrm>
            <a:off x="632351" y="1080007"/>
            <a:ext cx="7175499" cy="4848892"/>
          </a:xfrm>
        </p:spPr>
        <p:txBody>
          <a:bodyPr anchor="t">
            <a:normAutofit/>
          </a:bodyPr>
          <a:lstStyle/>
          <a:p>
            <a:pPr algn="l"/>
            <a:r>
              <a:rPr lang="en-US" sz="8000" dirty="0">
                <a:solidFill>
                  <a:schemeClr val="accent1"/>
                </a:solidFill>
              </a:rPr>
              <a:t>Credit Card Fraud Detection</a:t>
            </a:r>
          </a:p>
        </p:txBody>
      </p:sp>
      <p:sp>
        <p:nvSpPr>
          <p:cNvPr id="58" name="TextBox 57">
            <a:extLst>
              <a:ext uri="{FF2B5EF4-FFF2-40B4-BE49-F238E27FC236}">
                <a16:creationId xmlns:a16="http://schemas.microsoft.com/office/drawing/2014/main" id="{19F99C9E-A921-F44F-B25E-8C4CAF21C458}"/>
              </a:ext>
            </a:extLst>
          </p:cNvPr>
          <p:cNvSpPr txBox="1"/>
          <p:nvPr/>
        </p:nvSpPr>
        <p:spPr>
          <a:xfrm>
            <a:off x="696739" y="5605263"/>
            <a:ext cx="6064557" cy="523220"/>
          </a:xfrm>
          <a:prstGeom prst="rect">
            <a:avLst/>
          </a:prstGeom>
          <a:noFill/>
        </p:spPr>
        <p:txBody>
          <a:bodyPr wrap="square" rtlCol="0" anchor="t">
            <a:spAutoFit/>
          </a:bodyPr>
          <a:lstStyle/>
          <a:p>
            <a:endParaRPr lang="en-US" sz="1400" dirty="0"/>
          </a:p>
          <a:p>
            <a:r>
              <a:rPr lang="en-US" sz="1400" i="1" dirty="0"/>
              <a:t>Hemachandar Nagarajan</a:t>
            </a:r>
          </a:p>
        </p:txBody>
      </p:sp>
    </p:spTree>
    <p:extLst>
      <p:ext uri="{BB962C8B-B14F-4D97-AF65-F5344CB8AC3E}">
        <p14:creationId xmlns:p14="http://schemas.microsoft.com/office/powerpoint/2010/main" val="1909860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A292D9-1FA7-D64A-BCF0-24CE02CA3EE8}"/>
              </a:ext>
            </a:extLst>
          </p:cNvPr>
          <p:cNvSpPr>
            <a:spLocks noGrp="1"/>
          </p:cNvSpPr>
          <p:nvPr>
            <p:ph type="title"/>
          </p:nvPr>
        </p:nvSpPr>
        <p:spPr>
          <a:xfrm>
            <a:off x="2880485" y="841375"/>
            <a:ext cx="7760528" cy="1230570"/>
          </a:xfrm>
        </p:spPr>
        <p:txBody>
          <a:bodyPr anchor="t">
            <a:normAutofit fontScale="90000"/>
          </a:bodyPr>
          <a:lstStyle/>
          <a:p>
            <a:pPr algn="l"/>
            <a:r>
              <a:rPr lang="en-US" sz="3600" dirty="0">
                <a:solidFill>
                  <a:schemeClr val="accent1"/>
                </a:solidFill>
              </a:rPr>
              <a:t>t-Distributed Stochastic Neighbor Embedding</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Content Placeholder 2">
            <a:extLst>
              <a:ext uri="{FF2B5EF4-FFF2-40B4-BE49-F238E27FC236}">
                <a16:creationId xmlns:a16="http://schemas.microsoft.com/office/drawing/2014/main" id="{2B62BFC6-EC71-2740-8E2D-D1F0AB34EE8B}"/>
              </a:ext>
            </a:extLst>
          </p:cNvPr>
          <p:cNvSpPr>
            <a:spLocks noGrp="1"/>
          </p:cNvSpPr>
          <p:nvPr>
            <p:ph idx="1"/>
          </p:nvPr>
        </p:nvSpPr>
        <p:spPr>
          <a:xfrm>
            <a:off x="2880488" y="1776248"/>
            <a:ext cx="2525656" cy="4566467"/>
          </a:xfrm>
        </p:spPr>
        <p:txBody>
          <a:bodyPr anchor="t">
            <a:normAutofit fontScale="55000" lnSpcReduction="20000"/>
          </a:bodyPr>
          <a:lstStyle/>
          <a:p>
            <a:r>
              <a:rPr lang="en-US" sz="2600" dirty="0"/>
              <a:t>t-Distributed Stochastic Neighbor Embedding reveals the structure of the data on a single map.</a:t>
            </a:r>
          </a:p>
          <a:p>
            <a:r>
              <a:rPr lang="en-US" sz="2600" dirty="0"/>
              <a:t>The map plots 41 fraud cases and 28508 legitimate transactions.</a:t>
            </a:r>
          </a:p>
          <a:p>
            <a:r>
              <a:rPr lang="en-US" sz="2600" dirty="0"/>
              <a:t>It suggests that a lot of the fraud transactions are well-separated from the legitimate ones. </a:t>
            </a:r>
          </a:p>
          <a:p>
            <a:r>
              <a:rPr lang="en-US" sz="2600" dirty="0"/>
              <a:t>There are multiple clusters of fraud possibly indicating different patterns of fraud.</a:t>
            </a:r>
            <a:endParaRPr lang="en-US" sz="1600" dirty="0"/>
          </a:p>
        </p:txBody>
      </p:sp>
      <p:pic>
        <p:nvPicPr>
          <p:cNvPr id="32" name="Picture 31">
            <a:extLst>
              <a:ext uri="{FF2B5EF4-FFF2-40B4-BE49-F238E27FC236}">
                <a16:creationId xmlns:a16="http://schemas.microsoft.com/office/drawing/2014/main" id="{2B32468F-1FF8-F84F-9A2F-13D6DC2BC603}"/>
              </a:ext>
            </a:extLst>
          </p:cNvPr>
          <p:cNvPicPr>
            <a:picLocks noChangeAspect="1"/>
          </p:cNvPicPr>
          <p:nvPr/>
        </p:nvPicPr>
        <p:blipFill>
          <a:blip r:embed="rId2"/>
          <a:stretch>
            <a:fillRect/>
          </a:stretch>
        </p:blipFill>
        <p:spPr>
          <a:xfrm>
            <a:off x="5586414" y="1608931"/>
            <a:ext cx="6505650" cy="4407694"/>
          </a:xfrm>
          <a:prstGeom prst="rect">
            <a:avLst/>
          </a:prstGeom>
        </p:spPr>
      </p:pic>
    </p:spTree>
    <p:extLst>
      <p:ext uri="{BB962C8B-B14F-4D97-AF65-F5344CB8AC3E}">
        <p14:creationId xmlns:p14="http://schemas.microsoft.com/office/powerpoint/2010/main" val="3437103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5"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2"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4"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6"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7"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8D4C72-2C42-4A4C-ABD0-6E331F947518}"/>
              </a:ext>
            </a:extLst>
          </p:cNvPr>
          <p:cNvSpPr>
            <a:spLocks noGrp="1"/>
          </p:cNvSpPr>
          <p:nvPr>
            <p:ph type="title"/>
          </p:nvPr>
        </p:nvSpPr>
        <p:spPr>
          <a:xfrm>
            <a:off x="2880485" y="841375"/>
            <a:ext cx="6230857" cy="925200"/>
          </a:xfrm>
        </p:spPr>
        <p:txBody>
          <a:bodyPr anchor="t">
            <a:normAutofit fontScale="90000"/>
          </a:bodyPr>
          <a:lstStyle/>
          <a:p>
            <a:pPr algn="l"/>
            <a:r>
              <a:rPr lang="en-US" sz="3600">
                <a:solidFill>
                  <a:schemeClr val="accent1"/>
                </a:solidFill>
              </a:rPr>
              <a:t>Model Performance - Data</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 name="Content Placeholder 2">
            <a:extLst>
              <a:ext uri="{FF2B5EF4-FFF2-40B4-BE49-F238E27FC236}">
                <a16:creationId xmlns:a16="http://schemas.microsoft.com/office/drawing/2014/main" id="{6FD54FBE-4D29-214B-B194-BE5B80D49A6F}"/>
              </a:ext>
            </a:extLst>
          </p:cNvPr>
          <p:cNvSpPr txBox="1">
            <a:spLocks/>
          </p:cNvSpPr>
          <p:nvPr/>
        </p:nvSpPr>
        <p:spPr>
          <a:xfrm>
            <a:off x="2880487" y="1766575"/>
            <a:ext cx="7931108" cy="144176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1600"/>
              <a:t>To measure model performance we’ve split the data into two chunks.</a:t>
            </a:r>
          </a:p>
          <a:p>
            <a:pPr lvl="1"/>
            <a:r>
              <a:rPr lang="en-US" sz="1400"/>
              <a:t>70% for Training the model</a:t>
            </a:r>
          </a:p>
          <a:p>
            <a:pPr lvl="1"/>
            <a:r>
              <a:rPr lang="en-US" sz="1400"/>
              <a:t>30% for Testing our model</a:t>
            </a:r>
          </a:p>
          <a:p>
            <a:endParaRPr lang="en-US" sz="1600"/>
          </a:p>
          <a:p>
            <a:endParaRPr lang="en-US" sz="1600"/>
          </a:p>
        </p:txBody>
      </p:sp>
    </p:spTree>
    <p:extLst>
      <p:ext uri="{BB962C8B-B14F-4D97-AF65-F5344CB8AC3E}">
        <p14:creationId xmlns:p14="http://schemas.microsoft.com/office/powerpoint/2010/main" val="3960181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5"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2"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4"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6"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7"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8D4C72-2C42-4A4C-ABD0-6E331F947518}"/>
              </a:ext>
            </a:extLst>
          </p:cNvPr>
          <p:cNvSpPr>
            <a:spLocks noGrp="1"/>
          </p:cNvSpPr>
          <p:nvPr>
            <p:ph type="title"/>
          </p:nvPr>
        </p:nvSpPr>
        <p:spPr>
          <a:xfrm>
            <a:off x="2880485" y="841375"/>
            <a:ext cx="6230857" cy="925200"/>
          </a:xfrm>
        </p:spPr>
        <p:txBody>
          <a:bodyPr anchor="t">
            <a:normAutofit fontScale="90000"/>
          </a:bodyPr>
          <a:lstStyle/>
          <a:p>
            <a:pPr algn="l"/>
            <a:r>
              <a:rPr lang="en-US" sz="3600" dirty="0">
                <a:solidFill>
                  <a:schemeClr val="accent1"/>
                </a:solidFill>
              </a:rPr>
              <a:t>Model Performance - Terms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43C6D40A-04B2-0745-8F2E-A27FBBBA3D97}"/>
              </a:ext>
            </a:extLst>
          </p:cNvPr>
          <p:cNvPicPr>
            <a:picLocks noGrp="1" noChangeAspect="1"/>
          </p:cNvPicPr>
          <p:nvPr>
            <p:ph idx="1"/>
          </p:nvPr>
        </p:nvPicPr>
        <p:blipFill>
          <a:blip r:embed="rId2"/>
          <a:stretch>
            <a:fillRect/>
          </a:stretch>
        </p:blipFill>
        <p:spPr>
          <a:xfrm>
            <a:off x="6043228" y="1766575"/>
            <a:ext cx="5172879" cy="2941002"/>
          </a:xfrm>
          <a:prstGeom prst="rect">
            <a:avLst/>
          </a:prstGeom>
        </p:spPr>
      </p:pic>
      <p:sp>
        <p:nvSpPr>
          <p:cNvPr id="30" name="Content Placeholder 2">
            <a:extLst>
              <a:ext uri="{FF2B5EF4-FFF2-40B4-BE49-F238E27FC236}">
                <a16:creationId xmlns:a16="http://schemas.microsoft.com/office/drawing/2014/main" id="{6FD54FBE-4D29-214B-B194-BE5B80D49A6F}"/>
              </a:ext>
            </a:extLst>
          </p:cNvPr>
          <p:cNvSpPr txBox="1">
            <a:spLocks/>
          </p:cNvSpPr>
          <p:nvPr/>
        </p:nvSpPr>
        <p:spPr>
          <a:xfrm>
            <a:off x="2880487" y="1766575"/>
            <a:ext cx="3027803" cy="428523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1600"/>
              <a:t>The image shows how model predictions are classified. </a:t>
            </a:r>
          </a:p>
          <a:p>
            <a:r>
              <a:rPr lang="en-US" sz="1600"/>
              <a:t>False Negative and True Positives are fraudulent transactions.</a:t>
            </a:r>
          </a:p>
          <a:p>
            <a:r>
              <a:rPr lang="en-US" sz="1600"/>
              <a:t>False Positives and True Negatives are legitimate transactions.</a:t>
            </a:r>
          </a:p>
          <a:p>
            <a:r>
              <a:rPr lang="en-US" sz="1600"/>
              <a:t>True Positives and False Positives are the transactions identified as fraud by the model. </a:t>
            </a:r>
          </a:p>
          <a:p>
            <a:endParaRPr lang="en-US" sz="1600"/>
          </a:p>
        </p:txBody>
      </p:sp>
    </p:spTree>
    <p:extLst>
      <p:ext uri="{BB962C8B-B14F-4D97-AF65-F5344CB8AC3E}">
        <p14:creationId xmlns:p14="http://schemas.microsoft.com/office/powerpoint/2010/main" val="3801818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5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8D4C72-2C42-4A4C-ABD0-6E331F947518}"/>
              </a:ext>
            </a:extLst>
          </p:cNvPr>
          <p:cNvSpPr>
            <a:spLocks noGrp="1"/>
          </p:cNvSpPr>
          <p:nvPr>
            <p:ph type="title"/>
          </p:nvPr>
        </p:nvSpPr>
        <p:spPr>
          <a:xfrm>
            <a:off x="2880485" y="841375"/>
            <a:ext cx="6230857" cy="997935"/>
          </a:xfrm>
        </p:spPr>
        <p:txBody>
          <a:bodyPr anchor="t">
            <a:normAutofit/>
          </a:bodyPr>
          <a:lstStyle/>
          <a:p>
            <a:pPr algn="l"/>
            <a:r>
              <a:rPr lang="en-US" sz="3600" dirty="0">
                <a:solidFill>
                  <a:schemeClr val="accent1"/>
                </a:solidFill>
              </a:rPr>
              <a:t>Model Performance - Metrics</a:t>
            </a:r>
          </a:p>
        </p:txBody>
      </p:sp>
      <p:sp>
        <p:nvSpPr>
          <p:cNvPr id="54"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8D64397-D378-F843-BAC4-A0643777E757}"/>
              </a:ext>
            </a:extLst>
          </p:cNvPr>
          <p:cNvSpPr>
            <a:spLocks noGrp="1"/>
          </p:cNvSpPr>
          <p:nvPr>
            <p:ph idx="1"/>
          </p:nvPr>
        </p:nvSpPr>
        <p:spPr>
          <a:xfrm>
            <a:off x="2880487" y="1839310"/>
            <a:ext cx="4393439" cy="4212498"/>
          </a:xfrm>
        </p:spPr>
        <p:txBody>
          <a:bodyPr anchor="t">
            <a:normAutofit/>
          </a:bodyPr>
          <a:lstStyle/>
          <a:p>
            <a:pPr marL="0" indent="0">
              <a:lnSpc>
                <a:spcPct val="110000"/>
              </a:lnSpc>
              <a:buNone/>
            </a:pPr>
            <a:r>
              <a:rPr lang="en-US" sz="1400" dirty="0"/>
              <a:t>As our dataset is imbalanced, we’ve identified the following metrics to measure model performance. </a:t>
            </a:r>
            <a:endParaRPr lang="en-US" sz="1400" b="1" dirty="0"/>
          </a:p>
          <a:p>
            <a:pPr>
              <a:lnSpc>
                <a:spcPct val="110000"/>
              </a:lnSpc>
            </a:pPr>
            <a:r>
              <a:rPr lang="en-US" sz="1400" b="1" dirty="0"/>
              <a:t>Precision</a:t>
            </a:r>
            <a:br>
              <a:rPr lang="en-US" sz="1400" dirty="0"/>
            </a:br>
            <a:r>
              <a:rPr lang="en-US" sz="1400" dirty="0"/>
              <a:t>Fraction of transactions the model classifies as fraud that are actually fraudulent.</a:t>
            </a:r>
            <a:br>
              <a:rPr lang="en-US" sz="1400" dirty="0"/>
            </a:br>
            <a:r>
              <a:rPr lang="en-US" sz="1400" dirty="0"/>
              <a:t>Precision = TP / (TP + FP)</a:t>
            </a:r>
            <a:endParaRPr lang="en-US" sz="1400"/>
          </a:p>
          <a:p>
            <a:pPr>
              <a:lnSpc>
                <a:spcPct val="110000"/>
              </a:lnSpc>
            </a:pPr>
            <a:r>
              <a:rPr lang="en-US" sz="1400" b="1" dirty="0"/>
              <a:t>Recall</a:t>
            </a:r>
            <a:br>
              <a:rPr lang="en-US" sz="1400" dirty="0"/>
            </a:br>
            <a:r>
              <a:rPr lang="en-US" sz="1400" dirty="0"/>
              <a:t>Fraction of all fraud that is identify by our model.</a:t>
            </a:r>
            <a:br>
              <a:rPr lang="en-US" sz="1400" dirty="0"/>
            </a:br>
            <a:r>
              <a:rPr lang="en-US" sz="1400" dirty="0"/>
              <a:t>Recall = TP / (TP + FN)</a:t>
            </a:r>
          </a:p>
          <a:p>
            <a:pPr>
              <a:lnSpc>
                <a:spcPct val="110000"/>
              </a:lnSpc>
            </a:pPr>
            <a:r>
              <a:rPr lang="en-US" sz="1400" b="1" dirty="0"/>
              <a:t>F-Measure</a:t>
            </a:r>
            <a:br>
              <a:rPr lang="en-US" sz="1400" b="1" dirty="0"/>
            </a:br>
            <a:r>
              <a:rPr lang="en-US" sz="1400" dirty="0"/>
              <a:t>A good measure to use when we seek a balance between precision and recall and the there is an uneven class distribution.</a:t>
            </a:r>
            <a:br>
              <a:rPr lang="en-US" sz="1400" dirty="0"/>
            </a:br>
            <a:r>
              <a:rPr lang="en-US" sz="1400" dirty="0"/>
              <a:t>F-Measure = 2 * Precision * Recall / (Precision + Recall)</a:t>
            </a:r>
            <a:endParaRPr lang="en-US" sz="1500" dirty="0"/>
          </a:p>
        </p:txBody>
      </p:sp>
      <p:pic>
        <p:nvPicPr>
          <p:cNvPr id="55" name="Content Placeholder 5">
            <a:extLst>
              <a:ext uri="{FF2B5EF4-FFF2-40B4-BE49-F238E27FC236}">
                <a16:creationId xmlns:a16="http://schemas.microsoft.com/office/drawing/2014/main" id="{77D1D0B2-5F60-4C4E-A3D9-5BCEA1DC5793}"/>
              </a:ext>
            </a:extLst>
          </p:cNvPr>
          <p:cNvPicPr>
            <a:picLocks noChangeAspect="1"/>
          </p:cNvPicPr>
          <p:nvPr/>
        </p:nvPicPr>
        <p:blipFill>
          <a:blip r:embed="rId2"/>
          <a:stretch>
            <a:fillRect/>
          </a:stretch>
        </p:blipFill>
        <p:spPr>
          <a:xfrm>
            <a:off x="7305182" y="2627845"/>
            <a:ext cx="4288330" cy="2469618"/>
          </a:xfrm>
          <a:prstGeom prst="rect">
            <a:avLst/>
          </a:prstGeom>
        </p:spPr>
      </p:pic>
    </p:spTree>
    <p:extLst>
      <p:ext uri="{BB962C8B-B14F-4D97-AF65-F5344CB8AC3E}">
        <p14:creationId xmlns:p14="http://schemas.microsoft.com/office/powerpoint/2010/main" val="1823100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2755-B749-468B-932B-894E36655A57}"/>
              </a:ext>
            </a:extLst>
          </p:cNvPr>
          <p:cNvSpPr>
            <a:spLocks noGrp="1"/>
          </p:cNvSpPr>
          <p:nvPr>
            <p:ph type="title"/>
          </p:nvPr>
        </p:nvSpPr>
        <p:spPr>
          <a:xfrm>
            <a:off x="888631" y="2349925"/>
            <a:ext cx="3394596" cy="2393812"/>
          </a:xfrm>
        </p:spPr>
        <p:txBody>
          <a:bodyPr/>
          <a:lstStyle/>
          <a:p>
            <a:r>
              <a:rPr lang="en-US" dirty="0"/>
              <a:t>Decision Tree Classification</a:t>
            </a:r>
            <a:endParaRPr lang="en-US" dirty="0">
              <a:cs typeface="Calibri Light"/>
            </a:endParaRPr>
          </a:p>
        </p:txBody>
      </p:sp>
      <p:sp>
        <p:nvSpPr>
          <p:cNvPr id="3" name="TextBox 2">
            <a:extLst>
              <a:ext uri="{FF2B5EF4-FFF2-40B4-BE49-F238E27FC236}">
                <a16:creationId xmlns:a16="http://schemas.microsoft.com/office/drawing/2014/main" id="{14464BF5-8CF0-46DB-8A39-EF6C9DD0078F}"/>
              </a:ext>
            </a:extLst>
          </p:cNvPr>
          <p:cNvSpPr txBox="1"/>
          <p:nvPr/>
        </p:nvSpPr>
        <p:spPr>
          <a:xfrm>
            <a:off x="4724400" y="3200400"/>
            <a:ext cx="57410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medium-content-serif-font"/>
            </a:endParaRPr>
          </a:p>
        </p:txBody>
      </p:sp>
    </p:spTree>
    <p:extLst>
      <p:ext uri="{BB962C8B-B14F-4D97-AF65-F5344CB8AC3E}">
        <p14:creationId xmlns:p14="http://schemas.microsoft.com/office/powerpoint/2010/main" val="863576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5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B974A-EAAD-A549-BF96-EB2A7B4C66A8}"/>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rPr>
              <a:t>DT – Method</a:t>
            </a:r>
          </a:p>
        </p:txBody>
      </p:sp>
      <p:sp>
        <p:nvSpPr>
          <p:cNvPr id="54"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5" name="Picture 4" descr="A close up of a device&#10;&#10;Description generated with high confidence">
            <a:extLst>
              <a:ext uri="{FF2B5EF4-FFF2-40B4-BE49-F238E27FC236}">
                <a16:creationId xmlns:a16="http://schemas.microsoft.com/office/drawing/2014/main" id="{1E28C8A0-181F-C14D-899F-42D3569D76F7}"/>
              </a:ext>
            </a:extLst>
          </p:cNvPr>
          <p:cNvPicPr>
            <a:picLocks noChangeAspect="1"/>
          </p:cNvPicPr>
          <p:nvPr/>
        </p:nvPicPr>
        <p:blipFill>
          <a:blip r:embed="rId2"/>
          <a:stretch>
            <a:fillRect/>
          </a:stretch>
        </p:blipFill>
        <p:spPr>
          <a:xfrm>
            <a:off x="7388262" y="1844675"/>
            <a:ext cx="4408655" cy="3312126"/>
          </a:xfrm>
          <a:prstGeom prst="rect">
            <a:avLst/>
          </a:prstGeom>
        </p:spPr>
      </p:pic>
      <p:sp>
        <p:nvSpPr>
          <p:cNvPr id="56" name="TextBox 55">
            <a:extLst>
              <a:ext uri="{FF2B5EF4-FFF2-40B4-BE49-F238E27FC236}">
                <a16:creationId xmlns:a16="http://schemas.microsoft.com/office/drawing/2014/main" id="{81C2AA74-C644-3545-8AF5-FCAFF1199310}"/>
              </a:ext>
            </a:extLst>
          </p:cNvPr>
          <p:cNvSpPr txBox="1"/>
          <p:nvPr/>
        </p:nvSpPr>
        <p:spPr>
          <a:xfrm>
            <a:off x="3080997" y="1773280"/>
            <a:ext cx="34654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endParaRPr lang="en-US" sz="1400" dirty="0"/>
          </a:p>
        </p:txBody>
      </p:sp>
      <p:sp>
        <p:nvSpPr>
          <p:cNvPr id="57" name="Content Placeholder 2">
            <a:extLst>
              <a:ext uri="{FF2B5EF4-FFF2-40B4-BE49-F238E27FC236}">
                <a16:creationId xmlns:a16="http://schemas.microsoft.com/office/drawing/2014/main" id="{1187CE3E-E8AD-FF47-9EA4-C8A13BE19817}"/>
              </a:ext>
            </a:extLst>
          </p:cNvPr>
          <p:cNvSpPr>
            <a:spLocks noGrp="1"/>
          </p:cNvSpPr>
          <p:nvPr>
            <p:ph idx="1"/>
          </p:nvPr>
        </p:nvSpPr>
        <p:spPr>
          <a:xfrm>
            <a:off x="2880487" y="1773279"/>
            <a:ext cx="4307265" cy="4278529"/>
          </a:xfrm>
        </p:spPr>
        <p:txBody>
          <a:bodyPr anchor="t">
            <a:normAutofit/>
          </a:bodyPr>
          <a:lstStyle/>
          <a:p>
            <a:pPr>
              <a:lnSpc>
                <a:spcPct val="100000"/>
              </a:lnSpc>
              <a:spcBef>
                <a:spcPts val="0"/>
              </a:spcBef>
            </a:pPr>
            <a:r>
              <a:rPr lang="en-US" sz="1400" dirty="0">
                <a:ea typeface="+mn-lt"/>
                <a:cs typeface="+mn-lt"/>
              </a:rPr>
              <a:t>Decision tree builds classification or regression models in the form of a tree structure. </a:t>
            </a:r>
          </a:p>
          <a:p>
            <a:pPr>
              <a:lnSpc>
                <a:spcPct val="100000"/>
              </a:lnSpc>
              <a:spcBef>
                <a:spcPts val="0"/>
              </a:spcBef>
            </a:pPr>
            <a:endParaRPr lang="en-US" sz="1400" dirty="0">
              <a:ea typeface="+mn-lt"/>
              <a:cs typeface="+mn-lt"/>
            </a:endParaRPr>
          </a:p>
          <a:p>
            <a:pPr>
              <a:lnSpc>
                <a:spcPct val="100000"/>
              </a:lnSpc>
              <a:spcBef>
                <a:spcPts val="0"/>
              </a:spcBef>
            </a:pPr>
            <a:r>
              <a:rPr lang="en-US" sz="1400" dirty="0">
                <a:ea typeface="+mn-lt"/>
                <a:cs typeface="+mn-lt"/>
              </a:rPr>
              <a:t>It breaks down data set into smaller and smaller subsets while at the same time an associated decision tree is incrementally developed. </a:t>
            </a:r>
          </a:p>
          <a:p>
            <a:pPr>
              <a:lnSpc>
                <a:spcPct val="100000"/>
              </a:lnSpc>
              <a:spcBef>
                <a:spcPts val="0"/>
              </a:spcBef>
            </a:pPr>
            <a:endParaRPr lang="en-US" sz="1400" dirty="0">
              <a:ea typeface="+mn-lt"/>
              <a:cs typeface="+mn-lt"/>
            </a:endParaRPr>
          </a:p>
          <a:p>
            <a:pPr>
              <a:lnSpc>
                <a:spcPct val="100000"/>
              </a:lnSpc>
              <a:spcBef>
                <a:spcPts val="0"/>
              </a:spcBef>
            </a:pPr>
            <a:r>
              <a:rPr lang="en-US" sz="1400" dirty="0">
                <a:ea typeface="+mn-lt"/>
                <a:cs typeface="+mn-lt"/>
              </a:rPr>
              <a:t>The final result is a tree with decision nodes and leaf nodes. A decision node has two or more branches.</a:t>
            </a:r>
            <a:endParaRPr lang="en-US" sz="1400"/>
          </a:p>
          <a:p>
            <a:pPr marL="0" indent="0">
              <a:buNone/>
            </a:pPr>
            <a:endParaRPr lang="en-US" sz="1400"/>
          </a:p>
        </p:txBody>
      </p:sp>
    </p:spTree>
    <p:extLst>
      <p:ext uri="{BB962C8B-B14F-4D97-AF65-F5344CB8AC3E}">
        <p14:creationId xmlns:p14="http://schemas.microsoft.com/office/powerpoint/2010/main" val="1903460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5"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9"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82"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87" name="Rectangle 86">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B974A-EAAD-A549-BF96-EB2A7B4C66A8}"/>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rPr>
              <a:t>DT – Feature Selection</a:t>
            </a:r>
          </a:p>
        </p:txBody>
      </p:sp>
      <p:sp>
        <p:nvSpPr>
          <p:cNvPr id="89" name="Isosceles Triangle 88">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7" name="Content Placeholder 2">
            <a:extLst>
              <a:ext uri="{FF2B5EF4-FFF2-40B4-BE49-F238E27FC236}">
                <a16:creationId xmlns:a16="http://schemas.microsoft.com/office/drawing/2014/main" id="{1187CE3E-E8AD-FF47-9EA4-C8A13BE19817}"/>
              </a:ext>
            </a:extLst>
          </p:cNvPr>
          <p:cNvSpPr>
            <a:spLocks noGrp="1"/>
          </p:cNvSpPr>
          <p:nvPr>
            <p:ph idx="1"/>
          </p:nvPr>
        </p:nvSpPr>
        <p:spPr>
          <a:xfrm>
            <a:off x="2880487" y="1860331"/>
            <a:ext cx="6915976" cy="4191477"/>
          </a:xfrm>
        </p:spPr>
        <p:txBody>
          <a:bodyPr anchor="t">
            <a:normAutofit/>
          </a:bodyPr>
          <a:lstStyle/>
          <a:p>
            <a:r>
              <a:rPr lang="en-IN" sz="1400"/>
              <a:t>For decision trees, feature selection is generally not that important. </a:t>
            </a:r>
          </a:p>
          <a:p>
            <a:r>
              <a:rPr lang="en-IN" sz="1400"/>
              <a:t>During the induction of decision trees, the optimal feature is selected to split the data based on metrics like information gain, so if you have some non-informative features, they simply won't be selected.</a:t>
            </a:r>
          </a:p>
          <a:p>
            <a:r>
              <a:rPr lang="en-IN" sz="1400"/>
              <a:t>Feature selection can still be important for small datasets, where spurious relationships between features and class labels are more commonly seen. This is not an issue for our dataset, so we have not eliminated any variables. </a:t>
            </a:r>
          </a:p>
          <a:p>
            <a:endParaRPr lang="en-US" sz="1600"/>
          </a:p>
        </p:txBody>
      </p:sp>
      <p:sp>
        <p:nvSpPr>
          <p:cNvPr id="56" name="TextBox 55">
            <a:extLst>
              <a:ext uri="{FF2B5EF4-FFF2-40B4-BE49-F238E27FC236}">
                <a16:creationId xmlns:a16="http://schemas.microsoft.com/office/drawing/2014/main" id="{81C2AA74-C644-3545-8AF5-FCAFF1199310}"/>
              </a:ext>
            </a:extLst>
          </p:cNvPr>
          <p:cNvSpPr txBox="1"/>
          <p:nvPr/>
        </p:nvSpPr>
        <p:spPr>
          <a:xfrm>
            <a:off x="3080997" y="1773280"/>
            <a:ext cx="3465469"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Aft>
                <a:spcPts val="600"/>
              </a:spcAft>
              <a:buFont typeface="Arial" panose="020B0604020202020204" pitchFamily="34" charset="0"/>
              <a:buChar char="•"/>
            </a:pPr>
            <a:endParaRPr lang="en-US" sz="1400"/>
          </a:p>
          <a:p>
            <a:pPr marL="285750" indent="-285750" algn="just">
              <a:spcAft>
                <a:spcPts val="600"/>
              </a:spcAft>
              <a:buFont typeface="Arial" panose="020B0604020202020204" pitchFamily="34" charset="0"/>
              <a:buChar char="•"/>
            </a:pPr>
            <a:endParaRPr lang="en-US" sz="1400"/>
          </a:p>
        </p:txBody>
      </p:sp>
    </p:spTree>
    <p:extLst>
      <p:ext uri="{BB962C8B-B14F-4D97-AF65-F5344CB8AC3E}">
        <p14:creationId xmlns:p14="http://schemas.microsoft.com/office/powerpoint/2010/main" val="2429117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4EDE5D-22DB-4489-B655-0BA3A1EF71AF}"/>
              </a:ext>
            </a:extLst>
          </p:cNvPr>
          <p:cNvSpPr>
            <a:spLocks noGrp="1"/>
          </p:cNvSpPr>
          <p:nvPr>
            <p:ph type="title"/>
          </p:nvPr>
        </p:nvSpPr>
        <p:spPr>
          <a:xfrm>
            <a:off x="1927986" y="-835"/>
            <a:ext cx="4436146" cy="819492"/>
          </a:xfrm>
        </p:spPr>
        <p:txBody>
          <a:bodyPr anchor="t">
            <a:normAutofit fontScale="90000"/>
          </a:bodyPr>
          <a:lstStyle/>
          <a:p>
            <a:pPr algn="l"/>
            <a:r>
              <a:rPr lang="en-US" sz="3600">
                <a:solidFill>
                  <a:schemeClr val="accent1"/>
                </a:solidFill>
                <a:cs typeface="Calibri Light"/>
              </a:rPr>
              <a:t>Model Performance</a:t>
            </a:r>
            <a:endParaRPr lang="en-US" sz="360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7" name="Content Placeholder 2">
            <a:extLst>
              <a:ext uri="{FF2B5EF4-FFF2-40B4-BE49-F238E27FC236}">
                <a16:creationId xmlns:a16="http://schemas.microsoft.com/office/drawing/2014/main" id="{768A7C0C-5921-AB4D-9B70-D4BA8736B683}"/>
              </a:ext>
            </a:extLst>
          </p:cNvPr>
          <p:cNvSpPr txBox="1">
            <a:spLocks/>
          </p:cNvSpPr>
          <p:nvPr/>
        </p:nvSpPr>
        <p:spPr>
          <a:xfrm>
            <a:off x="2239359" y="1176996"/>
            <a:ext cx="3774313" cy="5213293"/>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1400" dirty="0"/>
              <a:t>The performance metrics of Decision Tree for the training and test dataset are as follows.</a:t>
            </a:r>
          </a:p>
          <a:p>
            <a:pPr marL="0" indent="0">
              <a:buNone/>
            </a:pPr>
            <a:endParaRPr lang="en-US" sz="1400" dirty="0"/>
          </a:p>
          <a:p>
            <a:pPr marL="0" indent="0">
              <a:buFont typeface="Wingdings" panose="05000000000000000000" pitchFamily="2" charset="2"/>
              <a:buNone/>
            </a:pPr>
            <a:endParaRPr lang="en-US" sz="1400" dirty="0"/>
          </a:p>
          <a:p>
            <a:pPr marL="0" indent="0">
              <a:buFont typeface="Wingdings" panose="05000000000000000000" pitchFamily="2" charset="2"/>
              <a:buNone/>
            </a:pPr>
            <a:endParaRPr lang="en-US" sz="1400" dirty="0"/>
          </a:p>
          <a:p>
            <a:r>
              <a:rPr lang="en-US" sz="1400" dirty="0"/>
              <a:t>The charts to the right to the show the Precision-Recall curve for the training and test data.</a:t>
            </a:r>
          </a:p>
          <a:p>
            <a:r>
              <a:rPr lang="en-US" sz="1400" dirty="0"/>
              <a:t>Model performance is quite different for  the training and test data. </a:t>
            </a:r>
          </a:p>
          <a:p>
            <a:r>
              <a:rPr lang="en-US" sz="1400" dirty="0"/>
              <a:t>The average precision is 11% lower for the test data versus the training data.</a:t>
            </a:r>
          </a:p>
          <a:p>
            <a:r>
              <a:rPr lang="en-US" sz="1400" dirty="0"/>
              <a:t>This suggests that the model has overfit the data.</a:t>
            </a:r>
          </a:p>
        </p:txBody>
      </p:sp>
      <p:graphicFrame>
        <p:nvGraphicFramePr>
          <p:cNvPr id="5" name="Table 4">
            <a:extLst>
              <a:ext uri="{FF2B5EF4-FFF2-40B4-BE49-F238E27FC236}">
                <a16:creationId xmlns:a16="http://schemas.microsoft.com/office/drawing/2014/main" id="{39D441DA-9F75-FF48-A9A5-9645E90686A3}"/>
              </a:ext>
            </a:extLst>
          </p:cNvPr>
          <p:cNvGraphicFramePr>
            <a:graphicFrameLocks noGrp="1"/>
          </p:cNvGraphicFramePr>
          <p:nvPr>
            <p:extLst>
              <p:ext uri="{D42A27DB-BD31-4B8C-83A1-F6EECF244321}">
                <p14:modId xmlns:p14="http://schemas.microsoft.com/office/powerpoint/2010/main" val="3926733940"/>
              </p:ext>
            </p:extLst>
          </p:nvPr>
        </p:nvGraphicFramePr>
        <p:xfrm>
          <a:off x="2579315" y="2155198"/>
          <a:ext cx="2476500" cy="812800"/>
        </p:xfrm>
        <a:graphic>
          <a:graphicData uri="http://schemas.openxmlformats.org/drawingml/2006/table">
            <a:tbl>
              <a:tblPr/>
              <a:tblGrid>
                <a:gridCol w="825500">
                  <a:extLst>
                    <a:ext uri="{9D8B030D-6E8A-4147-A177-3AD203B41FA5}">
                      <a16:colId xmlns:a16="http://schemas.microsoft.com/office/drawing/2014/main" val="912715991"/>
                    </a:ext>
                  </a:extLst>
                </a:gridCol>
                <a:gridCol w="825500">
                  <a:extLst>
                    <a:ext uri="{9D8B030D-6E8A-4147-A177-3AD203B41FA5}">
                      <a16:colId xmlns:a16="http://schemas.microsoft.com/office/drawing/2014/main" val="784627855"/>
                    </a:ext>
                  </a:extLst>
                </a:gridCol>
                <a:gridCol w="825500">
                  <a:extLst>
                    <a:ext uri="{9D8B030D-6E8A-4147-A177-3AD203B41FA5}">
                      <a16:colId xmlns:a16="http://schemas.microsoft.com/office/drawing/2014/main" val="3306741118"/>
                    </a:ext>
                  </a:extLst>
                </a:gridCol>
              </a:tblGrid>
              <a:tr h="203200">
                <a:tc>
                  <a:txBody>
                    <a:bodyPr/>
                    <a:lstStyle/>
                    <a:p>
                      <a:pPr algn="l" fontAlgn="b"/>
                      <a:r>
                        <a:rPr lang="en-IN" sz="1200" b="0" i="0" u="none" strike="noStrike">
                          <a:solidFill>
                            <a:srgbClr val="000000"/>
                          </a:solidFill>
                          <a:effectLst/>
                          <a:latin typeface="Calibri" panose="020F0502020204030204" pitchFamily="34" charset="0"/>
                        </a:rPr>
                        <a:t>DT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Training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Test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1265903"/>
                  </a:ext>
                </a:extLst>
              </a:tr>
              <a:tr h="203200">
                <a:tc>
                  <a:txBody>
                    <a:bodyPr/>
                    <a:lstStyle/>
                    <a:p>
                      <a:pPr algn="l" fontAlgn="b"/>
                      <a:r>
                        <a:rPr lang="en-IN" sz="1200" b="0" i="0" u="none" strike="noStrike">
                          <a:solidFill>
                            <a:srgbClr val="000000"/>
                          </a:solidFill>
                          <a:effectLst/>
                          <a:latin typeface="Calibri" panose="020F0502020204030204" pitchFamily="34" charset="0"/>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0.83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8963204"/>
                  </a:ext>
                </a:extLst>
              </a:tr>
              <a:tr h="203200">
                <a:tc>
                  <a:txBody>
                    <a:bodyPr/>
                    <a:lstStyle/>
                    <a:p>
                      <a:pPr algn="l" fontAlgn="b"/>
                      <a:r>
                        <a:rPr lang="en-IN" sz="1200" b="0" i="0" u="none" strike="noStrike">
                          <a:solidFill>
                            <a:srgbClr val="000000"/>
                          </a:solidFill>
                          <a:effectLst/>
                          <a:latin typeface="Calibri" panose="020F0502020204030204" pitchFamily="34" charset="0"/>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dirty="0">
                          <a:solidFill>
                            <a:srgbClr val="000000"/>
                          </a:solidFill>
                          <a:effectLst/>
                          <a:latin typeface="Calibri" panose="020F0502020204030204" pitchFamily="34" charset="0"/>
                        </a:rPr>
                        <a:t>0.79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0.79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2569975"/>
                  </a:ext>
                </a:extLst>
              </a:tr>
              <a:tr h="203200">
                <a:tc>
                  <a:txBody>
                    <a:bodyPr/>
                    <a:lstStyle/>
                    <a:p>
                      <a:pPr algn="l" fontAlgn="b"/>
                      <a:r>
                        <a:rPr lang="en-IN" sz="1200" b="0" i="0" u="none" strike="noStrike">
                          <a:solidFill>
                            <a:srgbClr val="000000"/>
                          </a:solidFill>
                          <a:effectLst/>
                          <a:latin typeface="Calibri" panose="020F0502020204030204" pitchFamily="34" charset="0"/>
                        </a:rPr>
                        <a:t>F-Measure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dirty="0">
                          <a:solidFill>
                            <a:srgbClr val="000000"/>
                          </a:solidFill>
                          <a:effectLst/>
                          <a:latin typeface="Calibri" panose="020F0502020204030204" pitchFamily="34" charset="0"/>
                        </a:rPr>
                        <a:t>0.87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dirty="0">
                          <a:solidFill>
                            <a:srgbClr val="000000"/>
                          </a:solidFill>
                          <a:effectLst/>
                          <a:latin typeface="Calibri" panose="020F0502020204030204" pitchFamily="34" charset="0"/>
                        </a:rPr>
                        <a:t>0.81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3291840"/>
                  </a:ext>
                </a:extLst>
              </a:tr>
            </a:tbl>
          </a:graphicData>
        </a:graphic>
      </p:graphicFrame>
      <p:pic>
        <p:nvPicPr>
          <p:cNvPr id="7" name="Content Placeholder 6" descr="A screenshot of a cell phone&#10;&#10;Description automatically generated">
            <a:extLst>
              <a:ext uri="{FF2B5EF4-FFF2-40B4-BE49-F238E27FC236}">
                <a16:creationId xmlns:a16="http://schemas.microsoft.com/office/drawing/2014/main" id="{50068D87-E8F4-40A6-8974-B0EEBA7E6047}"/>
              </a:ext>
            </a:extLst>
          </p:cNvPr>
          <p:cNvPicPr>
            <a:picLocks noGrp="1" noChangeAspect="1"/>
          </p:cNvPicPr>
          <p:nvPr>
            <p:ph idx="1"/>
          </p:nvPr>
        </p:nvPicPr>
        <p:blipFill>
          <a:blip r:embed="rId2"/>
          <a:stretch>
            <a:fillRect/>
          </a:stretch>
        </p:blipFill>
        <p:spPr>
          <a:xfrm>
            <a:off x="7142924" y="660651"/>
            <a:ext cx="4196810" cy="2844511"/>
          </a:xfrm>
        </p:spPr>
      </p:pic>
      <p:pic>
        <p:nvPicPr>
          <p:cNvPr id="32" name="Picture 31" descr="A close up of text on a white background&#10;&#10;Description automatically generated">
            <a:extLst>
              <a:ext uri="{FF2B5EF4-FFF2-40B4-BE49-F238E27FC236}">
                <a16:creationId xmlns:a16="http://schemas.microsoft.com/office/drawing/2014/main" id="{A8C04B58-9759-4C75-9003-ECD53AF6B482}"/>
              </a:ext>
            </a:extLst>
          </p:cNvPr>
          <p:cNvPicPr>
            <a:picLocks noChangeAspect="1"/>
          </p:cNvPicPr>
          <p:nvPr/>
        </p:nvPicPr>
        <p:blipFill>
          <a:blip r:embed="rId3"/>
          <a:stretch>
            <a:fillRect/>
          </a:stretch>
        </p:blipFill>
        <p:spPr>
          <a:xfrm>
            <a:off x="7191302" y="3570877"/>
            <a:ext cx="4148432" cy="2775359"/>
          </a:xfrm>
          <a:prstGeom prst="rect">
            <a:avLst/>
          </a:prstGeom>
        </p:spPr>
      </p:pic>
    </p:spTree>
    <p:extLst>
      <p:ext uri="{BB962C8B-B14F-4D97-AF65-F5344CB8AC3E}">
        <p14:creationId xmlns:p14="http://schemas.microsoft.com/office/powerpoint/2010/main" val="393234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E89410-91B5-DD40-A358-59B236C53F62}"/>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rPr>
              <a:t>DT – Pros and Cons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3E2692ED-A544-7446-B169-783C794EB22F}"/>
              </a:ext>
            </a:extLst>
          </p:cNvPr>
          <p:cNvSpPr>
            <a:spLocks noGrp="1"/>
          </p:cNvSpPr>
          <p:nvPr>
            <p:ph idx="1"/>
          </p:nvPr>
        </p:nvSpPr>
        <p:spPr>
          <a:xfrm>
            <a:off x="2880487" y="1954924"/>
            <a:ext cx="6123783" cy="4096884"/>
          </a:xfrm>
        </p:spPr>
        <p:txBody>
          <a:bodyPr anchor="t">
            <a:normAutofit/>
          </a:bodyPr>
          <a:lstStyle/>
          <a:p>
            <a:r>
              <a:rPr lang="en-US" sz="1600" dirty="0"/>
              <a:t>Pros</a:t>
            </a:r>
          </a:p>
          <a:p>
            <a:pPr lvl="1"/>
            <a:r>
              <a:rPr lang="en-US" sz="1400" dirty="0"/>
              <a:t>Easy to interpret and visualize.</a:t>
            </a:r>
          </a:p>
          <a:p>
            <a:pPr lvl="1"/>
            <a:r>
              <a:rPr lang="en-US" sz="1400" dirty="0"/>
              <a:t>Can capture non-linear patterns.</a:t>
            </a:r>
          </a:p>
          <a:p>
            <a:pPr lvl="1"/>
            <a:r>
              <a:rPr lang="en-US" sz="1400" dirty="0"/>
              <a:t>No assumptions about distribution because of the non-parametric nature of the algorithm</a:t>
            </a:r>
          </a:p>
          <a:p>
            <a:r>
              <a:rPr lang="en-US" sz="1600" dirty="0"/>
              <a:t>Cons</a:t>
            </a:r>
          </a:p>
          <a:p>
            <a:pPr lvl="1"/>
            <a:r>
              <a:rPr lang="en-US" sz="1400" dirty="0"/>
              <a:t>Sensitive to noisy data which can lead to overfitting.</a:t>
            </a:r>
          </a:p>
          <a:p>
            <a:pPr lvl="1"/>
            <a:r>
              <a:rPr lang="en-US" sz="1400" dirty="0"/>
              <a:t>A small variance in data can result in a very different decision tree. </a:t>
            </a:r>
          </a:p>
        </p:txBody>
      </p:sp>
    </p:spTree>
    <p:extLst>
      <p:ext uri="{BB962C8B-B14F-4D97-AF65-F5344CB8AC3E}">
        <p14:creationId xmlns:p14="http://schemas.microsoft.com/office/powerpoint/2010/main" val="3014090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2755-B749-468B-932B-894E36655A57}"/>
              </a:ext>
            </a:extLst>
          </p:cNvPr>
          <p:cNvSpPr>
            <a:spLocks noGrp="1"/>
          </p:cNvSpPr>
          <p:nvPr>
            <p:ph type="title"/>
          </p:nvPr>
        </p:nvSpPr>
        <p:spPr/>
        <p:txBody>
          <a:bodyPr/>
          <a:lstStyle/>
          <a:p>
            <a:r>
              <a:rPr lang="en-US" dirty="0"/>
              <a:t>Logistic Regression</a:t>
            </a:r>
          </a:p>
        </p:txBody>
      </p:sp>
    </p:spTree>
    <p:extLst>
      <p:ext uri="{BB962C8B-B14F-4D97-AF65-F5344CB8AC3E}">
        <p14:creationId xmlns:p14="http://schemas.microsoft.com/office/powerpoint/2010/main" val="385946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 name="Rectangle 14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Group 14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5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6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6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173" name="Rectangle 17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8D4C72-2C42-4A4C-ABD0-6E331F947518}"/>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rPr>
              <a:t>Business Problem</a:t>
            </a:r>
          </a:p>
        </p:txBody>
      </p:sp>
      <p:sp>
        <p:nvSpPr>
          <p:cNvPr id="175" name="Isosceles Triangle 17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3" name="Content Placeholder 2">
            <a:extLst>
              <a:ext uri="{FF2B5EF4-FFF2-40B4-BE49-F238E27FC236}">
                <a16:creationId xmlns:a16="http://schemas.microsoft.com/office/drawing/2014/main" id="{88D64397-D378-F843-BAC4-A0643777E757}"/>
              </a:ext>
            </a:extLst>
          </p:cNvPr>
          <p:cNvSpPr>
            <a:spLocks noGrp="1"/>
          </p:cNvSpPr>
          <p:nvPr>
            <p:ph idx="1"/>
          </p:nvPr>
        </p:nvSpPr>
        <p:spPr>
          <a:xfrm>
            <a:off x="2880487" y="2249046"/>
            <a:ext cx="6123783" cy="3802762"/>
          </a:xfrm>
        </p:spPr>
        <p:txBody>
          <a:bodyPr anchor="t">
            <a:normAutofit/>
          </a:bodyPr>
          <a:lstStyle/>
          <a:p>
            <a:r>
              <a:rPr lang="en-US" sz="1600" dirty="0"/>
              <a:t>Our business problem is to accurately identify fraudulent credit card transactions.</a:t>
            </a:r>
          </a:p>
          <a:p>
            <a:r>
              <a:rPr lang="en-US" sz="1600" dirty="0"/>
              <a:t>This is an important issue as:</a:t>
            </a:r>
          </a:p>
          <a:p>
            <a:pPr lvl="1"/>
            <a:r>
              <a:rPr lang="en-US" dirty="0"/>
              <a:t>The global credit card fraud volume was $24 billion in 2018.</a:t>
            </a:r>
          </a:p>
          <a:p>
            <a:pPr lvl="1"/>
            <a:r>
              <a:rPr lang="en-US" dirty="0"/>
              <a:t>It’s growing by over 10% a year.</a:t>
            </a:r>
          </a:p>
          <a:p>
            <a:pPr lvl="1"/>
            <a:r>
              <a:rPr lang="en-US" dirty="0"/>
              <a:t>Fraud is becoming more sophisticated.</a:t>
            </a:r>
          </a:p>
          <a:p>
            <a:pPr lvl="1"/>
            <a:r>
              <a:rPr lang="en-US" dirty="0"/>
              <a:t>It impacts how much customers trust financial institutions and merchants. </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642601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B974A-EAAD-A549-BF96-EB2A7B4C66A8}"/>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rPr>
              <a:t>LR – Method</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0071D9E0-6ADD-F94F-8562-FFF883AA67AB}"/>
              </a:ext>
            </a:extLst>
          </p:cNvPr>
          <p:cNvSpPr>
            <a:spLocks noGrp="1"/>
          </p:cNvSpPr>
          <p:nvPr>
            <p:ph idx="1"/>
          </p:nvPr>
        </p:nvSpPr>
        <p:spPr>
          <a:xfrm>
            <a:off x="2880487" y="1765738"/>
            <a:ext cx="7152807" cy="4286070"/>
          </a:xfrm>
        </p:spPr>
        <p:txBody>
          <a:bodyPr anchor="t">
            <a:normAutofit/>
          </a:bodyPr>
          <a:lstStyle/>
          <a:p>
            <a:r>
              <a:rPr lang="en-IN" sz="1400"/>
              <a:t>Logistic Regression is one of the simplest and commonly used machine learning algorithms for two-class classification. </a:t>
            </a:r>
          </a:p>
          <a:p>
            <a:r>
              <a:rPr lang="en-IN" sz="1400"/>
              <a:t>It is easy to implement and can be used as the baseline for any binary classification problem.</a:t>
            </a:r>
          </a:p>
          <a:p>
            <a:r>
              <a:rPr lang="en-IN" sz="1400"/>
              <a:t>Logistic regression describes and estimates the relationship between one dependent binary variable and independent variables.</a:t>
            </a:r>
          </a:p>
          <a:p>
            <a:pPr marL="0" indent="0">
              <a:buNone/>
            </a:pPr>
            <a:endParaRPr lang="en-IN"/>
          </a:p>
          <a:p>
            <a:endParaRPr lang="en-IN"/>
          </a:p>
          <a:p>
            <a:endParaRPr lang="en-US" sz="1600"/>
          </a:p>
        </p:txBody>
      </p:sp>
    </p:spTree>
    <p:extLst>
      <p:ext uri="{BB962C8B-B14F-4D97-AF65-F5344CB8AC3E}">
        <p14:creationId xmlns:p14="http://schemas.microsoft.com/office/powerpoint/2010/main" val="1378549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5">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9"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3"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4"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5"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6"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71" name="Rectangle 70">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E7E4F-7D27-3D46-B3D3-BA302E1B41CA}"/>
              </a:ext>
            </a:extLst>
          </p:cNvPr>
          <p:cNvSpPr>
            <a:spLocks noGrp="1"/>
          </p:cNvSpPr>
          <p:nvPr>
            <p:ph type="title"/>
          </p:nvPr>
        </p:nvSpPr>
        <p:spPr>
          <a:xfrm>
            <a:off x="2880485" y="841375"/>
            <a:ext cx="6230857" cy="1230570"/>
          </a:xfrm>
        </p:spPr>
        <p:txBody>
          <a:bodyPr anchor="t">
            <a:normAutofit/>
          </a:bodyPr>
          <a:lstStyle/>
          <a:p>
            <a:pPr algn="l"/>
            <a:r>
              <a:rPr lang="en-US" sz="3100" dirty="0">
                <a:solidFill>
                  <a:schemeClr val="accent1"/>
                </a:solidFill>
              </a:rPr>
              <a:t>LR – Prediction &amp; Model Performance</a:t>
            </a:r>
          </a:p>
        </p:txBody>
      </p:sp>
      <p:sp>
        <p:nvSpPr>
          <p:cNvPr id="73" name="Isosceles Triangle 72">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1" name="Content Placeholder 2">
            <a:extLst>
              <a:ext uri="{FF2B5EF4-FFF2-40B4-BE49-F238E27FC236}">
                <a16:creationId xmlns:a16="http://schemas.microsoft.com/office/drawing/2014/main" id="{13F0217A-A718-BE4B-969D-C88A68782AD7}"/>
              </a:ext>
            </a:extLst>
          </p:cNvPr>
          <p:cNvSpPr>
            <a:spLocks noGrp="1"/>
          </p:cNvSpPr>
          <p:nvPr>
            <p:ph idx="1"/>
          </p:nvPr>
        </p:nvSpPr>
        <p:spPr>
          <a:xfrm>
            <a:off x="2880487" y="1891862"/>
            <a:ext cx="5353875" cy="4159946"/>
          </a:xfrm>
        </p:spPr>
        <p:txBody>
          <a:bodyPr anchor="t">
            <a:normAutofit/>
          </a:bodyPr>
          <a:lstStyle/>
          <a:p>
            <a:pPr>
              <a:lnSpc>
                <a:spcPct val="110000"/>
              </a:lnSpc>
            </a:pPr>
            <a:r>
              <a:rPr lang="en-US" sz="1400" dirty="0"/>
              <a:t>The performance metrics of LR for the training and test dataset are as follows.</a:t>
            </a:r>
          </a:p>
          <a:p>
            <a:pPr marL="0" indent="0">
              <a:lnSpc>
                <a:spcPct val="110000"/>
              </a:lnSpc>
              <a:buNone/>
            </a:pPr>
            <a:endParaRPr lang="en-US" sz="1500" dirty="0"/>
          </a:p>
          <a:p>
            <a:pPr marL="0" indent="0">
              <a:lnSpc>
                <a:spcPct val="110000"/>
              </a:lnSpc>
              <a:buNone/>
            </a:pPr>
            <a:endParaRPr lang="en-US" sz="1500" dirty="0"/>
          </a:p>
          <a:p>
            <a:pPr marL="0" indent="0">
              <a:lnSpc>
                <a:spcPct val="110000"/>
              </a:lnSpc>
              <a:buNone/>
            </a:pPr>
            <a:endParaRPr lang="en-US" sz="1500" dirty="0"/>
          </a:p>
          <a:p>
            <a:pPr>
              <a:lnSpc>
                <a:spcPct val="110000"/>
              </a:lnSpc>
            </a:pPr>
            <a:r>
              <a:rPr lang="en-US" sz="1400" dirty="0"/>
              <a:t>The charts to the right to the show the Precision-Recall curve for the training and test data.</a:t>
            </a:r>
          </a:p>
          <a:p>
            <a:pPr>
              <a:lnSpc>
                <a:spcPct val="110000"/>
              </a:lnSpc>
            </a:pPr>
            <a:r>
              <a:rPr lang="en-US" sz="1400" dirty="0"/>
              <a:t>Model performance is quite different for the training and the test data.</a:t>
            </a:r>
          </a:p>
          <a:p>
            <a:pPr>
              <a:lnSpc>
                <a:spcPct val="110000"/>
              </a:lnSpc>
            </a:pPr>
            <a:r>
              <a:rPr lang="en-US" sz="1400" dirty="0"/>
              <a:t>The average precision is 5% lower for the test data versus the training data.</a:t>
            </a:r>
          </a:p>
          <a:p>
            <a:pPr>
              <a:lnSpc>
                <a:spcPct val="110000"/>
              </a:lnSpc>
            </a:pPr>
            <a:r>
              <a:rPr lang="en-US" sz="1400" dirty="0"/>
              <a:t>There suggests that the model is overfitting the training data. </a:t>
            </a:r>
          </a:p>
        </p:txBody>
      </p:sp>
      <p:graphicFrame>
        <p:nvGraphicFramePr>
          <p:cNvPr id="3" name="Table 2">
            <a:extLst>
              <a:ext uri="{FF2B5EF4-FFF2-40B4-BE49-F238E27FC236}">
                <a16:creationId xmlns:a16="http://schemas.microsoft.com/office/drawing/2014/main" id="{AE838E1C-3258-4A43-A258-67ED79416428}"/>
              </a:ext>
            </a:extLst>
          </p:cNvPr>
          <p:cNvGraphicFramePr>
            <a:graphicFrameLocks noGrp="1"/>
          </p:cNvGraphicFramePr>
          <p:nvPr>
            <p:extLst>
              <p:ext uri="{D42A27DB-BD31-4B8C-83A1-F6EECF244321}">
                <p14:modId xmlns:p14="http://schemas.microsoft.com/office/powerpoint/2010/main" val="672439848"/>
              </p:ext>
            </p:extLst>
          </p:nvPr>
        </p:nvGraphicFramePr>
        <p:xfrm>
          <a:off x="3178406" y="2586123"/>
          <a:ext cx="2653683" cy="769620"/>
        </p:xfrm>
        <a:graphic>
          <a:graphicData uri="http://schemas.openxmlformats.org/drawingml/2006/table">
            <a:tbl>
              <a:tblPr/>
              <a:tblGrid>
                <a:gridCol w="884561">
                  <a:extLst>
                    <a:ext uri="{9D8B030D-6E8A-4147-A177-3AD203B41FA5}">
                      <a16:colId xmlns:a16="http://schemas.microsoft.com/office/drawing/2014/main" val="2188516420"/>
                    </a:ext>
                  </a:extLst>
                </a:gridCol>
                <a:gridCol w="884561">
                  <a:extLst>
                    <a:ext uri="{9D8B030D-6E8A-4147-A177-3AD203B41FA5}">
                      <a16:colId xmlns:a16="http://schemas.microsoft.com/office/drawing/2014/main" val="125982185"/>
                    </a:ext>
                  </a:extLst>
                </a:gridCol>
                <a:gridCol w="884561">
                  <a:extLst>
                    <a:ext uri="{9D8B030D-6E8A-4147-A177-3AD203B41FA5}">
                      <a16:colId xmlns:a16="http://schemas.microsoft.com/office/drawing/2014/main" val="899881047"/>
                    </a:ext>
                  </a:extLst>
                </a:gridCol>
              </a:tblGrid>
              <a:tr h="155554">
                <a:tc>
                  <a:txBody>
                    <a:bodyPr/>
                    <a:lstStyle/>
                    <a:p>
                      <a:pPr algn="l" fontAlgn="b"/>
                      <a:r>
                        <a:rPr lang="en-IN" sz="1200" b="0" i="0" u="none" strike="noStrike">
                          <a:solidFill>
                            <a:srgbClr val="000000"/>
                          </a:solidFill>
                          <a:effectLst/>
                          <a:latin typeface="Calibri" panose="020F0502020204030204" pitchFamily="34" charset="0"/>
                        </a:rPr>
                        <a:t>LR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dirty="0">
                          <a:solidFill>
                            <a:srgbClr val="000000"/>
                          </a:solidFill>
                          <a:effectLst/>
                          <a:latin typeface="Calibri" panose="020F0502020204030204" pitchFamily="34" charset="0"/>
                        </a:rPr>
                        <a:t>Training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dirty="0">
                          <a:solidFill>
                            <a:srgbClr val="000000"/>
                          </a:solidFill>
                          <a:effectLst/>
                          <a:latin typeface="Calibri" panose="020F0502020204030204" pitchFamily="34" charset="0"/>
                        </a:rPr>
                        <a:t>Test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7783901"/>
                  </a:ext>
                </a:extLst>
              </a:tr>
              <a:tr h="155554">
                <a:tc>
                  <a:txBody>
                    <a:bodyPr/>
                    <a:lstStyle/>
                    <a:p>
                      <a:pPr algn="l" fontAlgn="b"/>
                      <a:r>
                        <a:rPr lang="en-IN" sz="1200" b="0" i="0" u="none" strike="noStrike" dirty="0">
                          <a:solidFill>
                            <a:srgbClr val="000000"/>
                          </a:solidFill>
                          <a:effectLst/>
                          <a:latin typeface="Calibri" panose="020F0502020204030204" pitchFamily="34" charset="0"/>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0.91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0.76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2615076"/>
                  </a:ext>
                </a:extLst>
              </a:tr>
              <a:tr h="155554">
                <a:tc>
                  <a:txBody>
                    <a:bodyPr/>
                    <a:lstStyle/>
                    <a:p>
                      <a:pPr algn="l" fontAlgn="b"/>
                      <a:r>
                        <a:rPr lang="en-IN" sz="1200" b="0" i="0" u="none" strike="noStrike" dirty="0">
                          <a:solidFill>
                            <a:srgbClr val="000000"/>
                          </a:solidFill>
                          <a:effectLst/>
                          <a:latin typeface="Calibri" panose="020F0502020204030204" pitchFamily="34" charset="0"/>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0.67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0.68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7521075"/>
                  </a:ext>
                </a:extLst>
              </a:tr>
              <a:tr h="155554">
                <a:tc>
                  <a:txBody>
                    <a:bodyPr/>
                    <a:lstStyle/>
                    <a:p>
                      <a:pPr algn="l" fontAlgn="b"/>
                      <a:r>
                        <a:rPr lang="en-IN" sz="1200" b="0" i="0" u="none" strike="noStrike" dirty="0">
                          <a:solidFill>
                            <a:srgbClr val="000000"/>
                          </a:solidFill>
                          <a:effectLst/>
                          <a:latin typeface="Calibri" panose="020F0502020204030204" pitchFamily="34" charset="0"/>
                        </a:rPr>
                        <a:t>F-Measure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0.77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dirty="0">
                          <a:solidFill>
                            <a:srgbClr val="000000"/>
                          </a:solidFill>
                          <a:effectLst/>
                          <a:latin typeface="Calibri" panose="020F0502020204030204" pitchFamily="34" charset="0"/>
                        </a:rPr>
                        <a:t>0.72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9868308"/>
                  </a:ext>
                </a:extLst>
              </a:tr>
            </a:tbl>
          </a:graphicData>
        </a:graphic>
      </p:graphicFrame>
      <p:pic>
        <p:nvPicPr>
          <p:cNvPr id="5" name="Picture 4" descr="A close up of a map&#10;&#10;Description automatically generated">
            <a:extLst>
              <a:ext uri="{FF2B5EF4-FFF2-40B4-BE49-F238E27FC236}">
                <a16:creationId xmlns:a16="http://schemas.microsoft.com/office/drawing/2014/main" id="{5874FB0F-AC69-4B28-B8AA-8462B7A6BDB6}"/>
              </a:ext>
            </a:extLst>
          </p:cNvPr>
          <p:cNvPicPr>
            <a:picLocks noChangeAspect="1"/>
          </p:cNvPicPr>
          <p:nvPr/>
        </p:nvPicPr>
        <p:blipFill>
          <a:blip r:embed="rId2"/>
          <a:stretch>
            <a:fillRect/>
          </a:stretch>
        </p:blipFill>
        <p:spPr>
          <a:xfrm>
            <a:off x="8484008" y="1509268"/>
            <a:ext cx="3436620" cy="2453640"/>
          </a:xfrm>
          <a:prstGeom prst="rect">
            <a:avLst/>
          </a:prstGeom>
        </p:spPr>
      </p:pic>
      <p:pic>
        <p:nvPicPr>
          <p:cNvPr id="7" name="Picture 6" descr="A close up of a map&#10;&#10;Description automatically generated">
            <a:extLst>
              <a:ext uri="{FF2B5EF4-FFF2-40B4-BE49-F238E27FC236}">
                <a16:creationId xmlns:a16="http://schemas.microsoft.com/office/drawing/2014/main" id="{65AF2DF2-6F82-4C52-A4EF-8F19DE7118B2}"/>
              </a:ext>
            </a:extLst>
          </p:cNvPr>
          <p:cNvPicPr>
            <a:picLocks noChangeAspect="1"/>
          </p:cNvPicPr>
          <p:nvPr/>
        </p:nvPicPr>
        <p:blipFill>
          <a:blip r:embed="rId3"/>
          <a:stretch>
            <a:fillRect/>
          </a:stretch>
        </p:blipFill>
        <p:spPr>
          <a:xfrm>
            <a:off x="8482011" y="4136390"/>
            <a:ext cx="3339669" cy="2407920"/>
          </a:xfrm>
          <a:prstGeom prst="rect">
            <a:avLst/>
          </a:prstGeom>
        </p:spPr>
      </p:pic>
    </p:spTree>
    <p:extLst>
      <p:ext uri="{BB962C8B-B14F-4D97-AF65-F5344CB8AC3E}">
        <p14:creationId xmlns:p14="http://schemas.microsoft.com/office/powerpoint/2010/main" val="207844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5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1CA7F-3BF4-554D-A03E-32760E53817B}"/>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rPr>
              <a:t>LR – Pros and Cons</a:t>
            </a:r>
          </a:p>
        </p:txBody>
      </p:sp>
      <p:sp>
        <p:nvSpPr>
          <p:cNvPr id="54"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C3A55401-4B09-9D41-B374-E6A858EF5841}"/>
              </a:ext>
            </a:extLst>
          </p:cNvPr>
          <p:cNvSpPr>
            <a:spLocks noGrp="1"/>
          </p:cNvSpPr>
          <p:nvPr>
            <p:ph idx="1"/>
          </p:nvPr>
        </p:nvSpPr>
        <p:spPr>
          <a:xfrm>
            <a:off x="2880487" y="2249046"/>
            <a:ext cx="6123783" cy="3802762"/>
          </a:xfrm>
        </p:spPr>
        <p:txBody>
          <a:bodyPr anchor="t">
            <a:normAutofit/>
          </a:bodyPr>
          <a:lstStyle/>
          <a:p>
            <a:r>
              <a:rPr lang="en-US" sz="1600" dirty="0"/>
              <a:t>Pros</a:t>
            </a:r>
          </a:p>
          <a:p>
            <a:pPr lvl="1"/>
            <a:r>
              <a:rPr lang="en-US"/>
              <a:t>It requires very little computational power because of it’s efficient algorithm</a:t>
            </a:r>
            <a:r>
              <a:rPr lang="en-US" dirty="0"/>
              <a:t>.</a:t>
            </a:r>
          </a:p>
          <a:p>
            <a:pPr lvl="1"/>
            <a:r>
              <a:rPr lang="en-US"/>
              <a:t>Does not require features to be scaled</a:t>
            </a:r>
            <a:r>
              <a:rPr lang="en-US" dirty="0"/>
              <a:t>.</a:t>
            </a:r>
            <a:endParaRPr lang="en-US"/>
          </a:p>
          <a:p>
            <a:r>
              <a:rPr lang="en-US" sz="1600" dirty="0"/>
              <a:t>Cons</a:t>
            </a:r>
          </a:p>
          <a:p>
            <a:pPr lvl="1"/>
            <a:r>
              <a:rPr lang="en-US" dirty="0"/>
              <a:t>It </a:t>
            </a:r>
            <a:r>
              <a:rPr lang="en-US"/>
              <a:t>is not able to handle large numbers of categorical</a:t>
            </a:r>
            <a:r>
              <a:rPr lang="en-US" dirty="0"/>
              <a:t> variables.</a:t>
            </a:r>
          </a:p>
          <a:p>
            <a:pPr lvl="1"/>
            <a:r>
              <a:rPr lang="en-US"/>
              <a:t>It </a:t>
            </a:r>
            <a:r>
              <a:rPr lang="en-US" dirty="0"/>
              <a:t>is </a:t>
            </a:r>
            <a:r>
              <a:rPr lang="en-US"/>
              <a:t>vulnerable to overfitting</a:t>
            </a:r>
            <a:r>
              <a:rPr lang="en-US" dirty="0"/>
              <a:t>.</a:t>
            </a:r>
          </a:p>
          <a:p>
            <a:pPr lvl="1"/>
            <a:r>
              <a:rPr lang="en-US"/>
              <a:t>Feature estimates are inaccurate if there is multicollinearity between the independent variables.</a:t>
            </a:r>
          </a:p>
        </p:txBody>
      </p:sp>
    </p:spTree>
    <p:extLst>
      <p:ext uri="{BB962C8B-B14F-4D97-AF65-F5344CB8AC3E}">
        <p14:creationId xmlns:p14="http://schemas.microsoft.com/office/powerpoint/2010/main" val="1776738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2755-B749-468B-932B-894E36655A57}"/>
              </a:ext>
            </a:extLst>
          </p:cNvPr>
          <p:cNvSpPr>
            <a:spLocks noGrp="1"/>
          </p:cNvSpPr>
          <p:nvPr>
            <p:ph type="title"/>
          </p:nvPr>
        </p:nvSpPr>
        <p:spPr/>
        <p:txBody>
          <a:bodyPr/>
          <a:lstStyle/>
          <a:p>
            <a:r>
              <a:rPr lang="en-US" dirty="0"/>
              <a:t>Naïve – Bayes Classifier</a:t>
            </a:r>
          </a:p>
        </p:txBody>
      </p:sp>
    </p:spTree>
    <p:extLst>
      <p:ext uri="{BB962C8B-B14F-4D97-AF65-F5344CB8AC3E}">
        <p14:creationId xmlns:p14="http://schemas.microsoft.com/office/powerpoint/2010/main" val="688754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EDD9E0-1083-494C-B97B-7B305B84F570}"/>
              </a:ext>
            </a:extLst>
          </p:cNvPr>
          <p:cNvSpPr>
            <a:spLocks noGrp="1"/>
          </p:cNvSpPr>
          <p:nvPr>
            <p:ph type="title"/>
          </p:nvPr>
        </p:nvSpPr>
        <p:spPr>
          <a:xfrm>
            <a:off x="2880486" y="841375"/>
            <a:ext cx="6104766" cy="938787"/>
          </a:xfrm>
        </p:spPr>
        <p:txBody>
          <a:bodyPr anchor="t">
            <a:normAutofit/>
          </a:bodyPr>
          <a:lstStyle/>
          <a:p>
            <a:pPr algn="l"/>
            <a:r>
              <a:rPr lang="en-US" sz="3600" dirty="0">
                <a:solidFill>
                  <a:schemeClr val="accent1"/>
                </a:solidFill>
              </a:rPr>
              <a:t>Naïve – Bayes Classifier </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3F8949CB-C555-4AD1-8036-8E04A08A528C}"/>
              </a:ext>
            </a:extLst>
          </p:cNvPr>
          <p:cNvSpPr>
            <a:spLocks noGrp="1"/>
          </p:cNvSpPr>
          <p:nvPr>
            <p:ph idx="1"/>
          </p:nvPr>
        </p:nvSpPr>
        <p:spPr>
          <a:xfrm>
            <a:off x="2890012" y="1902545"/>
            <a:ext cx="6307963" cy="3802762"/>
          </a:xfrm>
        </p:spPr>
        <p:txBody>
          <a:bodyPr anchor="t">
            <a:normAutofit/>
          </a:bodyPr>
          <a:lstStyle/>
          <a:p>
            <a:r>
              <a:rPr lang="en-US" dirty="0"/>
              <a:t>A Naive Bayes classifier is a probabilistic machine learning model that’s used for classification task. The crux of the classifier is based on the Bayes theorem.</a:t>
            </a:r>
            <a:endParaRPr lang="en-US" sz="1600" dirty="0"/>
          </a:p>
        </p:txBody>
      </p:sp>
      <p:pic>
        <p:nvPicPr>
          <p:cNvPr id="4" name="Picture 3">
            <a:extLst>
              <a:ext uri="{FF2B5EF4-FFF2-40B4-BE49-F238E27FC236}">
                <a16:creationId xmlns:a16="http://schemas.microsoft.com/office/drawing/2014/main" id="{9E45C2B1-E70F-419E-B38A-044334FBE422}"/>
              </a:ext>
            </a:extLst>
          </p:cNvPr>
          <p:cNvPicPr>
            <a:picLocks noChangeAspect="1"/>
          </p:cNvPicPr>
          <p:nvPr/>
        </p:nvPicPr>
        <p:blipFill>
          <a:blip r:embed="rId2"/>
          <a:stretch>
            <a:fillRect/>
          </a:stretch>
        </p:blipFill>
        <p:spPr>
          <a:xfrm>
            <a:off x="4017965" y="3699115"/>
            <a:ext cx="5857872" cy="2695724"/>
          </a:xfrm>
          <a:prstGeom prst="rect">
            <a:avLst/>
          </a:prstGeom>
        </p:spPr>
      </p:pic>
    </p:spTree>
    <p:extLst>
      <p:ext uri="{BB962C8B-B14F-4D97-AF65-F5344CB8AC3E}">
        <p14:creationId xmlns:p14="http://schemas.microsoft.com/office/powerpoint/2010/main" val="2931841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32F51A-85AD-4481-A9D1-915F49A6E68C}"/>
              </a:ext>
            </a:extLst>
          </p:cNvPr>
          <p:cNvSpPr>
            <a:spLocks noGrp="1"/>
          </p:cNvSpPr>
          <p:nvPr>
            <p:ph type="title"/>
          </p:nvPr>
        </p:nvSpPr>
        <p:spPr>
          <a:xfrm>
            <a:off x="2326125" y="138113"/>
            <a:ext cx="7576100" cy="795958"/>
          </a:xfrm>
        </p:spPr>
        <p:txBody>
          <a:bodyPr anchor="t">
            <a:normAutofit fontScale="90000"/>
          </a:bodyPr>
          <a:lstStyle/>
          <a:p>
            <a:pPr algn="l"/>
            <a:r>
              <a:rPr lang="en-US" sz="3600" dirty="0">
                <a:solidFill>
                  <a:schemeClr val="accent1"/>
                </a:solidFill>
              </a:rPr>
              <a:t>Naïve – Bayes  Prediction &amp; Model Performance</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5" name="Content Placeholder 4" descr="A screenshot of a social media post&#10;&#10;Description automatically generated">
            <a:extLst>
              <a:ext uri="{FF2B5EF4-FFF2-40B4-BE49-F238E27FC236}">
                <a16:creationId xmlns:a16="http://schemas.microsoft.com/office/drawing/2014/main" id="{63D3FDC1-2112-4B7E-B25D-CE2D1B455AE4}"/>
              </a:ext>
            </a:extLst>
          </p:cNvPr>
          <p:cNvPicPr>
            <a:picLocks noGrp="1" noChangeAspect="1"/>
          </p:cNvPicPr>
          <p:nvPr>
            <p:ph idx="1"/>
          </p:nvPr>
        </p:nvPicPr>
        <p:blipFill>
          <a:blip r:embed="rId2"/>
          <a:stretch>
            <a:fillRect/>
          </a:stretch>
        </p:blipFill>
        <p:spPr>
          <a:xfrm>
            <a:off x="8129940" y="1114425"/>
            <a:ext cx="3337560" cy="2369820"/>
          </a:xfrm>
        </p:spPr>
      </p:pic>
      <p:pic>
        <p:nvPicPr>
          <p:cNvPr id="7" name="Picture 6" descr="A screenshot of a cell phone&#10;&#10;Description automatically generated">
            <a:extLst>
              <a:ext uri="{FF2B5EF4-FFF2-40B4-BE49-F238E27FC236}">
                <a16:creationId xmlns:a16="http://schemas.microsoft.com/office/drawing/2014/main" id="{40CDE72E-5D29-4ADF-9C0E-EEDC01AACA5C}"/>
              </a:ext>
            </a:extLst>
          </p:cNvPr>
          <p:cNvPicPr>
            <a:picLocks noChangeAspect="1"/>
          </p:cNvPicPr>
          <p:nvPr/>
        </p:nvPicPr>
        <p:blipFill>
          <a:blip r:embed="rId3"/>
          <a:stretch>
            <a:fillRect/>
          </a:stretch>
        </p:blipFill>
        <p:spPr>
          <a:xfrm>
            <a:off x="8152800" y="3839845"/>
            <a:ext cx="3314700" cy="2346960"/>
          </a:xfrm>
          <a:prstGeom prst="rect">
            <a:avLst/>
          </a:prstGeom>
        </p:spPr>
      </p:pic>
      <p:sp>
        <p:nvSpPr>
          <p:cNvPr id="9" name="Rectangle 8">
            <a:extLst>
              <a:ext uri="{FF2B5EF4-FFF2-40B4-BE49-F238E27FC236}">
                <a16:creationId xmlns:a16="http://schemas.microsoft.com/office/drawing/2014/main" id="{41050254-9CEB-4314-8A5F-ECC65F63DB77}"/>
              </a:ext>
            </a:extLst>
          </p:cNvPr>
          <p:cNvSpPr/>
          <p:nvPr/>
        </p:nvSpPr>
        <p:spPr>
          <a:xfrm>
            <a:off x="2564221" y="1265528"/>
            <a:ext cx="5260567" cy="4877554"/>
          </a:xfrm>
          <a:prstGeom prst="rect">
            <a:avLst/>
          </a:prstGeom>
        </p:spPr>
        <p:txBody>
          <a:bodyPr wrap="square">
            <a:spAutoFit/>
          </a:bodyPr>
          <a:lstStyle/>
          <a:p>
            <a:pPr marL="285750" indent="-285750">
              <a:lnSpc>
                <a:spcPct val="110000"/>
              </a:lnSpc>
              <a:buFont typeface="Arial" panose="020B0604020202020204" pitchFamily="34" charset="0"/>
              <a:buChar char="•"/>
            </a:pPr>
            <a:r>
              <a:rPr lang="en-US" dirty="0"/>
              <a:t>The performance metrics of NB for the training and test dataset are as follows.</a:t>
            </a:r>
          </a:p>
          <a:p>
            <a:pPr marL="342900" indent="-342900">
              <a:lnSpc>
                <a:spcPct val="110000"/>
              </a:lnSpc>
              <a:buFont typeface="Arial" panose="020B0604020202020204" pitchFamily="34" charset="0"/>
              <a:buChar char="•"/>
            </a:pPr>
            <a:endParaRPr lang="en-US" sz="2000" dirty="0"/>
          </a:p>
          <a:p>
            <a:pPr marL="342900" indent="-342900">
              <a:lnSpc>
                <a:spcPct val="110000"/>
              </a:lnSpc>
              <a:buFont typeface="Arial" panose="020B0604020202020204" pitchFamily="34" charset="0"/>
              <a:buChar char="•"/>
            </a:pPr>
            <a:endParaRPr lang="en-US" sz="2000" dirty="0"/>
          </a:p>
          <a:p>
            <a:pPr>
              <a:lnSpc>
                <a:spcPct val="110000"/>
              </a:lnSpc>
            </a:pPr>
            <a:endParaRPr lang="en-US" sz="2000" dirty="0"/>
          </a:p>
          <a:p>
            <a:pPr>
              <a:lnSpc>
                <a:spcPct val="110000"/>
              </a:lnSpc>
            </a:pPr>
            <a:endParaRPr lang="en-US" sz="2000" dirty="0"/>
          </a:p>
          <a:p>
            <a:pPr>
              <a:lnSpc>
                <a:spcPct val="110000"/>
              </a:lnSpc>
            </a:pPr>
            <a:endParaRPr lang="en-US" sz="2000" dirty="0"/>
          </a:p>
          <a:p>
            <a:pPr>
              <a:lnSpc>
                <a:spcPct val="110000"/>
              </a:lnSpc>
            </a:pPr>
            <a:endParaRPr lang="en-US" sz="2000" dirty="0"/>
          </a:p>
          <a:p>
            <a:pPr>
              <a:lnSpc>
                <a:spcPct val="110000"/>
              </a:lnSpc>
            </a:pPr>
            <a:endParaRPr lang="en-US" sz="2000" dirty="0"/>
          </a:p>
          <a:p>
            <a:pPr marL="285750" indent="-285750">
              <a:lnSpc>
                <a:spcPct val="110000"/>
              </a:lnSpc>
              <a:buFont typeface="Arial" panose="020B0604020202020204" pitchFamily="34" charset="0"/>
              <a:buChar char="•"/>
            </a:pPr>
            <a:r>
              <a:rPr lang="en-US" dirty="0"/>
              <a:t>The charts to the right to the show the Precision-Recall curve for the training and test data.</a:t>
            </a:r>
          </a:p>
          <a:p>
            <a:pPr marL="285750" indent="-285750">
              <a:lnSpc>
                <a:spcPct val="110000"/>
              </a:lnSpc>
              <a:buFont typeface="Arial" panose="020B0604020202020204" pitchFamily="34" charset="0"/>
              <a:buChar char="•"/>
            </a:pPr>
            <a:r>
              <a:rPr lang="en-US" dirty="0"/>
              <a:t>As you can see Naïve-Bayes classifier produces very low precision. </a:t>
            </a:r>
          </a:p>
          <a:p>
            <a:pPr marL="285750" indent="-285750">
              <a:lnSpc>
                <a:spcPct val="110000"/>
              </a:lnSpc>
              <a:buFont typeface="Arial" panose="020B0604020202020204" pitchFamily="34" charset="0"/>
              <a:buChar char="•"/>
            </a:pPr>
            <a:endParaRPr lang="en-US" dirty="0"/>
          </a:p>
        </p:txBody>
      </p:sp>
      <p:pic>
        <p:nvPicPr>
          <p:cNvPr id="34" name="Picture 33">
            <a:extLst>
              <a:ext uri="{FF2B5EF4-FFF2-40B4-BE49-F238E27FC236}">
                <a16:creationId xmlns:a16="http://schemas.microsoft.com/office/drawing/2014/main" id="{F1D7AC3B-F641-4024-9B56-7CF3DBBB7015}"/>
              </a:ext>
            </a:extLst>
          </p:cNvPr>
          <p:cNvPicPr>
            <a:picLocks noChangeAspect="1"/>
          </p:cNvPicPr>
          <p:nvPr/>
        </p:nvPicPr>
        <p:blipFill>
          <a:blip r:embed="rId4"/>
          <a:stretch>
            <a:fillRect/>
          </a:stretch>
        </p:blipFill>
        <p:spPr>
          <a:xfrm>
            <a:off x="3438437" y="2386800"/>
            <a:ext cx="2968032" cy="1315715"/>
          </a:xfrm>
          <a:prstGeom prst="rect">
            <a:avLst/>
          </a:prstGeom>
        </p:spPr>
      </p:pic>
    </p:spTree>
    <p:extLst>
      <p:ext uri="{BB962C8B-B14F-4D97-AF65-F5344CB8AC3E}">
        <p14:creationId xmlns:p14="http://schemas.microsoft.com/office/powerpoint/2010/main" val="3523445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DF984D-5D09-48C3-A31B-06AACA865909}"/>
              </a:ext>
            </a:extLst>
          </p:cNvPr>
          <p:cNvSpPr>
            <a:spLocks noGrp="1"/>
          </p:cNvSpPr>
          <p:nvPr>
            <p:ph type="title"/>
          </p:nvPr>
        </p:nvSpPr>
        <p:spPr>
          <a:xfrm>
            <a:off x="2516153" y="255769"/>
            <a:ext cx="5191954" cy="763689"/>
          </a:xfrm>
        </p:spPr>
        <p:txBody>
          <a:bodyPr anchor="t">
            <a:normAutofit fontScale="90000"/>
          </a:bodyPr>
          <a:lstStyle/>
          <a:p>
            <a:pPr algn="l"/>
            <a:r>
              <a:rPr lang="en-US" sz="3600" dirty="0">
                <a:solidFill>
                  <a:schemeClr val="accent1"/>
                </a:solidFill>
              </a:rPr>
              <a:t>Naïve - Bayes  – Pros and Cons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974C887B-090B-4826-81A7-920D8DEF15E0}"/>
              </a:ext>
            </a:extLst>
          </p:cNvPr>
          <p:cNvSpPr>
            <a:spLocks noGrp="1"/>
          </p:cNvSpPr>
          <p:nvPr>
            <p:ph idx="1"/>
          </p:nvPr>
        </p:nvSpPr>
        <p:spPr>
          <a:xfrm>
            <a:off x="2600104" y="1374727"/>
            <a:ext cx="9107708" cy="3802762"/>
          </a:xfrm>
        </p:spPr>
        <p:txBody>
          <a:bodyPr anchor="t">
            <a:noAutofit/>
          </a:bodyPr>
          <a:lstStyle/>
          <a:p>
            <a:pPr marL="0" indent="0" fontAlgn="base">
              <a:buNone/>
            </a:pPr>
            <a:r>
              <a:rPr lang="en-US" sz="1500" b="1" dirty="0"/>
              <a:t>Pros</a:t>
            </a:r>
          </a:p>
          <a:p>
            <a:pPr fontAlgn="base"/>
            <a:r>
              <a:rPr lang="en-US" sz="1500" dirty="0"/>
              <a:t>It is a relatively easy algorithm to build and understand.</a:t>
            </a:r>
          </a:p>
          <a:p>
            <a:pPr fontAlgn="base"/>
            <a:r>
              <a:rPr lang="en-US" sz="1500" dirty="0"/>
              <a:t>It is faster to predict classes using this algorithm than many other classification algorithms.</a:t>
            </a:r>
          </a:p>
          <a:p>
            <a:pPr fontAlgn="base"/>
            <a:r>
              <a:rPr lang="en-US" sz="1500" dirty="0"/>
              <a:t>It can be easily trained using a small data set.</a:t>
            </a:r>
          </a:p>
          <a:p>
            <a:pPr marL="0" indent="0" fontAlgn="base">
              <a:buNone/>
            </a:pPr>
            <a:r>
              <a:rPr lang="en-US" sz="1500" b="1" dirty="0"/>
              <a:t>Cons</a:t>
            </a:r>
          </a:p>
          <a:p>
            <a:pPr fontAlgn="base"/>
            <a:r>
              <a:rPr lang="en-US" sz="1500" dirty="0"/>
              <a:t>If a given class and a feature have 0 frequency, then the conditional probability estimate for that category will come out as 0. This problem is known as  the “Zero Conditional Probability Problem.” This is a problem because it wipes out all the information in other probabilities too. There are several sample correction techniques to fix this problem such as “Laplacian Correction.”</a:t>
            </a:r>
          </a:p>
          <a:p>
            <a:pPr fontAlgn="base"/>
            <a:r>
              <a:rPr lang="en-US" sz="1500" dirty="0"/>
              <a:t>Another disadvantage is the very strong assumption of independence class features that it makes. It is near to impossible to find such data sets in real life.</a:t>
            </a:r>
          </a:p>
          <a:p>
            <a:endParaRPr lang="en-US" sz="1500" dirty="0"/>
          </a:p>
        </p:txBody>
      </p:sp>
    </p:spTree>
    <p:extLst>
      <p:ext uri="{BB962C8B-B14F-4D97-AF65-F5344CB8AC3E}">
        <p14:creationId xmlns:p14="http://schemas.microsoft.com/office/powerpoint/2010/main" val="1866775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2755-B749-468B-932B-894E36655A57}"/>
              </a:ext>
            </a:extLst>
          </p:cNvPr>
          <p:cNvSpPr>
            <a:spLocks noGrp="1"/>
          </p:cNvSpPr>
          <p:nvPr>
            <p:ph type="title"/>
          </p:nvPr>
        </p:nvSpPr>
        <p:spPr/>
        <p:txBody>
          <a:bodyPr/>
          <a:lstStyle/>
          <a:p>
            <a:r>
              <a:rPr lang="en-US" dirty="0"/>
              <a:t>Random Forest</a:t>
            </a:r>
          </a:p>
        </p:txBody>
      </p:sp>
    </p:spTree>
    <p:extLst>
      <p:ext uri="{BB962C8B-B14F-4D97-AF65-F5344CB8AC3E}">
        <p14:creationId xmlns:p14="http://schemas.microsoft.com/office/powerpoint/2010/main" val="1751543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71FB974A-EAAD-A549-BF96-EB2A7B4C66A8}"/>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rPr>
              <a:t>RF – Method</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2" name="Content Placeholder 2">
            <a:extLst>
              <a:ext uri="{FF2B5EF4-FFF2-40B4-BE49-F238E27FC236}">
                <a16:creationId xmlns:a16="http://schemas.microsoft.com/office/drawing/2014/main" id="{62DF0B62-7B44-F448-B484-5F6A7CCE5B52}"/>
              </a:ext>
            </a:extLst>
          </p:cNvPr>
          <p:cNvSpPr>
            <a:spLocks noGrp="1"/>
          </p:cNvSpPr>
          <p:nvPr>
            <p:ph idx="1"/>
          </p:nvPr>
        </p:nvSpPr>
        <p:spPr>
          <a:xfrm>
            <a:off x="2880487" y="1996800"/>
            <a:ext cx="4021963" cy="3802762"/>
          </a:xfrm>
        </p:spPr>
        <p:txBody>
          <a:bodyPr anchor="t">
            <a:normAutofit/>
          </a:bodyPr>
          <a:lstStyle/>
          <a:p>
            <a:r>
              <a:rPr lang="en-US" sz="1400" dirty="0"/>
              <a:t>Random Forest is an ensemble method using multiple decision trees generated on a randomly split dataset.</a:t>
            </a:r>
          </a:p>
          <a:p>
            <a:r>
              <a:rPr lang="en-US" sz="1400" dirty="0"/>
              <a:t>In a classification problem, each tree votes and the most popular class is chosen as the result.</a:t>
            </a:r>
          </a:p>
          <a:p>
            <a:r>
              <a:rPr lang="en-US" sz="1400" dirty="0"/>
              <a:t>It is simpler and more powerful compared to the other non-linear classification algorithms.</a:t>
            </a:r>
          </a:p>
        </p:txBody>
      </p:sp>
      <p:pic>
        <p:nvPicPr>
          <p:cNvPr id="34" name="Content Placeholder 3">
            <a:extLst>
              <a:ext uri="{FF2B5EF4-FFF2-40B4-BE49-F238E27FC236}">
                <a16:creationId xmlns:a16="http://schemas.microsoft.com/office/drawing/2014/main" id="{178C7147-CAFF-B840-938A-3C973EC2FBBE}"/>
              </a:ext>
            </a:extLst>
          </p:cNvPr>
          <p:cNvPicPr>
            <a:picLocks noChangeAspect="1"/>
          </p:cNvPicPr>
          <p:nvPr/>
        </p:nvPicPr>
        <p:blipFill>
          <a:blip r:embed="rId2"/>
          <a:stretch>
            <a:fillRect/>
          </a:stretch>
        </p:blipFill>
        <p:spPr>
          <a:xfrm>
            <a:off x="7057833" y="1973455"/>
            <a:ext cx="4620028" cy="3139692"/>
          </a:xfrm>
          <a:prstGeom prst="rect">
            <a:avLst/>
          </a:prstGeom>
        </p:spPr>
      </p:pic>
    </p:spTree>
    <p:extLst>
      <p:ext uri="{BB962C8B-B14F-4D97-AF65-F5344CB8AC3E}">
        <p14:creationId xmlns:p14="http://schemas.microsoft.com/office/powerpoint/2010/main" val="2020382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F5E89410-91B5-DD40-A358-59B236C53F62}"/>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rPr>
              <a:t>RF – Feature Selection</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8" name="Content Placeholder 2">
            <a:extLst>
              <a:ext uri="{FF2B5EF4-FFF2-40B4-BE49-F238E27FC236}">
                <a16:creationId xmlns:a16="http://schemas.microsoft.com/office/drawing/2014/main" id="{C5AEF5DF-D14B-BD43-A52E-1181DC977AA3}"/>
              </a:ext>
            </a:extLst>
          </p:cNvPr>
          <p:cNvSpPr txBox="1">
            <a:spLocks/>
          </p:cNvSpPr>
          <p:nvPr/>
        </p:nvSpPr>
        <p:spPr>
          <a:xfrm>
            <a:off x="2502117" y="1744553"/>
            <a:ext cx="4021963" cy="380276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sz="1400"/>
              <a:t>The first chart shows the important of the different features.</a:t>
            </a:r>
          </a:p>
          <a:p>
            <a:r>
              <a:rPr lang="en-US" sz="1400"/>
              <a:t>The second chart shows the change in accuracy based on the number of estimators used. We select 100 estimators as the accuracy flattens out after this point. </a:t>
            </a:r>
          </a:p>
          <a:p>
            <a:endParaRPr lang="en-US" sz="1400"/>
          </a:p>
        </p:txBody>
      </p:sp>
      <p:pic>
        <p:nvPicPr>
          <p:cNvPr id="6" name="Content Placeholder 5" descr="A close up of a device&#10;&#10;Description automatically generated">
            <a:extLst>
              <a:ext uri="{FF2B5EF4-FFF2-40B4-BE49-F238E27FC236}">
                <a16:creationId xmlns:a16="http://schemas.microsoft.com/office/drawing/2014/main" id="{823B35DC-A4EE-493E-B715-9347210A4DA2}"/>
              </a:ext>
            </a:extLst>
          </p:cNvPr>
          <p:cNvPicPr>
            <a:picLocks noGrp="1" noChangeAspect="1"/>
          </p:cNvPicPr>
          <p:nvPr>
            <p:ph idx="1"/>
          </p:nvPr>
        </p:nvPicPr>
        <p:blipFill>
          <a:blip r:embed="rId2"/>
          <a:stretch>
            <a:fillRect/>
          </a:stretch>
        </p:blipFill>
        <p:spPr>
          <a:xfrm>
            <a:off x="6950821" y="1940129"/>
            <a:ext cx="4673465" cy="3932034"/>
          </a:xfrm>
        </p:spPr>
      </p:pic>
      <p:pic>
        <p:nvPicPr>
          <p:cNvPr id="9" name="Picture 8" descr="A close up of a piece of paper&#10;&#10;Description automatically generated">
            <a:extLst>
              <a:ext uri="{FF2B5EF4-FFF2-40B4-BE49-F238E27FC236}">
                <a16:creationId xmlns:a16="http://schemas.microsoft.com/office/drawing/2014/main" id="{2FDA8895-DD0A-4B82-9E33-5E798C56050F}"/>
              </a:ext>
            </a:extLst>
          </p:cNvPr>
          <p:cNvPicPr>
            <a:picLocks noChangeAspect="1"/>
          </p:cNvPicPr>
          <p:nvPr/>
        </p:nvPicPr>
        <p:blipFill>
          <a:blip r:embed="rId3"/>
          <a:stretch>
            <a:fillRect/>
          </a:stretch>
        </p:blipFill>
        <p:spPr>
          <a:xfrm>
            <a:off x="2794267" y="3755722"/>
            <a:ext cx="3932521" cy="2452540"/>
          </a:xfrm>
          <a:prstGeom prst="rect">
            <a:avLst/>
          </a:prstGeom>
        </p:spPr>
      </p:pic>
    </p:spTree>
    <p:extLst>
      <p:ext uri="{BB962C8B-B14F-4D97-AF65-F5344CB8AC3E}">
        <p14:creationId xmlns:p14="http://schemas.microsoft.com/office/powerpoint/2010/main" val="2741087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C3F73-C00C-8E42-8FDB-53D1C0DBAF36}"/>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rPr>
              <a:t>Implications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0376414-EC3F-8444-98F5-557B679BBFB4}"/>
              </a:ext>
            </a:extLst>
          </p:cNvPr>
          <p:cNvSpPr>
            <a:spLocks noGrp="1"/>
          </p:cNvSpPr>
          <p:nvPr>
            <p:ph idx="1"/>
          </p:nvPr>
        </p:nvSpPr>
        <p:spPr>
          <a:xfrm>
            <a:off x="2880487" y="2249046"/>
            <a:ext cx="6123783" cy="3802762"/>
          </a:xfrm>
        </p:spPr>
        <p:txBody>
          <a:bodyPr anchor="t">
            <a:normAutofit/>
          </a:bodyPr>
          <a:lstStyle/>
          <a:p>
            <a:r>
              <a:rPr lang="en-US" sz="1600" dirty="0"/>
              <a:t>While consumers are shielded from having to pay for fraudulent transactions, financial institutions and merchants are responsible for covering the cost of the fraudulent transactions.</a:t>
            </a:r>
          </a:p>
          <a:p>
            <a:r>
              <a:rPr lang="en-US" sz="1600" dirty="0"/>
              <a:t>Generally, financial institutions are responsible for fraud on in-store transactions and merchants are responsible for fraud committed in online transactions.</a:t>
            </a:r>
          </a:p>
          <a:p>
            <a:r>
              <a:rPr lang="en-US" sz="1600" dirty="0"/>
              <a:t>Improvement in fraud detection can save financial institutions and merchants millions of dollars in cost annually.</a:t>
            </a:r>
          </a:p>
          <a:p>
            <a:endParaRPr lang="en-US" sz="1600" dirty="0"/>
          </a:p>
        </p:txBody>
      </p:sp>
    </p:spTree>
    <p:extLst>
      <p:ext uri="{BB962C8B-B14F-4D97-AF65-F5344CB8AC3E}">
        <p14:creationId xmlns:p14="http://schemas.microsoft.com/office/powerpoint/2010/main" val="1802129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3"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4" name="Rectangle 3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E7E4F-7D27-3D46-B3D3-BA302E1B41CA}"/>
              </a:ext>
            </a:extLst>
          </p:cNvPr>
          <p:cNvSpPr>
            <a:spLocks noGrp="1"/>
          </p:cNvSpPr>
          <p:nvPr>
            <p:ph type="title"/>
          </p:nvPr>
        </p:nvSpPr>
        <p:spPr>
          <a:xfrm>
            <a:off x="2880485" y="841375"/>
            <a:ext cx="6230857" cy="913853"/>
          </a:xfrm>
        </p:spPr>
        <p:txBody>
          <a:bodyPr anchor="t">
            <a:normAutofit/>
          </a:bodyPr>
          <a:lstStyle/>
          <a:p>
            <a:pPr algn="l"/>
            <a:r>
              <a:rPr lang="en-US" sz="3300">
                <a:solidFill>
                  <a:schemeClr val="accent1"/>
                </a:solidFill>
              </a:rPr>
              <a:t>RF – Prediction &amp; Model Performance</a:t>
            </a:r>
          </a:p>
        </p:txBody>
      </p:sp>
      <p:sp>
        <p:nvSpPr>
          <p:cNvPr id="36" name="Isosceles Triangle 3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DDC4AFCA-2B10-D144-843E-1AECE85380A1}"/>
              </a:ext>
            </a:extLst>
          </p:cNvPr>
          <p:cNvSpPr>
            <a:spLocks noGrp="1"/>
          </p:cNvSpPr>
          <p:nvPr>
            <p:ph idx="1"/>
          </p:nvPr>
        </p:nvSpPr>
        <p:spPr>
          <a:xfrm>
            <a:off x="2880487" y="1755228"/>
            <a:ext cx="4021963" cy="4296580"/>
          </a:xfrm>
        </p:spPr>
        <p:txBody>
          <a:bodyPr anchor="t">
            <a:normAutofit fontScale="92500" lnSpcReduction="10000"/>
          </a:bodyPr>
          <a:lstStyle/>
          <a:p>
            <a:r>
              <a:rPr lang="en-US" sz="1500"/>
              <a:t>The performance metrics of RF for the training and test dataset are as follows.</a:t>
            </a:r>
          </a:p>
          <a:p>
            <a:endParaRPr lang="en-US" sz="1500"/>
          </a:p>
          <a:p>
            <a:pPr marL="0" indent="0">
              <a:buNone/>
            </a:pPr>
            <a:endParaRPr lang="en-US" sz="1500"/>
          </a:p>
          <a:p>
            <a:pPr marL="0" indent="0">
              <a:buNone/>
            </a:pPr>
            <a:endParaRPr lang="en-US" sz="1500"/>
          </a:p>
          <a:p>
            <a:r>
              <a:rPr lang="en-US" sz="1500"/>
              <a:t>The charts to the right to the show the Precision-Recall curve for the training and test data.</a:t>
            </a:r>
          </a:p>
          <a:p>
            <a:r>
              <a:rPr lang="en-US" sz="1500"/>
              <a:t>Model performance is similar for both the training and test data. </a:t>
            </a:r>
          </a:p>
          <a:p>
            <a:r>
              <a:rPr lang="en-US" sz="1500"/>
              <a:t>The average precision is 1% lower for the test data versus the training data.</a:t>
            </a:r>
          </a:p>
          <a:p>
            <a:r>
              <a:rPr lang="en-US" sz="1500"/>
              <a:t>There is no indication that the model is overfit the training data. </a:t>
            </a:r>
          </a:p>
          <a:p>
            <a:endParaRPr lang="en-US" sz="1600"/>
          </a:p>
        </p:txBody>
      </p:sp>
      <p:graphicFrame>
        <p:nvGraphicFramePr>
          <p:cNvPr id="59" name="Table 58">
            <a:extLst>
              <a:ext uri="{FF2B5EF4-FFF2-40B4-BE49-F238E27FC236}">
                <a16:creationId xmlns:a16="http://schemas.microsoft.com/office/drawing/2014/main" id="{48D97A39-9273-244F-B41C-5B6994036998}"/>
              </a:ext>
            </a:extLst>
          </p:cNvPr>
          <p:cNvGraphicFramePr>
            <a:graphicFrameLocks noGrp="1"/>
          </p:cNvGraphicFramePr>
          <p:nvPr>
            <p:extLst>
              <p:ext uri="{D42A27DB-BD31-4B8C-83A1-F6EECF244321}">
                <p14:modId xmlns:p14="http://schemas.microsoft.com/office/powerpoint/2010/main" val="1791774003"/>
              </p:ext>
            </p:extLst>
          </p:nvPr>
        </p:nvGraphicFramePr>
        <p:xfrm>
          <a:off x="3241468" y="2459998"/>
          <a:ext cx="2476500" cy="812800"/>
        </p:xfrm>
        <a:graphic>
          <a:graphicData uri="http://schemas.openxmlformats.org/drawingml/2006/table">
            <a:tbl>
              <a:tblPr/>
              <a:tblGrid>
                <a:gridCol w="825500">
                  <a:extLst>
                    <a:ext uri="{9D8B030D-6E8A-4147-A177-3AD203B41FA5}">
                      <a16:colId xmlns:a16="http://schemas.microsoft.com/office/drawing/2014/main" val="2488061181"/>
                    </a:ext>
                  </a:extLst>
                </a:gridCol>
                <a:gridCol w="825500">
                  <a:extLst>
                    <a:ext uri="{9D8B030D-6E8A-4147-A177-3AD203B41FA5}">
                      <a16:colId xmlns:a16="http://schemas.microsoft.com/office/drawing/2014/main" val="4099807692"/>
                    </a:ext>
                  </a:extLst>
                </a:gridCol>
                <a:gridCol w="825500">
                  <a:extLst>
                    <a:ext uri="{9D8B030D-6E8A-4147-A177-3AD203B41FA5}">
                      <a16:colId xmlns:a16="http://schemas.microsoft.com/office/drawing/2014/main" val="878246465"/>
                    </a:ext>
                  </a:extLst>
                </a:gridCol>
              </a:tblGrid>
              <a:tr h="203200">
                <a:tc>
                  <a:txBody>
                    <a:bodyPr/>
                    <a:lstStyle/>
                    <a:p>
                      <a:pPr algn="l" fontAlgn="b"/>
                      <a:r>
                        <a:rPr lang="en-IN" sz="1200" b="0" i="0" u="none" strike="noStrike">
                          <a:solidFill>
                            <a:srgbClr val="000000"/>
                          </a:solidFill>
                          <a:effectLst/>
                          <a:latin typeface="Calibri" panose="020F0502020204030204" pitchFamily="34" charset="0"/>
                        </a:rPr>
                        <a:t>RF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Training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0" i="0" u="none" strike="noStrike">
                          <a:solidFill>
                            <a:srgbClr val="000000"/>
                          </a:solidFill>
                          <a:effectLst/>
                          <a:latin typeface="Calibri" panose="020F0502020204030204" pitchFamily="34" charset="0"/>
                        </a:rPr>
                        <a:t>Test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63316"/>
                  </a:ext>
                </a:extLst>
              </a:tr>
              <a:tr h="203200">
                <a:tc>
                  <a:txBody>
                    <a:bodyPr/>
                    <a:lstStyle/>
                    <a:p>
                      <a:pPr algn="l" fontAlgn="b"/>
                      <a:r>
                        <a:rPr lang="en-IN" sz="1200" b="0" i="0" u="none" strike="noStrike">
                          <a:solidFill>
                            <a:srgbClr val="000000"/>
                          </a:solidFill>
                          <a:effectLst/>
                          <a:latin typeface="Calibri" panose="020F0502020204030204" pitchFamily="34" charset="0"/>
                        </a:rPr>
                        <a:t>Precision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0.96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0.89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5614084"/>
                  </a:ext>
                </a:extLst>
              </a:tr>
              <a:tr h="203200">
                <a:tc>
                  <a:txBody>
                    <a:bodyPr/>
                    <a:lstStyle/>
                    <a:p>
                      <a:pPr algn="l" fontAlgn="b"/>
                      <a:r>
                        <a:rPr lang="en-IN" sz="1200" b="0" i="0" u="none" strike="noStrike">
                          <a:solidFill>
                            <a:srgbClr val="000000"/>
                          </a:solidFill>
                          <a:effectLst/>
                          <a:latin typeface="Calibri" panose="020F0502020204030204" pitchFamily="34" charset="0"/>
                        </a:rPr>
                        <a:t>Recall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0.73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0.75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0337309"/>
                  </a:ext>
                </a:extLst>
              </a:tr>
              <a:tr h="203200">
                <a:tc>
                  <a:txBody>
                    <a:bodyPr/>
                    <a:lstStyle/>
                    <a:p>
                      <a:pPr algn="l" fontAlgn="b"/>
                      <a:r>
                        <a:rPr lang="en-IN" sz="1200" b="0" i="0" u="none" strike="noStrike">
                          <a:solidFill>
                            <a:srgbClr val="000000"/>
                          </a:solidFill>
                          <a:effectLst/>
                          <a:latin typeface="Calibri" panose="020F0502020204030204" pitchFamily="34" charset="0"/>
                        </a:rPr>
                        <a:t>F-Measure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0.83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0.81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1756291"/>
                  </a:ext>
                </a:extLst>
              </a:tr>
            </a:tbl>
          </a:graphicData>
        </a:graphic>
      </p:graphicFrame>
      <p:pic>
        <p:nvPicPr>
          <p:cNvPr id="5" name="Picture 4" descr="A close up of a map&#10;&#10;Description automatically generated">
            <a:extLst>
              <a:ext uri="{FF2B5EF4-FFF2-40B4-BE49-F238E27FC236}">
                <a16:creationId xmlns:a16="http://schemas.microsoft.com/office/drawing/2014/main" id="{E3D347C6-D5C9-4AE0-AD62-75E45ECEFCD5}"/>
              </a:ext>
            </a:extLst>
          </p:cNvPr>
          <p:cNvPicPr>
            <a:picLocks noChangeAspect="1"/>
          </p:cNvPicPr>
          <p:nvPr/>
        </p:nvPicPr>
        <p:blipFill>
          <a:blip r:embed="rId2"/>
          <a:stretch>
            <a:fillRect/>
          </a:stretch>
        </p:blipFill>
        <p:spPr>
          <a:xfrm>
            <a:off x="7719265" y="3984720"/>
            <a:ext cx="3609135" cy="2582684"/>
          </a:xfrm>
          <a:prstGeom prst="rect">
            <a:avLst/>
          </a:prstGeom>
        </p:spPr>
      </p:pic>
      <p:pic>
        <p:nvPicPr>
          <p:cNvPr id="7" name="Picture 6" descr="A close up of a map&#10;&#10;Description automatically generated">
            <a:extLst>
              <a:ext uri="{FF2B5EF4-FFF2-40B4-BE49-F238E27FC236}">
                <a16:creationId xmlns:a16="http://schemas.microsoft.com/office/drawing/2014/main" id="{FF4130ED-5D8A-4E30-9C54-2548D7509590}"/>
              </a:ext>
            </a:extLst>
          </p:cNvPr>
          <p:cNvPicPr>
            <a:picLocks noChangeAspect="1"/>
          </p:cNvPicPr>
          <p:nvPr/>
        </p:nvPicPr>
        <p:blipFill>
          <a:blip r:embed="rId3"/>
          <a:stretch>
            <a:fillRect/>
          </a:stretch>
        </p:blipFill>
        <p:spPr>
          <a:xfrm>
            <a:off x="7724287" y="1502265"/>
            <a:ext cx="3609136" cy="2400300"/>
          </a:xfrm>
          <a:prstGeom prst="rect">
            <a:avLst/>
          </a:prstGeom>
        </p:spPr>
      </p:pic>
    </p:spTree>
    <p:extLst>
      <p:ext uri="{BB962C8B-B14F-4D97-AF65-F5344CB8AC3E}">
        <p14:creationId xmlns:p14="http://schemas.microsoft.com/office/powerpoint/2010/main" val="1328037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5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1CA7F-3BF4-554D-A03E-32760E53817B}"/>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rPr>
              <a:t>RF  – Pros and Cons</a:t>
            </a:r>
          </a:p>
        </p:txBody>
      </p:sp>
      <p:sp>
        <p:nvSpPr>
          <p:cNvPr id="54"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3A55401-4B09-9D41-B374-E6A858EF5841}"/>
              </a:ext>
            </a:extLst>
          </p:cNvPr>
          <p:cNvSpPr>
            <a:spLocks noGrp="1"/>
          </p:cNvSpPr>
          <p:nvPr>
            <p:ph idx="1"/>
          </p:nvPr>
        </p:nvSpPr>
        <p:spPr>
          <a:xfrm>
            <a:off x="2880487" y="1757363"/>
            <a:ext cx="7789100" cy="4569865"/>
          </a:xfrm>
        </p:spPr>
        <p:txBody>
          <a:bodyPr anchor="t">
            <a:normAutofit/>
          </a:bodyPr>
          <a:lstStyle/>
          <a:p>
            <a:r>
              <a:rPr lang="en-US" sz="1400"/>
              <a:t>Pros</a:t>
            </a:r>
          </a:p>
          <a:p>
            <a:pPr marL="742950" lvl="1" indent="-285750">
              <a:buFont typeface="Arial" panose="020B0604020202020204" pitchFamily="34" charset="0"/>
              <a:buChar char="•"/>
              <a:defRPr/>
            </a:pPr>
            <a:r>
              <a:rPr lang="en-US" sz="1400">
                <a:ea typeface="+mn-lt"/>
                <a:cs typeface="+mn-lt"/>
              </a:rPr>
              <a:t>Random forests is considered as a highly accurate and robust method because of the number of decision trees participating in the process.</a:t>
            </a:r>
            <a:endParaRPr lang="en-US" sz="1400">
              <a:solidFill>
                <a:prstClr val="black"/>
              </a:solidFill>
            </a:endParaRPr>
          </a:p>
          <a:p>
            <a:pPr marL="742950" lvl="1" indent="-285750">
              <a:buFont typeface="Arial" panose="020B0604020202020204" pitchFamily="34" charset="0"/>
              <a:buChar char="•"/>
              <a:defRPr/>
            </a:pPr>
            <a:r>
              <a:rPr lang="en-US" sz="1400">
                <a:ea typeface="+mn-lt"/>
                <a:cs typeface="+mn-lt"/>
              </a:rPr>
              <a:t>It does not suffer from the overfitting problem. The main reason is that it takes the average of all the predictions, which cancels out the biases.</a:t>
            </a:r>
            <a:endParaRPr lang="en-US" sz="1400">
              <a:solidFill>
                <a:prstClr val="black"/>
              </a:solidFill>
              <a:cs typeface="Calibri Light" panose="020F0302020204030204"/>
            </a:endParaRPr>
          </a:p>
          <a:p>
            <a:pPr marL="742950" lvl="1" indent="-285750">
              <a:buFont typeface="Arial" panose="020B0604020202020204" pitchFamily="34" charset="0"/>
              <a:buChar char="•"/>
              <a:defRPr/>
            </a:pPr>
            <a:r>
              <a:rPr lang="en-US" sz="1400"/>
              <a:t>Radom Forest can also generate feature importance, which helps in selecting the most contributing features for classifier</a:t>
            </a:r>
          </a:p>
          <a:p>
            <a:r>
              <a:rPr lang="en-US" sz="1600"/>
              <a:t>Cons</a:t>
            </a:r>
          </a:p>
          <a:p>
            <a:pPr lvl="1">
              <a:buFont typeface="Arial" panose="020B0604020202020204" pitchFamily="34" charset="0"/>
              <a:buChar char="•"/>
              <a:defRPr/>
            </a:pPr>
            <a:r>
              <a:rPr lang="en-US" sz="1400">
                <a:ea typeface="+mn-lt"/>
                <a:cs typeface="+mn-lt"/>
              </a:rPr>
              <a:t>Random forests is slow in generating predictions because it has multiple decision trees. Whenever it makes a prediction, all the trees in the forest have to make a prediction for the same given input and then perform voting on it. This whole process is time-consuming.</a:t>
            </a:r>
          </a:p>
          <a:p>
            <a:pPr lvl="1">
              <a:buFont typeface="Arial" panose="020B0604020202020204" pitchFamily="34" charset="0"/>
              <a:buChar char="•"/>
              <a:defRPr/>
            </a:pPr>
            <a:r>
              <a:rPr lang="en-US" sz="1400">
                <a:ea typeface="+mn-lt"/>
                <a:cs typeface="+mn-lt"/>
              </a:rPr>
              <a:t>The model is difficult to interpret compared to a decision tree, where you can easily make a decision by following the path in the tree.</a:t>
            </a:r>
            <a:endParaRPr lang="en-US" sz="1400"/>
          </a:p>
          <a:p>
            <a:endParaRPr lang="en-US" sz="1600"/>
          </a:p>
        </p:txBody>
      </p:sp>
    </p:spTree>
    <p:extLst>
      <p:ext uri="{BB962C8B-B14F-4D97-AF65-F5344CB8AC3E}">
        <p14:creationId xmlns:p14="http://schemas.microsoft.com/office/powerpoint/2010/main" val="1045394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33C86-3E05-7341-9B0D-C5C3C99385EF}"/>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rPr>
              <a:t>Model Comparison – Test Data</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Content Placeholder 6">
            <a:extLst>
              <a:ext uri="{FF2B5EF4-FFF2-40B4-BE49-F238E27FC236}">
                <a16:creationId xmlns:a16="http://schemas.microsoft.com/office/drawing/2014/main" id="{B95C8CE8-D776-41AF-B467-968566F91A37}"/>
              </a:ext>
            </a:extLst>
          </p:cNvPr>
          <p:cNvPicPr>
            <a:picLocks noGrp="1" noChangeAspect="1"/>
          </p:cNvPicPr>
          <p:nvPr>
            <p:ph idx="1"/>
          </p:nvPr>
        </p:nvPicPr>
        <p:blipFill>
          <a:blip r:embed="rId2"/>
          <a:stretch>
            <a:fillRect/>
          </a:stretch>
        </p:blipFill>
        <p:spPr>
          <a:xfrm>
            <a:off x="2865530" y="2185035"/>
            <a:ext cx="8384605" cy="3509328"/>
          </a:xfrm>
          <a:prstGeom prst="rect">
            <a:avLst/>
          </a:prstGeom>
        </p:spPr>
      </p:pic>
    </p:spTree>
    <p:extLst>
      <p:ext uri="{BB962C8B-B14F-4D97-AF65-F5344CB8AC3E}">
        <p14:creationId xmlns:p14="http://schemas.microsoft.com/office/powerpoint/2010/main" val="2044614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5FA2A-49E8-E04B-801E-1D0E9C735F04}"/>
              </a:ext>
            </a:extLst>
          </p:cNvPr>
          <p:cNvSpPr>
            <a:spLocks noGrp="1"/>
          </p:cNvSpPr>
          <p:nvPr>
            <p:ph type="title"/>
          </p:nvPr>
        </p:nvSpPr>
        <p:spPr>
          <a:xfrm>
            <a:off x="2258259" y="101802"/>
            <a:ext cx="6230857" cy="997935"/>
          </a:xfrm>
        </p:spPr>
        <p:txBody>
          <a:bodyPr anchor="t">
            <a:normAutofit/>
          </a:bodyPr>
          <a:lstStyle/>
          <a:p>
            <a:pPr algn="l"/>
            <a:r>
              <a:rPr lang="en-US" sz="3600" dirty="0">
                <a:solidFill>
                  <a:schemeClr val="accent1"/>
                </a:solidFill>
              </a:rPr>
              <a:t>Model Selection</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EDC9EE7-5313-7C44-B5F8-D46D7468F916}"/>
              </a:ext>
            </a:extLst>
          </p:cNvPr>
          <p:cNvSpPr>
            <a:spLocks noGrp="1"/>
          </p:cNvSpPr>
          <p:nvPr>
            <p:ph idx="1"/>
          </p:nvPr>
        </p:nvSpPr>
        <p:spPr>
          <a:xfrm>
            <a:off x="2462208" y="1083003"/>
            <a:ext cx="9425377" cy="2345997"/>
          </a:xfrm>
        </p:spPr>
        <p:txBody>
          <a:bodyPr anchor="t">
            <a:normAutofit/>
          </a:bodyPr>
          <a:lstStyle/>
          <a:p>
            <a:r>
              <a:rPr lang="en-US" sz="1600" dirty="0"/>
              <a:t>Based on our analysis the F-measure is 0.81 for  Decision Tree and Random Forest suggesting that these are two best models.</a:t>
            </a:r>
          </a:p>
          <a:p>
            <a:r>
              <a:rPr lang="en-US" sz="1600" dirty="0"/>
              <a:t>However, model performance Decision Tree is quite different for the training and test data implying that the model is overfit. </a:t>
            </a:r>
          </a:p>
          <a:p>
            <a:r>
              <a:rPr lang="en-US" sz="1600" dirty="0"/>
              <a:t>The performance of Random Forest implies the model is more robust.</a:t>
            </a:r>
          </a:p>
          <a:p>
            <a:r>
              <a:rPr lang="en-US" sz="1600" dirty="0"/>
              <a:t>Based on this we recommend using </a:t>
            </a:r>
            <a:r>
              <a:rPr lang="en-US" sz="1600" u="sng" dirty="0"/>
              <a:t>Random Forest</a:t>
            </a:r>
            <a:r>
              <a:rPr lang="en-US" sz="1600" dirty="0"/>
              <a:t> for predicting fraud for our dataset. </a:t>
            </a:r>
          </a:p>
          <a:p>
            <a:endParaRPr lang="en-US" sz="1600" dirty="0"/>
          </a:p>
        </p:txBody>
      </p:sp>
      <p:pic>
        <p:nvPicPr>
          <p:cNvPr id="5" name="Picture 4" descr="A screenshot of a cell phone&#10;&#10;Description automatically generated">
            <a:extLst>
              <a:ext uri="{FF2B5EF4-FFF2-40B4-BE49-F238E27FC236}">
                <a16:creationId xmlns:a16="http://schemas.microsoft.com/office/drawing/2014/main" id="{34785E2D-4DC2-4A42-BA56-5516E8DE4EF0}"/>
              </a:ext>
            </a:extLst>
          </p:cNvPr>
          <p:cNvPicPr>
            <a:picLocks noChangeAspect="1"/>
          </p:cNvPicPr>
          <p:nvPr/>
        </p:nvPicPr>
        <p:blipFill>
          <a:blip r:embed="rId2"/>
          <a:stretch>
            <a:fillRect/>
          </a:stretch>
        </p:blipFill>
        <p:spPr>
          <a:xfrm>
            <a:off x="2604938" y="3861914"/>
            <a:ext cx="4569769" cy="202011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4AE7BC09-8AE8-4507-8161-574EE6B6F1F9}"/>
              </a:ext>
            </a:extLst>
          </p:cNvPr>
          <p:cNvPicPr>
            <a:picLocks noChangeAspect="1"/>
          </p:cNvPicPr>
          <p:nvPr/>
        </p:nvPicPr>
        <p:blipFill>
          <a:blip r:embed="rId3"/>
          <a:stretch>
            <a:fillRect/>
          </a:stretch>
        </p:blipFill>
        <p:spPr>
          <a:xfrm>
            <a:off x="7952171" y="3605213"/>
            <a:ext cx="3434965" cy="2872740"/>
          </a:xfrm>
          <a:prstGeom prst="rect">
            <a:avLst/>
          </a:prstGeom>
        </p:spPr>
      </p:pic>
    </p:spTree>
    <p:extLst>
      <p:ext uri="{BB962C8B-B14F-4D97-AF65-F5344CB8AC3E}">
        <p14:creationId xmlns:p14="http://schemas.microsoft.com/office/powerpoint/2010/main" val="4161722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761B1D-046B-344C-B5ED-2E5A1D35AB49}"/>
              </a:ext>
            </a:extLst>
          </p:cNvPr>
          <p:cNvSpPr>
            <a:spLocks noGrp="1"/>
          </p:cNvSpPr>
          <p:nvPr>
            <p:ph type="title"/>
          </p:nvPr>
        </p:nvSpPr>
        <p:spPr>
          <a:xfrm>
            <a:off x="2880485" y="841375"/>
            <a:ext cx="6230857" cy="798239"/>
          </a:xfrm>
        </p:spPr>
        <p:txBody>
          <a:bodyPr anchor="t">
            <a:normAutofit fontScale="90000"/>
          </a:bodyPr>
          <a:lstStyle/>
          <a:p>
            <a:pPr algn="l"/>
            <a:r>
              <a:rPr lang="en-US">
                <a:solidFill>
                  <a:schemeClr val="accent1"/>
                </a:solidFill>
              </a:rPr>
              <a:t>Limitations of our analysis</a:t>
            </a:r>
            <a:endParaRPr lang="en-US" sz="3600" dirty="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2C749CE-1906-DF47-B106-10D1D49F1BF0}"/>
              </a:ext>
            </a:extLst>
          </p:cNvPr>
          <p:cNvSpPr>
            <a:spLocks noGrp="1"/>
          </p:cNvSpPr>
          <p:nvPr>
            <p:ph idx="1"/>
          </p:nvPr>
        </p:nvSpPr>
        <p:spPr>
          <a:xfrm>
            <a:off x="2880487" y="1723697"/>
            <a:ext cx="6896926" cy="4456386"/>
          </a:xfrm>
        </p:spPr>
        <p:txBody>
          <a:bodyPr anchor="t">
            <a:noAutofit/>
          </a:bodyPr>
          <a:lstStyle/>
          <a:p>
            <a:r>
              <a:rPr lang="en-US" sz="1400" b="1"/>
              <a:t>Cost Analysis </a:t>
            </a:r>
          </a:p>
          <a:p>
            <a:pPr lvl="1"/>
            <a:r>
              <a:rPr lang="en-US" sz="1400"/>
              <a:t>The costs each outcome (TP, TN, FP, FN) are quite different from each other.</a:t>
            </a:r>
          </a:p>
          <a:p>
            <a:pPr lvl="1"/>
            <a:r>
              <a:rPr lang="en-US" sz="1400"/>
              <a:t>If a merchant is responsible for managing fraud, the cost of a FN is almost 2.5 times the transaction, while the revenue from a true positive is equal to the margin of the transaction (normally in the 5—10% range)</a:t>
            </a:r>
          </a:p>
          <a:p>
            <a:pPr lvl="1"/>
            <a:r>
              <a:rPr lang="en-US" sz="1400"/>
              <a:t>The next step for our model would be to include a cost function and use that to select a threshold instead of precision-recall. </a:t>
            </a:r>
          </a:p>
          <a:p>
            <a:r>
              <a:rPr lang="en-US" sz="1400" b="1"/>
              <a:t>Oversampled data</a:t>
            </a:r>
          </a:p>
          <a:p>
            <a:pPr lvl="1"/>
            <a:r>
              <a:rPr lang="en-US" sz="1400"/>
              <a:t>Our literature survey for this project suggested that we should use oversampled data to build our model.</a:t>
            </a:r>
          </a:p>
          <a:p>
            <a:pPr lvl="1"/>
            <a:r>
              <a:rPr lang="en-US" sz="1400"/>
              <a:t>However, all our models performed poorly on the test data when we tried using oversampled data to train the model. We were unable to identify what’s causing this issue.</a:t>
            </a:r>
          </a:p>
          <a:p>
            <a:pPr lvl="1"/>
            <a:r>
              <a:rPr lang="en-US" sz="1400"/>
              <a:t>Resolving this issue could further improve our modelling accuracy. </a:t>
            </a:r>
            <a:br>
              <a:rPr lang="en-US" sz="1400"/>
            </a:br>
            <a:endParaRPr lang="en-US" sz="1400"/>
          </a:p>
        </p:txBody>
      </p:sp>
    </p:spTree>
    <p:extLst>
      <p:ext uri="{BB962C8B-B14F-4D97-AF65-F5344CB8AC3E}">
        <p14:creationId xmlns:p14="http://schemas.microsoft.com/office/powerpoint/2010/main" val="2274445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E89410-91B5-DD40-A358-59B236C53F62}"/>
              </a:ext>
            </a:extLst>
          </p:cNvPr>
          <p:cNvSpPr>
            <a:spLocks noGrp="1"/>
          </p:cNvSpPr>
          <p:nvPr>
            <p:ph type="title"/>
          </p:nvPr>
        </p:nvSpPr>
        <p:spPr>
          <a:xfrm>
            <a:off x="2880485" y="841375"/>
            <a:ext cx="6230857" cy="913853"/>
          </a:xfrm>
        </p:spPr>
        <p:txBody>
          <a:bodyPr anchor="t">
            <a:normAutofit fontScale="90000"/>
          </a:bodyPr>
          <a:lstStyle/>
          <a:p>
            <a:pPr algn="l"/>
            <a:r>
              <a:rPr lang="en-US" sz="3600">
                <a:solidFill>
                  <a:schemeClr val="accent1"/>
                </a:solidFill>
                <a:cs typeface="Calibri Light"/>
              </a:rPr>
              <a:t>Imbalanced data</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E2692ED-A544-7446-B169-783C794EB22F}"/>
              </a:ext>
            </a:extLst>
          </p:cNvPr>
          <p:cNvSpPr>
            <a:spLocks noGrp="1"/>
          </p:cNvSpPr>
          <p:nvPr>
            <p:ph idx="1"/>
          </p:nvPr>
        </p:nvSpPr>
        <p:spPr>
          <a:xfrm>
            <a:off x="2880487" y="1755228"/>
            <a:ext cx="7504939" cy="4296580"/>
          </a:xfrm>
        </p:spPr>
        <p:txBody>
          <a:bodyPr anchor="t">
            <a:normAutofit/>
          </a:bodyPr>
          <a:lstStyle/>
          <a:p>
            <a:r>
              <a:rPr lang="en-US" sz="1600" dirty="0">
                <a:ea typeface="+mn-lt"/>
                <a:cs typeface="+mn-lt"/>
              </a:rPr>
              <a:t>A potential issue with imbalanced classification is that there may be too few examples of the minority class for a model to effectively learn the decision boundary.</a:t>
            </a:r>
          </a:p>
          <a:p>
            <a:r>
              <a:rPr lang="en-US" sz="1600" dirty="0">
                <a:ea typeface="+mn-lt"/>
                <a:cs typeface="+mn-lt"/>
              </a:rPr>
              <a:t>One way to solve this problem is to oversample the examples in the minority class.</a:t>
            </a:r>
            <a:endParaRPr lang="en-US" sz="1600" dirty="0"/>
          </a:p>
          <a:p>
            <a:r>
              <a:rPr lang="en-US" sz="1600" dirty="0">
                <a:ea typeface="+mn-lt"/>
                <a:cs typeface="+mn-lt"/>
              </a:rPr>
              <a:t>Most widely used approach to synthesizing new examples is called the Synthetic Minority Oversampling Technique, or SMOTE</a:t>
            </a:r>
          </a:p>
          <a:p>
            <a:r>
              <a:rPr lang="en-US" sz="1600" dirty="0">
                <a:ea typeface="+mn-lt"/>
                <a:cs typeface="+mn-lt"/>
              </a:rPr>
              <a:t>SMOTE works by selecting examples that are close in the feature space, drawing a line between the examples in the feature space and drawing a new sample at a point along that line.</a:t>
            </a:r>
          </a:p>
          <a:p>
            <a:r>
              <a:rPr lang="en-US" sz="1600" dirty="0">
                <a:ea typeface="+mn-lt"/>
                <a:cs typeface="+mn-lt"/>
              </a:rPr>
              <a:t>We can use SMOTE to oversample the fraud data. </a:t>
            </a:r>
            <a:endParaRPr lang="en-US" sz="1600" dirty="0"/>
          </a:p>
          <a:p>
            <a:endParaRPr lang="en-US" sz="1600" dirty="0"/>
          </a:p>
        </p:txBody>
      </p:sp>
    </p:spTree>
    <p:extLst>
      <p:ext uri="{BB962C8B-B14F-4D97-AF65-F5344CB8AC3E}">
        <p14:creationId xmlns:p14="http://schemas.microsoft.com/office/powerpoint/2010/main" val="409784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2491E-A9DF-EC4F-A096-CA343EDE3F38}"/>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rPr>
              <a:t>Dataset Description</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6FCAE7ED-646C-824C-8153-8ABF609C4DC6}"/>
              </a:ext>
            </a:extLst>
          </p:cNvPr>
          <p:cNvSpPr>
            <a:spLocks noGrp="1"/>
          </p:cNvSpPr>
          <p:nvPr>
            <p:ph idx="1"/>
          </p:nvPr>
        </p:nvSpPr>
        <p:spPr>
          <a:xfrm>
            <a:off x="2880487" y="2249046"/>
            <a:ext cx="6123783" cy="3802762"/>
          </a:xfrm>
        </p:spPr>
        <p:txBody>
          <a:bodyPr anchor="t">
            <a:normAutofit lnSpcReduction="10000"/>
          </a:bodyPr>
          <a:lstStyle/>
          <a:p>
            <a:r>
              <a:rPr lang="en-US" sz="1600" b="1" dirty="0"/>
              <a:t>Data Source</a:t>
            </a:r>
            <a:r>
              <a:rPr lang="en-US" sz="1600" b="1"/>
              <a:t> (</a:t>
            </a:r>
            <a:r>
              <a:rPr lang="en-US" sz="1600" b="1">
                <a:hlinkClick r:id="rId2"/>
              </a:rPr>
              <a:t>Link</a:t>
            </a:r>
            <a:r>
              <a:rPr lang="en-US" sz="1600" b="1"/>
              <a:t>)</a:t>
            </a:r>
            <a:endParaRPr lang="en-US" sz="1600" b="1" dirty="0"/>
          </a:p>
          <a:p>
            <a:pPr lvl="1"/>
            <a:r>
              <a:rPr lang="en-US" sz="1400" dirty="0"/>
              <a:t>The dataset consists of transactions made by European cardholders in September 2013 over a 2-day window.</a:t>
            </a:r>
          </a:p>
          <a:p>
            <a:pPr lvl="1"/>
            <a:r>
              <a:rPr lang="en-US" sz="1400" dirty="0"/>
              <a:t>The dataset is highly imbalanced. There are 492 frauds out of 284,807 transactions.</a:t>
            </a:r>
            <a:br>
              <a:rPr lang="en-US" sz="1400" dirty="0"/>
            </a:br>
            <a:endParaRPr lang="en-US" sz="1400" dirty="0"/>
          </a:p>
          <a:p>
            <a:r>
              <a:rPr lang="en-US" sz="1600" b="1" dirty="0"/>
              <a:t>Variables</a:t>
            </a:r>
          </a:p>
          <a:p>
            <a:pPr lvl="1"/>
            <a:r>
              <a:rPr lang="en-US" sz="1400" dirty="0"/>
              <a:t>There are 31 variables.</a:t>
            </a:r>
          </a:p>
          <a:p>
            <a:pPr lvl="1"/>
            <a:r>
              <a:rPr lang="en-US" sz="1400" dirty="0"/>
              <a:t>The time, amount and class of transaction (1 = fraud, 0 = legitimate transaction).</a:t>
            </a:r>
          </a:p>
          <a:p>
            <a:pPr lvl="1"/>
            <a:r>
              <a:rPr lang="en-US" sz="1400" dirty="0"/>
              <a:t>There are 28 other variables which are the result of PCA transformation on the original data. We have no information about what the original variables were.</a:t>
            </a:r>
          </a:p>
        </p:txBody>
      </p:sp>
      <p:sp>
        <p:nvSpPr>
          <p:cNvPr id="4" name="TextBox 3">
            <a:extLst>
              <a:ext uri="{FF2B5EF4-FFF2-40B4-BE49-F238E27FC236}">
                <a16:creationId xmlns:a16="http://schemas.microsoft.com/office/drawing/2014/main" id="{65DEDAE7-130D-4DD6-879B-CE73D886865C}"/>
              </a:ext>
            </a:extLst>
          </p:cNvPr>
          <p:cNvSpPr txBox="1"/>
          <p:nvPr/>
        </p:nvSpPr>
        <p:spPr>
          <a:xfrm>
            <a:off x="2537792" y="262835"/>
            <a:ext cx="91042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3"/>
              </a:rPr>
              <a:t>https://www.kaggle.com/mlg-ulb/creditcardfraud</a:t>
            </a:r>
            <a:endParaRPr lang="en-US"/>
          </a:p>
        </p:txBody>
      </p:sp>
    </p:spTree>
    <p:extLst>
      <p:ext uri="{BB962C8B-B14F-4D97-AF65-F5344CB8AC3E}">
        <p14:creationId xmlns:p14="http://schemas.microsoft.com/office/powerpoint/2010/main" val="2604315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43F67E-610B-0741-80AB-279E2A16AA74}"/>
              </a:ext>
            </a:extLst>
          </p:cNvPr>
          <p:cNvSpPr>
            <a:spLocks noGrp="1"/>
          </p:cNvSpPr>
          <p:nvPr>
            <p:ph type="title"/>
          </p:nvPr>
        </p:nvSpPr>
        <p:spPr>
          <a:xfrm>
            <a:off x="2880485" y="841375"/>
            <a:ext cx="6230857" cy="777218"/>
          </a:xfrm>
        </p:spPr>
        <p:txBody>
          <a:bodyPr anchor="t">
            <a:noAutofit/>
          </a:bodyPr>
          <a:lstStyle/>
          <a:p>
            <a:pPr algn="l"/>
            <a:r>
              <a:rPr lang="en-US" sz="3600" dirty="0">
                <a:solidFill>
                  <a:schemeClr val="accent1"/>
                </a:solidFill>
              </a:rPr>
              <a:t>Non-PCA Variable Analysis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146D8B4-D128-6C4D-AAD2-1205A3A6FA3C}"/>
              </a:ext>
            </a:extLst>
          </p:cNvPr>
          <p:cNvSpPr>
            <a:spLocks noGrp="1"/>
          </p:cNvSpPr>
          <p:nvPr>
            <p:ph idx="1"/>
          </p:nvPr>
        </p:nvSpPr>
        <p:spPr>
          <a:xfrm>
            <a:off x="2880487" y="1618593"/>
            <a:ext cx="6123783" cy="4433215"/>
          </a:xfrm>
        </p:spPr>
        <p:txBody>
          <a:bodyPr anchor="t">
            <a:normAutofit/>
          </a:bodyPr>
          <a:lstStyle/>
          <a:p>
            <a:r>
              <a:rPr lang="en-US" sz="1600" b="1" dirty="0"/>
              <a:t>Amount</a:t>
            </a:r>
            <a:br>
              <a:rPr lang="en-US" sz="1600" dirty="0"/>
            </a:br>
            <a:r>
              <a:rPr lang="en-US" sz="1600" dirty="0"/>
              <a:t>The distribution of amount is highly left-skewed. </a:t>
            </a:r>
            <a:br>
              <a:rPr lang="en-US" sz="1600" dirty="0"/>
            </a:br>
            <a:r>
              <a:rPr lang="en-US" sz="1600" dirty="0"/>
              <a:t>80% of the transactions are below 100 euros.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endParaRPr lang="en-US" sz="1600" dirty="0"/>
          </a:p>
          <a:p>
            <a:pPr marL="0" indent="0">
              <a:buNone/>
            </a:pPr>
            <a:endParaRPr lang="en-US" sz="1600" dirty="0"/>
          </a:p>
        </p:txBody>
      </p:sp>
      <p:pic>
        <p:nvPicPr>
          <p:cNvPr id="7" name="Picture 6">
            <a:extLst>
              <a:ext uri="{FF2B5EF4-FFF2-40B4-BE49-F238E27FC236}">
                <a16:creationId xmlns:a16="http://schemas.microsoft.com/office/drawing/2014/main" id="{53D8A519-42A9-2B40-8898-A577D8E31293}"/>
              </a:ext>
            </a:extLst>
          </p:cNvPr>
          <p:cNvPicPr>
            <a:picLocks noChangeAspect="1"/>
          </p:cNvPicPr>
          <p:nvPr/>
        </p:nvPicPr>
        <p:blipFill>
          <a:blip r:embed="rId2"/>
          <a:stretch>
            <a:fillRect/>
          </a:stretch>
        </p:blipFill>
        <p:spPr>
          <a:xfrm>
            <a:off x="2980560" y="2785677"/>
            <a:ext cx="6146800" cy="3073400"/>
          </a:xfrm>
          <a:prstGeom prst="rect">
            <a:avLst/>
          </a:prstGeom>
        </p:spPr>
      </p:pic>
    </p:spTree>
    <p:extLst>
      <p:ext uri="{BB962C8B-B14F-4D97-AF65-F5344CB8AC3E}">
        <p14:creationId xmlns:p14="http://schemas.microsoft.com/office/powerpoint/2010/main" val="2261446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0"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54"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43F67E-610B-0741-80AB-279E2A16AA74}"/>
              </a:ext>
            </a:extLst>
          </p:cNvPr>
          <p:cNvSpPr>
            <a:spLocks noGrp="1"/>
          </p:cNvSpPr>
          <p:nvPr>
            <p:ph type="title"/>
          </p:nvPr>
        </p:nvSpPr>
        <p:spPr>
          <a:xfrm>
            <a:off x="2880485" y="841375"/>
            <a:ext cx="6230857" cy="861301"/>
          </a:xfrm>
        </p:spPr>
        <p:txBody>
          <a:bodyPr anchor="t">
            <a:normAutofit fontScale="90000"/>
          </a:bodyPr>
          <a:lstStyle/>
          <a:p>
            <a:pPr algn="l"/>
            <a:r>
              <a:rPr lang="en-US" sz="3600" dirty="0">
                <a:solidFill>
                  <a:schemeClr val="accent1"/>
                </a:solidFill>
              </a:rPr>
              <a:t>Non-PCA Variable Analysis</a:t>
            </a:r>
          </a:p>
        </p:txBody>
      </p:sp>
      <p:sp>
        <p:nvSpPr>
          <p:cNvPr id="5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146D8B4-D128-6C4D-AAD2-1205A3A6FA3C}"/>
              </a:ext>
            </a:extLst>
          </p:cNvPr>
          <p:cNvSpPr>
            <a:spLocks noGrp="1"/>
          </p:cNvSpPr>
          <p:nvPr>
            <p:ph idx="1"/>
          </p:nvPr>
        </p:nvSpPr>
        <p:spPr>
          <a:xfrm>
            <a:off x="2880486" y="1702676"/>
            <a:ext cx="6393687" cy="4839792"/>
          </a:xfrm>
        </p:spPr>
        <p:txBody>
          <a:bodyPr anchor="t">
            <a:normAutofit/>
          </a:bodyPr>
          <a:lstStyle/>
          <a:p>
            <a:r>
              <a:rPr lang="en-US" sz="1600" b="1" dirty="0"/>
              <a:t>Time</a:t>
            </a:r>
            <a:br>
              <a:rPr lang="en-US" sz="1600" dirty="0"/>
            </a:br>
            <a:r>
              <a:rPr lang="en-US" sz="1600" dirty="0"/>
              <a:t>The time variable seems to be capturing the time in seconds since the first entry in the database. </a:t>
            </a:r>
            <a:br>
              <a:rPr lang="en-US" sz="1600" dirty="0"/>
            </a:br>
            <a:r>
              <a:rPr lang="en-US" sz="1600" dirty="0"/>
              <a:t>There appears to be a daily cyclicity in the data according to the transaction distribution.</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endParaRPr lang="en-US" sz="1600" dirty="0"/>
          </a:p>
          <a:p>
            <a:pPr marL="0" indent="0">
              <a:buNone/>
            </a:pPr>
            <a:endParaRPr lang="en-US" sz="1600" dirty="0"/>
          </a:p>
        </p:txBody>
      </p:sp>
      <p:pic>
        <p:nvPicPr>
          <p:cNvPr id="4" name="Picture 3">
            <a:extLst>
              <a:ext uri="{FF2B5EF4-FFF2-40B4-BE49-F238E27FC236}">
                <a16:creationId xmlns:a16="http://schemas.microsoft.com/office/drawing/2014/main" id="{85963CED-0C99-484F-A582-5B652C80C121}"/>
              </a:ext>
            </a:extLst>
          </p:cNvPr>
          <p:cNvPicPr>
            <a:picLocks noChangeAspect="1"/>
          </p:cNvPicPr>
          <p:nvPr/>
        </p:nvPicPr>
        <p:blipFill>
          <a:blip r:embed="rId2"/>
          <a:stretch>
            <a:fillRect/>
          </a:stretch>
        </p:blipFill>
        <p:spPr>
          <a:xfrm>
            <a:off x="3392015" y="3405352"/>
            <a:ext cx="6286500" cy="3136900"/>
          </a:xfrm>
          <a:prstGeom prst="rect">
            <a:avLst/>
          </a:prstGeom>
        </p:spPr>
      </p:pic>
    </p:spTree>
    <p:extLst>
      <p:ext uri="{BB962C8B-B14F-4D97-AF65-F5344CB8AC3E}">
        <p14:creationId xmlns:p14="http://schemas.microsoft.com/office/powerpoint/2010/main" val="4226206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43F67E-610B-0741-80AB-279E2A16AA74}"/>
              </a:ext>
            </a:extLst>
          </p:cNvPr>
          <p:cNvSpPr>
            <a:spLocks noGrp="1"/>
          </p:cNvSpPr>
          <p:nvPr>
            <p:ph type="title"/>
          </p:nvPr>
        </p:nvSpPr>
        <p:spPr>
          <a:xfrm>
            <a:off x="2880485" y="841375"/>
            <a:ext cx="6230857" cy="840280"/>
          </a:xfrm>
        </p:spPr>
        <p:txBody>
          <a:bodyPr anchor="t">
            <a:normAutofit fontScale="90000"/>
          </a:bodyPr>
          <a:lstStyle/>
          <a:p>
            <a:pPr algn="l"/>
            <a:r>
              <a:rPr lang="en-US" sz="3600" dirty="0">
                <a:solidFill>
                  <a:schemeClr val="accent1"/>
                </a:solidFill>
              </a:rPr>
              <a:t>Non-PCA Variable Analysis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146D8B4-D128-6C4D-AAD2-1205A3A6FA3C}"/>
              </a:ext>
            </a:extLst>
          </p:cNvPr>
          <p:cNvSpPr>
            <a:spLocks noGrp="1"/>
          </p:cNvSpPr>
          <p:nvPr>
            <p:ph idx="1"/>
          </p:nvPr>
        </p:nvSpPr>
        <p:spPr>
          <a:xfrm>
            <a:off x="2880487" y="1776248"/>
            <a:ext cx="6123783" cy="4275560"/>
          </a:xfrm>
        </p:spPr>
        <p:txBody>
          <a:bodyPr anchor="t">
            <a:normAutofit/>
          </a:bodyPr>
          <a:lstStyle/>
          <a:p>
            <a:r>
              <a:rPr lang="en-US" sz="1600" b="1" dirty="0"/>
              <a:t>Class</a:t>
            </a:r>
            <a:br>
              <a:rPr lang="en-US" sz="1600" dirty="0"/>
            </a:br>
            <a:r>
              <a:rPr lang="en-US" sz="1600" dirty="0"/>
              <a:t>The class variable captures if a particular transaction is classified as fraud or not. It is highly imbalanced. There are 492 frauds out of 284,807 transactions.</a:t>
            </a:r>
            <a:br>
              <a:rPr lang="en-US" sz="1600" dirty="0"/>
            </a:br>
            <a:endParaRPr lang="en-US" sz="1600" dirty="0"/>
          </a:p>
          <a:p>
            <a:pPr marL="0" indent="0">
              <a:buNone/>
            </a:pPr>
            <a:endParaRPr lang="en-US" sz="1600" dirty="0"/>
          </a:p>
          <a:p>
            <a:pPr marL="0" indent="0">
              <a:buNone/>
            </a:pPr>
            <a:endParaRPr lang="en-US" sz="1600" dirty="0"/>
          </a:p>
          <a:p>
            <a:pPr marL="0" indent="0">
              <a:buNone/>
            </a:pPr>
            <a:br>
              <a:rPr lang="en-US" sz="1600" dirty="0"/>
            </a:b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endParaRPr lang="en-US" sz="1600" dirty="0"/>
          </a:p>
          <a:p>
            <a:pPr marL="0" indent="0">
              <a:buNone/>
            </a:pPr>
            <a:endParaRPr lang="en-US" sz="1600" dirty="0"/>
          </a:p>
        </p:txBody>
      </p:sp>
      <p:pic>
        <p:nvPicPr>
          <p:cNvPr id="56" name="Picture 55">
            <a:extLst>
              <a:ext uri="{FF2B5EF4-FFF2-40B4-BE49-F238E27FC236}">
                <a16:creationId xmlns:a16="http://schemas.microsoft.com/office/drawing/2014/main" id="{1B2E11D3-0D64-BB4F-9B40-AA7FC6896DAD}"/>
              </a:ext>
            </a:extLst>
          </p:cNvPr>
          <p:cNvPicPr>
            <a:picLocks noChangeAspect="1"/>
          </p:cNvPicPr>
          <p:nvPr/>
        </p:nvPicPr>
        <p:blipFill>
          <a:blip r:embed="rId2"/>
          <a:stretch>
            <a:fillRect/>
          </a:stretch>
        </p:blipFill>
        <p:spPr>
          <a:xfrm>
            <a:off x="2952091" y="3059822"/>
            <a:ext cx="5257800" cy="3429000"/>
          </a:xfrm>
          <a:prstGeom prst="rect">
            <a:avLst/>
          </a:prstGeom>
        </p:spPr>
      </p:pic>
    </p:spTree>
    <p:extLst>
      <p:ext uri="{BB962C8B-B14F-4D97-AF65-F5344CB8AC3E}">
        <p14:creationId xmlns:p14="http://schemas.microsoft.com/office/powerpoint/2010/main" val="3686689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5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43F67E-610B-0741-80AB-279E2A16AA74}"/>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rPr>
              <a:t>PCA Generated Variables</a:t>
            </a:r>
          </a:p>
        </p:txBody>
      </p:sp>
      <p:sp>
        <p:nvSpPr>
          <p:cNvPr id="54"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146D8B4-D128-6C4D-AAD2-1205A3A6FA3C}"/>
              </a:ext>
            </a:extLst>
          </p:cNvPr>
          <p:cNvSpPr>
            <a:spLocks noGrp="1"/>
          </p:cNvSpPr>
          <p:nvPr>
            <p:ph idx="1"/>
          </p:nvPr>
        </p:nvSpPr>
        <p:spPr>
          <a:xfrm>
            <a:off x="2880487" y="2249046"/>
            <a:ext cx="6123783" cy="3802762"/>
          </a:xfrm>
        </p:spPr>
        <p:txBody>
          <a:bodyPr anchor="t">
            <a:normAutofit/>
          </a:bodyPr>
          <a:lstStyle/>
          <a:p>
            <a:r>
              <a:rPr lang="en-US" sz="1600" dirty="0"/>
              <a:t>The 28 variables generated using Principal Component Analysis (V1 to V28) have a mean of zero as expected. </a:t>
            </a:r>
          </a:p>
          <a:p>
            <a:r>
              <a:rPr lang="en-US" sz="1600" dirty="0"/>
              <a:t>Most of the values for these variables lie within one standard deviation of the mean.</a:t>
            </a:r>
          </a:p>
          <a:p>
            <a:pPr marL="0" indent="0">
              <a:buNone/>
            </a:pPr>
            <a:endParaRPr lang="en-US" sz="1600" dirty="0"/>
          </a:p>
          <a:p>
            <a:pPr marL="0" indent="0">
              <a:buNone/>
            </a:pPr>
            <a:br>
              <a:rPr lang="en-US" sz="1600" dirty="0"/>
            </a:b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endParaRPr lang="en-US" sz="1600" dirty="0"/>
          </a:p>
          <a:p>
            <a:pPr marL="0" indent="0">
              <a:buNone/>
            </a:pPr>
            <a:endParaRPr lang="en-US" sz="1600" dirty="0"/>
          </a:p>
        </p:txBody>
      </p:sp>
    </p:spTree>
    <p:extLst>
      <p:ext uri="{BB962C8B-B14F-4D97-AF65-F5344CB8AC3E}">
        <p14:creationId xmlns:p14="http://schemas.microsoft.com/office/powerpoint/2010/main" val="277674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5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43F67E-610B-0741-80AB-279E2A16AA74}"/>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rPr>
              <a:t>Correlation</a:t>
            </a:r>
          </a:p>
        </p:txBody>
      </p:sp>
      <p:sp>
        <p:nvSpPr>
          <p:cNvPr id="54"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146D8B4-D128-6C4D-AAD2-1205A3A6FA3C}"/>
              </a:ext>
            </a:extLst>
          </p:cNvPr>
          <p:cNvSpPr>
            <a:spLocks noGrp="1"/>
          </p:cNvSpPr>
          <p:nvPr>
            <p:ph idx="1"/>
          </p:nvPr>
        </p:nvSpPr>
        <p:spPr>
          <a:xfrm>
            <a:off x="2880487" y="2071945"/>
            <a:ext cx="3993003" cy="4270769"/>
          </a:xfrm>
        </p:spPr>
        <p:txBody>
          <a:bodyPr anchor="t">
            <a:normAutofit fontScale="92500" lnSpcReduction="10000"/>
          </a:bodyPr>
          <a:lstStyle/>
          <a:p>
            <a:r>
              <a:rPr lang="en-US" sz="1600" dirty="0"/>
              <a:t>PCA converts the original data into dimensions which have no correlation. </a:t>
            </a:r>
          </a:p>
          <a:p>
            <a:r>
              <a:rPr lang="en-US" sz="1600" dirty="0"/>
              <a:t>As a result there is no correlation between most variables.</a:t>
            </a:r>
          </a:p>
          <a:p>
            <a:r>
              <a:rPr lang="en-US" sz="1600" dirty="0"/>
              <a:t>The plot displays the correlation for variable pairs which have a correlation magnitude greater than 0.10.</a:t>
            </a:r>
          </a:p>
          <a:p>
            <a:r>
              <a:rPr lang="en-US" sz="1600" dirty="0"/>
              <a:t>Some the PC variables are correlated to time, amount and the class variable. </a:t>
            </a:r>
          </a:p>
          <a:p>
            <a:r>
              <a:rPr lang="en-US" sz="1600" dirty="0"/>
              <a:t>The maximum correlation is between V2 and Time (-0.40).</a:t>
            </a:r>
          </a:p>
          <a:p>
            <a:pPr marL="0" indent="0">
              <a:buNone/>
            </a:pPr>
            <a:br>
              <a:rPr lang="en-US" sz="1600" dirty="0"/>
            </a:b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endParaRPr lang="en-US" sz="1600" dirty="0"/>
          </a:p>
          <a:p>
            <a:pPr marL="0" indent="0">
              <a:buNone/>
            </a:pPr>
            <a:endParaRPr lang="en-US" sz="1600" dirty="0"/>
          </a:p>
        </p:txBody>
      </p:sp>
      <p:pic>
        <p:nvPicPr>
          <p:cNvPr id="8" name="Picture 7" descr="A screenshot of text&#10;&#10;Description automatically generated">
            <a:extLst>
              <a:ext uri="{FF2B5EF4-FFF2-40B4-BE49-F238E27FC236}">
                <a16:creationId xmlns:a16="http://schemas.microsoft.com/office/drawing/2014/main" id="{3EDCD742-C8A8-4156-8D2B-4DFC84EE0C64}"/>
              </a:ext>
            </a:extLst>
          </p:cNvPr>
          <p:cNvPicPr>
            <a:picLocks noChangeAspect="1"/>
          </p:cNvPicPr>
          <p:nvPr/>
        </p:nvPicPr>
        <p:blipFill>
          <a:blip r:embed="rId2"/>
          <a:stretch>
            <a:fillRect/>
          </a:stretch>
        </p:blipFill>
        <p:spPr>
          <a:xfrm>
            <a:off x="6921933" y="1497270"/>
            <a:ext cx="4757508" cy="4271706"/>
          </a:xfrm>
          <a:prstGeom prst="rect">
            <a:avLst/>
          </a:prstGeom>
        </p:spPr>
      </p:pic>
    </p:spTree>
    <p:extLst>
      <p:ext uri="{BB962C8B-B14F-4D97-AF65-F5344CB8AC3E}">
        <p14:creationId xmlns:p14="http://schemas.microsoft.com/office/powerpoint/2010/main" val="104212905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39</TotalTime>
  <Words>2109</Words>
  <Application>Microsoft Office PowerPoint</Application>
  <PresentationFormat>Widescreen</PresentationFormat>
  <Paragraphs>246</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medium-content-serif-font</vt:lpstr>
      <vt:lpstr>Rockwell</vt:lpstr>
      <vt:lpstr>Wingdings</vt:lpstr>
      <vt:lpstr>Atlas</vt:lpstr>
      <vt:lpstr>Credit Card Fraud Detection</vt:lpstr>
      <vt:lpstr>Business Problem</vt:lpstr>
      <vt:lpstr>Implications</vt:lpstr>
      <vt:lpstr>Dataset Description</vt:lpstr>
      <vt:lpstr>Non-PCA Variable Analysis</vt:lpstr>
      <vt:lpstr>Non-PCA Variable Analysis</vt:lpstr>
      <vt:lpstr>Non-PCA Variable Analysis</vt:lpstr>
      <vt:lpstr>PCA Generated Variables</vt:lpstr>
      <vt:lpstr>Correlation</vt:lpstr>
      <vt:lpstr>t-Distributed Stochastic Neighbor Embedding</vt:lpstr>
      <vt:lpstr>Model Performance - Data</vt:lpstr>
      <vt:lpstr>Model Performance - Terms</vt:lpstr>
      <vt:lpstr>Model Performance - Metrics</vt:lpstr>
      <vt:lpstr>Decision Tree Classification</vt:lpstr>
      <vt:lpstr>DT – Method</vt:lpstr>
      <vt:lpstr>DT – Feature Selection</vt:lpstr>
      <vt:lpstr>Model Performance</vt:lpstr>
      <vt:lpstr>DT – Pros and Cons</vt:lpstr>
      <vt:lpstr>Logistic Regression</vt:lpstr>
      <vt:lpstr>LR – Method</vt:lpstr>
      <vt:lpstr>LR – Prediction &amp; Model Performance</vt:lpstr>
      <vt:lpstr>LR – Pros and Cons</vt:lpstr>
      <vt:lpstr>Naïve – Bayes Classifier</vt:lpstr>
      <vt:lpstr>Naïve – Bayes Classifier </vt:lpstr>
      <vt:lpstr>Naïve – Bayes  Prediction &amp; Model Performance</vt:lpstr>
      <vt:lpstr>Naïve - Bayes  – Pros and Cons</vt:lpstr>
      <vt:lpstr>Random Forest</vt:lpstr>
      <vt:lpstr>RF – Method</vt:lpstr>
      <vt:lpstr>RF – Feature Selection</vt:lpstr>
      <vt:lpstr>RF – Prediction &amp; Model Performance</vt:lpstr>
      <vt:lpstr>RF  – Pros and Cons</vt:lpstr>
      <vt:lpstr>Model Comparison – Test Data</vt:lpstr>
      <vt:lpstr>Model Selection</vt:lpstr>
      <vt:lpstr>Limitations of our analysis</vt:lpstr>
      <vt:lpstr>Imbalanced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Nagarajan,Hemachandar</dc:creator>
  <cp:lastModifiedBy>Nagarajan,Hemachandar</cp:lastModifiedBy>
  <cp:revision>6</cp:revision>
  <dcterms:created xsi:type="dcterms:W3CDTF">2020-04-03T00:44:06Z</dcterms:created>
  <dcterms:modified xsi:type="dcterms:W3CDTF">2020-04-03T01:23:45Z</dcterms:modified>
</cp:coreProperties>
</file>