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677" r:id="rId3"/>
    <p:sldId id="678" r:id="rId4"/>
    <p:sldId id="699" r:id="rId5"/>
    <p:sldId id="700" r:id="rId6"/>
    <p:sldId id="679" r:id="rId7"/>
    <p:sldId id="701" r:id="rId8"/>
    <p:sldId id="702" r:id="rId9"/>
    <p:sldId id="704" r:id="rId10"/>
    <p:sldId id="708" r:id="rId11"/>
    <p:sldId id="709" r:id="rId12"/>
    <p:sldId id="705" r:id="rId13"/>
    <p:sldId id="680" r:id="rId14"/>
    <p:sldId id="743" r:id="rId15"/>
    <p:sldId id="707" r:id="rId16"/>
    <p:sldId id="681" r:id="rId17"/>
    <p:sldId id="730" r:id="rId18"/>
    <p:sldId id="739" r:id="rId19"/>
    <p:sldId id="741" r:id="rId20"/>
    <p:sldId id="682" r:id="rId21"/>
    <p:sldId id="744" r:id="rId22"/>
    <p:sldId id="745" r:id="rId23"/>
    <p:sldId id="746" r:id="rId24"/>
    <p:sldId id="747" r:id="rId25"/>
    <p:sldId id="748" r:id="rId26"/>
    <p:sldId id="756" r:id="rId27"/>
    <p:sldId id="758" r:id="rId28"/>
    <p:sldId id="753" r:id="rId29"/>
    <p:sldId id="761" r:id="rId30"/>
    <p:sldId id="754" r:id="rId31"/>
    <p:sldId id="759" r:id="rId32"/>
    <p:sldId id="737" r:id="rId33"/>
    <p:sldId id="716" r:id="rId34"/>
    <p:sldId id="760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di Khouloud ( ISITC )" initials="AK(I)" lastIdx="29" clrIdx="0">
    <p:extLst>
      <p:ext uri="{19B8F6BF-5375-455C-9EA6-DF929625EA0E}">
        <p15:presenceInfo xmlns:p15="http://schemas.microsoft.com/office/powerpoint/2012/main" userId="S::Ayadi.Khouloud@isitc.u-sousse.tn::149df59d-11a6-4246-a8d2-1a6bd4729f30" providerId="AD"/>
      </p:ext>
    </p:extLst>
  </p:cmAuthor>
  <p:cmAuthor id="2" name="Khouloud AYADI" initials="K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DFC"/>
    <a:srgbClr val="007A7D"/>
    <a:srgbClr val="E26714"/>
    <a:srgbClr val="42AFB6"/>
    <a:srgbClr val="9A0000"/>
    <a:srgbClr val="548123"/>
    <a:srgbClr val="64A2CB"/>
    <a:srgbClr val="FCB414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DC474-4CD6-0709-5CDD-ED188F2827D6}" v="9" dt="2020-07-14T12:06:00.176"/>
    <p1510:client id="{653AE013-5B50-748E-0E4A-BE4AF49BF6A1}" v="35" dt="2020-07-14T01:16:14.223"/>
    <p1510:client id="{872BE5F9-214E-3474-4D2D-672ED1D92F43}" v="4" dt="2020-07-14T00:00:30.421"/>
    <p1510:client id="{93FBBECA-888E-9532-4BAB-EA037107D7C2}" v="22" dt="2020-07-14T13:28:33.647"/>
    <p1510:client id="{ECDA98F7-FFF6-1604-8FCC-B8C6691A3423}" v="50" dt="2020-09-18T00:59:43.698"/>
    <p1510:client id="{F5485AB7-D446-2DBD-8783-D5DA19F108F4}" v="65" dt="2020-07-14T11:58:5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65327" autoAdjust="0"/>
  </p:normalViewPr>
  <p:slideViewPr>
    <p:cSldViewPr snapToGrid="0">
      <p:cViewPr varScale="1">
        <p:scale>
          <a:sx n="56" d="100"/>
          <a:sy n="56" d="100"/>
        </p:scale>
        <p:origin x="165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cs typeface="Calibri"/>
              </a:rPr>
              <a:t>Bonjour  </a:t>
            </a:r>
            <a:r>
              <a:rPr lang="fr-FR" sz="1200" b="1" strike="noStrike" spc="-1" dirty="0">
                <a:latin typeface="Arial"/>
              </a:rPr>
              <a:t>Mesdames et Messieurs, je vous </a:t>
            </a:r>
            <a:r>
              <a:rPr lang="fr-FR" b="1" dirty="0">
                <a:cs typeface="Calibri"/>
              </a:rPr>
              <a:t>remercie chers professeurs d'avoir accepter d'</a:t>
            </a:r>
            <a:r>
              <a:rPr lang="fr-FR" b="1" dirty="0" err="1">
                <a:cs typeface="Calibri"/>
              </a:rPr>
              <a:t>evaluer</a:t>
            </a:r>
            <a:r>
              <a:rPr lang="fr-FR" b="1" dirty="0">
                <a:cs typeface="Calibri"/>
              </a:rPr>
              <a:t> mon modeste travail intitulé ...</a:t>
            </a:r>
          </a:p>
          <a:p>
            <a:pPr algn="l"/>
            <a:r>
              <a:rPr lang="fr-FR" sz="1200" b="1" dirty="0">
                <a:latin typeface="Liberation sans"/>
                <a:cs typeface="Calibri"/>
              </a:rPr>
              <a:t>Implémentation et mise en place d’une plateforme de </a:t>
            </a:r>
            <a:r>
              <a:rPr lang="fr-FR" sz="1200" b="1" dirty="0" err="1">
                <a:latin typeface="Liberation sans"/>
                <a:cs typeface="Calibri"/>
              </a:rPr>
              <a:t>reporting</a:t>
            </a:r>
            <a:r>
              <a:rPr lang="fr-FR" sz="1200" b="1" dirty="0">
                <a:latin typeface="Liberation sans"/>
                <a:cs typeface="Calibri"/>
              </a:rPr>
              <a:t>, </a:t>
            </a:r>
            <a:r>
              <a:rPr lang="fr-FR" sz="1200" b="1" dirty="0" err="1">
                <a:latin typeface="Liberation sans"/>
                <a:cs typeface="Calibri"/>
              </a:rPr>
              <a:t>dashboarding</a:t>
            </a:r>
            <a:r>
              <a:rPr lang="fr-FR" sz="1200" b="1" dirty="0">
                <a:latin typeface="Liberation sans"/>
                <a:cs typeface="Calibri"/>
              </a:rPr>
              <a:t> et analyse de données bancaires</a:t>
            </a:r>
            <a:endParaRPr lang="fr-FR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cs typeface="Calibri"/>
              </a:rPr>
              <a:t> encadré par  </a:t>
            </a:r>
            <a:r>
              <a:rPr lang="en-US" sz="1200" dirty="0">
                <a:latin typeface="Liberation sans"/>
                <a:cs typeface="Calibri"/>
              </a:rPr>
              <a:t>Dr. </a:t>
            </a:r>
            <a:r>
              <a:rPr lang="fr-FR" sz="1200" dirty="0" err="1">
                <a:latin typeface="Liberation sans"/>
                <a:cs typeface="Calibri"/>
              </a:rPr>
              <a:t>Horchani</a:t>
            </a:r>
            <a:r>
              <a:rPr lang="fr-FR" sz="1200" dirty="0">
                <a:latin typeface="Liberation sans"/>
                <a:cs typeface="Calibri"/>
              </a:rPr>
              <a:t> Leila et </a:t>
            </a:r>
            <a:r>
              <a:rPr lang="en-US" sz="1200" dirty="0">
                <a:latin typeface="Liberation sans"/>
                <a:cs typeface="Calibri"/>
              </a:rPr>
              <a:t>  Mr. </a:t>
            </a:r>
            <a:r>
              <a:rPr lang="fr-FR" sz="1200" dirty="0">
                <a:latin typeface="Liberation sans"/>
                <a:cs typeface="Calibri"/>
              </a:rPr>
              <a:t>Ali Hadad</a:t>
            </a:r>
            <a:endParaRPr lang="en-US" sz="1200" dirty="0">
              <a:latin typeface="Liberation sans"/>
              <a:cs typeface="Calibri"/>
            </a:endParaRPr>
          </a:p>
          <a:p>
            <a:endParaRPr lang="fr-FR" b="1" dirty="0">
              <a:cs typeface="Calibri"/>
            </a:endParaRPr>
          </a:p>
          <a:p>
            <a:r>
              <a:rPr lang="fr-FR" b="1" dirty="0">
                <a:cs typeface="Calibri"/>
              </a:rPr>
              <a:t> </a:t>
            </a:r>
            <a:endParaRPr lang="fr-FR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+mn-cs"/>
              <a:sym typeface="Arial"/>
            </a:endParaRPr>
          </a:p>
          <a:p>
            <a:endParaRPr lang="fr-FR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B910-16AE-43ED-8DC7-C00C3F7096C3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0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1800" b="0" i="0" u="none" strike="noStrike" baseline="0" dirty="0">
                <a:latin typeface="SFRM1200"/>
              </a:rPr>
              <a:t>3/</a:t>
            </a:r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L’utilisation de l’info décisionnel  pour  de transformer des données en informations utiles et </a:t>
            </a:r>
            <a:r>
              <a:rPr lang="fr-FR" sz="1800" b="0" i="0" u="none" strike="noStrike" baseline="0" dirty="0">
                <a:latin typeface="SFRM1200"/>
              </a:rPr>
              <a:t>efficace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latin typeface="SFRM1200"/>
              </a:rPr>
              <a:t>but d’offrir une vision globale et détaillée sur l’activité de l’entreprise  et </a:t>
            </a:r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pour un meilleur pilotage et une bonne prise de décision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4/</a:t>
            </a:r>
            <a:r>
              <a:rPr lang="fr-FR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Déploiement tableaux de bord et des rapports </a:t>
            </a:r>
            <a:r>
              <a:rPr lang="fr-FR" sz="1800" b="0" i="0" u="none" strike="noStrike" baseline="0" dirty="0">
                <a:latin typeface="SFRM1200"/>
              </a:rPr>
              <a:t>qui offriront une vision globale et détaillée, et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aider à la prise de décision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Une analyse des données en utilisant le processus de découverte de connaissance basé sur le </a:t>
            </a:r>
            <a:r>
              <a:rPr lang="fr-FR" sz="1800" b="0" i="0" u="none" strike="noStrike" baseline="0" dirty="0">
                <a:latin typeface="SFBX1440"/>
              </a:rPr>
              <a:t>Data minning </a:t>
            </a:r>
            <a:r>
              <a:rPr lang="fr-FR" sz="1800" b="0" i="0" u="none" strike="noStrike" baseline="0" dirty="0">
                <a:latin typeface="SFRM1200"/>
              </a:rPr>
              <a:t> afin de détecter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activités frauduleuses.</a:t>
            </a:r>
          </a:p>
          <a:p>
            <a:pPr algn="l"/>
            <a:r>
              <a:rPr lang="fr-FR" sz="1800" b="0" i="0" u="none" strike="noStrike" baseline="0" dirty="0">
                <a:latin typeface="SFRM1200"/>
                <a:ea typeface="Arial"/>
                <a:cs typeface="Times New Roman" pitchFamily="18" charset="0"/>
                <a:sym typeface="Arial"/>
              </a:rPr>
              <a:t> </a:t>
            </a:r>
            <a:endParaRPr lang="fr-FR" sz="1200" b="0" i="0" u="none" strike="noStrike" baseline="0" dirty="0">
              <a:latin typeface="SFRM1200"/>
            </a:endParaRPr>
          </a:p>
          <a:p>
            <a:pPr algn="l"/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effet pour réaliser ce projet j’ai adopté la méthodologie de gestion de projet agile Kanban  . </a:t>
            </a:r>
            <a:r>
              <a:rPr lang="fr-FR" sz="1800" b="0" i="0" u="none" strike="noStrike" baseline="0" dirty="0">
                <a:latin typeface="SFRM1200"/>
              </a:rPr>
              <a:t>méthode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garantie la flexibilité tout au long du cycle de développement.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fr-FR" sz="1200" b="0" i="0" u="none" strike="noStrike" baseline="0" dirty="0">
                <a:latin typeface="SFRM1200"/>
              </a:rPr>
              <a:t>gestion de projet sera devisé en colonnes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baseline="0" dirty="0">
                <a:latin typeface="SFRM1200"/>
              </a:rPr>
              <a:t>(à faire, en cours, terminé).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>
              <a:cs typeface="Calibri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dirty="0">
                <a:latin typeface="Arial"/>
                <a:ea typeface="Arial"/>
                <a:cs typeface="Arial"/>
                <a:sym typeface="Arial"/>
              </a:rPr>
              <a:t>Dans cette section ,nous allons commencer par détaillé les besoins fonctionnels, suivi par les besoins non fonctionnels.</a:t>
            </a:r>
            <a:endParaRPr lang="en-US" sz="1200" b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besoins fonctionnels de notre projet sont : </a:t>
            </a:r>
          </a:p>
          <a:p>
            <a:pPr rtl="0" fontAlgn="base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1/Transférer, retirer et déposer l’argent des comptes clients.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2/Générer des rapports dynamiques qui peuvent être exportés ou imprimés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3/ aider à la prise de décision  qui permette </a:t>
            </a:r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le  pilotage et une bonne prise de décision pour les dirigeants </a:t>
            </a:r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4/ Analyser les données en utilisant la technique de datamining afin de détecter les activités frauduleuses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5/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Utiliser </a:t>
            </a:r>
            <a:r>
              <a:rPr lang="fr-FR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 tableaux de bord </a:t>
            </a:r>
            <a:r>
              <a:rPr lang="fr-FR" sz="1800" b="0" i="0" u="none" strike="noStrike" baseline="0" dirty="0">
                <a:latin typeface="SFRM1200"/>
              </a:rPr>
              <a:t>qui offriront une vision globale et détaillée sur l’activité de l’entreprise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 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4FF79-2F07-4E9F-8B84-1A18C62B99B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projet doit répondre à certaines exigences dites besoins non fonctionnels . parmi eux :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1/ </a:t>
            </a:r>
            <a:r>
              <a:rPr lang="fr-FR" sz="1800" b="0" i="0" u="none" strike="noStrike" baseline="0" dirty="0">
                <a:latin typeface="SFBX1200"/>
              </a:rPr>
              <a:t>La sécurité : </a:t>
            </a:r>
            <a:r>
              <a:rPr lang="fr-FR" sz="1800" b="0" i="0" u="none" strike="noStrike" baseline="0" dirty="0">
                <a:latin typeface="SFRM1200"/>
              </a:rPr>
              <a:t>Assurer la sécurité et la confidentialité des données des clients de la banque.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2/ </a:t>
            </a:r>
            <a:r>
              <a:rPr lang="fr-FR" sz="1800" b="0" i="0" u="none" strike="noStrike" baseline="0" dirty="0">
                <a:latin typeface="SFBX1200"/>
              </a:rPr>
              <a:t>La performance : </a:t>
            </a:r>
            <a:r>
              <a:rPr lang="fr-FR" sz="1800" b="0" i="0" u="none" strike="noStrike" baseline="0" dirty="0">
                <a:latin typeface="SFRM1200"/>
              </a:rPr>
              <a:t>: L’application doit être performante à travers ses fonctionnalités et répond d’une manière optimale et non ambiguë à tous les besoins.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3/ </a:t>
            </a:r>
            <a:r>
              <a:rPr lang="fr-FR" sz="1800" b="0" i="0" u="none" strike="noStrike" baseline="0" dirty="0">
                <a:latin typeface="SFBX1200"/>
              </a:rPr>
              <a:t>L’évolutivité : </a:t>
            </a:r>
            <a:r>
              <a:rPr lang="fr-FR" sz="1800" b="0" i="0" u="none" strike="noStrike" baseline="0" dirty="0">
                <a:latin typeface="SFRM1200"/>
              </a:rPr>
              <a:t>L’application doit avoir la capacité de s’adapter aux changements et aux futures exigences de la banque.</a:t>
            </a:r>
            <a:endParaRPr lang="fr-FR" sz="1800" dirty="0"/>
          </a:p>
          <a:p>
            <a:pPr algn="l"/>
            <a:r>
              <a:rPr lang="fr-FR" sz="1800" b="0" i="0" u="none" strike="noStrike" baseline="0" dirty="0">
                <a:latin typeface="SFRM1200"/>
              </a:rPr>
              <a:t>4/ </a:t>
            </a:r>
            <a:r>
              <a:rPr lang="fr-FR" sz="1800" b="0" i="0" u="none" strike="noStrike" baseline="0" dirty="0">
                <a:latin typeface="SFBX1200"/>
              </a:rPr>
              <a:t>L’ergonomie : </a:t>
            </a:r>
            <a:r>
              <a:rPr lang="fr-FR" sz="1800" b="0" i="0" u="none" strike="noStrike" baseline="0" dirty="0">
                <a:latin typeface="SFRM1200"/>
              </a:rPr>
              <a:t>L’utilisation de l’application doit être assez simple et le design de l’interface doit être compréhensible et faciles à utilise.</a:t>
            </a: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strike="noStrike" dirty="0">
                <a:latin typeface="Arial"/>
                <a:ea typeface="Arial"/>
                <a:cs typeface="Arial"/>
                <a:sym typeface="Arial"/>
              </a:rPr>
              <a:t>Dans cette section, 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strike="noStrike" dirty="0">
                <a:latin typeface="Arial"/>
                <a:ea typeface="Arial"/>
                <a:cs typeface="Arial"/>
                <a:sym typeface="Arial"/>
              </a:rPr>
              <a:t>Nous allons présenter l'architecture globale de notre projet  et le diagramme de séquence détaillé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 cette slide, je vais exposer une représentation de l'architecture du projet. </a:t>
            </a:r>
          </a:p>
          <a:p>
            <a:pPr algn="just" fontAlgn="base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C’est  l’</a:t>
            </a:r>
            <a:r>
              <a:rPr lang="fr-FR" sz="1800" b="0" i="0" u="none" strike="noStrike" baseline="0" dirty="0">
                <a:latin typeface="SFRM1200"/>
              </a:rPr>
              <a:t>Architecture 3 tiers composé de: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1/ la Couche de présentation : correspondant à l’affichage qui interagit avec l’utilisateur via un navigateur web.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2/ Le serveur d’application : c’est le serveur qui contient l’ensemble des règles de gestion et de la logique applicative.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3/  Le serveur de base de données : c’est un serveur de base de données utilisé pour stocker la partie persistance des données de notre application.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86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dirty="0"/>
              <a:t>A cause de la limite de temps nous avons choisit de présenter seulement le diagramme de séquence de </a:t>
            </a:r>
            <a:r>
              <a:rPr lang="fr-FR" sz="1800" b="0" i="0" u="none" strike="noStrike" baseline="0" dirty="0">
                <a:latin typeface="SFRM1200"/>
              </a:rPr>
              <a:t>dépôt d’argent  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261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algn="just" rtl="0">
              <a:spcBef>
                <a:spcPts val="0"/>
              </a:spcBef>
              <a:spcAft>
                <a:spcPts val="800"/>
              </a:spcAft>
            </a:pPr>
            <a:r>
              <a:rPr lang="fr-FR" dirty="0"/>
              <a:t>Une procédure de prédiction lancer au niveau de modèle puis envoyer le résultat , 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 s’il y a une faute dans les données envoyer on a un message échec sinon le résultat sera affiché dans notre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endParaRPr lang="fr-FR" b="0" dirty="0">
              <a:effectLst/>
            </a:endParaRPr>
          </a:p>
          <a:p>
            <a:br>
              <a:rPr lang="fr-FR" dirty="0"/>
            </a:br>
            <a:r>
              <a:rPr lang="fr-FR" dirty="0"/>
              <a:t>  </a:t>
            </a: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88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 plan de présentation sera divisé en 6 parties 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 fait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nous allons </a:t>
            </a: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commencer par l’introduction , puis nous allons présenter l’étude préalable , </a:t>
            </a: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cs typeface="+mn-cs"/>
              </a:rPr>
              <a:t>suivi par l’Analyse et la Spécifications des besoin </a:t>
            </a:r>
            <a:endParaRPr lang="fr-FR" sz="1800" b="0" strike="noStrike" kern="1200" spc="-1" dirty="0">
              <a:solidFill>
                <a:srgbClr val="000000"/>
              </a:solidFill>
              <a:latin typeface="Calibri"/>
              <a:ea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Ensuite nous allons présenter la </a:t>
            </a: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cs typeface="+mn-cs"/>
              </a:rPr>
              <a:t>Conception du </a:t>
            </a: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Nous présentons par la suite la phase de réalisation </a:t>
            </a: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strike="noStrike" kern="1200" spc="-1" dirty="0">
                <a:solidFill>
                  <a:srgbClr val="000000"/>
                </a:solidFill>
                <a:latin typeface="Calibri"/>
                <a:ea typeface="Calibri"/>
                <a:cs typeface="+mn-cs"/>
              </a:rPr>
              <a:t>Nous terminons la présentation de notre projet par une conclusion et les perspectives.</a:t>
            </a:r>
            <a:endParaRPr lang="fr-FR" sz="1800" b="0" strike="noStrike" kern="1200" spc="-1" dirty="0">
              <a:solidFill>
                <a:srgbClr val="000000"/>
              </a:solidFill>
              <a:latin typeface="Calibri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4FF79-2F07-4E9F-8B84-1A18C62B99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3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Pour la 5ème partie de notre présentation nous allons mis certain détails du travail.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Pour illustrer le travail réalisé, nous allons montrer les étapes suivies muni des interfaces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Homme/Machine dans notre application.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va commencer par la première la partie les transaction bancaires,</a:t>
            </a: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La figure suivante illustre la page de d’authentification qui est obligatoire pour accédé a l'application  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543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1/ La figure suivante montre la page d’accueil de notre application, qui permet le </a:t>
            </a:r>
            <a:r>
              <a:rPr lang="fr-FR" sz="1800" b="0" i="0" u="none" strike="noStrike" baseline="0" dirty="0" err="1">
                <a:latin typeface="SFRM1200"/>
              </a:rPr>
              <a:t>dépôt,le</a:t>
            </a:r>
            <a:r>
              <a:rPr lang="fr-FR" sz="1800" b="0" i="0" u="none" strike="noStrike" baseline="0" dirty="0">
                <a:latin typeface="SFRM1200"/>
              </a:rPr>
              <a:t> transfert d’argent 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2/  Et  l’autre  figure montre l’historique des transactions détailles.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079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fr-FR" sz="1800" dirty="0">
              <a:effectLst/>
              <a:latin typeface="LMRoman12-Regular"/>
              <a:ea typeface="Calibri" panose="020F0502020204030204" pitchFamily="34" charset="0"/>
              <a:cs typeface="LMRoman12-Regular"/>
            </a:endParaRPr>
          </a:p>
          <a:p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La 2eme partie et </a:t>
            </a:r>
            <a:r>
              <a:rPr lang="fr-FR" sz="1800" dirty="0">
                <a:solidFill>
                  <a:schemeClr val="accent2"/>
                </a:solidFill>
                <a:latin typeface="Arial"/>
                <a:cs typeface="Arial"/>
              </a:rPr>
              <a:t>Analyse des donné avec l’informatique décisionnelle </a:t>
            </a:r>
            <a:r>
              <a:rPr lang="fr-FR" sz="1800" dirty="0">
                <a:solidFill>
                  <a:schemeClr val="accent2"/>
                </a:solidFill>
                <a:effectLst/>
                <a:latin typeface="LMRoman12-Regular"/>
                <a:cs typeface="Arial"/>
              </a:rPr>
              <a:t>qui </a:t>
            </a:r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permet de transformer des données en informations utiles et </a:t>
            </a:r>
            <a:r>
              <a:rPr lang="fr-FR" sz="1800" b="0" i="0" u="none" strike="noStrike" baseline="0" dirty="0">
                <a:latin typeface="SFRM1200"/>
              </a:rPr>
              <a:t>efficace </a:t>
            </a:r>
          </a:p>
          <a:p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va commencer par la première phase </a:t>
            </a:r>
            <a:r>
              <a:rPr lang="fr-FR" sz="1200" dirty="0">
                <a:latin typeface="Arial"/>
                <a:cs typeface="Arial"/>
              </a:rPr>
              <a:t>de l’analyse décisionnelle qui est  l’ETL</a:t>
            </a: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C’est un processus d’entreposage de données chargé de retirer des données des systèmes source et de les placer dans un entrepôt de données.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L’ETL comprend aussi une étape distincte de nettoyage,   effectue par logiciel Talend  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Puis la Modélisation </a:t>
            </a:r>
          </a:p>
          <a:p>
            <a:pPr fontAlgn="base"/>
            <a:endParaRPr lang="fr-FR" dirty="0"/>
          </a:p>
          <a:p>
            <a:pPr algn="l"/>
            <a:r>
              <a:rPr lang="fr-FR" sz="1200" b="0" i="0" u="none" strike="noStrike" baseline="0" dirty="0">
                <a:latin typeface="SFRM1200"/>
              </a:rPr>
              <a:t>Pour notre solution, nous avons opté pour le modèle en flocon de neige qui permet de formaliser une hiérarchie de dimensions en fonction de la granularité de l’information</a:t>
            </a:r>
          </a:p>
          <a:p>
            <a:pPr algn="l"/>
            <a:endParaRPr lang="fr-FR" dirty="0"/>
          </a:p>
          <a:p>
            <a:pPr algn="l"/>
            <a:r>
              <a:rPr lang="fr-FR" sz="1200" b="0" i="0" u="none" strike="noStrike" baseline="0" dirty="0">
                <a:latin typeface="SFRM1200"/>
              </a:rPr>
              <a:t>Nous avons utilisé </a:t>
            </a:r>
            <a:r>
              <a:rPr lang="fr-FR" sz="1200" b="0" i="0" u="none" strike="noStrike" baseline="0" dirty="0" err="1">
                <a:latin typeface="SFRM1200"/>
              </a:rPr>
              <a:t>Pentaho</a:t>
            </a:r>
            <a:r>
              <a:rPr lang="fr-FR" sz="1200" b="0" i="0" u="none" strike="noStrike" baseline="0" dirty="0">
                <a:latin typeface="SFRM1200"/>
              </a:rPr>
              <a:t> </a:t>
            </a:r>
            <a:r>
              <a:rPr lang="fr-FR" sz="1200" b="0" i="0" u="none" strike="noStrike" baseline="0" dirty="0" err="1">
                <a:latin typeface="SFRM1200"/>
              </a:rPr>
              <a:t>workbench</a:t>
            </a:r>
            <a:r>
              <a:rPr lang="fr-FR" sz="1200" b="0" i="0" u="none" strike="noStrike" baseline="0" dirty="0">
                <a:latin typeface="SFRM1200"/>
              </a:rPr>
              <a:t> qui permettant de produire des schémas pour les analyses de données en </a:t>
            </a:r>
            <a:r>
              <a:rPr lang="fr-FR" sz="1200" b="0" i="0" u="none" strike="noStrike" baseline="0" dirty="0" err="1">
                <a:latin typeface="SFRM1200"/>
              </a:rPr>
              <a:t>multidimension</a:t>
            </a:r>
            <a:r>
              <a:rPr lang="fr-FR" sz="1200" b="0" i="0" u="none" strike="noStrike" baseline="0" dirty="0">
                <a:latin typeface="SFRM1200"/>
              </a:rPr>
              <a:t> </a:t>
            </a:r>
            <a:endParaRPr lang="fr-FR" dirty="0"/>
          </a:p>
          <a:p>
            <a:pPr fontAlgn="base"/>
            <a:endParaRPr lang="fr-FR" dirty="0"/>
          </a:p>
          <a:p>
            <a:pPr algn="l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023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7A7D"/>
                </a:solidFill>
                <a:latin typeface="Arial"/>
                <a:cs typeface="Arial"/>
              </a:rPr>
              <a:t>Restitution des données</a:t>
            </a:r>
          </a:p>
          <a:p>
            <a:pPr algn="l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Permet de visualiser le résultat du travail effectué en illustrant des analyses et des visualisations.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Sous forme de rapports et tableaux de bord Qui aide le pilotage et la prise de décision</a:t>
            </a:r>
            <a:endParaRPr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48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  </a:t>
            </a:r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LMRoman12-Regular"/>
                <a:ea typeface="Calibri" panose="020F0502020204030204" pitchFamily="34" charset="0"/>
                <a:cs typeface="LMRoman12-Regular"/>
              </a:rPr>
              <a:t>La 3eme partie </a:t>
            </a:r>
            <a:r>
              <a:rPr lang="fr-FR" sz="1800" b="0" i="0" u="none" strike="noStrike" baseline="0" dirty="0">
                <a:effectLst/>
                <a:latin typeface="SFRM1200"/>
                <a:ea typeface="Calibri" panose="020F0502020204030204" pitchFamily="34" charset="0"/>
                <a:cs typeface="LMRoman12-Regular"/>
              </a:rPr>
              <a:t> est </a:t>
            </a:r>
            <a:r>
              <a:rPr lang="fr-FR" sz="1800" b="0" i="0" u="none" strike="noStrike" baseline="0" dirty="0">
                <a:latin typeface="SFRM1200"/>
              </a:rPr>
              <a:t>de détecter les transactions frauduleuses grâce au processus de découverte de connaissance basé sur le </a:t>
            </a:r>
            <a:r>
              <a:rPr lang="fr-FR" sz="1800" b="0" i="0" u="none" strike="noStrike" baseline="0" dirty="0">
                <a:latin typeface="SFBX1440"/>
              </a:rPr>
              <a:t>Data minning</a:t>
            </a:r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étapes suivie sont: </a:t>
            </a: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1/   </a:t>
            </a:r>
            <a:r>
              <a:rPr lang="fr-FR" sz="1800" b="0" i="0" u="none" strike="noStrike" baseline="0" dirty="0">
                <a:latin typeface="SFRM1200"/>
              </a:rPr>
              <a:t>C’est le premier, pour comprendre et développer les buts de l’application.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2/  </a:t>
            </a:r>
            <a:r>
              <a:rPr lang="fr-FR" sz="1800" b="0" i="0" u="none" strike="noStrike" baseline="0" dirty="0">
                <a:latin typeface="SFRM1200"/>
              </a:rPr>
              <a:t>Cette étape inclut des opérations comme l’enlèvement du bruit et des valeurs aberrantes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3/</a:t>
            </a:r>
            <a:r>
              <a:rPr lang="fr-FR" sz="1800" b="0" i="0" u="none" strike="noStrike" baseline="0" dirty="0">
                <a:latin typeface="SFRM1200"/>
              </a:rPr>
              <a:t>Dans cette partie on observe la distribution de données et leur symétrie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algn="l"/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4/</a:t>
            </a:r>
            <a:r>
              <a:rPr lang="fr-FR" sz="1800" b="0" i="0" u="none" strike="noStrike" baseline="0" dirty="0">
                <a:latin typeface="SFRM1200"/>
              </a:rPr>
              <a:t>Afin de faire face au déséquilibre des classes utilisées nous allons procéder à la séparation des transactions normal et frauduleuse puis l’échantillonnage et enfin la concaténation</a:t>
            </a:r>
            <a:endParaRPr lang="fr-FR" sz="12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0" indent="0">
              <a:lnSpc>
                <a:spcPct val="150000"/>
              </a:lnSpc>
              <a:buClr>
                <a:srgbClr val="8693A8"/>
              </a:buClr>
              <a:buSzPts val="2000"/>
              <a:buFont typeface="Arial"/>
              <a:buNone/>
            </a:pPr>
            <a:r>
              <a:rPr lang="fr-FR" sz="12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060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000" dirty="0">
                <a:solidFill>
                  <a:srgbClr val="8693A8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5/  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Diviser les données en train set et test set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  <a:sym typeface="Calibri"/>
              </a:rPr>
              <a:t> 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  <a:sym typeface="Calibri"/>
              </a:rPr>
              <a:t>Puis 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Construction du modèle et Evaluation de modèle quand vas les aborder avec u plus de </a:t>
            </a:r>
            <a:r>
              <a:rPr lang="fr-FR" sz="1800" b="0" i="0" u="none" strike="noStrike" kern="1200" baseline="0" dirty="0" err="1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detaille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 </a:t>
            </a:r>
            <a:endParaRPr lang="id-ID" sz="1800" b="0" i="0" u="none" strike="noStrike" kern="1200" baseline="0" dirty="0">
              <a:solidFill>
                <a:schemeClr val="tx1"/>
              </a:solidFill>
              <a:latin typeface="SFRM120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  <a:sym typeface="Calibri"/>
              </a:rPr>
              <a:t> </a:t>
            </a:r>
            <a:endParaRPr lang="id-ID" sz="1800" b="0" i="0" u="none" strike="noStrike" kern="1200" baseline="0" dirty="0">
              <a:solidFill>
                <a:schemeClr val="tx1"/>
              </a:solidFill>
              <a:latin typeface="SFRM1200"/>
              <a:ea typeface="+mn-ea"/>
              <a:cs typeface="+mn-cs"/>
            </a:endParaRPr>
          </a:p>
          <a:p>
            <a:pPr algn="l"/>
            <a:endParaRPr lang="fr-FR" sz="1000" dirty="0">
              <a:solidFill>
                <a:srgbClr val="8693A8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627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dirty="0"/>
              <a:t>Modélisation  </a:t>
            </a:r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Dans cette étape nous procéderons à l’implémentation des algorithmes de Data </a:t>
            </a:r>
            <a:r>
              <a:rPr lang="fr-FR" sz="1800" b="0" i="0" u="none" strike="noStrike" baseline="0" dirty="0" err="1">
                <a:latin typeface="SFRM1200"/>
              </a:rPr>
              <a:t>mining</a:t>
            </a:r>
            <a:r>
              <a:rPr lang="fr-FR" sz="1800" b="0" i="0" u="none" strike="noStrike" baseline="0" dirty="0">
                <a:latin typeface="SFRM1200"/>
              </a:rPr>
              <a:t> pour essayer de détecter des anomalies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algorithmes utiliser  sont: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1/</a:t>
            </a:r>
            <a:r>
              <a:rPr lang="fr-FR" sz="1800" b="0" i="0" u="none" strike="noStrike" baseline="0" dirty="0">
                <a:latin typeface="SFBX1200"/>
              </a:rPr>
              <a:t>Isolation Forest </a:t>
            </a:r>
            <a:r>
              <a:rPr lang="fr-FR" sz="1800" b="0" i="0" u="none" strike="noStrike" baseline="0" dirty="0" err="1">
                <a:latin typeface="SFBX1200"/>
              </a:rPr>
              <a:t>Algorithm</a:t>
            </a:r>
            <a:r>
              <a:rPr lang="fr-FR" sz="1800" b="0" i="0" u="none" strike="noStrike" baseline="0" dirty="0">
                <a:latin typeface="SFBX1200"/>
              </a:rPr>
              <a:t> :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*L’algorithme est basé sur le fait que les anomalies sont des points de données peu nombreux et différents</a:t>
            </a:r>
          </a:p>
          <a:p>
            <a:pPr algn="l"/>
            <a:endParaRPr lang="fr-FR" sz="1800" b="0" i="0" u="none" strike="noStrike" baseline="0" dirty="0">
              <a:latin typeface="SFBX120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sz="1800" b="0" i="0" u="none" strike="noStrike" baseline="0" dirty="0">
                <a:latin typeface="SFRM1200"/>
              </a:rPr>
              <a:t>La façon dont l’algorithme construit la séparation consiste à créer d’abord des </a:t>
            </a:r>
            <a:r>
              <a:rPr lang="fr-FR" sz="1800" b="0" i="0" u="none" strike="noStrike" baseline="0" dirty="0" err="1">
                <a:latin typeface="SFRM1200"/>
              </a:rPr>
              <a:t>arbresd’isolement</a:t>
            </a:r>
            <a:r>
              <a:rPr lang="fr-FR" sz="1800" b="0" i="0" u="none" strike="noStrike" baseline="0" dirty="0">
                <a:latin typeface="SFRM1200"/>
              </a:rPr>
              <a:t> ou arbres de décision aléatoires,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sz="1800" b="0" i="0" u="none" strike="noStrike" baseline="0" dirty="0">
                <a:latin typeface="SFRM1200"/>
              </a:rPr>
              <a:t>ensuite le score est calculé en fonction de la longueur du chemin pour isoler l’observation.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latin typeface="SFBX1200"/>
              </a:rPr>
              <a:t>2/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Local </a:t>
            </a:r>
            <a:r>
              <a:rPr lang="fr-FR" sz="1800" b="0" i="0" u="none" strike="noStrike" kern="1200" baseline="0" dirty="0" err="1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Outlier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BX1200"/>
                <a:ea typeface="+mn-ea"/>
                <a:cs typeface="+mn-cs"/>
              </a:rPr>
              <a:t> Factor(LOF) Algorithme </a:t>
            </a:r>
            <a:endParaRPr lang="fr-FR" sz="1200" b="0" i="0" u="none" strike="noStrike" baseline="0" dirty="0">
              <a:latin typeface="SFRM1200"/>
            </a:endParaRPr>
          </a:p>
          <a:p>
            <a:pPr algn="l"/>
            <a:r>
              <a:rPr lang="fr-FR" sz="1200" b="0" i="0" u="none" strike="noStrike" baseline="0" dirty="0">
                <a:latin typeface="SFRM1200"/>
              </a:rPr>
              <a:t>*</a:t>
            </a:r>
            <a:r>
              <a:rPr lang="fr-FR" sz="1800" b="0" i="0" u="none" strike="noStrike" baseline="0" dirty="0">
                <a:latin typeface="SFRM1200"/>
              </a:rPr>
              <a:t>L’idée de base du LOF : est de comparer la densité locale d’un point avec les densités de ses voisins 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//Le point A </a:t>
            </a:r>
            <a:r>
              <a:rPr lang="fr-FR" sz="1800" b="0" i="0" u="none" strike="noStrike" baseline="0" dirty="0" err="1">
                <a:latin typeface="SFRM1200"/>
              </a:rPr>
              <a:t>a</a:t>
            </a:r>
            <a:r>
              <a:rPr lang="fr-FR" sz="1800" b="0" i="0" u="none" strike="noStrike" baseline="0" dirty="0">
                <a:latin typeface="SFRM1200"/>
              </a:rPr>
              <a:t> une densité beaucoup plus faible que ses voisins La figure suivante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9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bg1"/>
                </a:solidFill>
                <a:latin typeface="Arial"/>
                <a:cs typeface="Arial"/>
              </a:rPr>
              <a:t>Construction du modèle </a:t>
            </a:r>
            <a:r>
              <a:rPr lang="fr-FR" dirty="0"/>
              <a:t>à partir d'un jeu de données d'entraînement, puis en appliquant ces enseignements à de nouvelles données pour faire des prévisions  On a utilisé la </a:t>
            </a:r>
            <a:r>
              <a:rPr lang="fr-FR" sz="1200" b="0" i="0" u="none" strike="noStrike" baseline="0" dirty="0">
                <a:latin typeface="SFRM1200"/>
              </a:rPr>
              <a:t>bibliothèque libre Python </a:t>
            </a:r>
            <a:r>
              <a:rPr lang="fr-FR" sz="1200" b="0" i="0" u="none" strike="noStrike" baseline="0" dirty="0" err="1">
                <a:latin typeface="SFRM1200"/>
              </a:rPr>
              <a:t>Sklearn</a:t>
            </a:r>
            <a:r>
              <a:rPr lang="fr-FR" sz="1200" b="0" i="0" u="none" strike="noStrike" baseline="0" dirty="0">
                <a:latin typeface="SFRM1200"/>
              </a:rPr>
              <a:t>.</a:t>
            </a:r>
          </a:p>
          <a:p>
            <a:pPr algn="l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44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alibri"/>
              </a:rPr>
              <a:t>Nous </a:t>
            </a:r>
            <a:r>
              <a:rPr lang="en-US" sz="1200" b="1" dirty="0" err="1">
                <a:cs typeface="Calibri"/>
              </a:rPr>
              <a:t>allons</a:t>
            </a:r>
            <a:r>
              <a:rPr lang="en-US" sz="1200" b="1" dirty="0">
                <a:cs typeface="Calibri"/>
              </a:rPr>
              <a:t>  </a:t>
            </a:r>
            <a:r>
              <a:rPr lang="en-US" sz="1200" b="1" dirty="0" err="1">
                <a:cs typeface="Calibri"/>
              </a:rPr>
              <a:t>donc</a:t>
            </a:r>
            <a:r>
              <a:rPr lang="en-US" sz="1200" b="1" dirty="0">
                <a:cs typeface="Calibri"/>
              </a:rPr>
              <a:t> commencer par </a:t>
            </a:r>
            <a:r>
              <a:rPr lang="en-US" sz="1200" b="1" dirty="0" err="1">
                <a:cs typeface="Calibri"/>
              </a:rPr>
              <a:t>l'introduction</a:t>
            </a:r>
            <a:r>
              <a:rPr lang="en-US" sz="1200" b="1" dirty="0">
                <a:cs typeface="Calibri"/>
              </a:rPr>
              <a:t> qui </a:t>
            </a:r>
            <a:r>
              <a:rPr lang="en-US" sz="1200" b="1" dirty="0" err="1">
                <a:cs typeface="Calibri"/>
              </a:rPr>
              <a:t>inclu</a:t>
            </a:r>
            <a:r>
              <a:rPr lang="en-US" sz="1200" b="1" dirty="0">
                <a:cs typeface="Calibri"/>
              </a:rPr>
              <a:t> la presentation de </a:t>
            </a:r>
            <a:r>
              <a:rPr lang="en-US" sz="1200" b="1" dirty="0" err="1">
                <a:cs typeface="Calibri"/>
              </a:rPr>
              <a:t>l'organisme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d'acceuil</a:t>
            </a:r>
            <a:r>
              <a:rPr lang="en-US" sz="1200" b="1" dirty="0">
                <a:cs typeface="Calibri"/>
              </a:rPr>
              <a:t> et le context de projet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  <a:r>
              <a:rPr lang="fr-FR" sz="1200" b="0" i="0" u="none" strike="noStrike" baseline="0" dirty="0">
                <a:latin typeface="SFRM1200"/>
              </a:rPr>
              <a:t>La figure suivante montre l’évaluation des modèles entrainés et des modèles prédit du training data et du test data, l’évaluation est faite en utilisant </a:t>
            </a:r>
            <a:r>
              <a:rPr lang="fr-FR" dirty="0">
                <a:latin typeface="SFRM1200"/>
              </a:rPr>
              <a:t> l</a:t>
            </a:r>
            <a:r>
              <a:rPr lang="fr-FR" sz="1200" b="0" i="0" u="none" strike="noStrike" baseline="0" dirty="0">
                <a:latin typeface="SFRM1200"/>
              </a:rPr>
              <a:t>es métrique pour mesurer les performances du modèle comme : </a:t>
            </a:r>
            <a:r>
              <a:rPr lang="fr-FR" sz="1200" b="0" i="0" u="none" strike="noStrike" baseline="0" dirty="0" err="1">
                <a:latin typeface="SFRM1200"/>
              </a:rPr>
              <a:t>precision</a:t>
            </a:r>
            <a:r>
              <a:rPr lang="fr-FR" sz="1200" b="0" i="0" u="none" strike="noStrike" baseline="0" dirty="0">
                <a:latin typeface="SFRM1200"/>
              </a:rPr>
              <a:t> , </a:t>
            </a:r>
            <a:r>
              <a:rPr lang="fr-FR" sz="1200" b="0" i="0" u="none" strike="noStrike" baseline="0" dirty="0" err="1">
                <a:latin typeface="SFRM1200"/>
              </a:rPr>
              <a:t>recall</a:t>
            </a:r>
            <a:r>
              <a:rPr lang="fr-FR" sz="1200" b="0" i="0" u="none" strike="noStrike" baseline="0" dirty="0">
                <a:latin typeface="SFRM1200"/>
              </a:rPr>
              <a:t> et f-</a:t>
            </a:r>
            <a:r>
              <a:rPr lang="fr-FR" sz="1200" b="0" i="0" u="none" strike="noStrike" baseline="0" dirty="0" err="1">
                <a:latin typeface="SFRM1200"/>
              </a:rPr>
              <a:t>measure</a:t>
            </a:r>
            <a:endParaRPr lang="fr-FR" dirty="0"/>
          </a:p>
          <a:p>
            <a:pPr fontAlgn="base"/>
            <a:r>
              <a:rPr lang="fr-FR" dirty="0"/>
              <a:t> </a:t>
            </a:r>
          </a:p>
          <a:p>
            <a:pPr fontAlgn="base"/>
            <a:r>
              <a:rPr lang="fr-FR" dirty="0"/>
              <a:t>**********</a:t>
            </a:r>
          </a:p>
          <a:p>
            <a:pPr fontAlgn="base"/>
            <a:endParaRPr lang="fr-FR" dirty="0"/>
          </a:p>
          <a:p>
            <a:pPr fontAlgn="base"/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u="none" strike="noStrike" baseline="0" dirty="0">
                <a:latin typeface="SFBX1200"/>
              </a:rPr>
              <a:t>Précision</a:t>
            </a:r>
            <a:r>
              <a:rPr lang="fr-FR" b="0" i="0" u="none" strike="noStrike" baseline="0" dirty="0">
                <a:latin typeface="SFBX1200"/>
              </a:rPr>
              <a:t> : </a:t>
            </a:r>
            <a:r>
              <a:rPr lang="fr-FR" b="0" i="0" u="none" strike="noStrike" baseline="0" dirty="0">
                <a:latin typeface="SFRM1200"/>
              </a:rPr>
              <a:t>fraction des transactions que le modèle classe comme fraude qui sont réellement frauduleuses.</a:t>
            </a:r>
            <a:endParaRPr lang="fr-FR" dirty="0"/>
          </a:p>
          <a:p>
            <a:pPr fontAlgn="base"/>
            <a:r>
              <a:rPr lang="fr-FR" sz="1800" b="0" i="0" u="none" strike="noStrike" baseline="0" dirty="0">
                <a:latin typeface="SFRM1200"/>
              </a:rPr>
              <a:t>Précision = TP / (TP + FP).</a:t>
            </a:r>
          </a:p>
          <a:p>
            <a:pPr fontAlgn="base"/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i="0" u="none" strike="noStrike" baseline="0" dirty="0">
                <a:latin typeface="SFBX1200"/>
              </a:rPr>
              <a:t>Recall</a:t>
            </a:r>
            <a:r>
              <a:rPr lang="fr-FR" sz="2800" b="0" i="0" u="none" strike="noStrike" baseline="0" dirty="0">
                <a:latin typeface="SFBX1200"/>
              </a:rPr>
              <a:t> : </a:t>
            </a:r>
            <a:r>
              <a:rPr lang="fr-FR" sz="2800" b="0" i="0" u="none" strike="noStrike" baseline="0" dirty="0">
                <a:latin typeface="SFRM1200"/>
              </a:rPr>
              <a:t>Fraction de toutes les fraudes identifiées par notre modèle.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latin typeface="SFRM1200"/>
              </a:rPr>
              <a:t>Recall = TP / (TP + FN)</a:t>
            </a:r>
          </a:p>
          <a:p>
            <a:pPr fontAlgn="base"/>
            <a:endParaRPr lang="fr-FR" sz="1800" b="0" i="0" u="none" strike="noStrike" baseline="0" dirty="0">
              <a:latin typeface="SFRM120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i="0" u="none" strike="noStrike" baseline="0" dirty="0">
                <a:latin typeface="SFBX1200"/>
              </a:rPr>
              <a:t>F-</a:t>
            </a:r>
            <a:r>
              <a:rPr lang="fr-FR" sz="2800" b="1" i="0" u="none" strike="noStrike" baseline="0" dirty="0" err="1">
                <a:latin typeface="SFBX1200"/>
              </a:rPr>
              <a:t>Measure</a:t>
            </a:r>
            <a:r>
              <a:rPr lang="fr-FR" sz="2800" b="0" i="0" u="none" strike="noStrike" baseline="0" dirty="0">
                <a:latin typeface="SFBX1200"/>
              </a:rPr>
              <a:t> : </a:t>
            </a:r>
            <a:r>
              <a:rPr lang="fr-FR" sz="2800" b="0" i="0" u="none" strike="noStrike" baseline="0" dirty="0">
                <a:latin typeface="SFRM1200"/>
              </a:rPr>
              <a:t>Une bonne mesure à utiliser lorsque nous recherchons un équilibre entre précision et rappel</a:t>
            </a:r>
            <a:endParaRPr lang="fr-FR" sz="2800" dirty="0"/>
          </a:p>
          <a:p>
            <a:pPr fontAlgn="base"/>
            <a:endParaRPr lang="fr-FR" sz="1800" b="0" i="0" u="none" strike="noStrike" baseline="0" dirty="0">
              <a:latin typeface="SFRM1200"/>
            </a:endParaRPr>
          </a:p>
          <a:p>
            <a:pPr fontAlgn="base"/>
            <a:r>
              <a:rPr lang="fr-FR" sz="1800" b="0" i="0" u="none" strike="noStrike" baseline="0" dirty="0">
                <a:latin typeface="SFRM1200"/>
              </a:rPr>
              <a:t>F-</a:t>
            </a:r>
            <a:r>
              <a:rPr lang="fr-FR" sz="1800" b="0" i="0" u="none" strike="noStrike" baseline="0" dirty="0" err="1">
                <a:latin typeface="SFRM1200"/>
              </a:rPr>
              <a:t>Measure</a:t>
            </a:r>
            <a:r>
              <a:rPr lang="fr-FR" sz="1800" b="0" i="0" u="none" strike="noStrike" baseline="0" dirty="0">
                <a:latin typeface="SFRM1200"/>
              </a:rPr>
              <a:t> = 2 * Précision * Recall / (Précision + Recall)</a:t>
            </a:r>
            <a:endParaRPr lang="fr-FR" dirty="0"/>
          </a:p>
          <a:p>
            <a:pPr fontAlgn="base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133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dirty="0"/>
              <a:t> </a:t>
            </a:r>
            <a:r>
              <a:rPr lang="fr-FR" sz="1400" b="0" i="0" u="none" strike="noStrike" baseline="0" dirty="0">
                <a:latin typeface="SFBX1440"/>
              </a:rPr>
              <a:t>Observations</a:t>
            </a:r>
          </a:p>
          <a:p>
            <a:pPr algn="l"/>
            <a:endParaRPr lang="fr-FR" sz="1400" b="0" i="0" u="none" strike="noStrike" baseline="0" dirty="0">
              <a:latin typeface="SFBX1440"/>
            </a:endParaRPr>
          </a:p>
          <a:p>
            <a:pPr algn="l"/>
            <a:r>
              <a:rPr lang="fr-FR" sz="1400" b="0" i="0" u="none" strike="noStrike" baseline="0" dirty="0">
                <a:latin typeface="SFBX1440"/>
              </a:rPr>
              <a:t> </a:t>
            </a:r>
            <a:endParaRPr lang="fr-FR" dirty="0"/>
          </a:p>
          <a:p>
            <a:pPr algn="l"/>
            <a:r>
              <a:rPr lang="fr-FR" sz="1200" b="0" i="0" u="none" strike="noStrike" baseline="0" dirty="0">
                <a:latin typeface="SFRM1200"/>
              </a:rPr>
              <a:t>1/ Isolation Forest a détecté 73 erreurs par contre LOF a détecté 97.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2/ </a:t>
            </a:r>
            <a:r>
              <a:rPr lang="fr-FR" sz="1200" b="0" i="0" u="none" strike="noStrike" baseline="0" dirty="0">
                <a:latin typeface="SFRM1200"/>
              </a:rPr>
              <a:t>La précision et le rappel de isolation Forest  est supérieure</a:t>
            </a:r>
            <a:r>
              <a:rPr lang="fr-FR" sz="1200" b="0" i="0" u="none" strike="noStrike" dirty="0">
                <a:latin typeface="SFRM1200"/>
              </a:rPr>
              <a:t> </a:t>
            </a:r>
            <a:r>
              <a:rPr lang="fr-FR" sz="1200" b="0" i="0" u="none" strike="noStrike" baseline="0" dirty="0">
                <a:latin typeface="SFRM1200"/>
              </a:rPr>
              <a:t>a LOF </a:t>
            </a:r>
          </a:p>
          <a:p>
            <a:pPr algn="l"/>
            <a:r>
              <a:rPr lang="fr-FR" sz="1200" b="0" i="0" u="none" strike="noStrike" baseline="0" dirty="0">
                <a:latin typeface="SFRM1200"/>
              </a:rPr>
              <a:t>3/Nous pouvons également améliorer cette précision en augmentant la taille de l’échantillon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strike="noStrike" baseline="0" dirty="0">
              <a:latin typeface="SFRM1200"/>
            </a:endParaRPr>
          </a:p>
          <a:p>
            <a:pPr fontAlgn="base"/>
            <a:endParaRPr lang="fr-FR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3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Finalement la dernière partie de notre présentation conclusion et perspectives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9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conclure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Nous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arrive à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atteindre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fixé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 plus, tout au long de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stage,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l'oppertunité de 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Découvrir le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domaine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linforamatique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decisionnelle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et le data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minning</a:t>
            </a:r>
            <a:endParaRPr lang="en-IN" sz="1800" b="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Découvrir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des Nouvelles technologies et language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 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travailer</a:t>
            </a:r>
            <a:r>
              <a:rPr lang="en-IN" sz="18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avec un esprit </a:t>
            </a:r>
            <a:r>
              <a:rPr lang="en-IN" sz="1800" b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d'équipes</a:t>
            </a:r>
            <a:endParaRPr lang="en-IN" sz="1800" b="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1800" b="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000" b="1" dirty="0">
                <a:cs typeface="Calibri"/>
              </a:rPr>
              <a:t> </a:t>
            </a:r>
            <a:r>
              <a:rPr lang="en-IN" sz="1800" dirty="0"/>
              <a:t>Comme tout </a:t>
            </a:r>
            <a:r>
              <a:rPr lang="en-IN" sz="1800" dirty="0" err="1"/>
              <a:t>projet</a:t>
            </a:r>
            <a:r>
              <a:rPr lang="en-IN" sz="1800" dirty="0"/>
              <a:t>, </a:t>
            </a:r>
            <a:r>
              <a:rPr lang="en-IN" sz="1800" dirty="0" err="1"/>
              <a:t>notre</a:t>
            </a:r>
            <a:r>
              <a:rPr lang="en-IN" sz="1800" dirty="0"/>
              <a:t> travail </a:t>
            </a:r>
            <a:r>
              <a:rPr lang="en-IN" sz="1800" dirty="0" err="1"/>
              <a:t>peut</a:t>
            </a:r>
            <a:r>
              <a:rPr lang="en-IN" sz="1800" dirty="0"/>
              <a:t> </a:t>
            </a:r>
            <a:r>
              <a:rPr lang="en-IN" sz="1800" dirty="0" err="1"/>
              <a:t>être</a:t>
            </a:r>
            <a:r>
              <a:rPr lang="en-IN" sz="1800" dirty="0"/>
              <a:t> </a:t>
            </a:r>
            <a:r>
              <a:rPr lang="en-IN" sz="1800" dirty="0" err="1"/>
              <a:t>amélioré</a:t>
            </a:r>
            <a:r>
              <a:rPr lang="en-IN" sz="1800" dirty="0"/>
              <a:t> et </a:t>
            </a:r>
            <a:r>
              <a:rPr lang="en-IN" sz="1800" dirty="0" err="1"/>
              <a:t>élargi</a:t>
            </a:r>
            <a:r>
              <a:rPr lang="en-IN" sz="1800" dirty="0"/>
              <a:t> </a:t>
            </a:r>
            <a:r>
              <a:rPr lang="fr-FR" sz="1800" b="0" i="0" u="none" strike="noStrike" baseline="0" dirty="0">
                <a:latin typeface="SFRM1200"/>
              </a:rPr>
              <a:t>, </a:t>
            </a:r>
            <a:r>
              <a:rPr lang="en-IN" sz="1800" dirty="0"/>
              <a:t>Nous </a:t>
            </a:r>
            <a:r>
              <a:rPr lang="en-IN" sz="1800" dirty="0" err="1"/>
              <a:t>proposons</a:t>
            </a:r>
            <a:r>
              <a:rPr lang="en-IN" sz="1800" dirty="0"/>
              <a:t>, </a:t>
            </a:r>
            <a:r>
              <a:rPr lang="en-IN" sz="1800" dirty="0" err="1"/>
              <a:t>donc</a:t>
            </a:r>
            <a:r>
              <a:rPr lang="en-IN" sz="1800" dirty="0"/>
              <a:t>, </a:t>
            </a:r>
            <a:r>
              <a:rPr lang="fr-FR" sz="1800" b="0" i="0" u="none" strike="noStrike" baseline="0" dirty="0">
                <a:latin typeface="SFRM1200"/>
              </a:rPr>
              <a:t> d’utiliser des algorithme de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l’intelligence artificielle pour déterminer classification des client et  les habitudes de la clientèle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701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dk2"/>
                </a:solidFill>
                <a:latin typeface="Arial"/>
                <a:cs typeface="Arial"/>
              </a:rPr>
              <a:t>Merci pour </a:t>
            </a:r>
            <a:r>
              <a:rPr lang="en-US" sz="1200" b="1" dirty="0" err="1">
                <a:solidFill>
                  <a:schemeClr val="dk2"/>
                </a:solidFill>
                <a:latin typeface="Arial"/>
                <a:cs typeface="Arial"/>
              </a:rPr>
              <a:t>votre</a:t>
            </a:r>
            <a:r>
              <a:rPr lang="en-US" sz="1200" b="1" dirty="0">
                <a:solidFill>
                  <a:schemeClr val="dk2"/>
                </a:solidFill>
                <a:latin typeface="Arial"/>
                <a:cs typeface="Arial"/>
              </a:rPr>
              <a:t> attention</a:t>
            </a:r>
            <a:endParaRPr lang="fr-FR" sz="1200" b="1" dirty="0">
              <a:solidFill>
                <a:schemeClr val="dk2"/>
              </a:solidFill>
              <a:latin typeface="Arial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 suis prêt a répondre a vos question,</a:t>
            </a:r>
            <a:endParaRPr dirty="0"/>
          </a:p>
        </p:txBody>
      </p:sp>
      <p:sp>
        <p:nvSpPr>
          <p:cNvPr id="593" name="Google Shape;5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fr-FR" sz="1800" b="0" i="0" u="none" strike="noStrike" baseline="0" dirty="0" err="1">
                <a:latin typeface="SFRM1200"/>
              </a:rPr>
              <a:t>OdasLab</a:t>
            </a:r>
            <a:r>
              <a:rPr lang="fr-FR" sz="1800" b="0" i="0" u="none" strike="noStrike" baseline="0" dirty="0">
                <a:latin typeface="SFRM1200"/>
              </a:rPr>
              <a:t> Fondée en mars 2014  est une entreprise spécialisée en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développement informatique, conseil métier dans les secteurs de la finance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  </a:t>
            </a:r>
            <a:endParaRPr lang="fr-F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fr-FR" sz="1200" b="0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200" b="0" strike="noStrik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Dans le cadre de mon projet de fin d'études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Odaslab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m’a proposé </a:t>
            </a:r>
            <a:r>
              <a:rPr lang="fr-FR" sz="1800" b="0" i="0" u="none" strike="noStrike" baseline="0" dirty="0">
                <a:latin typeface="SFRM1200"/>
              </a:rPr>
              <a:t>de concevoir et développer une application bancaire qui permet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les activités quotidiennes de transactions bancaire muni d’un tableau de bord et des rapport basé sur l’informatique décisionnelle qui vont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aider à la prise de décision, aussi une solution pour détecter les fraudes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l’étude préalable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allons commencer </a:t>
            </a:r>
            <a:r>
              <a:rPr lang="fr-FR" sz="1200" b="0" strike="noStrik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par </a:t>
            </a:r>
            <a:r>
              <a:rPr lang="fr-FR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200" dirty="0">
                <a:solidFill>
                  <a:srgbClr val="A5A5A5"/>
                </a:solidFill>
                <a:latin typeface="Arial"/>
                <a:cs typeface="Arial"/>
              </a:rPr>
              <a:t>Etude et critique de l’existant</a:t>
            </a:r>
            <a:r>
              <a:rPr lang="fr-FR" sz="1200" b="0" strike="noStrike" dirty="0">
                <a:solidFill>
                  <a:srgbClr val="A5A5A5"/>
                </a:solidFill>
                <a:latin typeface="Arial"/>
                <a:ea typeface="+mn-ea"/>
                <a:cs typeface="Arial"/>
                <a:sym typeface="Arial"/>
              </a:rPr>
              <a:t> </a:t>
            </a: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ensuite la solution proposée ainsi que la méthodologie </a:t>
            </a:r>
            <a:r>
              <a:rPr lang="fr-FR" sz="12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Adoptée</a:t>
            </a:r>
            <a:r>
              <a:rPr lang="fr-FR" sz="1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Actuellement, </a:t>
            </a:r>
            <a:r>
              <a:rPr lang="fr-FR" sz="1800" b="0" i="0" u="none" strike="noStrike" baseline="0" dirty="0" err="1">
                <a:latin typeface="SFRM1200"/>
              </a:rPr>
              <a:t>OdasLab</a:t>
            </a:r>
            <a:r>
              <a:rPr lang="fr-FR" sz="1800" b="0" i="0" u="none" strike="noStrike" baseline="0" dirty="0">
                <a:latin typeface="SFRM1200"/>
              </a:rPr>
              <a:t> dispose d’une application </a:t>
            </a:r>
            <a:r>
              <a:rPr lang="fr-FR" sz="2800" dirty="0"/>
              <a:t>classiques et archaïque   </a:t>
            </a:r>
            <a:r>
              <a:rPr lang="fr-FR" sz="1800" b="0" i="0" u="none" strike="noStrike" baseline="0" dirty="0">
                <a:latin typeface="SFRM1200"/>
              </a:rPr>
              <a:t>qui permet de gérer les activités quotidiennes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de transférer, retirer et déposer l’argent. Certes les outils de l’application bancaire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sont satisfaisants pour les transactions mais d’un autre côté ces outils présentent plusieurs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déficiences,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cette optique plusieurs questions se posent : </a:t>
            </a: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fr-FR" sz="1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baseline="0" dirty="0">
                <a:latin typeface="SFBX1200"/>
              </a:rPr>
              <a:t>Absence de </a:t>
            </a:r>
            <a:r>
              <a:rPr lang="fr-FR" sz="1200" b="0" i="0" u="none" strike="noStrike" baseline="0" dirty="0">
                <a:latin typeface="SFRM1200"/>
              </a:rPr>
              <a:t>tableau de bord et des rapports  qui faciliteront la prise de décision et offriront une vision globale et détaillée.</a:t>
            </a: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fr-FR" sz="1200" b="0" i="0" u="none" strike="noStrike" baseline="0" dirty="0">
                <a:latin typeface="SFBX1200"/>
              </a:rPr>
              <a:t>Absence </a:t>
            </a:r>
            <a:r>
              <a:rPr lang="fr-FR" sz="1200" b="0" i="0" u="none" strike="noStrike" baseline="0" dirty="0">
                <a:latin typeface="SFRM1200"/>
              </a:rPr>
              <a:t>L’informatique décisionnelle</a:t>
            </a:r>
            <a:r>
              <a:rPr lang="fr-FR" sz="1200" b="0" i="0" u="none" strike="noStrike" baseline="0" dirty="0">
                <a:latin typeface="SFBX1200"/>
              </a:rPr>
              <a:t>: :  qui permet </a:t>
            </a:r>
            <a:r>
              <a:rPr lang="fr-FR" sz="1200" b="0" i="0" u="none" strike="noStrike" baseline="0" dirty="0">
                <a:latin typeface="SFRM1200"/>
              </a:rPr>
              <a:t>d’analyse de l’information pour faire des choix pertinents.</a:t>
            </a:r>
          </a:p>
          <a:p>
            <a:pPr algn="l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fr-FR" sz="1800" b="0" i="0" u="none" strike="noStrike" baseline="0" dirty="0">
                <a:latin typeface="SFBX1200"/>
              </a:rPr>
              <a:t>Absence de moyen de détection des les transactions frauduleuses : </a:t>
            </a:r>
            <a:r>
              <a:rPr lang="fr-FR" sz="1800" b="0" i="0" u="none" strike="noStrike" baseline="0" dirty="0">
                <a:latin typeface="SFRM1200"/>
              </a:rPr>
              <a:t>les opérations pour lesquelles vous n’avez pas donné votre consentement ,</a:t>
            </a:r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cette partie je vais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presenté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 </a:t>
            </a:r>
            <a:r>
              <a:rPr lang="fr-FR" sz="12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  <a:sym typeface="Arial"/>
              </a:rPr>
              <a:t>1 </a:t>
            </a:r>
            <a:r>
              <a:rPr lang="fr-FR" sz="1800" b="0" i="0" u="none" strike="noStrike" kern="1200" baseline="0" dirty="0">
                <a:solidFill>
                  <a:schemeClr val="tx1"/>
                </a:solidFill>
                <a:latin typeface="SFRM1200"/>
                <a:ea typeface="+mn-ea"/>
                <a:cs typeface="+mn-cs"/>
              </a:rPr>
              <a:t>La conception d’une application permettant les transac</a:t>
            </a:r>
            <a:r>
              <a:rPr lang="fr-FR" sz="1800" b="0" i="0" u="none" strike="noStrike" baseline="0" dirty="0">
                <a:latin typeface="SFRM1200"/>
              </a:rPr>
              <a:t>tions bancaires. Tel que  le transfert et le dépôt d’argent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0" i="0" u="none" strike="noStrike" baseline="0" dirty="0">
              <a:latin typeface="SFRM1200"/>
              <a:ea typeface="Arial"/>
              <a:cs typeface="Times New Roman" pitchFamily="18" charset="0"/>
              <a:sym typeface="Arial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  <a:ea typeface="Arial"/>
                <a:cs typeface="Times New Roman" pitchFamily="18" charset="0"/>
                <a:sym typeface="Arial"/>
              </a:rPr>
              <a:t>2  </a:t>
            </a:r>
            <a:r>
              <a:rPr lang="fr-FR" sz="1800" b="0" i="0" u="none" strike="noStrike" baseline="0" dirty="0">
                <a:latin typeface="SFRM1200"/>
              </a:rPr>
              <a:t>concevoir un « système centralisé », un entrepôt de données rassemblant toutes les données relatives </a:t>
            </a:r>
            <a:r>
              <a:rPr lang="fr-FR" sz="1800" dirty="0"/>
              <a:t>, intégré, non volatile et</a:t>
            </a:r>
          </a:p>
          <a:p>
            <a:pPr algn="l"/>
            <a:r>
              <a:rPr lang="fr-FR" sz="1800" dirty="0"/>
              <a:t>historisé.</a:t>
            </a:r>
          </a:p>
          <a:p>
            <a:pPr algn="l"/>
            <a:r>
              <a:rPr lang="fr-FR" sz="1800" b="0" i="0" u="none" strike="noStrike" baseline="0" dirty="0">
                <a:latin typeface="SFRM1200"/>
                <a:ea typeface="Arial"/>
                <a:cs typeface="Times New Roman" pitchFamily="18" charset="0"/>
                <a:sym typeface="Arial"/>
              </a:rPr>
              <a:t> </a:t>
            </a:r>
            <a:endParaRPr lang="fr-FR" sz="1200" b="1" strike="noStrik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9"/>
            <a:ext cx="1627773" cy="45114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20" descr="Une image contenant parapluie, avion&#10;&#10;Description générée automatiquement">
            <a:extLst>
              <a:ext uri="{FF2B5EF4-FFF2-40B4-BE49-F238E27FC236}">
                <a16:creationId xmlns:a16="http://schemas.microsoft.com/office/drawing/2014/main" id="{2CC8C8CC-E250-4610-AC00-BE2E029E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13005"/>
            <a:ext cx="12203501" cy="41379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54E3BC0-351F-491B-AB4B-B0B9F64D909B}"/>
              </a:ext>
            </a:extLst>
          </p:cNvPr>
          <p:cNvSpPr txBox="1"/>
          <p:nvPr/>
        </p:nvSpPr>
        <p:spPr>
          <a:xfrm>
            <a:off x="985388" y="367162"/>
            <a:ext cx="10449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Ministère de l'Enseignement supérieur et de la Recherche scientifique </a:t>
            </a:r>
            <a:endParaRPr lang="fr-FR" sz="2400" b="1">
              <a:solidFill>
                <a:schemeClr val="bg1"/>
              </a:solidFill>
              <a:latin typeface="Liberation sans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D9AE29-490E-4E4A-B6B1-B0EB486EAD82}"/>
              </a:ext>
            </a:extLst>
          </p:cNvPr>
          <p:cNvSpPr txBox="1"/>
          <p:nvPr/>
        </p:nvSpPr>
        <p:spPr>
          <a:xfrm>
            <a:off x="3142891" y="1000664"/>
            <a:ext cx="5575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Universite</a:t>
            </a:r>
            <a:r>
              <a:rPr lang="en-US" sz="2400" b="1" dirty="0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 de la </a:t>
            </a:r>
            <a:r>
              <a:rPr lang="en-US" sz="2400" b="1" dirty="0" err="1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Manouba</a:t>
            </a:r>
            <a:endParaRPr lang="en-US" sz="2400" b="1" dirty="0">
              <a:solidFill>
                <a:schemeClr val="bg1"/>
              </a:solidFill>
              <a:latin typeface="Liberation sans"/>
              <a:ea typeface="+mn-lt"/>
              <a:cs typeface="+mn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52B70D1-B2EA-4959-9237-BD767F903FAA}"/>
              </a:ext>
            </a:extLst>
          </p:cNvPr>
          <p:cNvSpPr txBox="1"/>
          <p:nvPr/>
        </p:nvSpPr>
        <p:spPr>
          <a:xfrm>
            <a:off x="2668439" y="1662022"/>
            <a:ext cx="7516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eration sans"/>
                <a:ea typeface="+mn-lt"/>
                <a:cs typeface="+mn-lt"/>
              </a:rPr>
              <a:t>École National des Sciences  de l’Informatique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5085AA1-2ED9-4EEB-8AE0-0CD89B6F9FE6}"/>
              </a:ext>
            </a:extLst>
          </p:cNvPr>
          <p:cNvSpPr txBox="1"/>
          <p:nvPr/>
        </p:nvSpPr>
        <p:spPr>
          <a:xfrm>
            <a:off x="1043797" y="4034287"/>
            <a:ext cx="10550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dirty="0">
                <a:latin typeface="Liberation sans"/>
                <a:cs typeface="Calibri"/>
              </a:rPr>
              <a:t>Implémentation et mise en place d’une plateforme de</a:t>
            </a:r>
          </a:p>
          <a:p>
            <a:pPr algn="ctr"/>
            <a:r>
              <a:rPr lang="fr-FR" sz="2400" b="1" dirty="0" err="1">
                <a:latin typeface="Liberation sans"/>
                <a:cs typeface="Calibri"/>
              </a:rPr>
              <a:t>reporting</a:t>
            </a:r>
            <a:r>
              <a:rPr lang="fr-FR" sz="2400" b="1" dirty="0">
                <a:latin typeface="Liberation sans"/>
                <a:cs typeface="Calibri"/>
              </a:rPr>
              <a:t>, </a:t>
            </a:r>
            <a:r>
              <a:rPr lang="fr-FR" sz="2400" b="1" dirty="0" err="1">
                <a:latin typeface="Liberation sans"/>
                <a:cs typeface="Calibri"/>
              </a:rPr>
              <a:t>dashboarding</a:t>
            </a:r>
            <a:r>
              <a:rPr lang="fr-FR" sz="2400" b="1" dirty="0">
                <a:latin typeface="Liberation sans"/>
                <a:cs typeface="Calibri"/>
              </a:rPr>
              <a:t> et analyse de données bancaires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EB0478D-479A-4FB6-94C6-C70548338494}"/>
              </a:ext>
            </a:extLst>
          </p:cNvPr>
          <p:cNvSpPr txBox="1"/>
          <p:nvPr/>
        </p:nvSpPr>
        <p:spPr>
          <a:xfrm>
            <a:off x="4537494" y="4925683"/>
            <a:ext cx="3332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Libeartion sans"/>
              </a:rPr>
              <a:t>Fevrier</a:t>
            </a:r>
            <a:r>
              <a:rPr lang="en-US" sz="2000" dirty="0">
                <a:latin typeface="Libeartion sans"/>
              </a:rPr>
              <a:t> 2021 -</a:t>
            </a:r>
            <a:r>
              <a:rPr lang="en-US" sz="2000" dirty="0" err="1">
                <a:latin typeface="Libeartion sans"/>
              </a:rPr>
              <a:t>Juillet</a:t>
            </a:r>
            <a:r>
              <a:rPr lang="en-US" sz="2000" dirty="0">
                <a:latin typeface="Libeartion sans"/>
              </a:rPr>
              <a:t> 2021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A1CF86F-7E98-4D20-BDC5-0A901D318B20}"/>
              </a:ext>
            </a:extLst>
          </p:cNvPr>
          <p:cNvSpPr txBox="1"/>
          <p:nvPr/>
        </p:nvSpPr>
        <p:spPr>
          <a:xfrm>
            <a:off x="1283719" y="5509621"/>
            <a:ext cx="8767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</a:t>
            </a:r>
            <a:r>
              <a:rPr lang="en-US" dirty="0">
                <a:latin typeface="Liberation sans"/>
              </a:rPr>
              <a:t>      </a:t>
            </a:r>
            <a:r>
              <a:rPr lang="en-US" sz="2000" dirty="0">
                <a:latin typeface="Liberation sans"/>
              </a:rPr>
              <a:t>        </a:t>
            </a:r>
            <a:r>
              <a:rPr lang="en-US" sz="2000" b="1" dirty="0">
                <a:latin typeface="Liberation sans"/>
              </a:rPr>
              <a:t> </a:t>
            </a:r>
            <a:r>
              <a:rPr lang="en-US" sz="2000" b="1" dirty="0" err="1">
                <a:latin typeface="Liberation sans"/>
              </a:rPr>
              <a:t>Réalisé</a:t>
            </a:r>
            <a:r>
              <a:rPr lang="en-US" sz="2000" b="1" dirty="0">
                <a:latin typeface="Liberation sans"/>
              </a:rPr>
              <a:t> par:</a:t>
            </a:r>
            <a:r>
              <a:rPr lang="en-US" sz="2000" dirty="0">
                <a:latin typeface="Liberation sans"/>
              </a:rPr>
              <a:t> Touati </a:t>
            </a:r>
            <a:r>
              <a:rPr lang="en-US" sz="2000" dirty="0" err="1">
                <a:latin typeface="Liberation sans"/>
              </a:rPr>
              <a:t>khaled</a:t>
            </a:r>
            <a:endParaRPr lang="en-US" sz="2000" dirty="0">
              <a:latin typeface="Liberation sans"/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5B198A-8B72-43E3-9DDE-37732E9430F2}"/>
              </a:ext>
            </a:extLst>
          </p:cNvPr>
          <p:cNvSpPr txBox="1"/>
          <p:nvPr/>
        </p:nvSpPr>
        <p:spPr>
          <a:xfrm>
            <a:off x="2735114" y="6041735"/>
            <a:ext cx="42096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Liberation sans"/>
              </a:rPr>
              <a:t>Encadré</a:t>
            </a:r>
            <a:r>
              <a:rPr lang="en-US" sz="2000" b="1" dirty="0">
                <a:latin typeface="Liberation sans"/>
              </a:rPr>
              <a:t> par:</a:t>
            </a:r>
            <a:r>
              <a:rPr lang="en-US" sz="2000" dirty="0">
                <a:latin typeface="Liberation sans"/>
              </a:rPr>
              <a:t> </a:t>
            </a:r>
            <a:r>
              <a:rPr lang="en-US" sz="2000" dirty="0">
                <a:latin typeface="Liberation sans"/>
                <a:cs typeface="Calibri"/>
              </a:rPr>
              <a:t>Dr. </a:t>
            </a:r>
            <a:r>
              <a:rPr lang="fr-FR" sz="2000" dirty="0" err="1">
                <a:latin typeface="Liberation sans"/>
                <a:cs typeface="Calibri"/>
              </a:rPr>
              <a:t>Horchani</a:t>
            </a:r>
            <a:r>
              <a:rPr lang="fr-FR" sz="2000" dirty="0">
                <a:latin typeface="Liberation sans"/>
                <a:cs typeface="Calibri"/>
              </a:rPr>
              <a:t> Leila</a:t>
            </a:r>
            <a:endParaRPr lang="en-US" sz="2000" dirty="0">
              <a:latin typeface="Liberation sans"/>
              <a:cs typeface="Calibri"/>
            </a:endParaRPr>
          </a:p>
          <a:p>
            <a:r>
              <a:rPr lang="en-US" sz="2000" dirty="0">
                <a:latin typeface="Liberation sans"/>
                <a:cs typeface="Calibri"/>
              </a:rPr>
              <a:t>                       Mr. </a:t>
            </a:r>
            <a:r>
              <a:rPr lang="fr-FR" sz="2000" dirty="0">
                <a:latin typeface="Liberation sans"/>
                <a:cs typeface="Calibri"/>
              </a:rPr>
              <a:t>Ali Hadad</a:t>
            </a:r>
            <a:endParaRPr lang="en-US" sz="2000" dirty="0">
              <a:latin typeface="Liberatio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29836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10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Google Shape;531;p109">
            <a:extLst>
              <a:ext uri="{FF2B5EF4-FFF2-40B4-BE49-F238E27FC236}">
                <a16:creationId xmlns:a16="http://schemas.microsoft.com/office/drawing/2014/main" id="{09FE8080-2743-4269-AD11-6D3A5373521B}"/>
              </a:ext>
            </a:extLst>
          </p:cNvPr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2/3</a:t>
            </a:r>
          </a:p>
        </p:txBody>
      </p:sp>
      <p:sp>
        <p:nvSpPr>
          <p:cNvPr id="16" name="Google Shape;530;p109">
            <a:extLst>
              <a:ext uri="{FF2B5EF4-FFF2-40B4-BE49-F238E27FC236}">
                <a16:creationId xmlns:a16="http://schemas.microsoft.com/office/drawing/2014/main" id="{8211F1A2-589B-4A9E-A393-DFF049C7326E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717676-B587-49F4-B1D1-C3B7E4FA8BC1}"/>
              </a:ext>
            </a:extLst>
          </p:cNvPr>
          <p:cNvSpPr txBox="1"/>
          <p:nvPr/>
        </p:nvSpPr>
        <p:spPr>
          <a:xfrm>
            <a:off x="3577945" y="2300537"/>
            <a:ext cx="543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L’analyse de l’information en utilisant l'informatique décisionnelle  BI 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74A2AF-F396-4F07-8928-CD0A712033D5}"/>
              </a:ext>
            </a:extLst>
          </p:cNvPr>
          <p:cNvSpPr txBox="1"/>
          <p:nvPr/>
        </p:nvSpPr>
        <p:spPr>
          <a:xfrm>
            <a:off x="3560839" y="4557463"/>
            <a:ext cx="582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Déploiement tableaux de bord et des rapports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21" name="Google Shape;151;p17">
            <a:extLst>
              <a:ext uri="{FF2B5EF4-FFF2-40B4-BE49-F238E27FC236}">
                <a16:creationId xmlns:a16="http://schemas.microsoft.com/office/drawing/2014/main" id="{51614DEB-7C91-411A-B82C-6D43BAF23761}"/>
              </a:ext>
            </a:extLst>
          </p:cNvPr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22" name="Google Shape;152;p17">
              <a:extLst>
                <a:ext uri="{FF2B5EF4-FFF2-40B4-BE49-F238E27FC236}">
                  <a16:creationId xmlns:a16="http://schemas.microsoft.com/office/drawing/2014/main" id="{3A34E1A7-2F1E-4BFE-B27F-3453C4D9B6D2}"/>
                </a:ext>
              </a:extLst>
            </p:cNvPr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id="{6955A812-01FE-4EF4-9311-4CB6E1BCD434}"/>
                </a:ext>
              </a:extLst>
            </p:cNvPr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224DFFEE-5EE2-4F3E-AC8F-5A6C707759C7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59CB71-A2D3-4A3B-A116-965F81F1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71F82EA-173E-4552-AF41-5E2036925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AE575F0-B7C4-4871-92A0-386055C15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2BE0E6A-806E-40A9-AEC7-442FA9BDB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D4BC7139-9D9A-4D28-A788-FE3F71D3E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20DF95AE-462A-4ADB-9DBC-422DF0965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D9AF114-D413-4CE2-8041-535238345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A11CD85E-6AB4-48C3-86D3-190C35B9C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9CD7D0C5-A97C-42BF-87BB-245115347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38EA5A12-40AF-4400-AE2F-00D2A4516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04E590A-06C5-472B-B1CF-BC094B29E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E81A0B6-E742-4994-A06D-10819A800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4007A75-7CD5-4CD3-9157-19926FCA6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DF3BD98-7E95-4E92-A862-C42FA52F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7DFD205A-F086-4E56-8745-B916292CC44E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229029A-4949-4D02-8534-267852FDEC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E1AB326-A301-40F9-9B0E-DDC18EF9D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4C920AE-ECB8-467C-876A-14E982ABF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B39ADF22-2AE4-401F-8D9A-FDB12C4EF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8A87FA4-47A7-4F3C-9757-318D39F63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73D5F08-53B2-4AEC-97B2-DD42FF99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EEB699D-5B78-4785-A36C-51C03C3B1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68F47A47-3C93-4CB2-9350-6654C205D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EB352320-C6F2-45F1-8EA4-28804B14B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D32D8C8-E006-4F2F-993B-40FDBE57B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09D0C72E-DED7-4C16-BD23-53F4CF96D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EB0DB23-9DE4-436A-A7E5-9EC86FF2A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8727B96-7B55-4701-A530-439FD6300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51AAB5B-926D-4202-B924-3DC8DF0D0E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25">
            <a:extLst>
              <a:ext uri="{FF2B5EF4-FFF2-40B4-BE49-F238E27FC236}">
                <a16:creationId xmlns:a16="http://schemas.microsoft.com/office/drawing/2014/main" id="{90BBACBB-9755-41CF-A247-1F1EBF30C6F4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3A94D865-A4CC-4A5D-8566-2134DED65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2D02CDBE-92AA-43E2-ACA1-D77EAF507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343133F-DB22-4E95-B4A6-79A06D231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E34E84A3-3D76-45AA-98C8-D2E3DE035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98D6F92A-3E28-4AF6-B422-12BC646A2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7050D2B-780B-4FE0-ACB4-EB1B2C682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736E5B4-A5AB-4369-AFA1-D4E25B1D7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E34221A-16B5-48E0-9CE8-1CEFBE8CF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5CC17B04-5E8A-4F9B-B5FF-64CCFE300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68F5F413-5938-43BC-A98A-AA2B36877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1F3CE837-6D47-497B-854C-7BFEAFD9B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6B7B4F90-1B3E-47A8-B968-A37ECCEAB8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A846BBBB-343C-43FF-960F-35D299056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0ADB6C7F-C267-470C-BD7A-45DF03BE7D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931955F-EC91-4290-BBE4-864A16458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96" y="1689598"/>
            <a:ext cx="1975952" cy="1966804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3F28162-E49C-4CD9-AC8A-859FCF388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64" y="4191258"/>
            <a:ext cx="2476235" cy="14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679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11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Google Shape;531;p109">
            <a:extLst>
              <a:ext uri="{FF2B5EF4-FFF2-40B4-BE49-F238E27FC236}">
                <a16:creationId xmlns:a16="http://schemas.microsoft.com/office/drawing/2014/main" id="{35632576-5D70-4D76-9AB7-04876DD11D4C}"/>
              </a:ext>
            </a:extLst>
          </p:cNvPr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3/3</a:t>
            </a:r>
          </a:p>
        </p:txBody>
      </p:sp>
      <p:sp>
        <p:nvSpPr>
          <p:cNvPr id="16" name="Google Shape;530;p109">
            <a:extLst>
              <a:ext uri="{FF2B5EF4-FFF2-40B4-BE49-F238E27FC236}">
                <a16:creationId xmlns:a16="http://schemas.microsoft.com/office/drawing/2014/main" id="{ADCF2FCA-AC74-41F9-83AC-8AB0DBB4B152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C4D5FA-80F7-4363-A4CA-5A13A9071415}"/>
              </a:ext>
            </a:extLst>
          </p:cNvPr>
          <p:cNvSpPr txBox="1"/>
          <p:nvPr/>
        </p:nvSpPr>
        <p:spPr>
          <a:xfrm>
            <a:off x="3938229" y="259800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Détection  des activités frauduleuses en utilisant la fouille de données « Data mining  »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6CDB96F-E1C0-467F-AC75-3DA76A4D9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2" y="3485463"/>
            <a:ext cx="2321339" cy="221932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B49730-5232-4E83-B2A9-074F0CA5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45" y="3656915"/>
            <a:ext cx="2057400" cy="2047875"/>
          </a:xfrm>
          <a:prstGeom prst="rect">
            <a:avLst/>
          </a:prstGeom>
        </p:spPr>
      </p:pic>
      <p:grpSp>
        <p:nvGrpSpPr>
          <p:cNvPr id="19" name="Google Shape;151;p17">
            <a:extLst>
              <a:ext uri="{FF2B5EF4-FFF2-40B4-BE49-F238E27FC236}">
                <a16:creationId xmlns:a16="http://schemas.microsoft.com/office/drawing/2014/main" id="{D3F17682-AA4B-4024-B8B6-415E7DD0F870}"/>
              </a:ext>
            </a:extLst>
          </p:cNvPr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21" name="Google Shape;152;p17">
              <a:extLst>
                <a:ext uri="{FF2B5EF4-FFF2-40B4-BE49-F238E27FC236}">
                  <a16:creationId xmlns:a16="http://schemas.microsoft.com/office/drawing/2014/main" id="{88AAE2C5-A63D-49C4-B3A5-E8EADAB064F1}"/>
                </a:ext>
              </a:extLst>
            </p:cNvPr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id="{1709ADBA-A6AD-4148-97F1-0EBE176B2B87}"/>
                </a:ext>
              </a:extLst>
            </p:cNvPr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C4AA00EF-C18C-4852-A46B-F7A4F309907C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36E8841-AB08-461D-A594-F0B2916CC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BADD9EF-EC78-4499-8421-B0D55827F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91ABC67-D35C-4DE0-940E-C2E4398BE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4534187-08B6-4B00-9FD8-6E17E3A59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90DB113-CB8A-4E3E-909A-E145ABF8F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D75B264-B0EF-4288-96A0-3694E602D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6D5998F-5CA1-4F08-AF09-4C771020D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288C7071-EEE7-477F-8CC2-C0F4603D4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4751E1B2-7FDA-4861-82FE-B68979D85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3531584-31BE-4A4A-86BC-D9E0D4D9A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A60782ED-0CE5-4D04-B8CD-ED2E2D8390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858D7388-8662-47A3-8C24-1C58F572F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AB6FE48A-4FA0-4792-9548-FFD38314E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5AACFE0B-37D2-4837-B466-11C047DC0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25">
            <a:extLst>
              <a:ext uri="{FF2B5EF4-FFF2-40B4-BE49-F238E27FC236}">
                <a16:creationId xmlns:a16="http://schemas.microsoft.com/office/drawing/2014/main" id="{0E65FDFB-252D-4818-8A4B-12A1AF6600DC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9299308-A695-4ADB-A7B4-E2ED6738C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F289132-E708-4AF0-B720-6F8AF70D0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42E031C4-4321-422C-8D06-794578D09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60DE506C-6542-43E3-A437-AB9943A90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DF6C051-BBB9-4E57-8369-708C55D85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4BC994F-D14D-4994-A417-6976FCD45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B5E84F3-20BD-4065-9D40-D6A2E0EB5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128F051-8F6E-4FAA-803F-4B177BF1F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BD710DC-68A7-40FE-B25A-A9C456D41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1BB3B84-9B60-4673-A1F4-1D8C419D9B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8BE9B54-B899-4904-959B-71D25C93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F4FBAB5-9D93-45BE-B706-0488056B3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6DBA3CC-8191-4E9D-B130-8B68A23D6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8DE5BAB-528D-4808-961A-C452FBE90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25">
            <a:extLst>
              <a:ext uri="{FF2B5EF4-FFF2-40B4-BE49-F238E27FC236}">
                <a16:creationId xmlns:a16="http://schemas.microsoft.com/office/drawing/2014/main" id="{CE6DF1BE-3236-46A5-B1E3-A54CCA120023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6E0B7A67-D435-46F8-8B93-A2800FBBD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FEB7A6F-D479-4B5A-8646-A10AED6A4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2784A2B-0920-42A5-A5BA-464F26B8F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EEED748-F452-452C-B4F4-3D0CFA0A6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E6BF767-7B19-456E-BADA-C1F1453E6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E7ABDD4-896A-491C-8C42-49FAE9760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C265C900-6DA8-43FA-BE44-7E55B2B47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16F9E7D-E976-4742-B628-2A7512EAD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951D870-B656-419A-9EA7-30CACC77D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82930C8D-B5CC-447E-935A-5D2D52979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1329050F-DE09-480B-A53A-35E89B148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B68A8F09-2947-40C3-8AA0-072FF6B91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795E030-EC3E-4D35-A1B3-DB046B6CF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5D9B3E0D-FE48-4F30-9080-1903C2697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29165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12</a:t>
            </a:r>
          </a:p>
        </p:txBody>
      </p:sp>
      <p:sp>
        <p:nvSpPr>
          <p:cNvPr id="7" name="Google Shape;531;p109"/>
          <p:cNvSpPr txBox="1"/>
          <p:nvPr/>
        </p:nvSpPr>
        <p:spPr>
          <a:xfrm>
            <a:off x="714205" y="884347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Méthodologie Adoptée</a:t>
            </a:r>
            <a:endParaRPr lang="fr-FR" sz="34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Google Shape;530;p109">
            <a:extLst>
              <a:ext uri="{FF2B5EF4-FFF2-40B4-BE49-F238E27FC236}">
                <a16:creationId xmlns:a16="http://schemas.microsoft.com/office/drawing/2014/main" id="{6BD0116B-C3BF-4044-A142-75114F8E9C0B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0BB630-71DD-43C7-9F71-C58629129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84" y="2131262"/>
            <a:ext cx="7628480" cy="4291020"/>
          </a:xfrm>
          <a:prstGeom prst="rect">
            <a:avLst/>
          </a:prstGeom>
        </p:spPr>
      </p:pic>
      <p:sp>
        <p:nvSpPr>
          <p:cNvPr id="9" name="Google Shape;531;p109">
            <a:extLst>
              <a:ext uri="{FF2B5EF4-FFF2-40B4-BE49-F238E27FC236}">
                <a16:creationId xmlns:a16="http://schemas.microsoft.com/office/drawing/2014/main" id="{0A488A62-B021-496D-86BD-2054B27F4DFA}"/>
              </a:ext>
            </a:extLst>
          </p:cNvPr>
          <p:cNvSpPr txBox="1"/>
          <p:nvPr/>
        </p:nvSpPr>
        <p:spPr>
          <a:xfrm>
            <a:off x="1076978" y="1999122"/>
            <a:ext cx="3252135" cy="2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2000" dirty="0">
              <a:latin typeface="Arial"/>
              <a:cs typeface="Arial"/>
            </a:endParaRPr>
          </a:p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Kanban</a:t>
            </a:r>
          </a:p>
          <a:p>
            <a:endParaRPr lang="fr-FR" sz="2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14651" y="62294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13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03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6740240" cy="729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&amp; Spécifications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3550389" y="2588713"/>
            <a:ext cx="7233725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Besoins fonctionnels</a:t>
            </a:r>
          </a:p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Besoins non  fonctionnels</a:t>
            </a:r>
          </a:p>
        </p:txBody>
      </p:sp>
    </p:spTree>
    <p:extLst>
      <p:ext uri="{BB962C8B-B14F-4D97-AF65-F5344CB8AC3E}">
        <p14:creationId xmlns:p14="http://schemas.microsoft.com/office/powerpoint/2010/main" val="37097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AD62C7-7932-41A2-B5E9-59F44F4DBB56}"/>
              </a:ext>
            </a:extLst>
          </p:cNvPr>
          <p:cNvSpPr/>
          <p:nvPr/>
        </p:nvSpPr>
        <p:spPr>
          <a:xfrm>
            <a:off x="274911" y="2219196"/>
            <a:ext cx="115011" cy="806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5DB54-E749-4B0C-ADF8-05BD7AACC6DE}"/>
              </a:ext>
            </a:extLst>
          </p:cNvPr>
          <p:cNvSpPr/>
          <p:nvPr/>
        </p:nvSpPr>
        <p:spPr>
          <a:xfrm>
            <a:off x="8850831" y="2107816"/>
            <a:ext cx="92802" cy="421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5620D-8528-4F18-9318-F3A996B9029E}"/>
              </a:ext>
            </a:extLst>
          </p:cNvPr>
          <p:cNvSpPr/>
          <p:nvPr/>
        </p:nvSpPr>
        <p:spPr>
          <a:xfrm>
            <a:off x="274912" y="3790846"/>
            <a:ext cx="115012" cy="517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531;p109"/>
          <p:cNvSpPr txBox="1"/>
          <p:nvPr/>
        </p:nvSpPr>
        <p:spPr>
          <a:xfrm>
            <a:off x="924799" y="708188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FFC000"/>
                </a:solidFill>
                <a:latin typeface="Arial"/>
                <a:ea typeface="Arial"/>
                <a:cs typeface="Arial"/>
              </a:rPr>
              <a:t>Besoins fonctionnels</a:t>
            </a: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87E8AD31-1FCE-4401-B23E-E0B87176BA1E}"/>
              </a:ext>
            </a:extLst>
          </p:cNvPr>
          <p:cNvSpPr txBox="1"/>
          <p:nvPr/>
        </p:nvSpPr>
        <p:spPr>
          <a:xfrm>
            <a:off x="391217" y="2184779"/>
            <a:ext cx="415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Transférer, retirer et déposer l’argent des comptes clients</a:t>
            </a:r>
            <a:r>
              <a:rPr lang="fr-FR" dirty="0"/>
              <a:t>.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Noto Sans" panose="020B0502040504020204" pitchFamily="34"/>
              <a:cs typeface="Times New Roman" pitchFamily="18" charset="0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56D74A65-E23C-4904-AA88-865388579ECF}"/>
              </a:ext>
            </a:extLst>
          </p:cNvPr>
          <p:cNvSpPr txBox="1"/>
          <p:nvPr/>
        </p:nvSpPr>
        <p:spPr>
          <a:xfrm>
            <a:off x="355559" y="3762575"/>
            <a:ext cx="408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Analyser les données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14">
            <a:extLst>
              <a:ext uri="{FF2B5EF4-FFF2-40B4-BE49-F238E27FC236}">
                <a16:creationId xmlns:a16="http://schemas.microsoft.com/office/drawing/2014/main" id="{97B0C95D-F3FF-4093-A776-B65E8FF03A32}"/>
              </a:ext>
            </a:extLst>
          </p:cNvPr>
          <p:cNvSpPr txBox="1"/>
          <p:nvPr/>
        </p:nvSpPr>
        <p:spPr>
          <a:xfrm>
            <a:off x="8961607" y="3803372"/>
            <a:ext cx="376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Détecter les fraudes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87E8AD31-1FCE-4401-B23E-E0B87176BA1E}"/>
              </a:ext>
            </a:extLst>
          </p:cNvPr>
          <p:cNvSpPr txBox="1"/>
          <p:nvPr/>
        </p:nvSpPr>
        <p:spPr>
          <a:xfrm>
            <a:off x="8943633" y="2067482"/>
            <a:ext cx="423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Générer des rapports 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E5DB54-E749-4B0C-ADF8-05BD7AACC6DE}"/>
              </a:ext>
            </a:extLst>
          </p:cNvPr>
          <p:cNvSpPr/>
          <p:nvPr/>
        </p:nvSpPr>
        <p:spPr>
          <a:xfrm>
            <a:off x="8858091" y="3845360"/>
            <a:ext cx="85542" cy="461665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5669" y="62306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14</a:t>
            </a:r>
          </a:p>
        </p:txBody>
      </p:sp>
      <p:sp>
        <p:nvSpPr>
          <p:cNvPr id="82" name="Forme en L 81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39F35F9D-E708-492E-8AD8-B650012A932E}"/>
              </a:ext>
            </a:extLst>
          </p:cNvPr>
          <p:cNvSpPr/>
          <p:nvPr/>
        </p:nvSpPr>
        <p:spPr>
          <a:xfrm rot="8661349">
            <a:off x="4207547" y="2504556"/>
            <a:ext cx="2838852" cy="1150740"/>
          </a:xfrm>
          <a:prstGeom prst="trapezoid">
            <a:avLst>
              <a:gd name="adj" fmla="val 716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E672940-231E-4FFE-8B61-6F7ABF515D7D}"/>
              </a:ext>
            </a:extLst>
          </p:cNvPr>
          <p:cNvSpPr/>
          <p:nvPr/>
        </p:nvSpPr>
        <p:spPr>
          <a:xfrm rot="4375532">
            <a:off x="3685524" y="4052847"/>
            <a:ext cx="2838852" cy="1150740"/>
          </a:xfrm>
          <a:prstGeom prst="trapezoid">
            <a:avLst>
              <a:gd name="adj" fmla="val 716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AAC14A7-908F-455B-AC20-E7C762666ABE}"/>
              </a:ext>
            </a:extLst>
          </p:cNvPr>
          <p:cNvSpPr/>
          <p:nvPr/>
        </p:nvSpPr>
        <p:spPr>
          <a:xfrm flipH="1">
            <a:off x="4970129" y="5030816"/>
            <a:ext cx="2946270" cy="1125492"/>
          </a:xfrm>
          <a:prstGeom prst="trapezoid">
            <a:avLst>
              <a:gd name="adj" fmla="val 7590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AD93B7F4-03D7-4642-AC2E-8BC23A696DCC}"/>
              </a:ext>
            </a:extLst>
          </p:cNvPr>
          <p:cNvSpPr/>
          <p:nvPr/>
        </p:nvSpPr>
        <p:spPr>
          <a:xfrm rot="17224468" flipH="1">
            <a:off x="6363315" y="4055560"/>
            <a:ext cx="2838852" cy="1150741"/>
          </a:xfrm>
          <a:prstGeom prst="trapezoid">
            <a:avLst>
              <a:gd name="adj" fmla="val 716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pic>
        <p:nvPicPr>
          <p:cNvPr id="86" name="Google Shape;215;p19" descr="C:\Users\k.ayadi\Desktop\icons8-speed-5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534" y="5217300"/>
            <a:ext cx="618113" cy="6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rapezoid 26">
            <a:extLst>
              <a:ext uri="{FF2B5EF4-FFF2-40B4-BE49-F238E27FC236}">
                <a16:creationId xmlns:a16="http://schemas.microsoft.com/office/drawing/2014/main" id="{43EAFDAA-0574-44A6-87A6-8061FD4FF05A}"/>
              </a:ext>
            </a:extLst>
          </p:cNvPr>
          <p:cNvSpPr/>
          <p:nvPr/>
        </p:nvSpPr>
        <p:spPr>
          <a:xfrm rot="12938651" flipH="1">
            <a:off x="5844089" y="2504556"/>
            <a:ext cx="2838852" cy="1150740"/>
          </a:xfrm>
          <a:prstGeom prst="trapezoid">
            <a:avLst>
              <a:gd name="adj" fmla="val 716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530;p109">
            <a:extLst>
              <a:ext uri="{FF2B5EF4-FFF2-40B4-BE49-F238E27FC236}">
                <a16:creationId xmlns:a16="http://schemas.microsoft.com/office/drawing/2014/main" id="{D7C03799-A406-45F0-9436-855C2C1EFA34}"/>
              </a:ext>
            </a:extLst>
          </p:cNvPr>
          <p:cNvSpPr txBox="1"/>
          <p:nvPr/>
        </p:nvSpPr>
        <p:spPr>
          <a:xfrm>
            <a:off x="246024" y="280734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Analyse &amp; Spécifications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38" name="Google Shape;211;p19">
            <a:extLst>
              <a:ext uri="{FF2B5EF4-FFF2-40B4-BE49-F238E27FC236}">
                <a16:creationId xmlns:a16="http://schemas.microsoft.com/office/drawing/2014/main" id="{3ADDC638-0BF0-47B2-8468-3954B7ECD50E}"/>
              </a:ext>
            </a:extLst>
          </p:cNvPr>
          <p:cNvSpPr/>
          <p:nvPr/>
        </p:nvSpPr>
        <p:spPr>
          <a:xfrm>
            <a:off x="5309113" y="2640091"/>
            <a:ext cx="625297" cy="540527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13;p19">
            <a:extLst>
              <a:ext uri="{FF2B5EF4-FFF2-40B4-BE49-F238E27FC236}">
                <a16:creationId xmlns:a16="http://schemas.microsoft.com/office/drawing/2014/main" id="{58C1F9B8-8A54-45D8-8493-79F8D55C0FCB}"/>
              </a:ext>
            </a:extLst>
          </p:cNvPr>
          <p:cNvSpPr/>
          <p:nvPr/>
        </p:nvSpPr>
        <p:spPr>
          <a:xfrm>
            <a:off x="7404002" y="4157482"/>
            <a:ext cx="868772" cy="723347"/>
          </a:xfrm>
          <a:custGeom>
            <a:avLst/>
            <a:gdLst/>
            <a:ahLst/>
            <a:cxnLst/>
            <a:rect l="l" t="t" r="r" b="b"/>
            <a:pathLst>
              <a:path w="476250" h="466725" extrusionOk="0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14;p19">
            <a:extLst>
              <a:ext uri="{FF2B5EF4-FFF2-40B4-BE49-F238E27FC236}">
                <a16:creationId xmlns:a16="http://schemas.microsoft.com/office/drawing/2014/main" id="{481247A1-30AB-45D0-8CD2-4ED3C94E74E5}"/>
              </a:ext>
            </a:extLst>
          </p:cNvPr>
          <p:cNvSpPr/>
          <p:nvPr/>
        </p:nvSpPr>
        <p:spPr>
          <a:xfrm>
            <a:off x="7707334" y="4430384"/>
            <a:ext cx="262107" cy="178941"/>
          </a:xfrm>
          <a:custGeom>
            <a:avLst/>
            <a:gdLst/>
            <a:ahLst/>
            <a:cxnLst/>
            <a:rect l="l" t="t" r="r" b="b"/>
            <a:pathLst>
              <a:path w="330249" h="218182" extrusionOk="0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raphique 7" descr="Blogue contour">
            <a:extLst>
              <a:ext uri="{FF2B5EF4-FFF2-40B4-BE49-F238E27FC236}">
                <a16:creationId xmlns:a16="http://schemas.microsoft.com/office/drawing/2014/main" id="{F0B69F96-44A4-403E-90F6-E6334F459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6301" y="2523596"/>
            <a:ext cx="823869" cy="8238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E5F361-5040-434B-8751-340D63FA8C58}"/>
              </a:ext>
            </a:extLst>
          </p:cNvPr>
          <p:cNvSpPr/>
          <p:nvPr/>
        </p:nvSpPr>
        <p:spPr>
          <a:xfrm>
            <a:off x="267833" y="5117106"/>
            <a:ext cx="115011" cy="5177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71276945-A732-44B0-A841-37E1A7D327BE}"/>
              </a:ext>
            </a:extLst>
          </p:cNvPr>
          <p:cNvSpPr txBox="1"/>
          <p:nvPr/>
        </p:nvSpPr>
        <p:spPr>
          <a:xfrm>
            <a:off x="389922" y="5117106"/>
            <a:ext cx="474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Utiliser le Tableau de bord</a:t>
            </a:r>
            <a:endParaRPr lang="en-GB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phique 8" descr="Classe contour">
            <a:extLst>
              <a:ext uri="{FF2B5EF4-FFF2-40B4-BE49-F238E27FC236}">
                <a16:creationId xmlns:a16="http://schemas.microsoft.com/office/drawing/2014/main" id="{871F8CF9-8566-4318-8F53-6B3D4BFA4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1506" y="4182747"/>
            <a:ext cx="814262" cy="8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4" grpId="0" animBg="1"/>
      <p:bldP spid="75" grpId="0"/>
      <p:bldP spid="76" grpId="0"/>
      <p:bldP spid="77" grpId="0"/>
      <p:bldP spid="79" grpId="0"/>
      <p:bldP spid="80" grpId="0" animBg="1"/>
      <p:bldP spid="26" grpId="0" animBg="1"/>
      <p:bldP spid="28" grpId="0" animBg="1"/>
      <p:bldP spid="30" grpId="0" animBg="1"/>
      <p:bldP spid="29" grpId="0" animBg="1"/>
      <p:bldP spid="27" grpId="0" animBg="1"/>
      <p:bldP spid="38" grpId="0" animBg="1"/>
      <p:bldP spid="39" grpId="0" animBg="1"/>
      <p:bldP spid="40" grpId="0" animBg="1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2417" y="624266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15</a:t>
            </a:r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Google Shape;531;p109"/>
          <p:cNvSpPr txBox="1"/>
          <p:nvPr/>
        </p:nvSpPr>
        <p:spPr>
          <a:xfrm>
            <a:off x="714205" y="88041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FFC000"/>
                </a:solidFill>
                <a:latin typeface="Arial"/>
                <a:ea typeface="Arial"/>
                <a:cs typeface="Arial"/>
              </a:rPr>
              <a:t>Besoins non fonctionnels</a:t>
            </a:r>
          </a:p>
        </p:txBody>
      </p:sp>
      <p:sp>
        <p:nvSpPr>
          <p:cNvPr id="18" name="Google Shape;530;p109">
            <a:extLst>
              <a:ext uri="{FF2B5EF4-FFF2-40B4-BE49-F238E27FC236}">
                <a16:creationId xmlns:a16="http://schemas.microsoft.com/office/drawing/2014/main" id="{655AA1C7-9D06-4428-AF4C-E20487C1EE94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Analyse &amp; Spécifications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23" name="Image 8">
            <a:extLst>
              <a:ext uri="{FF2B5EF4-FFF2-40B4-BE49-F238E27FC236}">
                <a16:creationId xmlns:a16="http://schemas.microsoft.com/office/drawing/2014/main" id="{2B73045E-EADC-4E6D-A01D-656572AC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2128"/>
          <a:stretch/>
        </p:blipFill>
        <p:spPr>
          <a:xfrm>
            <a:off x="3471144" y="2650197"/>
            <a:ext cx="2324100" cy="2276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10">
            <a:extLst>
              <a:ext uri="{FF2B5EF4-FFF2-40B4-BE49-F238E27FC236}">
                <a16:creationId xmlns:a16="http://schemas.microsoft.com/office/drawing/2014/main" id="{F34C3D18-24B2-4F36-8C64-2A19F9FCB0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32" y="2587070"/>
            <a:ext cx="1929983" cy="2286000"/>
          </a:xfrm>
          <a:prstGeom prst="rect">
            <a:avLst/>
          </a:prstGeom>
        </p:spPr>
      </p:pic>
      <p:pic>
        <p:nvPicPr>
          <p:cNvPr id="25" name="Image 11" descr="Une image contenant tambour, dessin&#10;&#10;Description générée automatiquement">
            <a:extLst>
              <a:ext uri="{FF2B5EF4-FFF2-40B4-BE49-F238E27FC236}">
                <a16:creationId xmlns:a16="http://schemas.microsoft.com/office/drawing/2014/main" id="{D36876C8-2D3B-4043-BCDD-36F490DA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801" y="2645435"/>
            <a:ext cx="2219325" cy="2286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68DE665-A118-4FB5-AA9C-364205975BB4}"/>
              </a:ext>
            </a:extLst>
          </p:cNvPr>
          <p:cNvSpPr txBox="1"/>
          <p:nvPr/>
        </p:nvSpPr>
        <p:spPr>
          <a:xfrm>
            <a:off x="4043466" y="5164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Performance  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DBCBBC-09E9-4913-8D34-CE2B984A6B72}"/>
              </a:ext>
            </a:extLst>
          </p:cNvPr>
          <p:cNvSpPr txBox="1"/>
          <p:nvPr/>
        </p:nvSpPr>
        <p:spPr>
          <a:xfrm>
            <a:off x="10434990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Ergonomie  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5A0788-6DCB-4584-8AD4-89A875010DBD}"/>
              </a:ext>
            </a:extLst>
          </p:cNvPr>
          <p:cNvSpPr txBox="1"/>
          <p:nvPr/>
        </p:nvSpPr>
        <p:spPr>
          <a:xfrm>
            <a:off x="117864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Sécurité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" name="Image 11">
            <a:extLst>
              <a:ext uri="{FF2B5EF4-FFF2-40B4-BE49-F238E27FC236}">
                <a16:creationId xmlns:a16="http://schemas.microsoft.com/office/drawing/2014/main" id="{A9CC5F08-C3AD-45C7-A265-FE647083AC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296" y="2645435"/>
            <a:ext cx="2219325" cy="221932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8C718539-47E9-4AB5-B810-346FC592FC50}"/>
              </a:ext>
            </a:extLst>
          </p:cNvPr>
          <p:cNvSpPr txBox="1"/>
          <p:nvPr/>
        </p:nvSpPr>
        <p:spPr>
          <a:xfrm>
            <a:off x="7361048" y="51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Évolutivité</a:t>
            </a:r>
          </a:p>
        </p:txBody>
      </p:sp>
    </p:spTree>
    <p:extLst>
      <p:ext uri="{BB962C8B-B14F-4D97-AF65-F5344CB8AC3E}">
        <p14:creationId xmlns:p14="http://schemas.microsoft.com/office/powerpoint/2010/main" val="267873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51207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31166" y="6222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16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699524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04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7494982" cy="7295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Conception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3572159" y="2588713"/>
            <a:ext cx="7735986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1. Architecture globale du projet</a:t>
            </a:r>
          </a:p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2. Diagramme de séquence détaillé </a:t>
            </a:r>
            <a:endParaRPr sz="3600" dirty="0"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0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17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0;p109">
            <a:extLst>
              <a:ext uri="{FF2B5EF4-FFF2-40B4-BE49-F238E27FC236}">
                <a16:creationId xmlns:a16="http://schemas.microsoft.com/office/drawing/2014/main" id="{090CE24A-2973-464A-BB9E-0E832977AC68}"/>
              </a:ext>
            </a:extLst>
          </p:cNvPr>
          <p:cNvSpPr txBox="1"/>
          <p:nvPr/>
        </p:nvSpPr>
        <p:spPr>
          <a:xfrm>
            <a:off x="206267" y="117984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Conception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AB6AAECA-13EB-42F5-95F8-CECA128AF007}"/>
              </a:ext>
            </a:extLst>
          </p:cNvPr>
          <p:cNvSpPr txBox="1"/>
          <p:nvPr/>
        </p:nvSpPr>
        <p:spPr>
          <a:xfrm>
            <a:off x="873229" y="81177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Architecture globale du projet</a:t>
            </a: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A11B28-7370-4BAE-B63B-F20ECC52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1980" y="3400665"/>
            <a:ext cx="965494" cy="9654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5BA1632-F9EF-4EBB-94A4-71535B8D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62" y="2842109"/>
            <a:ext cx="2152084" cy="15923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6E16B7-EBB3-4069-B1C5-316F3A6C4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700" y="2924311"/>
            <a:ext cx="1095375" cy="1600200"/>
          </a:xfrm>
          <a:prstGeom prst="rect">
            <a:avLst/>
          </a:prstGeom>
        </p:spPr>
      </p:pic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9C336C9D-785F-4BC9-960C-57609BDC3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75910"/>
              </p:ext>
            </p:extLst>
          </p:nvPr>
        </p:nvGraphicFramePr>
        <p:xfrm>
          <a:off x="795338" y="3169365"/>
          <a:ext cx="10080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1059120" imgH="1226880" progId="Paint.Picture">
                  <p:embed/>
                </p:oleObj>
              </mc:Choice>
              <mc:Fallback>
                <p:oleObj name="Image bitmap" r:id="rId7" imgW="1059120" imgH="122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338" y="3169365"/>
                        <a:ext cx="1008062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931E735-5518-4E55-9DE4-ED5D66543C83}"/>
              </a:ext>
            </a:extLst>
          </p:cNvPr>
          <p:cNvCxnSpPr/>
          <p:nvPr/>
        </p:nvCxnSpPr>
        <p:spPr>
          <a:xfrm>
            <a:off x="2036423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2DF621C-8102-4539-9AB7-E1124E41E426}"/>
              </a:ext>
            </a:extLst>
          </p:cNvPr>
          <p:cNvCxnSpPr/>
          <p:nvPr/>
        </p:nvCxnSpPr>
        <p:spPr>
          <a:xfrm>
            <a:off x="5033936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87FA8ED-A97A-4DED-BC24-9C3DECEDDF19}"/>
              </a:ext>
            </a:extLst>
          </p:cNvPr>
          <p:cNvCxnSpPr/>
          <p:nvPr/>
        </p:nvCxnSpPr>
        <p:spPr>
          <a:xfrm>
            <a:off x="8965418" y="3719065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1DEBF3-F841-4461-A343-F9DF2778241C}"/>
              </a:ext>
            </a:extLst>
          </p:cNvPr>
          <p:cNvCxnSpPr/>
          <p:nvPr/>
        </p:nvCxnSpPr>
        <p:spPr>
          <a:xfrm flipH="1">
            <a:off x="2036423" y="4184947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388498D-1D95-413F-8225-2E8DE0AD2972}"/>
              </a:ext>
            </a:extLst>
          </p:cNvPr>
          <p:cNvCxnSpPr/>
          <p:nvPr/>
        </p:nvCxnSpPr>
        <p:spPr>
          <a:xfrm flipH="1">
            <a:off x="5033936" y="4148852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2BA63EE-3A6C-49D6-BE2B-C3B3AF276E8B}"/>
              </a:ext>
            </a:extLst>
          </p:cNvPr>
          <p:cNvCxnSpPr/>
          <p:nvPr/>
        </p:nvCxnSpPr>
        <p:spPr>
          <a:xfrm flipH="1">
            <a:off x="8988774" y="4184947"/>
            <a:ext cx="1614926" cy="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3EEF174-8704-4754-BFF6-4969D38C5800}"/>
              </a:ext>
            </a:extLst>
          </p:cNvPr>
          <p:cNvSpPr txBox="1"/>
          <p:nvPr/>
        </p:nvSpPr>
        <p:spPr>
          <a:xfrm>
            <a:off x="5333750" y="3304117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1B0ACA-70C8-48AA-AD9A-9FE6563B31DD}"/>
              </a:ext>
            </a:extLst>
          </p:cNvPr>
          <p:cNvSpPr txBox="1"/>
          <p:nvPr/>
        </p:nvSpPr>
        <p:spPr>
          <a:xfrm>
            <a:off x="3465984" y="2934266"/>
            <a:ext cx="181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5FCDFC"/>
                </a:solidFill>
                <a:latin typeface="Arial Black" panose="020B0A04020102020204" pitchFamily="34" charset="0"/>
              </a:rPr>
              <a:t>Web browser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00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806A224-FA7E-4E97-9FE7-5703449032AC}"/>
              </a:ext>
            </a:extLst>
          </p:cNvPr>
          <p:cNvSpPr/>
          <p:nvPr/>
        </p:nvSpPr>
        <p:spPr>
          <a:xfrm>
            <a:off x="9823460" y="2220005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0000"/>
                </a:solidFill>
                <a:latin typeface="Arial"/>
                <a:cs typeface="Arial"/>
              </a:rPr>
              <a:t>Persistance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D451C-7F18-42FC-B0B8-4138B699BDCA}"/>
              </a:ext>
            </a:extLst>
          </p:cNvPr>
          <p:cNvSpPr/>
          <p:nvPr/>
        </p:nvSpPr>
        <p:spPr>
          <a:xfrm>
            <a:off x="6916736" y="2255122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6CC84-9935-42F4-9734-763765D020FD}"/>
              </a:ext>
            </a:extLst>
          </p:cNvPr>
          <p:cNvSpPr/>
          <p:nvPr/>
        </p:nvSpPr>
        <p:spPr>
          <a:xfrm>
            <a:off x="3972560" y="2255122"/>
            <a:ext cx="2123440" cy="794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1" y="62559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18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0;p109">
            <a:extLst>
              <a:ext uri="{FF2B5EF4-FFF2-40B4-BE49-F238E27FC236}">
                <a16:creationId xmlns:a16="http://schemas.microsoft.com/office/drawing/2014/main" id="{090CE24A-2973-464A-BB9E-0E832977AC68}"/>
              </a:ext>
            </a:extLst>
          </p:cNvPr>
          <p:cNvSpPr txBox="1"/>
          <p:nvPr/>
        </p:nvSpPr>
        <p:spPr>
          <a:xfrm>
            <a:off x="206267" y="166110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cs typeface="Arial"/>
              </a:rPr>
              <a:t>Conception</a:t>
            </a:r>
            <a:endParaRPr lang="en-GB" sz="32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AB6AAECA-13EB-42F5-95F8-CECA128AF007}"/>
              </a:ext>
            </a:extLst>
          </p:cNvPr>
          <p:cNvSpPr txBox="1"/>
          <p:nvPr/>
        </p:nvSpPr>
        <p:spPr>
          <a:xfrm>
            <a:off x="889271" y="826958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Diagramme de séquence détaillé </a:t>
            </a: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  <p:grpSp>
        <p:nvGrpSpPr>
          <p:cNvPr id="23" name="Google Shape;983;p126">
            <a:extLst>
              <a:ext uri="{FF2B5EF4-FFF2-40B4-BE49-F238E27FC236}">
                <a16:creationId xmlns:a16="http://schemas.microsoft.com/office/drawing/2014/main" id="{19B0F8CF-0E8A-4BB5-B124-2DA3672DF1BB}"/>
              </a:ext>
            </a:extLst>
          </p:cNvPr>
          <p:cNvGrpSpPr/>
          <p:nvPr/>
        </p:nvGrpSpPr>
        <p:grpSpPr>
          <a:xfrm>
            <a:off x="1670666" y="2841227"/>
            <a:ext cx="989280" cy="4917497"/>
            <a:chOff x="1865160" y="1622521"/>
            <a:chExt cx="989280" cy="5244187"/>
          </a:xfrm>
        </p:grpSpPr>
        <p:sp>
          <p:nvSpPr>
            <p:cNvPr id="30" name="Google Shape;986;p126">
              <a:extLst>
                <a:ext uri="{FF2B5EF4-FFF2-40B4-BE49-F238E27FC236}">
                  <a16:creationId xmlns:a16="http://schemas.microsoft.com/office/drawing/2014/main" id="{332BB1C4-1375-47E3-8BB2-7C7A565BA157}"/>
                </a:ext>
              </a:extLst>
            </p:cNvPr>
            <p:cNvSpPr/>
            <p:nvPr/>
          </p:nvSpPr>
          <p:spPr>
            <a:xfrm>
              <a:off x="1865160" y="1622521"/>
              <a:ext cx="989280" cy="227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User</a:t>
              </a:r>
              <a:endParaRPr sz="2000" b="1" strike="noStrik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26" name="Google Shape;987;p126">
              <a:extLst>
                <a:ext uri="{FF2B5EF4-FFF2-40B4-BE49-F238E27FC236}">
                  <a16:creationId xmlns:a16="http://schemas.microsoft.com/office/drawing/2014/main" id="{CE577BDB-509D-48B7-A092-D38BAD692DE2}"/>
                </a:ext>
              </a:extLst>
            </p:cNvPr>
            <p:cNvCxnSpPr/>
            <p:nvPr/>
          </p:nvCxnSpPr>
          <p:spPr>
            <a:xfrm>
              <a:off x="2359800" y="1953429"/>
              <a:ext cx="360" cy="491327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pic>
        <p:nvPicPr>
          <p:cNvPr id="37" name="Google Shape;1061;p127">
            <a:extLst>
              <a:ext uri="{FF2B5EF4-FFF2-40B4-BE49-F238E27FC236}">
                <a16:creationId xmlns:a16="http://schemas.microsoft.com/office/drawing/2014/main" id="{C1E0D8BF-583D-42C3-A874-AB37286909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603" t="-4792" r="22642" b="-4032"/>
          <a:stretch/>
        </p:blipFill>
        <p:spPr>
          <a:xfrm>
            <a:off x="2023766" y="2225928"/>
            <a:ext cx="421228" cy="676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1064;p127">
            <a:extLst>
              <a:ext uri="{FF2B5EF4-FFF2-40B4-BE49-F238E27FC236}">
                <a16:creationId xmlns:a16="http://schemas.microsoft.com/office/drawing/2014/main" id="{962F03A4-9398-4781-B8F9-B2536F57F826}"/>
              </a:ext>
            </a:extLst>
          </p:cNvPr>
          <p:cNvGrpSpPr/>
          <p:nvPr/>
        </p:nvGrpSpPr>
        <p:grpSpPr>
          <a:xfrm>
            <a:off x="4165949" y="2424308"/>
            <a:ext cx="1625251" cy="5501443"/>
            <a:chOff x="3493558" y="1265117"/>
            <a:chExt cx="1625251" cy="5501443"/>
          </a:xfrm>
        </p:grpSpPr>
        <p:sp>
          <p:nvSpPr>
            <p:cNvPr id="40" name="Google Shape;1066;p127">
              <a:extLst>
                <a:ext uri="{FF2B5EF4-FFF2-40B4-BE49-F238E27FC236}">
                  <a16:creationId xmlns:a16="http://schemas.microsoft.com/office/drawing/2014/main" id="{362AC06F-E6D3-43F4-8270-7C35299D9EC5}"/>
                </a:ext>
              </a:extLst>
            </p:cNvPr>
            <p:cNvSpPr/>
            <p:nvPr/>
          </p:nvSpPr>
          <p:spPr>
            <a:xfrm>
              <a:off x="3493558" y="1265117"/>
              <a:ext cx="1625251" cy="385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Présentation</a:t>
              </a:r>
              <a:endParaRPr lang="fr-FR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1067;p127">
              <a:extLst>
                <a:ext uri="{FF2B5EF4-FFF2-40B4-BE49-F238E27FC236}">
                  <a16:creationId xmlns:a16="http://schemas.microsoft.com/office/drawing/2014/main" id="{35470C44-E2DB-4506-AC72-C031246C8189}"/>
                </a:ext>
              </a:extLst>
            </p:cNvPr>
            <p:cNvCxnSpPr/>
            <p:nvPr/>
          </p:nvCxnSpPr>
          <p:spPr>
            <a:xfrm flipH="1">
              <a:off x="4301640" y="2034360"/>
              <a:ext cx="8280" cy="47322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grpSp>
        <p:nvGrpSpPr>
          <p:cNvPr id="45" name="Google Shape;1068;p127">
            <a:extLst>
              <a:ext uri="{FF2B5EF4-FFF2-40B4-BE49-F238E27FC236}">
                <a16:creationId xmlns:a16="http://schemas.microsoft.com/office/drawing/2014/main" id="{116D513F-DC41-418F-A575-C013FB511DEB}"/>
              </a:ext>
            </a:extLst>
          </p:cNvPr>
          <p:cNvGrpSpPr/>
          <p:nvPr/>
        </p:nvGrpSpPr>
        <p:grpSpPr>
          <a:xfrm>
            <a:off x="7177942" y="2420669"/>
            <a:ext cx="1601028" cy="5505082"/>
            <a:chOff x="5633100" y="1292806"/>
            <a:chExt cx="1371240" cy="5397434"/>
          </a:xfrm>
        </p:grpSpPr>
        <p:sp>
          <p:nvSpPr>
            <p:cNvPr id="47" name="Google Shape;1070;p127">
              <a:extLst>
                <a:ext uri="{FF2B5EF4-FFF2-40B4-BE49-F238E27FC236}">
                  <a16:creationId xmlns:a16="http://schemas.microsoft.com/office/drawing/2014/main" id="{534A3EBC-15A9-48FC-BFAE-CE90C912E18E}"/>
                </a:ext>
              </a:extLst>
            </p:cNvPr>
            <p:cNvSpPr/>
            <p:nvPr/>
          </p:nvSpPr>
          <p:spPr>
            <a:xfrm>
              <a:off x="5633100" y="1292806"/>
              <a:ext cx="13712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2000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" name="Google Shape;1071;p127">
              <a:extLst>
                <a:ext uri="{FF2B5EF4-FFF2-40B4-BE49-F238E27FC236}">
                  <a16:creationId xmlns:a16="http://schemas.microsoft.com/office/drawing/2014/main" id="{A02B941B-7BF7-423F-9701-3D104A0F86BA}"/>
                </a:ext>
              </a:extLst>
            </p:cNvPr>
            <p:cNvCxnSpPr/>
            <p:nvPr/>
          </p:nvCxnSpPr>
          <p:spPr>
            <a:xfrm>
              <a:off x="6318720" y="2050920"/>
              <a:ext cx="360" cy="463932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1074;p127">
            <a:extLst>
              <a:ext uri="{FF2B5EF4-FFF2-40B4-BE49-F238E27FC236}">
                <a16:creationId xmlns:a16="http://schemas.microsoft.com/office/drawing/2014/main" id="{40F676E6-7AE3-410B-A01F-D6379490DCA9}"/>
              </a:ext>
            </a:extLst>
          </p:cNvPr>
          <p:cNvGrpSpPr/>
          <p:nvPr/>
        </p:nvGrpSpPr>
        <p:grpSpPr>
          <a:xfrm>
            <a:off x="10313044" y="2328111"/>
            <a:ext cx="1290027" cy="5577640"/>
            <a:chOff x="8323990" y="1188920"/>
            <a:chExt cx="1290027" cy="5577640"/>
          </a:xfrm>
        </p:grpSpPr>
        <p:sp>
          <p:nvSpPr>
            <p:cNvPr id="63" name="Google Shape;1076;p127">
              <a:extLst>
                <a:ext uri="{FF2B5EF4-FFF2-40B4-BE49-F238E27FC236}">
                  <a16:creationId xmlns:a16="http://schemas.microsoft.com/office/drawing/2014/main" id="{E4C70FF3-D4E4-47B0-9224-DEFFB21061A3}"/>
                </a:ext>
              </a:extLst>
            </p:cNvPr>
            <p:cNvSpPr/>
            <p:nvPr/>
          </p:nvSpPr>
          <p:spPr>
            <a:xfrm>
              <a:off x="8323990" y="1188920"/>
              <a:ext cx="1290027" cy="341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2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1077;p127">
              <a:extLst>
                <a:ext uri="{FF2B5EF4-FFF2-40B4-BE49-F238E27FC236}">
                  <a16:creationId xmlns:a16="http://schemas.microsoft.com/office/drawing/2014/main" id="{CB47F2E2-234B-404B-9DB0-B34C7D6D057A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8896126" y="1874966"/>
              <a:ext cx="31154" cy="489159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Dot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1110;p127">
            <a:extLst>
              <a:ext uri="{FF2B5EF4-FFF2-40B4-BE49-F238E27FC236}">
                <a16:creationId xmlns:a16="http://schemas.microsoft.com/office/drawing/2014/main" id="{101700AC-52D8-4927-A9FE-149019E750B3}"/>
              </a:ext>
            </a:extLst>
          </p:cNvPr>
          <p:cNvSpPr/>
          <p:nvPr/>
        </p:nvSpPr>
        <p:spPr>
          <a:xfrm rot="10572875" flipH="1" flipV="1">
            <a:off x="2236311" y="3728500"/>
            <a:ext cx="2682257" cy="1685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" name="Google Shape;1115;p127">
            <a:extLst>
              <a:ext uri="{FF2B5EF4-FFF2-40B4-BE49-F238E27FC236}">
                <a16:creationId xmlns:a16="http://schemas.microsoft.com/office/drawing/2014/main" id="{97DF3E98-C31A-4FF5-9958-E03F50268585}"/>
              </a:ext>
            </a:extLst>
          </p:cNvPr>
          <p:cNvSpPr/>
          <p:nvPr/>
        </p:nvSpPr>
        <p:spPr>
          <a:xfrm>
            <a:off x="2265472" y="3447391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fr-FR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clicker</a:t>
            </a: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dépôt d'argent</a:t>
            </a:r>
            <a:endParaRPr sz="1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109;p127">
            <a:extLst>
              <a:ext uri="{FF2B5EF4-FFF2-40B4-BE49-F238E27FC236}">
                <a16:creationId xmlns:a16="http://schemas.microsoft.com/office/drawing/2014/main" id="{448429A4-7C93-4874-B47B-F646F9FE342B}"/>
              </a:ext>
            </a:extLst>
          </p:cNvPr>
          <p:cNvSpPr/>
          <p:nvPr/>
        </p:nvSpPr>
        <p:spPr>
          <a:xfrm>
            <a:off x="4924146" y="3592837"/>
            <a:ext cx="126501" cy="20066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18;p127">
            <a:extLst>
              <a:ext uri="{FF2B5EF4-FFF2-40B4-BE49-F238E27FC236}">
                <a16:creationId xmlns:a16="http://schemas.microsoft.com/office/drawing/2014/main" id="{7F1B8136-8827-4414-BC81-29A57D8FCFF5}"/>
              </a:ext>
            </a:extLst>
          </p:cNvPr>
          <p:cNvSpPr/>
          <p:nvPr/>
        </p:nvSpPr>
        <p:spPr>
          <a:xfrm>
            <a:off x="2366862" y="4046508"/>
            <a:ext cx="2829070" cy="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afficher le formulaire de dépôt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109;p127">
            <a:extLst>
              <a:ext uri="{FF2B5EF4-FFF2-40B4-BE49-F238E27FC236}">
                <a16:creationId xmlns:a16="http://schemas.microsoft.com/office/drawing/2014/main" id="{BC1D0760-BBCC-44B4-9DDD-2C74F6E83EDC}"/>
              </a:ext>
            </a:extLst>
          </p:cNvPr>
          <p:cNvSpPr/>
          <p:nvPr/>
        </p:nvSpPr>
        <p:spPr>
          <a:xfrm>
            <a:off x="7880766" y="5025754"/>
            <a:ext cx="152456" cy="57694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15;p127">
            <a:extLst>
              <a:ext uri="{FF2B5EF4-FFF2-40B4-BE49-F238E27FC236}">
                <a16:creationId xmlns:a16="http://schemas.microsoft.com/office/drawing/2014/main" id="{D17C7B0E-0208-499E-A8C9-6719C193346A}"/>
              </a:ext>
            </a:extLst>
          </p:cNvPr>
          <p:cNvSpPr/>
          <p:nvPr/>
        </p:nvSpPr>
        <p:spPr>
          <a:xfrm>
            <a:off x="5030161" y="4758684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4.Envoyer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115;p127">
            <a:extLst>
              <a:ext uri="{FF2B5EF4-FFF2-40B4-BE49-F238E27FC236}">
                <a16:creationId xmlns:a16="http://schemas.microsoft.com/office/drawing/2014/main" id="{DAB16A56-76CB-468D-82E5-48C09B779E87}"/>
              </a:ext>
            </a:extLst>
          </p:cNvPr>
          <p:cNvSpPr/>
          <p:nvPr/>
        </p:nvSpPr>
        <p:spPr>
          <a:xfrm>
            <a:off x="2341780" y="4596176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saisir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6D2A31-0573-4850-98BC-302568C037E5}"/>
              </a:ext>
            </a:extLst>
          </p:cNvPr>
          <p:cNvCxnSpPr/>
          <p:nvPr/>
        </p:nvCxnSpPr>
        <p:spPr>
          <a:xfrm>
            <a:off x="5053586" y="5147906"/>
            <a:ext cx="28150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09AD7D8-D983-4784-9934-AB611713D4FD}"/>
              </a:ext>
            </a:extLst>
          </p:cNvPr>
          <p:cNvCxnSpPr>
            <a:cxnSpLocks/>
          </p:cNvCxnSpPr>
          <p:nvPr/>
        </p:nvCxnSpPr>
        <p:spPr>
          <a:xfrm>
            <a:off x="2238492" y="4924366"/>
            <a:ext cx="26404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EBE6CB32-E4F6-4851-AD05-DE53367332CB}"/>
              </a:ext>
            </a:extLst>
          </p:cNvPr>
          <p:cNvCxnSpPr>
            <a:cxnSpLocks/>
          </p:cNvCxnSpPr>
          <p:nvPr/>
        </p:nvCxnSpPr>
        <p:spPr>
          <a:xfrm flipH="1">
            <a:off x="2259246" y="4350006"/>
            <a:ext cx="2644842" cy="5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Google Shape;1098;p127">
            <a:extLst>
              <a:ext uri="{FF2B5EF4-FFF2-40B4-BE49-F238E27FC236}">
                <a16:creationId xmlns:a16="http://schemas.microsoft.com/office/drawing/2014/main" id="{ECC78C0D-8647-45AD-A51F-EE7D1E0F5F93}"/>
              </a:ext>
            </a:extLst>
          </p:cNvPr>
          <p:cNvSpPr/>
          <p:nvPr/>
        </p:nvSpPr>
        <p:spPr>
          <a:xfrm rot="-5400000" flipH="1">
            <a:off x="7955282" y="5265977"/>
            <a:ext cx="297360" cy="141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115;p127">
            <a:extLst>
              <a:ext uri="{FF2B5EF4-FFF2-40B4-BE49-F238E27FC236}">
                <a16:creationId xmlns:a16="http://schemas.microsoft.com/office/drawing/2014/main" id="{05A84EC7-7D09-4962-B709-AEBB4CD5683D}"/>
              </a:ext>
            </a:extLst>
          </p:cNvPr>
          <p:cNvSpPr/>
          <p:nvPr/>
        </p:nvSpPr>
        <p:spPr>
          <a:xfrm>
            <a:off x="8149201" y="5123040"/>
            <a:ext cx="3011204" cy="3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vérification de saisie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109;p127">
            <a:extLst>
              <a:ext uri="{FF2B5EF4-FFF2-40B4-BE49-F238E27FC236}">
                <a16:creationId xmlns:a16="http://schemas.microsoft.com/office/drawing/2014/main" id="{D656CEE6-EF66-4FF2-8270-1FCB7C0F61EF}"/>
              </a:ext>
            </a:extLst>
          </p:cNvPr>
          <p:cNvSpPr/>
          <p:nvPr/>
        </p:nvSpPr>
        <p:spPr>
          <a:xfrm>
            <a:off x="2108687" y="3448443"/>
            <a:ext cx="126501" cy="20066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F585DA1-5283-4621-AA34-0D16C7EEE80C}"/>
              </a:ext>
            </a:extLst>
          </p:cNvPr>
          <p:cNvCxnSpPr>
            <a:cxnSpLocks/>
          </p:cNvCxnSpPr>
          <p:nvPr/>
        </p:nvCxnSpPr>
        <p:spPr>
          <a:xfrm flipH="1" flipV="1">
            <a:off x="4963574" y="6333080"/>
            <a:ext cx="3014882" cy="143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BD59B7E-DB39-4DF1-ACE3-5CF66D61C4C6}"/>
              </a:ext>
            </a:extLst>
          </p:cNvPr>
          <p:cNvCxnSpPr>
            <a:cxnSpLocks/>
          </p:cNvCxnSpPr>
          <p:nvPr/>
        </p:nvCxnSpPr>
        <p:spPr>
          <a:xfrm flipH="1">
            <a:off x="2171937" y="6513607"/>
            <a:ext cx="28208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Google Shape;1115;p127">
            <a:extLst>
              <a:ext uri="{FF2B5EF4-FFF2-40B4-BE49-F238E27FC236}">
                <a16:creationId xmlns:a16="http://schemas.microsoft.com/office/drawing/2014/main" id="{0E2AF141-6028-4BDC-81EA-0FF33E0394C5}"/>
              </a:ext>
            </a:extLst>
          </p:cNvPr>
          <p:cNvSpPr/>
          <p:nvPr/>
        </p:nvSpPr>
        <p:spPr>
          <a:xfrm>
            <a:off x="5042654" y="5993984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retourner erreur de saisie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115;p127">
            <a:extLst>
              <a:ext uri="{FF2B5EF4-FFF2-40B4-BE49-F238E27FC236}">
                <a16:creationId xmlns:a16="http://schemas.microsoft.com/office/drawing/2014/main" id="{4C45A4D2-47FF-4B50-9425-D34A9CDE4938}"/>
              </a:ext>
            </a:extLst>
          </p:cNvPr>
          <p:cNvSpPr/>
          <p:nvPr/>
        </p:nvSpPr>
        <p:spPr>
          <a:xfrm>
            <a:off x="2068360" y="6113395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retourner message d'erreur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roup 184">
            <a:extLst>
              <a:ext uri="{FF2B5EF4-FFF2-40B4-BE49-F238E27FC236}">
                <a16:creationId xmlns:a16="http://schemas.microsoft.com/office/drawing/2014/main" id="{CF2C0EBF-89B5-4618-A162-1A00E89A9A15}"/>
              </a:ext>
            </a:extLst>
          </p:cNvPr>
          <p:cNvGrpSpPr/>
          <p:nvPr/>
        </p:nvGrpSpPr>
        <p:grpSpPr>
          <a:xfrm>
            <a:off x="130689" y="5704882"/>
            <a:ext cx="11500013" cy="2106313"/>
            <a:chOff x="1582797" y="4827487"/>
            <a:chExt cx="8179341" cy="2019027"/>
          </a:xfrm>
        </p:grpSpPr>
        <p:grpSp>
          <p:nvGrpSpPr>
            <p:cNvPr id="72" name="Groupe 68">
              <a:extLst>
                <a:ext uri="{FF2B5EF4-FFF2-40B4-BE49-F238E27FC236}">
                  <a16:creationId xmlns:a16="http://schemas.microsoft.com/office/drawing/2014/main" id="{D8877C7E-7957-46C4-A1E1-3AC1F776FCB9}"/>
                </a:ext>
              </a:extLst>
            </p:cNvPr>
            <p:cNvGrpSpPr/>
            <p:nvPr/>
          </p:nvGrpSpPr>
          <p:grpSpPr>
            <a:xfrm>
              <a:off x="1582797" y="4827487"/>
              <a:ext cx="8179341" cy="2019027"/>
              <a:chOff x="284795" y="2618782"/>
              <a:chExt cx="11646471" cy="87764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BFDA312-9CF0-47E5-9E2C-D89623C73F03}"/>
                  </a:ext>
                </a:extLst>
              </p:cNvPr>
              <p:cNvSpPr/>
              <p:nvPr/>
            </p:nvSpPr>
            <p:spPr>
              <a:xfrm>
                <a:off x="285749" y="2618788"/>
                <a:ext cx="11645517" cy="87764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avec coin rogné 71">
                <a:extLst>
                  <a:ext uri="{FF2B5EF4-FFF2-40B4-BE49-F238E27FC236}">
                    <a16:creationId xmlns:a16="http://schemas.microsoft.com/office/drawing/2014/main" id="{1A682849-C56A-4BB6-AE7D-CE7305AC5585}"/>
                  </a:ext>
                </a:extLst>
              </p:cNvPr>
              <p:cNvSpPr/>
              <p:nvPr/>
            </p:nvSpPr>
            <p:spPr>
              <a:xfrm flipV="1">
                <a:off x="284795" y="2618782"/>
                <a:ext cx="841976" cy="1795610"/>
              </a:xfrm>
              <a:prstGeom prst="snip1Rect">
                <a:avLst>
                  <a:gd name="adj" fmla="val 396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/>
                  <a:t>sdsd</a:t>
                </a:r>
              </a:p>
            </p:txBody>
          </p:sp>
        </p:grpSp>
        <p:sp>
          <p:nvSpPr>
            <p:cNvPr id="74" name="TextBox 181">
              <a:extLst>
                <a:ext uri="{FF2B5EF4-FFF2-40B4-BE49-F238E27FC236}">
                  <a16:creationId xmlns:a16="http://schemas.microsoft.com/office/drawing/2014/main" id="{194065EF-3F1A-452E-8F75-4164AEE2ACBE}"/>
                </a:ext>
              </a:extLst>
            </p:cNvPr>
            <p:cNvSpPr txBox="1"/>
            <p:nvPr/>
          </p:nvSpPr>
          <p:spPr>
            <a:xfrm>
              <a:off x="1584960" y="4897119"/>
              <a:ext cx="1219199" cy="2950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/>
                <a:t>alt</a:t>
              </a:r>
            </a:p>
          </p:txBody>
        </p:sp>
      </p:grpSp>
      <p:sp>
        <p:nvSpPr>
          <p:cNvPr id="79" name="Google Shape;1115;p127">
            <a:extLst>
              <a:ext uri="{FF2B5EF4-FFF2-40B4-BE49-F238E27FC236}">
                <a16:creationId xmlns:a16="http://schemas.microsoft.com/office/drawing/2014/main" id="{69137BCD-FA61-4EE9-B4CA-AB29C81FB97A}"/>
              </a:ext>
            </a:extLst>
          </p:cNvPr>
          <p:cNvSpPr/>
          <p:nvPr/>
        </p:nvSpPr>
        <p:spPr>
          <a:xfrm>
            <a:off x="-405936" y="6174214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non valides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E815BB6-4E46-4FC0-96D8-C5D8F2A4D75F}"/>
              </a:ext>
            </a:extLst>
          </p:cNvPr>
          <p:cNvCxnSpPr>
            <a:cxnSpLocks/>
          </p:cNvCxnSpPr>
          <p:nvPr/>
        </p:nvCxnSpPr>
        <p:spPr>
          <a:xfrm flipH="1" flipV="1">
            <a:off x="245100" y="6679194"/>
            <a:ext cx="11355992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Google Shape;531;p109">
            <a:extLst>
              <a:ext uri="{FF2B5EF4-FFF2-40B4-BE49-F238E27FC236}">
                <a16:creationId xmlns:a16="http://schemas.microsoft.com/office/drawing/2014/main" id="{E9F8FC2D-B95E-4B21-9975-3C1E64EBE887}"/>
              </a:ext>
            </a:extLst>
          </p:cNvPr>
          <p:cNvSpPr txBox="1"/>
          <p:nvPr/>
        </p:nvSpPr>
        <p:spPr>
          <a:xfrm>
            <a:off x="889271" y="133762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Diagramme de séquence détaillé </a:t>
            </a:r>
          </a:p>
          <a:p>
            <a:endParaRPr lang="fr-FR" sz="3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57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2" grpId="0" animBg="1"/>
      <p:bldP spid="66" grpId="0"/>
      <p:bldP spid="67" grpId="0" animBg="1"/>
      <p:bldP spid="69" grpId="0"/>
      <p:bldP spid="70" grpId="0" animBg="1"/>
      <p:bldP spid="71" grpId="0"/>
      <p:bldP spid="73" grpId="0"/>
      <p:bldP spid="87" grpId="0" animBg="1"/>
      <p:bldP spid="88" grpId="0"/>
      <p:bldP spid="95" grpId="0" animBg="1"/>
      <p:bldP spid="57" grpId="0"/>
      <p:bldP spid="5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057;p127">
            <a:extLst>
              <a:ext uri="{FF2B5EF4-FFF2-40B4-BE49-F238E27FC236}">
                <a16:creationId xmlns:a16="http://schemas.microsoft.com/office/drawing/2014/main" id="{57DDB575-08F6-41F5-8AB8-13CB169053F9}"/>
              </a:ext>
            </a:extLst>
          </p:cNvPr>
          <p:cNvSpPr/>
          <p:nvPr/>
        </p:nvSpPr>
        <p:spPr>
          <a:xfrm>
            <a:off x="813580" y="813711"/>
            <a:ext cx="10472795" cy="55897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51251" y="624266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29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8F9C3426-9FF6-4BE6-9A27-3F77991840A4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Google Shape;987;p126">
            <a:extLst>
              <a:ext uri="{FF2B5EF4-FFF2-40B4-BE49-F238E27FC236}">
                <a16:creationId xmlns:a16="http://schemas.microsoft.com/office/drawing/2014/main" id="{CE577BDB-509D-48B7-A092-D38BAD692DE2}"/>
              </a:ext>
            </a:extLst>
          </p:cNvPr>
          <p:cNvCxnSpPr/>
          <p:nvPr/>
        </p:nvCxnSpPr>
        <p:spPr>
          <a:xfrm>
            <a:off x="2149300" y="125174"/>
            <a:ext cx="360" cy="46072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1" name="Google Shape;1067;p127">
            <a:extLst>
              <a:ext uri="{FF2B5EF4-FFF2-40B4-BE49-F238E27FC236}">
                <a16:creationId xmlns:a16="http://schemas.microsoft.com/office/drawing/2014/main" id="{35470C44-E2DB-4506-AC72-C031246C8189}"/>
              </a:ext>
            </a:extLst>
          </p:cNvPr>
          <p:cNvCxnSpPr/>
          <p:nvPr/>
        </p:nvCxnSpPr>
        <p:spPr>
          <a:xfrm flipH="1">
            <a:off x="4958116" y="9301"/>
            <a:ext cx="8280" cy="47322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48" name="Google Shape;1071;p127">
            <a:extLst>
              <a:ext uri="{FF2B5EF4-FFF2-40B4-BE49-F238E27FC236}">
                <a16:creationId xmlns:a16="http://schemas.microsoft.com/office/drawing/2014/main" id="{A02B941B-7BF7-423F-9701-3D104A0F86BA}"/>
              </a:ext>
            </a:extLst>
          </p:cNvPr>
          <p:cNvCxnSpPr/>
          <p:nvPr/>
        </p:nvCxnSpPr>
        <p:spPr>
          <a:xfrm>
            <a:off x="7984322" y="9301"/>
            <a:ext cx="420" cy="473184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64" name="Google Shape;1077;p127">
            <a:extLst>
              <a:ext uri="{FF2B5EF4-FFF2-40B4-BE49-F238E27FC236}">
                <a16:creationId xmlns:a16="http://schemas.microsoft.com/office/drawing/2014/main" id="{CB47F2E2-234B-404B-9DB0-B34C7D6D057A}"/>
              </a:ext>
            </a:extLst>
          </p:cNvPr>
          <p:cNvCxnSpPr>
            <a:cxnSpLocks/>
          </p:cNvCxnSpPr>
          <p:nvPr/>
        </p:nvCxnSpPr>
        <p:spPr>
          <a:xfrm flipH="1">
            <a:off x="10664615" y="0"/>
            <a:ext cx="43173" cy="474114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71" name="Google Shape;1115;p127">
            <a:extLst>
              <a:ext uri="{FF2B5EF4-FFF2-40B4-BE49-F238E27FC236}">
                <a16:creationId xmlns:a16="http://schemas.microsoft.com/office/drawing/2014/main" id="{D17C7B0E-0208-499E-A8C9-6719C193346A}"/>
              </a:ext>
            </a:extLst>
          </p:cNvPr>
          <p:cNvSpPr/>
          <p:nvPr/>
        </p:nvSpPr>
        <p:spPr>
          <a:xfrm>
            <a:off x="5347414" y="4770227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sauvegarde réussie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EBE6CB32-E4F6-4851-AD05-DE53367332CB}"/>
              </a:ext>
            </a:extLst>
          </p:cNvPr>
          <p:cNvCxnSpPr>
            <a:cxnSpLocks/>
          </p:cNvCxnSpPr>
          <p:nvPr/>
        </p:nvCxnSpPr>
        <p:spPr>
          <a:xfrm flipH="1">
            <a:off x="8026238" y="4472938"/>
            <a:ext cx="260883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Google Shape;1109;p127">
            <a:extLst>
              <a:ext uri="{FF2B5EF4-FFF2-40B4-BE49-F238E27FC236}">
                <a16:creationId xmlns:a16="http://schemas.microsoft.com/office/drawing/2014/main" id="{56800E38-F170-4B5C-9BF6-662DFCE8D54E}"/>
              </a:ext>
            </a:extLst>
          </p:cNvPr>
          <p:cNvSpPr/>
          <p:nvPr/>
        </p:nvSpPr>
        <p:spPr>
          <a:xfrm>
            <a:off x="7878635" y="3743639"/>
            <a:ext cx="112634" cy="10232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15;p127">
            <a:extLst>
              <a:ext uri="{FF2B5EF4-FFF2-40B4-BE49-F238E27FC236}">
                <a16:creationId xmlns:a16="http://schemas.microsoft.com/office/drawing/2014/main" id="{6DF3286D-473A-4ABA-AE9B-942F097C58EF}"/>
              </a:ext>
            </a:extLst>
          </p:cNvPr>
          <p:cNvSpPr/>
          <p:nvPr/>
        </p:nvSpPr>
        <p:spPr>
          <a:xfrm>
            <a:off x="8275171" y="4548205"/>
            <a:ext cx="3011204" cy="32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sauvegarde réussie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B6426B-D6F8-4353-A29C-AA1398648C7C}"/>
              </a:ext>
            </a:extLst>
          </p:cNvPr>
          <p:cNvCxnSpPr>
            <a:cxnSpLocks/>
          </p:cNvCxnSpPr>
          <p:nvPr/>
        </p:nvCxnSpPr>
        <p:spPr>
          <a:xfrm flipH="1" flipV="1">
            <a:off x="5011333" y="4703750"/>
            <a:ext cx="2838520" cy="82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Google Shape;1103;p127">
            <a:extLst>
              <a:ext uri="{FF2B5EF4-FFF2-40B4-BE49-F238E27FC236}">
                <a16:creationId xmlns:a16="http://schemas.microsoft.com/office/drawing/2014/main" id="{45504BE2-4219-47E2-B7F8-693B0A0EF445}"/>
              </a:ext>
            </a:extLst>
          </p:cNvPr>
          <p:cNvSpPr/>
          <p:nvPr/>
        </p:nvSpPr>
        <p:spPr>
          <a:xfrm rot="10800000" flipH="1">
            <a:off x="820369" y="795549"/>
            <a:ext cx="501737" cy="434889"/>
          </a:xfrm>
          <a:prstGeom prst="snip1Rect">
            <a:avLst>
              <a:gd name="adj" fmla="val 39632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125;p127">
            <a:extLst>
              <a:ext uri="{FF2B5EF4-FFF2-40B4-BE49-F238E27FC236}">
                <a16:creationId xmlns:a16="http://schemas.microsoft.com/office/drawing/2014/main" id="{96D33ACB-6EC8-4364-B0E0-27DD2FB84E5C}"/>
              </a:ext>
            </a:extLst>
          </p:cNvPr>
          <p:cNvSpPr/>
          <p:nvPr/>
        </p:nvSpPr>
        <p:spPr>
          <a:xfrm>
            <a:off x="2243371" y="4934396"/>
            <a:ext cx="3855610" cy="6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Afficher un message d’erreur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04;p127">
            <a:extLst>
              <a:ext uri="{FF2B5EF4-FFF2-40B4-BE49-F238E27FC236}">
                <a16:creationId xmlns:a16="http://schemas.microsoft.com/office/drawing/2014/main" id="{26FDBDD6-3E3D-4FD4-B4BC-32C359F88F2E}"/>
              </a:ext>
            </a:extLst>
          </p:cNvPr>
          <p:cNvSpPr/>
          <p:nvPr/>
        </p:nvSpPr>
        <p:spPr>
          <a:xfrm>
            <a:off x="599437" y="823540"/>
            <a:ext cx="813655" cy="23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E4D073D-B73F-4324-AC39-725129DDCB1D}"/>
              </a:ext>
            </a:extLst>
          </p:cNvPr>
          <p:cNvCxnSpPr>
            <a:cxnSpLocks/>
          </p:cNvCxnSpPr>
          <p:nvPr/>
        </p:nvCxnSpPr>
        <p:spPr>
          <a:xfrm flipH="1">
            <a:off x="820370" y="2936069"/>
            <a:ext cx="10466005" cy="1436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7C5BE08-D2D2-429D-BD90-9B15945FBE38}"/>
              </a:ext>
            </a:extLst>
          </p:cNvPr>
          <p:cNvCxnSpPr>
            <a:cxnSpLocks/>
          </p:cNvCxnSpPr>
          <p:nvPr/>
        </p:nvCxnSpPr>
        <p:spPr>
          <a:xfrm flipH="1" flipV="1">
            <a:off x="2272902" y="4804693"/>
            <a:ext cx="2652258" cy="82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Google Shape;1110;p127">
            <a:extLst>
              <a:ext uri="{FF2B5EF4-FFF2-40B4-BE49-F238E27FC236}">
                <a16:creationId xmlns:a16="http://schemas.microsoft.com/office/drawing/2014/main" id="{476C3D4C-C6AF-4A3F-97C6-70D73F9E9626}"/>
              </a:ext>
            </a:extLst>
          </p:cNvPr>
          <p:cNvSpPr/>
          <p:nvPr/>
        </p:nvSpPr>
        <p:spPr>
          <a:xfrm rot="10572875" flipH="1" flipV="1">
            <a:off x="2214210" y="1508622"/>
            <a:ext cx="2682257" cy="1685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" name="Google Shape;1115;p127">
            <a:extLst>
              <a:ext uri="{FF2B5EF4-FFF2-40B4-BE49-F238E27FC236}">
                <a16:creationId xmlns:a16="http://schemas.microsoft.com/office/drawing/2014/main" id="{FB5F8F4B-B4E9-4048-ADB4-02E63536C9D9}"/>
              </a:ext>
            </a:extLst>
          </p:cNvPr>
          <p:cNvSpPr/>
          <p:nvPr/>
        </p:nvSpPr>
        <p:spPr>
          <a:xfrm>
            <a:off x="2243371" y="1146233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annuler le dépôt</a:t>
            </a:r>
            <a:endParaRPr sz="1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118;p127">
            <a:extLst>
              <a:ext uri="{FF2B5EF4-FFF2-40B4-BE49-F238E27FC236}">
                <a16:creationId xmlns:a16="http://schemas.microsoft.com/office/drawing/2014/main" id="{882932C3-8EAE-49BA-96F2-80EA99E2A321}"/>
              </a:ext>
            </a:extLst>
          </p:cNvPr>
          <p:cNvSpPr/>
          <p:nvPr/>
        </p:nvSpPr>
        <p:spPr>
          <a:xfrm>
            <a:off x="2255069" y="1614213"/>
            <a:ext cx="2829070" cy="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retourner message dépôt annulé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115;p127">
            <a:extLst>
              <a:ext uri="{FF2B5EF4-FFF2-40B4-BE49-F238E27FC236}">
                <a16:creationId xmlns:a16="http://schemas.microsoft.com/office/drawing/2014/main" id="{19965418-A130-4316-9E36-9B8CAB7AA8A8}"/>
              </a:ext>
            </a:extLst>
          </p:cNvPr>
          <p:cNvSpPr/>
          <p:nvPr/>
        </p:nvSpPr>
        <p:spPr>
          <a:xfrm>
            <a:off x="5398783" y="3583840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envoyer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115;p127">
            <a:extLst>
              <a:ext uri="{FF2B5EF4-FFF2-40B4-BE49-F238E27FC236}">
                <a16:creationId xmlns:a16="http://schemas.microsoft.com/office/drawing/2014/main" id="{9407E519-5F57-4770-95AF-C858D4D2783F}"/>
              </a:ext>
            </a:extLst>
          </p:cNvPr>
          <p:cNvSpPr/>
          <p:nvPr/>
        </p:nvSpPr>
        <p:spPr>
          <a:xfrm>
            <a:off x="2319679" y="3361818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confirmer le dépôt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E7F88CF-EB2F-4F85-A020-063743B614DE}"/>
              </a:ext>
            </a:extLst>
          </p:cNvPr>
          <p:cNvCxnSpPr/>
          <p:nvPr/>
        </p:nvCxnSpPr>
        <p:spPr>
          <a:xfrm>
            <a:off x="5031485" y="3913548"/>
            <a:ext cx="28150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8DB41B9-38A6-4314-A797-008E0F8EEBDA}"/>
              </a:ext>
            </a:extLst>
          </p:cNvPr>
          <p:cNvCxnSpPr>
            <a:cxnSpLocks/>
          </p:cNvCxnSpPr>
          <p:nvPr/>
        </p:nvCxnSpPr>
        <p:spPr>
          <a:xfrm>
            <a:off x="2216391" y="3690008"/>
            <a:ext cx="27417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7E798C1-41C7-471C-97A8-25C4CC50857B}"/>
              </a:ext>
            </a:extLst>
          </p:cNvPr>
          <p:cNvCxnSpPr>
            <a:cxnSpLocks/>
          </p:cNvCxnSpPr>
          <p:nvPr/>
        </p:nvCxnSpPr>
        <p:spPr>
          <a:xfrm flipH="1">
            <a:off x="2237145" y="2130128"/>
            <a:ext cx="2644842" cy="5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09;p127">
            <a:extLst>
              <a:ext uri="{FF2B5EF4-FFF2-40B4-BE49-F238E27FC236}">
                <a16:creationId xmlns:a16="http://schemas.microsoft.com/office/drawing/2014/main" id="{4D46CC4D-1D19-4872-976C-847B96241807}"/>
              </a:ext>
            </a:extLst>
          </p:cNvPr>
          <p:cNvSpPr/>
          <p:nvPr/>
        </p:nvSpPr>
        <p:spPr>
          <a:xfrm>
            <a:off x="2086586" y="1228566"/>
            <a:ext cx="97369" cy="12258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109;p127">
            <a:extLst>
              <a:ext uri="{FF2B5EF4-FFF2-40B4-BE49-F238E27FC236}">
                <a16:creationId xmlns:a16="http://schemas.microsoft.com/office/drawing/2014/main" id="{2E2AE003-C2A4-4A86-A400-96C0C7F7832E}"/>
              </a:ext>
            </a:extLst>
          </p:cNvPr>
          <p:cNvSpPr/>
          <p:nvPr/>
        </p:nvSpPr>
        <p:spPr>
          <a:xfrm>
            <a:off x="4903660" y="1307211"/>
            <a:ext cx="109365" cy="11471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109;p127">
            <a:extLst>
              <a:ext uri="{FF2B5EF4-FFF2-40B4-BE49-F238E27FC236}">
                <a16:creationId xmlns:a16="http://schemas.microsoft.com/office/drawing/2014/main" id="{E4E32961-EEE2-4276-A544-83DF69AD5876}"/>
              </a:ext>
            </a:extLst>
          </p:cNvPr>
          <p:cNvSpPr/>
          <p:nvPr/>
        </p:nvSpPr>
        <p:spPr>
          <a:xfrm>
            <a:off x="4925160" y="3510954"/>
            <a:ext cx="88667" cy="20580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109;p127">
            <a:extLst>
              <a:ext uri="{FF2B5EF4-FFF2-40B4-BE49-F238E27FC236}">
                <a16:creationId xmlns:a16="http://schemas.microsoft.com/office/drawing/2014/main" id="{524FD88F-AF07-430B-B670-A69B08C3EB02}"/>
              </a:ext>
            </a:extLst>
          </p:cNvPr>
          <p:cNvSpPr/>
          <p:nvPr/>
        </p:nvSpPr>
        <p:spPr>
          <a:xfrm>
            <a:off x="2107164" y="3465838"/>
            <a:ext cx="136603" cy="7301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D3158A-F2E6-4A65-AB91-0BA357033CE8}"/>
              </a:ext>
            </a:extLst>
          </p:cNvPr>
          <p:cNvCxnSpPr>
            <a:cxnSpLocks/>
          </p:cNvCxnSpPr>
          <p:nvPr/>
        </p:nvCxnSpPr>
        <p:spPr>
          <a:xfrm>
            <a:off x="8055780" y="4167548"/>
            <a:ext cx="26860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115;p127">
            <a:extLst>
              <a:ext uri="{FF2B5EF4-FFF2-40B4-BE49-F238E27FC236}">
                <a16:creationId xmlns:a16="http://schemas.microsoft.com/office/drawing/2014/main" id="{EF299169-FF41-4C3F-8956-BC0B1AC65122}"/>
              </a:ext>
            </a:extLst>
          </p:cNvPr>
          <p:cNvSpPr/>
          <p:nvPr/>
        </p:nvSpPr>
        <p:spPr>
          <a:xfrm>
            <a:off x="8191689" y="3725274"/>
            <a:ext cx="352572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sauvegarder les données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109;p127">
            <a:extLst>
              <a:ext uri="{FF2B5EF4-FFF2-40B4-BE49-F238E27FC236}">
                <a16:creationId xmlns:a16="http://schemas.microsoft.com/office/drawing/2014/main" id="{347C386A-5DEA-43A7-A2CF-9244113F1770}"/>
              </a:ext>
            </a:extLst>
          </p:cNvPr>
          <p:cNvSpPr/>
          <p:nvPr/>
        </p:nvSpPr>
        <p:spPr>
          <a:xfrm>
            <a:off x="10635073" y="3976614"/>
            <a:ext cx="152456" cy="57694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98;p127">
            <a:extLst>
              <a:ext uri="{FF2B5EF4-FFF2-40B4-BE49-F238E27FC236}">
                <a16:creationId xmlns:a16="http://schemas.microsoft.com/office/drawing/2014/main" id="{00EF8866-48BD-4583-BEE4-564A36938C8B}"/>
              </a:ext>
            </a:extLst>
          </p:cNvPr>
          <p:cNvSpPr/>
          <p:nvPr/>
        </p:nvSpPr>
        <p:spPr>
          <a:xfrm rot="-5400000" flipH="1">
            <a:off x="10709589" y="4216837"/>
            <a:ext cx="297360" cy="141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109;p127">
            <a:extLst>
              <a:ext uri="{FF2B5EF4-FFF2-40B4-BE49-F238E27FC236}">
                <a16:creationId xmlns:a16="http://schemas.microsoft.com/office/drawing/2014/main" id="{306D71A8-4808-47EB-9978-633BD1D40CFD}"/>
              </a:ext>
            </a:extLst>
          </p:cNvPr>
          <p:cNvSpPr/>
          <p:nvPr/>
        </p:nvSpPr>
        <p:spPr>
          <a:xfrm>
            <a:off x="2114300" y="4657200"/>
            <a:ext cx="124539" cy="10187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25;p127">
            <a:extLst>
              <a:ext uri="{FF2B5EF4-FFF2-40B4-BE49-F238E27FC236}">
                <a16:creationId xmlns:a16="http://schemas.microsoft.com/office/drawing/2014/main" id="{3B1ABE16-7E4B-4915-92D1-D3AF9DDCEA51}"/>
              </a:ext>
            </a:extLst>
          </p:cNvPr>
          <p:cNvSpPr/>
          <p:nvPr/>
        </p:nvSpPr>
        <p:spPr>
          <a:xfrm>
            <a:off x="2332001" y="5602760"/>
            <a:ext cx="3855610" cy="6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retourner page d'accueil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878CFC8-C716-4C6D-9875-AEF47A2B96FC}"/>
              </a:ext>
            </a:extLst>
          </p:cNvPr>
          <p:cNvCxnSpPr>
            <a:cxnSpLocks/>
          </p:cNvCxnSpPr>
          <p:nvPr/>
        </p:nvCxnSpPr>
        <p:spPr>
          <a:xfrm flipH="1" flipV="1">
            <a:off x="2268381" y="5528897"/>
            <a:ext cx="26803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Google Shape;1115;p127">
            <a:extLst>
              <a:ext uri="{FF2B5EF4-FFF2-40B4-BE49-F238E27FC236}">
                <a16:creationId xmlns:a16="http://schemas.microsoft.com/office/drawing/2014/main" id="{B37939A2-0850-4315-98AA-34860E9D0ABD}"/>
              </a:ext>
            </a:extLst>
          </p:cNvPr>
          <p:cNvSpPr/>
          <p:nvPr/>
        </p:nvSpPr>
        <p:spPr>
          <a:xfrm>
            <a:off x="614223" y="1203840"/>
            <a:ext cx="1609936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annuler le dépôt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115;p127">
            <a:extLst>
              <a:ext uri="{FF2B5EF4-FFF2-40B4-BE49-F238E27FC236}">
                <a16:creationId xmlns:a16="http://schemas.microsoft.com/office/drawing/2014/main" id="{3672CB7C-6651-4648-818F-C9D1CAFD32F9}"/>
              </a:ext>
            </a:extLst>
          </p:cNvPr>
          <p:cNvSpPr/>
          <p:nvPr/>
        </p:nvSpPr>
        <p:spPr>
          <a:xfrm>
            <a:off x="737464" y="3072604"/>
            <a:ext cx="1424326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confirmer le dépôt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49CEE5-26E8-4203-91D4-364920BC8797}"/>
              </a:ext>
            </a:extLst>
          </p:cNvPr>
          <p:cNvSpPr/>
          <p:nvPr/>
        </p:nvSpPr>
        <p:spPr>
          <a:xfrm>
            <a:off x="151627" y="-144966"/>
            <a:ext cx="11477856" cy="674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Google Shape;1115;p127">
            <a:extLst>
              <a:ext uri="{FF2B5EF4-FFF2-40B4-BE49-F238E27FC236}">
                <a16:creationId xmlns:a16="http://schemas.microsoft.com/office/drawing/2014/main" id="{B3DA1811-2CC0-4E64-8D3F-ED6D884FEF82}"/>
              </a:ext>
            </a:extLst>
          </p:cNvPr>
          <p:cNvSpPr/>
          <p:nvPr/>
        </p:nvSpPr>
        <p:spPr>
          <a:xfrm>
            <a:off x="-562953" y="242392"/>
            <a:ext cx="3100678" cy="32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 non valides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1284DD0-D8F0-4220-BBF8-9C9FE948A730}"/>
              </a:ext>
            </a:extLst>
          </p:cNvPr>
          <p:cNvCxnSpPr>
            <a:cxnSpLocks/>
          </p:cNvCxnSpPr>
          <p:nvPr/>
        </p:nvCxnSpPr>
        <p:spPr>
          <a:xfrm flipH="1" flipV="1">
            <a:off x="273491" y="134101"/>
            <a:ext cx="11355992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51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1" grpId="0"/>
      <p:bldP spid="92" grpId="0" animBg="1"/>
      <p:bldP spid="53" grpId="0"/>
      <p:bldP spid="57" grpId="0" animBg="1"/>
      <p:bldP spid="72" grpId="0"/>
      <p:bldP spid="76" grpId="0"/>
      <p:bldP spid="42" grpId="0"/>
      <p:bldP spid="43" grpId="0"/>
      <p:bldP spid="44" grpId="0"/>
      <p:bldP spid="45" grpId="0"/>
      <p:bldP spid="51" grpId="0" animBg="1"/>
      <p:bldP spid="55" grpId="0" animBg="1"/>
      <p:bldP spid="60" grpId="0" animBg="1"/>
      <p:bldP spid="61" grpId="0" animBg="1"/>
      <p:bldP spid="63" grpId="0"/>
      <p:bldP spid="65" grpId="0" animBg="1"/>
      <p:bldP spid="66" grpId="0" animBg="1"/>
      <p:bldP spid="73" grpId="0" animBg="1"/>
      <p:bldP spid="75" grpId="0"/>
      <p:bldP spid="82" grpId="0"/>
      <p:bldP spid="83" grpId="0"/>
      <p:bldP spid="98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>
            <a:extLst>
              <a:ext uri="{FF2B5EF4-FFF2-40B4-BE49-F238E27FC236}">
                <a16:creationId xmlns:a16="http://schemas.microsoft.com/office/drawing/2014/main" id="{E991086D-3878-4A06-A896-CD8A45A48027}"/>
              </a:ext>
            </a:extLst>
          </p:cNvPr>
          <p:cNvGrpSpPr/>
          <p:nvPr/>
        </p:nvGrpSpPr>
        <p:grpSpPr>
          <a:xfrm>
            <a:off x="673868" y="52139"/>
            <a:ext cx="9683646" cy="6805861"/>
            <a:chOff x="107950" y="1"/>
            <a:chExt cx="10839450" cy="6858000"/>
          </a:xfrm>
        </p:grpSpPr>
        <p:grpSp>
          <p:nvGrpSpPr>
            <p:cNvPr id="117" name="Group 7">
              <a:extLst>
                <a:ext uri="{FF2B5EF4-FFF2-40B4-BE49-F238E27FC236}">
                  <a16:creationId xmlns:a16="http://schemas.microsoft.com/office/drawing/2014/main" id="{7043AB3A-4A42-4FAD-B5B3-816D57F4B225}"/>
                </a:ext>
              </a:extLst>
            </p:cNvPr>
            <p:cNvGrpSpPr/>
            <p:nvPr/>
          </p:nvGrpSpPr>
          <p:grpSpPr>
            <a:xfrm>
              <a:off x="426505" y="1"/>
              <a:ext cx="9926658" cy="6858000"/>
              <a:chOff x="4549775" y="1466850"/>
              <a:chExt cx="3092450" cy="3922713"/>
            </a:xfrm>
          </p:grpSpPr>
          <p:sp>
            <p:nvSpPr>
              <p:cNvPr id="178" name="Freeform 5">
                <a:extLst>
                  <a:ext uri="{FF2B5EF4-FFF2-40B4-BE49-F238E27FC236}">
                    <a16:creationId xmlns:a16="http://schemas.microsoft.com/office/drawing/2014/main" id="{351EC70D-3EDB-4322-BAD0-89B2E5C0F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5" y="1466850"/>
                <a:ext cx="3092450" cy="3922713"/>
              </a:xfrm>
              <a:custGeom>
                <a:avLst/>
                <a:gdLst>
                  <a:gd name="T0" fmla="*/ 1387 w 4410"/>
                  <a:gd name="T1" fmla="*/ 2798 h 2798"/>
                  <a:gd name="T2" fmla="*/ 2876 w 4410"/>
                  <a:gd name="T3" fmla="*/ 2392 h 2798"/>
                  <a:gd name="T4" fmla="*/ 3712 w 4410"/>
                  <a:gd name="T5" fmla="*/ 1825 h 2798"/>
                  <a:gd name="T6" fmla="*/ 2634 w 4410"/>
                  <a:gd name="T7" fmla="*/ 1144 h 2798"/>
                  <a:gd name="T8" fmla="*/ 3364 w 4410"/>
                  <a:gd name="T9" fmla="*/ 921 h 2798"/>
                  <a:gd name="T10" fmla="*/ 4107 w 4410"/>
                  <a:gd name="T11" fmla="*/ 631 h 2798"/>
                  <a:gd name="T12" fmla="*/ 3500 w 4410"/>
                  <a:gd name="T13" fmla="*/ 372 h 2798"/>
                  <a:gd name="T14" fmla="*/ 3802 w 4410"/>
                  <a:gd name="T15" fmla="*/ 184 h 2798"/>
                  <a:gd name="T16" fmla="*/ 4410 w 4410"/>
                  <a:gd name="T17" fmla="*/ 0 h 2798"/>
                  <a:gd name="T18" fmla="*/ 4066 w 4410"/>
                  <a:gd name="T19" fmla="*/ 0 h 2798"/>
                  <a:gd name="T20" fmla="*/ 2835 w 4410"/>
                  <a:gd name="T21" fmla="*/ 306 h 2798"/>
                  <a:gd name="T22" fmla="*/ 3594 w 4410"/>
                  <a:gd name="T23" fmla="*/ 621 h 2798"/>
                  <a:gd name="T24" fmla="*/ 1949 w 4410"/>
                  <a:gd name="T25" fmla="*/ 1104 h 2798"/>
                  <a:gd name="T26" fmla="*/ 1939 w 4410"/>
                  <a:gd name="T27" fmla="*/ 1191 h 2798"/>
                  <a:gd name="T28" fmla="*/ 2829 w 4410"/>
                  <a:gd name="T29" fmla="*/ 1822 h 2798"/>
                  <a:gd name="T30" fmla="*/ 1136 w 4410"/>
                  <a:gd name="T31" fmla="*/ 2243 h 2798"/>
                  <a:gd name="T32" fmla="*/ 0 w 4410"/>
                  <a:gd name="T33" fmla="*/ 2685 h 2798"/>
                  <a:gd name="T34" fmla="*/ 0 w 4410"/>
                  <a:gd name="T35" fmla="*/ 2798 h 2798"/>
                  <a:gd name="T36" fmla="*/ 1387 w 4410"/>
                  <a:gd name="T37" fmla="*/ 2798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10" h="2798">
                    <a:moveTo>
                      <a:pt x="1387" y="2798"/>
                    </a:moveTo>
                    <a:cubicBezTo>
                      <a:pt x="1590" y="2615"/>
                      <a:pt x="2359" y="2534"/>
                      <a:pt x="2876" y="2392"/>
                    </a:cubicBezTo>
                    <a:cubicBezTo>
                      <a:pt x="3505" y="2220"/>
                      <a:pt x="3693" y="2022"/>
                      <a:pt x="3712" y="1825"/>
                    </a:cubicBezTo>
                    <a:cubicBezTo>
                      <a:pt x="3765" y="1299"/>
                      <a:pt x="2623" y="1305"/>
                      <a:pt x="2634" y="1144"/>
                    </a:cubicBezTo>
                    <a:cubicBezTo>
                      <a:pt x="2644" y="1007"/>
                      <a:pt x="3129" y="948"/>
                      <a:pt x="3364" y="921"/>
                    </a:cubicBezTo>
                    <a:cubicBezTo>
                      <a:pt x="3739" y="879"/>
                      <a:pt x="4086" y="784"/>
                      <a:pt x="4107" y="631"/>
                    </a:cubicBezTo>
                    <a:cubicBezTo>
                      <a:pt x="4143" y="377"/>
                      <a:pt x="3608" y="403"/>
                      <a:pt x="3500" y="372"/>
                    </a:cubicBezTo>
                    <a:cubicBezTo>
                      <a:pt x="3181" y="282"/>
                      <a:pt x="3396" y="234"/>
                      <a:pt x="3802" y="184"/>
                    </a:cubicBezTo>
                    <a:cubicBezTo>
                      <a:pt x="4172" y="138"/>
                      <a:pt x="4365" y="106"/>
                      <a:pt x="4410" y="0"/>
                    </a:cubicBezTo>
                    <a:cubicBezTo>
                      <a:pt x="4066" y="0"/>
                      <a:pt x="4066" y="0"/>
                      <a:pt x="4066" y="0"/>
                    </a:cubicBezTo>
                    <a:cubicBezTo>
                      <a:pt x="3945" y="129"/>
                      <a:pt x="2829" y="68"/>
                      <a:pt x="2835" y="306"/>
                    </a:cubicBezTo>
                    <a:cubicBezTo>
                      <a:pt x="2839" y="481"/>
                      <a:pt x="3599" y="506"/>
                      <a:pt x="3594" y="621"/>
                    </a:cubicBezTo>
                    <a:cubicBezTo>
                      <a:pt x="3587" y="771"/>
                      <a:pt x="2144" y="733"/>
                      <a:pt x="1949" y="1104"/>
                    </a:cubicBezTo>
                    <a:cubicBezTo>
                      <a:pt x="1934" y="1133"/>
                      <a:pt x="1938" y="1156"/>
                      <a:pt x="1939" y="1191"/>
                    </a:cubicBezTo>
                    <a:cubicBezTo>
                      <a:pt x="1952" y="1468"/>
                      <a:pt x="2882" y="1583"/>
                      <a:pt x="2829" y="1822"/>
                    </a:cubicBezTo>
                    <a:cubicBezTo>
                      <a:pt x="2783" y="2029"/>
                      <a:pt x="2384" y="1941"/>
                      <a:pt x="1136" y="2243"/>
                    </a:cubicBezTo>
                    <a:cubicBezTo>
                      <a:pt x="939" y="2291"/>
                      <a:pt x="246" y="2452"/>
                      <a:pt x="0" y="2685"/>
                    </a:cubicBezTo>
                    <a:cubicBezTo>
                      <a:pt x="0" y="2798"/>
                      <a:pt x="0" y="2798"/>
                      <a:pt x="0" y="2798"/>
                    </a:cubicBezTo>
                    <a:lnTo>
                      <a:pt x="1387" y="279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6">
                <a:extLst>
                  <a:ext uri="{FF2B5EF4-FFF2-40B4-BE49-F238E27FC236}">
                    <a16:creationId xmlns:a16="http://schemas.microsoft.com/office/drawing/2014/main" id="{4BD32E36-6047-4AF0-8E64-FB02B094A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5" y="1466850"/>
                <a:ext cx="3081338" cy="3763963"/>
              </a:xfrm>
              <a:custGeom>
                <a:avLst/>
                <a:gdLst>
                  <a:gd name="T0" fmla="*/ 1387 w 4395"/>
                  <a:gd name="T1" fmla="*/ 2685 h 2685"/>
                  <a:gd name="T2" fmla="*/ 2876 w 4395"/>
                  <a:gd name="T3" fmla="*/ 2292 h 2685"/>
                  <a:gd name="T4" fmla="*/ 3712 w 4395"/>
                  <a:gd name="T5" fmla="*/ 1742 h 2685"/>
                  <a:gd name="T6" fmla="*/ 2634 w 4395"/>
                  <a:gd name="T7" fmla="*/ 1082 h 2685"/>
                  <a:gd name="T8" fmla="*/ 3364 w 4395"/>
                  <a:gd name="T9" fmla="*/ 866 h 2685"/>
                  <a:gd name="T10" fmla="*/ 4107 w 4395"/>
                  <a:gd name="T11" fmla="*/ 585 h 2685"/>
                  <a:gd name="T12" fmla="*/ 3500 w 4395"/>
                  <a:gd name="T13" fmla="*/ 334 h 2685"/>
                  <a:gd name="T14" fmla="*/ 3802 w 4395"/>
                  <a:gd name="T15" fmla="*/ 152 h 2685"/>
                  <a:gd name="T16" fmla="*/ 4395 w 4395"/>
                  <a:gd name="T17" fmla="*/ 0 h 2685"/>
                  <a:gd name="T18" fmla="*/ 4033 w 4395"/>
                  <a:gd name="T19" fmla="*/ 0 h 2685"/>
                  <a:gd name="T20" fmla="*/ 2840 w 4395"/>
                  <a:gd name="T21" fmla="*/ 270 h 2685"/>
                  <a:gd name="T22" fmla="*/ 3594 w 4395"/>
                  <a:gd name="T23" fmla="*/ 575 h 2685"/>
                  <a:gd name="T24" fmla="*/ 1940 w 4395"/>
                  <a:gd name="T25" fmla="*/ 1122 h 2685"/>
                  <a:gd name="T26" fmla="*/ 2829 w 4395"/>
                  <a:gd name="T27" fmla="*/ 1739 h 2685"/>
                  <a:gd name="T28" fmla="*/ 1136 w 4395"/>
                  <a:gd name="T29" fmla="*/ 2147 h 2685"/>
                  <a:gd name="T30" fmla="*/ 0 w 4395"/>
                  <a:gd name="T31" fmla="*/ 2685 h 2685"/>
                  <a:gd name="T32" fmla="*/ 1387 w 4395"/>
                  <a:gd name="T33" fmla="*/ 2685 h 2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95" h="2685">
                    <a:moveTo>
                      <a:pt x="1387" y="2685"/>
                    </a:moveTo>
                    <a:cubicBezTo>
                      <a:pt x="1590" y="2508"/>
                      <a:pt x="2359" y="2429"/>
                      <a:pt x="2876" y="2292"/>
                    </a:cubicBezTo>
                    <a:cubicBezTo>
                      <a:pt x="3505" y="2125"/>
                      <a:pt x="3714" y="1934"/>
                      <a:pt x="3712" y="1742"/>
                    </a:cubicBezTo>
                    <a:cubicBezTo>
                      <a:pt x="3708" y="1359"/>
                      <a:pt x="2623" y="1238"/>
                      <a:pt x="2634" y="1082"/>
                    </a:cubicBezTo>
                    <a:cubicBezTo>
                      <a:pt x="2644" y="949"/>
                      <a:pt x="3129" y="892"/>
                      <a:pt x="3364" y="866"/>
                    </a:cubicBezTo>
                    <a:cubicBezTo>
                      <a:pt x="3739" y="825"/>
                      <a:pt x="4110" y="735"/>
                      <a:pt x="4107" y="585"/>
                    </a:cubicBezTo>
                    <a:cubicBezTo>
                      <a:pt x="4104" y="397"/>
                      <a:pt x="3608" y="364"/>
                      <a:pt x="3500" y="334"/>
                    </a:cubicBezTo>
                    <a:cubicBezTo>
                      <a:pt x="3181" y="247"/>
                      <a:pt x="3396" y="202"/>
                      <a:pt x="3802" y="152"/>
                    </a:cubicBezTo>
                    <a:cubicBezTo>
                      <a:pt x="4266" y="94"/>
                      <a:pt x="4362" y="62"/>
                      <a:pt x="4395" y="0"/>
                    </a:cubicBezTo>
                    <a:cubicBezTo>
                      <a:pt x="4033" y="0"/>
                      <a:pt x="4033" y="0"/>
                      <a:pt x="4033" y="0"/>
                    </a:cubicBezTo>
                    <a:cubicBezTo>
                      <a:pt x="3907" y="77"/>
                      <a:pt x="2921" y="89"/>
                      <a:pt x="2840" y="270"/>
                    </a:cubicBezTo>
                    <a:cubicBezTo>
                      <a:pt x="2773" y="419"/>
                      <a:pt x="3599" y="464"/>
                      <a:pt x="3594" y="575"/>
                    </a:cubicBezTo>
                    <a:cubicBezTo>
                      <a:pt x="3585" y="751"/>
                      <a:pt x="2014" y="702"/>
                      <a:pt x="1940" y="1122"/>
                    </a:cubicBezTo>
                    <a:cubicBezTo>
                      <a:pt x="1893" y="1387"/>
                      <a:pt x="2882" y="1508"/>
                      <a:pt x="2829" y="1739"/>
                    </a:cubicBezTo>
                    <a:cubicBezTo>
                      <a:pt x="2783" y="1940"/>
                      <a:pt x="2384" y="1854"/>
                      <a:pt x="1136" y="2147"/>
                    </a:cubicBezTo>
                    <a:cubicBezTo>
                      <a:pt x="907" y="2200"/>
                      <a:pt x="169" y="2442"/>
                      <a:pt x="0" y="2685"/>
                    </a:cubicBezTo>
                    <a:lnTo>
                      <a:pt x="1387" y="26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01">
              <a:extLst>
                <a:ext uri="{FF2B5EF4-FFF2-40B4-BE49-F238E27FC236}">
                  <a16:creationId xmlns:a16="http://schemas.microsoft.com/office/drawing/2014/main" id="{98B91D92-36C3-4D4E-8130-E3CA1199983C}"/>
                </a:ext>
              </a:extLst>
            </p:cNvPr>
            <p:cNvGrpSpPr/>
            <p:nvPr/>
          </p:nvGrpSpPr>
          <p:grpSpPr>
            <a:xfrm>
              <a:off x="107950" y="67734"/>
              <a:ext cx="10839450" cy="6701366"/>
              <a:chOff x="2943225" y="38100"/>
              <a:chExt cx="6305550" cy="6818313"/>
            </a:xfrm>
            <a:solidFill>
              <a:schemeClr val="bg2">
                <a:lumMod val="50000"/>
              </a:schemeClr>
            </a:solidFill>
          </p:grpSpPr>
          <p:sp>
            <p:nvSpPr>
              <p:cNvPr id="119" name="Freeform 86">
                <a:extLst>
                  <a:ext uri="{FF2B5EF4-FFF2-40B4-BE49-F238E27FC236}">
                    <a16:creationId xmlns:a16="http://schemas.microsoft.com/office/drawing/2014/main" id="{08642EFC-8C99-4D30-A06C-75BDB023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225" y="6856413"/>
                <a:ext cx="6305550" cy="0"/>
              </a:xfrm>
              <a:custGeom>
                <a:avLst/>
                <a:gdLst>
                  <a:gd name="T0" fmla="*/ 0 w 15350"/>
                  <a:gd name="T1" fmla="*/ 15350 w 1535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5350">
                    <a:moveTo>
                      <a:pt x="0" y="0"/>
                    </a:moveTo>
                    <a:cubicBezTo>
                      <a:pt x="5120" y="0"/>
                      <a:pt x="10235" y="0"/>
                      <a:pt x="153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89">
                <a:extLst>
                  <a:ext uri="{FF2B5EF4-FFF2-40B4-BE49-F238E27FC236}">
                    <a16:creationId xmlns:a16="http://schemas.microsoft.com/office/drawing/2014/main" id="{6881288F-E33F-4465-8C2E-D4EE70CCC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25" y="5073650"/>
                <a:ext cx="330200" cy="195263"/>
              </a:xfrm>
              <a:custGeom>
                <a:avLst/>
                <a:gdLst>
                  <a:gd name="T0" fmla="*/ 15 w 803"/>
                  <a:gd name="T1" fmla="*/ 238 h 238"/>
                  <a:gd name="T2" fmla="*/ 0 w 803"/>
                  <a:gd name="T3" fmla="*/ 176 h 238"/>
                  <a:gd name="T4" fmla="*/ 789 w 803"/>
                  <a:gd name="T5" fmla="*/ 0 h 238"/>
                  <a:gd name="T6" fmla="*/ 803 w 803"/>
                  <a:gd name="T7" fmla="*/ 56 h 238"/>
                  <a:gd name="T8" fmla="*/ 15 w 80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238">
                    <a:moveTo>
                      <a:pt x="15" y="238"/>
                    </a:moveTo>
                    <a:cubicBezTo>
                      <a:pt x="10" y="218"/>
                      <a:pt x="5" y="199"/>
                      <a:pt x="0" y="176"/>
                    </a:cubicBezTo>
                    <a:cubicBezTo>
                      <a:pt x="264" y="117"/>
                      <a:pt x="525" y="59"/>
                      <a:pt x="789" y="0"/>
                    </a:cubicBezTo>
                    <a:cubicBezTo>
                      <a:pt x="795" y="22"/>
                      <a:pt x="799" y="40"/>
                      <a:pt x="803" y="56"/>
                    </a:cubicBezTo>
                    <a:cubicBezTo>
                      <a:pt x="769" y="77"/>
                      <a:pt x="175" y="214"/>
                      <a:pt x="15" y="2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90">
                <a:extLst>
                  <a:ext uri="{FF2B5EF4-FFF2-40B4-BE49-F238E27FC236}">
                    <a16:creationId xmlns:a16="http://schemas.microsoft.com/office/drawing/2014/main" id="{7A2D18D8-C3DD-455B-B6AF-17487D020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8350" y="5321300"/>
                <a:ext cx="330200" cy="184150"/>
              </a:xfrm>
              <a:custGeom>
                <a:avLst/>
                <a:gdLst>
                  <a:gd name="T0" fmla="*/ 792 w 804"/>
                  <a:gd name="T1" fmla="*/ 4 h 224"/>
                  <a:gd name="T2" fmla="*/ 804 w 804"/>
                  <a:gd name="T3" fmla="*/ 61 h 224"/>
                  <a:gd name="T4" fmla="*/ 13 w 804"/>
                  <a:gd name="T5" fmla="*/ 224 h 224"/>
                  <a:gd name="T6" fmla="*/ 2 w 804"/>
                  <a:gd name="T7" fmla="*/ 184 h 224"/>
                  <a:gd name="T8" fmla="*/ 0 w 804"/>
                  <a:gd name="T9" fmla="*/ 166 h 224"/>
                  <a:gd name="T10" fmla="*/ 792 w 804"/>
                  <a:gd name="T11" fmla="*/ 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224">
                    <a:moveTo>
                      <a:pt x="792" y="4"/>
                    </a:moveTo>
                    <a:cubicBezTo>
                      <a:pt x="795" y="20"/>
                      <a:pt x="799" y="38"/>
                      <a:pt x="804" y="61"/>
                    </a:cubicBezTo>
                    <a:cubicBezTo>
                      <a:pt x="539" y="118"/>
                      <a:pt x="277" y="171"/>
                      <a:pt x="13" y="224"/>
                    </a:cubicBezTo>
                    <a:cubicBezTo>
                      <a:pt x="8" y="207"/>
                      <a:pt x="4" y="196"/>
                      <a:pt x="2" y="184"/>
                    </a:cubicBezTo>
                    <a:cubicBezTo>
                      <a:pt x="0" y="178"/>
                      <a:pt x="1" y="171"/>
                      <a:pt x="0" y="166"/>
                    </a:cubicBezTo>
                    <a:cubicBezTo>
                      <a:pt x="32" y="149"/>
                      <a:pt x="757" y="0"/>
                      <a:pt x="79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91">
                <a:extLst>
                  <a:ext uri="{FF2B5EF4-FFF2-40B4-BE49-F238E27FC236}">
                    <a16:creationId xmlns:a16="http://schemas.microsoft.com/office/drawing/2014/main" id="{9E085AD0-6269-44C9-8537-9C94B2A69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6375" y="5554663"/>
                <a:ext cx="331788" cy="204788"/>
              </a:xfrm>
              <a:custGeom>
                <a:avLst/>
                <a:gdLst>
                  <a:gd name="T0" fmla="*/ 781 w 807"/>
                  <a:gd name="T1" fmla="*/ 0 h 250"/>
                  <a:gd name="T2" fmla="*/ 790 w 807"/>
                  <a:gd name="T3" fmla="*/ 12 h 250"/>
                  <a:gd name="T4" fmla="*/ 758 w 807"/>
                  <a:gd name="T5" fmla="*/ 75 h 250"/>
                  <a:gd name="T6" fmla="*/ 56 w 807"/>
                  <a:gd name="T7" fmla="*/ 244 h 250"/>
                  <a:gd name="T8" fmla="*/ 17 w 807"/>
                  <a:gd name="T9" fmla="*/ 250 h 250"/>
                  <a:gd name="T10" fmla="*/ 0 w 807"/>
                  <a:gd name="T11" fmla="*/ 189 h 250"/>
                  <a:gd name="T12" fmla="*/ 781 w 807"/>
                  <a:gd name="T1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7" h="250">
                    <a:moveTo>
                      <a:pt x="781" y="0"/>
                    </a:moveTo>
                    <a:cubicBezTo>
                      <a:pt x="787" y="8"/>
                      <a:pt x="789" y="10"/>
                      <a:pt x="790" y="12"/>
                    </a:cubicBezTo>
                    <a:cubicBezTo>
                      <a:pt x="807" y="59"/>
                      <a:pt x="805" y="63"/>
                      <a:pt x="758" y="75"/>
                    </a:cubicBezTo>
                    <a:cubicBezTo>
                      <a:pt x="524" y="131"/>
                      <a:pt x="290" y="188"/>
                      <a:pt x="56" y="244"/>
                    </a:cubicBezTo>
                    <a:cubicBezTo>
                      <a:pt x="44" y="247"/>
                      <a:pt x="33" y="248"/>
                      <a:pt x="17" y="250"/>
                    </a:cubicBezTo>
                    <a:cubicBezTo>
                      <a:pt x="11" y="231"/>
                      <a:pt x="6" y="212"/>
                      <a:pt x="0" y="189"/>
                    </a:cubicBezTo>
                    <a:cubicBezTo>
                      <a:pt x="261" y="120"/>
                      <a:pt x="521" y="58"/>
                      <a:pt x="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92">
                <a:extLst>
                  <a:ext uri="{FF2B5EF4-FFF2-40B4-BE49-F238E27FC236}">
                    <a16:creationId xmlns:a16="http://schemas.microsoft.com/office/drawing/2014/main" id="{02586E12-CD13-45A5-A189-E038C82A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25" y="4754563"/>
                <a:ext cx="323850" cy="255588"/>
              </a:xfrm>
              <a:custGeom>
                <a:avLst/>
                <a:gdLst>
                  <a:gd name="T0" fmla="*/ 765 w 790"/>
                  <a:gd name="T1" fmla="*/ 0 h 311"/>
                  <a:gd name="T2" fmla="*/ 790 w 790"/>
                  <a:gd name="T3" fmla="*/ 58 h 311"/>
                  <a:gd name="T4" fmla="*/ 749 w 790"/>
                  <a:gd name="T5" fmla="*/ 78 h 311"/>
                  <a:gd name="T6" fmla="*/ 200 w 790"/>
                  <a:gd name="T7" fmla="*/ 261 h 311"/>
                  <a:gd name="T8" fmla="*/ 19 w 790"/>
                  <a:gd name="T9" fmla="*/ 311 h 311"/>
                  <a:gd name="T10" fmla="*/ 0 w 790"/>
                  <a:gd name="T11" fmla="*/ 246 h 311"/>
                  <a:gd name="T12" fmla="*/ 765 w 790"/>
                  <a:gd name="T13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311">
                    <a:moveTo>
                      <a:pt x="765" y="0"/>
                    </a:moveTo>
                    <a:cubicBezTo>
                      <a:pt x="774" y="21"/>
                      <a:pt x="781" y="38"/>
                      <a:pt x="790" y="58"/>
                    </a:cubicBezTo>
                    <a:cubicBezTo>
                      <a:pt x="775" y="66"/>
                      <a:pt x="762" y="73"/>
                      <a:pt x="749" y="78"/>
                    </a:cubicBezTo>
                    <a:cubicBezTo>
                      <a:pt x="570" y="151"/>
                      <a:pt x="386" y="208"/>
                      <a:pt x="200" y="261"/>
                    </a:cubicBezTo>
                    <a:cubicBezTo>
                      <a:pt x="142" y="277"/>
                      <a:pt x="83" y="293"/>
                      <a:pt x="19" y="311"/>
                    </a:cubicBezTo>
                    <a:cubicBezTo>
                      <a:pt x="12" y="289"/>
                      <a:pt x="7" y="270"/>
                      <a:pt x="0" y="246"/>
                    </a:cubicBezTo>
                    <a:cubicBezTo>
                      <a:pt x="260" y="175"/>
                      <a:pt x="515" y="103"/>
                      <a:pt x="7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3">
                <a:extLst>
                  <a:ext uri="{FF2B5EF4-FFF2-40B4-BE49-F238E27FC236}">
                    <a16:creationId xmlns:a16="http://schemas.microsoft.com/office/drawing/2014/main" id="{905F35CC-FAB8-42DF-9750-20A4D69E1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5840413"/>
                <a:ext cx="323850" cy="257175"/>
              </a:xfrm>
              <a:custGeom>
                <a:avLst/>
                <a:gdLst>
                  <a:gd name="T0" fmla="*/ 22 w 787"/>
                  <a:gd name="T1" fmla="*/ 314 h 314"/>
                  <a:gd name="T2" fmla="*/ 0 w 787"/>
                  <a:gd name="T3" fmla="*/ 257 h 314"/>
                  <a:gd name="T4" fmla="*/ 770 w 787"/>
                  <a:gd name="T5" fmla="*/ 0 h 314"/>
                  <a:gd name="T6" fmla="*/ 787 w 787"/>
                  <a:gd name="T7" fmla="*/ 59 h 314"/>
                  <a:gd name="T8" fmla="*/ 22 w 787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314">
                    <a:moveTo>
                      <a:pt x="22" y="314"/>
                    </a:moveTo>
                    <a:cubicBezTo>
                      <a:pt x="15" y="295"/>
                      <a:pt x="8" y="278"/>
                      <a:pt x="0" y="257"/>
                    </a:cubicBezTo>
                    <a:cubicBezTo>
                      <a:pt x="254" y="159"/>
                      <a:pt x="509" y="76"/>
                      <a:pt x="770" y="0"/>
                    </a:cubicBezTo>
                    <a:cubicBezTo>
                      <a:pt x="777" y="23"/>
                      <a:pt x="782" y="41"/>
                      <a:pt x="787" y="59"/>
                    </a:cubicBezTo>
                    <a:cubicBezTo>
                      <a:pt x="531" y="145"/>
                      <a:pt x="279" y="229"/>
                      <a:pt x="22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94">
                <a:extLst>
                  <a:ext uri="{FF2B5EF4-FFF2-40B4-BE49-F238E27FC236}">
                    <a16:creationId xmlns:a16="http://schemas.microsoft.com/office/drawing/2014/main" id="{8984D2FC-E132-4AE2-8913-21E6EC676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0" y="2874963"/>
                <a:ext cx="130175" cy="155575"/>
              </a:xfrm>
              <a:custGeom>
                <a:avLst/>
                <a:gdLst>
                  <a:gd name="T0" fmla="*/ 23 w 316"/>
                  <a:gd name="T1" fmla="*/ 0 h 190"/>
                  <a:gd name="T2" fmla="*/ 316 w 316"/>
                  <a:gd name="T3" fmla="*/ 147 h 190"/>
                  <a:gd name="T4" fmla="*/ 296 w 316"/>
                  <a:gd name="T5" fmla="*/ 190 h 190"/>
                  <a:gd name="T6" fmla="*/ 0 w 316"/>
                  <a:gd name="T7" fmla="*/ 40 h 190"/>
                  <a:gd name="T8" fmla="*/ 23 w 316"/>
                  <a:gd name="T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90">
                    <a:moveTo>
                      <a:pt x="23" y="0"/>
                    </a:moveTo>
                    <a:cubicBezTo>
                      <a:pt x="124" y="50"/>
                      <a:pt x="218" y="98"/>
                      <a:pt x="316" y="147"/>
                    </a:cubicBezTo>
                    <a:cubicBezTo>
                      <a:pt x="309" y="161"/>
                      <a:pt x="303" y="173"/>
                      <a:pt x="296" y="190"/>
                    </a:cubicBezTo>
                    <a:cubicBezTo>
                      <a:pt x="194" y="145"/>
                      <a:pt x="96" y="99"/>
                      <a:pt x="0" y="40"/>
                    </a:cubicBezTo>
                    <a:cubicBezTo>
                      <a:pt x="8" y="26"/>
                      <a:pt x="15" y="14"/>
                      <a:pt x="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95">
                <a:extLst>
                  <a:ext uri="{FF2B5EF4-FFF2-40B4-BE49-F238E27FC236}">
                    <a16:creationId xmlns:a16="http://schemas.microsoft.com/office/drawing/2014/main" id="{0BE22339-2CC8-48AD-84ED-AF24A314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0425" y="3732213"/>
                <a:ext cx="128588" cy="165100"/>
              </a:xfrm>
              <a:custGeom>
                <a:avLst/>
                <a:gdLst>
                  <a:gd name="T0" fmla="*/ 0 w 312"/>
                  <a:gd name="T1" fmla="*/ 42 h 202"/>
                  <a:gd name="T2" fmla="*/ 22 w 312"/>
                  <a:gd name="T3" fmla="*/ 0 h 202"/>
                  <a:gd name="T4" fmla="*/ 312 w 312"/>
                  <a:gd name="T5" fmla="*/ 160 h 202"/>
                  <a:gd name="T6" fmla="*/ 286 w 312"/>
                  <a:gd name="T7" fmla="*/ 202 h 202"/>
                  <a:gd name="T8" fmla="*/ 0 w 312"/>
                  <a:gd name="T9" fmla="*/ 4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202">
                    <a:moveTo>
                      <a:pt x="0" y="42"/>
                    </a:moveTo>
                    <a:cubicBezTo>
                      <a:pt x="8" y="27"/>
                      <a:pt x="14" y="16"/>
                      <a:pt x="22" y="0"/>
                    </a:cubicBezTo>
                    <a:cubicBezTo>
                      <a:pt x="122" y="48"/>
                      <a:pt x="215" y="103"/>
                      <a:pt x="312" y="160"/>
                    </a:cubicBezTo>
                    <a:cubicBezTo>
                      <a:pt x="302" y="175"/>
                      <a:pt x="295" y="187"/>
                      <a:pt x="286" y="202"/>
                    </a:cubicBezTo>
                    <a:cubicBezTo>
                      <a:pt x="190" y="148"/>
                      <a:pt x="97" y="97"/>
                      <a:pt x="0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96">
                <a:extLst>
                  <a:ext uri="{FF2B5EF4-FFF2-40B4-BE49-F238E27FC236}">
                    <a16:creationId xmlns:a16="http://schemas.microsoft.com/office/drawing/2014/main" id="{D173CCCB-BFD7-4861-A4F9-4390D45CF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1000" y="3297238"/>
                <a:ext cx="133350" cy="142875"/>
              </a:xfrm>
              <a:custGeom>
                <a:avLst/>
                <a:gdLst>
                  <a:gd name="T0" fmla="*/ 322 w 322"/>
                  <a:gd name="T1" fmla="*/ 127 h 174"/>
                  <a:gd name="T2" fmla="*/ 304 w 322"/>
                  <a:gd name="T3" fmla="*/ 174 h 174"/>
                  <a:gd name="T4" fmla="*/ 0 w 322"/>
                  <a:gd name="T5" fmla="*/ 47 h 174"/>
                  <a:gd name="T6" fmla="*/ 19 w 322"/>
                  <a:gd name="T7" fmla="*/ 0 h 174"/>
                  <a:gd name="T8" fmla="*/ 322 w 322"/>
                  <a:gd name="T9" fmla="*/ 12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74">
                    <a:moveTo>
                      <a:pt x="322" y="127"/>
                    </a:moveTo>
                    <a:cubicBezTo>
                      <a:pt x="316" y="143"/>
                      <a:pt x="311" y="156"/>
                      <a:pt x="304" y="174"/>
                    </a:cubicBezTo>
                    <a:cubicBezTo>
                      <a:pt x="201" y="131"/>
                      <a:pt x="103" y="90"/>
                      <a:pt x="0" y="47"/>
                    </a:cubicBezTo>
                    <a:cubicBezTo>
                      <a:pt x="7" y="31"/>
                      <a:pt x="12" y="18"/>
                      <a:pt x="19" y="0"/>
                    </a:cubicBezTo>
                    <a:cubicBezTo>
                      <a:pt x="121" y="42"/>
                      <a:pt x="220" y="84"/>
                      <a:pt x="322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97">
                <a:extLst>
                  <a:ext uri="{FF2B5EF4-FFF2-40B4-BE49-F238E27FC236}">
                    <a16:creationId xmlns:a16="http://schemas.microsoft.com/office/drawing/2014/main" id="{7327AC00-8392-40B9-9F53-64D2FEE1F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113" y="3095625"/>
                <a:ext cx="133350" cy="142875"/>
              </a:xfrm>
              <a:custGeom>
                <a:avLst/>
                <a:gdLst>
                  <a:gd name="T0" fmla="*/ 0 w 323"/>
                  <a:gd name="T1" fmla="*/ 47 h 174"/>
                  <a:gd name="T2" fmla="*/ 20 w 323"/>
                  <a:gd name="T3" fmla="*/ 0 h 174"/>
                  <a:gd name="T4" fmla="*/ 323 w 323"/>
                  <a:gd name="T5" fmla="*/ 126 h 174"/>
                  <a:gd name="T6" fmla="*/ 305 w 323"/>
                  <a:gd name="T7" fmla="*/ 174 h 174"/>
                  <a:gd name="T8" fmla="*/ 0 w 323"/>
                  <a:gd name="T9" fmla="*/ 4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174">
                    <a:moveTo>
                      <a:pt x="0" y="47"/>
                    </a:moveTo>
                    <a:cubicBezTo>
                      <a:pt x="8" y="29"/>
                      <a:pt x="13" y="17"/>
                      <a:pt x="20" y="0"/>
                    </a:cubicBezTo>
                    <a:cubicBezTo>
                      <a:pt x="121" y="42"/>
                      <a:pt x="219" y="83"/>
                      <a:pt x="323" y="126"/>
                    </a:cubicBezTo>
                    <a:cubicBezTo>
                      <a:pt x="317" y="142"/>
                      <a:pt x="311" y="156"/>
                      <a:pt x="305" y="174"/>
                    </a:cubicBezTo>
                    <a:cubicBezTo>
                      <a:pt x="202" y="131"/>
                      <a:pt x="104" y="90"/>
                      <a:pt x="0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98">
                <a:extLst>
                  <a:ext uri="{FF2B5EF4-FFF2-40B4-BE49-F238E27FC236}">
                    <a16:creationId xmlns:a16="http://schemas.microsoft.com/office/drawing/2014/main" id="{89D6D6E6-14FA-4F00-8EBB-E7338ECF1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75" y="4445000"/>
                <a:ext cx="120650" cy="185738"/>
              </a:xfrm>
              <a:custGeom>
                <a:avLst/>
                <a:gdLst>
                  <a:gd name="T0" fmla="*/ 19 w 291"/>
                  <a:gd name="T1" fmla="*/ 226 h 226"/>
                  <a:gd name="T2" fmla="*/ 6 w 291"/>
                  <a:gd name="T3" fmla="*/ 204 h 226"/>
                  <a:gd name="T4" fmla="*/ 0 w 291"/>
                  <a:gd name="T5" fmla="*/ 180 h 226"/>
                  <a:gd name="T6" fmla="*/ 251 w 291"/>
                  <a:gd name="T7" fmla="*/ 0 h 226"/>
                  <a:gd name="T8" fmla="*/ 291 w 291"/>
                  <a:gd name="T9" fmla="*/ 28 h 226"/>
                  <a:gd name="T10" fmla="*/ 19 w 291"/>
                  <a:gd name="T11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226">
                    <a:moveTo>
                      <a:pt x="19" y="226"/>
                    </a:moveTo>
                    <a:cubicBezTo>
                      <a:pt x="13" y="215"/>
                      <a:pt x="8" y="210"/>
                      <a:pt x="6" y="204"/>
                    </a:cubicBezTo>
                    <a:cubicBezTo>
                      <a:pt x="3" y="198"/>
                      <a:pt x="2" y="192"/>
                      <a:pt x="0" y="180"/>
                    </a:cubicBezTo>
                    <a:cubicBezTo>
                      <a:pt x="91" y="134"/>
                      <a:pt x="182" y="84"/>
                      <a:pt x="251" y="0"/>
                    </a:cubicBezTo>
                    <a:cubicBezTo>
                      <a:pt x="264" y="9"/>
                      <a:pt x="276" y="17"/>
                      <a:pt x="291" y="28"/>
                    </a:cubicBezTo>
                    <a:cubicBezTo>
                      <a:pt x="219" y="122"/>
                      <a:pt x="123" y="176"/>
                      <a:pt x="19" y="2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9">
                <a:extLst>
                  <a:ext uri="{FF2B5EF4-FFF2-40B4-BE49-F238E27FC236}">
                    <a16:creationId xmlns:a16="http://schemas.microsoft.com/office/drawing/2014/main" id="{518F7EF8-750D-46D6-A7D3-B6F253C84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3888" y="3505200"/>
                <a:ext cx="131763" cy="149225"/>
              </a:xfrm>
              <a:custGeom>
                <a:avLst/>
                <a:gdLst>
                  <a:gd name="T0" fmla="*/ 0 w 320"/>
                  <a:gd name="T1" fmla="*/ 45 h 181"/>
                  <a:gd name="T2" fmla="*/ 11 w 320"/>
                  <a:gd name="T3" fmla="*/ 16 h 181"/>
                  <a:gd name="T4" fmla="*/ 24 w 320"/>
                  <a:gd name="T5" fmla="*/ 0 h 181"/>
                  <a:gd name="T6" fmla="*/ 320 w 320"/>
                  <a:gd name="T7" fmla="*/ 135 h 181"/>
                  <a:gd name="T8" fmla="*/ 298 w 320"/>
                  <a:gd name="T9" fmla="*/ 181 h 181"/>
                  <a:gd name="T10" fmla="*/ 0 w 320"/>
                  <a:gd name="T11" fmla="*/ 4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1">
                    <a:moveTo>
                      <a:pt x="0" y="45"/>
                    </a:moveTo>
                    <a:cubicBezTo>
                      <a:pt x="5" y="31"/>
                      <a:pt x="7" y="23"/>
                      <a:pt x="11" y="16"/>
                    </a:cubicBezTo>
                    <a:cubicBezTo>
                      <a:pt x="13" y="12"/>
                      <a:pt x="17" y="8"/>
                      <a:pt x="24" y="0"/>
                    </a:cubicBezTo>
                    <a:cubicBezTo>
                      <a:pt x="121" y="44"/>
                      <a:pt x="218" y="89"/>
                      <a:pt x="320" y="135"/>
                    </a:cubicBezTo>
                    <a:cubicBezTo>
                      <a:pt x="312" y="152"/>
                      <a:pt x="306" y="164"/>
                      <a:pt x="298" y="181"/>
                    </a:cubicBezTo>
                    <a:cubicBezTo>
                      <a:pt x="198" y="135"/>
                      <a:pt x="101" y="91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0">
                <a:extLst>
                  <a:ext uri="{FF2B5EF4-FFF2-40B4-BE49-F238E27FC236}">
                    <a16:creationId xmlns:a16="http://schemas.microsoft.com/office/drawing/2014/main" id="{314A52D3-671C-47DB-8528-938FA122D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5" y="4010025"/>
                <a:ext cx="107950" cy="217488"/>
              </a:xfrm>
              <a:custGeom>
                <a:avLst/>
                <a:gdLst>
                  <a:gd name="T0" fmla="*/ 0 w 262"/>
                  <a:gd name="T1" fmla="*/ 37 h 266"/>
                  <a:gd name="T2" fmla="*/ 32 w 262"/>
                  <a:gd name="T3" fmla="*/ 0 h 266"/>
                  <a:gd name="T4" fmla="*/ 262 w 262"/>
                  <a:gd name="T5" fmla="*/ 238 h 266"/>
                  <a:gd name="T6" fmla="*/ 242 w 262"/>
                  <a:gd name="T7" fmla="*/ 256 h 266"/>
                  <a:gd name="T8" fmla="*/ 221 w 262"/>
                  <a:gd name="T9" fmla="*/ 266 h 266"/>
                  <a:gd name="T10" fmla="*/ 0 w 262"/>
                  <a:gd name="T11" fmla="*/ 3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6">
                    <a:moveTo>
                      <a:pt x="0" y="37"/>
                    </a:moveTo>
                    <a:cubicBezTo>
                      <a:pt x="13" y="22"/>
                      <a:pt x="21" y="13"/>
                      <a:pt x="32" y="0"/>
                    </a:cubicBezTo>
                    <a:cubicBezTo>
                      <a:pt x="122" y="69"/>
                      <a:pt x="202" y="142"/>
                      <a:pt x="262" y="238"/>
                    </a:cubicBezTo>
                    <a:cubicBezTo>
                      <a:pt x="253" y="246"/>
                      <a:pt x="248" y="252"/>
                      <a:pt x="242" y="256"/>
                    </a:cubicBezTo>
                    <a:cubicBezTo>
                      <a:pt x="236" y="259"/>
                      <a:pt x="230" y="261"/>
                      <a:pt x="221" y="266"/>
                    </a:cubicBezTo>
                    <a:cubicBezTo>
                      <a:pt x="162" y="177"/>
                      <a:pt x="85" y="106"/>
                      <a:pt x="0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EE10279E-C214-4960-AC29-7EDCD03C4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63" y="1908175"/>
                <a:ext cx="103188" cy="61913"/>
              </a:xfrm>
              <a:custGeom>
                <a:avLst/>
                <a:gdLst>
                  <a:gd name="T0" fmla="*/ 248 w 251"/>
                  <a:gd name="T1" fmla="*/ 34 h 76"/>
                  <a:gd name="T2" fmla="*/ 98 w 251"/>
                  <a:gd name="T3" fmla="*/ 59 h 76"/>
                  <a:gd name="T4" fmla="*/ 36 w 251"/>
                  <a:gd name="T5" fmla="*/ 68 h 76"/>
                  <a:gd name="T6" fmla="*/ 3 w 251"/>
                  <a:gd name="T7" fmla="*/ 56 h 76"/>
                  <a:gd name="T8" fmla="*/ 33 w 251"/>
                  <a:gd name="T9" fmla="*/ 33 h 76"/>
                  <a:gd name="T10" fmla="*/ 135 w 251"/>
                  <a:gd name="T11" fmla="*/ 16 h 76"/>
                  <a:gd name="T12" fmla="*/ 225 w 251"/>
                  <a:gd name="T13" fmla="*/ 3 h 76"/>
                  <a:gd name="T14" fmla="*/ 248 w 251"/>
                  <a:gd name="T15" fmla="*/ 3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76">
                    <a:moveTo>
                      <a:pt x="248" y="34"/>
                    </a:moveTo>
                    <a:cubicBezTo>
                      <a:pt x="197" y="43"/>
                      <a:pt x="148" y="51"/>
                      <a:pt x="98" y="59"/>
                    </a:cubicBezTo>
                    <a:cubicBezTo>
                      <a:pt x="77" y="62"/>
                      <a:pt x="57" y="66"/>
                      <a:pt x="36" y="68"/>
                    </a:cubicBezTo>
                    <a:cubicBezTo>
                      <a:pt x="23" y="69"/>
                      <a:pt x="7" y="76"/>
                      <a:pt x="3" y="56"/>
                    </a:cubicBezTo>
                    <a:cubicBezTo>
                      <a:pt x="0" y="34"/>
                      <a:pt x="20" y="35"/>
                      <a:pt x="33" y="33"/>
                    </a:cubicBezTo>
                    <a:cubicBezTo>
                      <a:pt x="67" y="26"/>
                      <a:pt x="101" y="22"/>
                      <a:pt x="135" y="16"/>
                    </a:cubicBezTo>
                    <a:cubicBezTo>
                      <a:pt x="165" y="12"/>
                      <a:pt x="195" y="7"/>
                      <a:pt x="225" y="3"/>
                    </a:cubicBezTo>
                    <a:cubicBezTo>
                      <a:pt x="244" y="0"/>
                      <a:pt x="251" y="10"/>
                      <a:pt x="248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">
                <a:extLst>
                  <a:ext uri="{FF2B5EF4-FFF2-40B4-BE49-F238E27FC236}">
                    <a16:creationId xmlns:a16="http://schemas.microsoft.com/office/drawing/2014/main" id="{924ED7A9-1E4A-4690-9D44-C0C0F83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1725" y="1847850"/>
                <a:ext cx="103188" cy="57150"/>
              </a:xfrm>
              <a:custGeom>
                <a:avLst/>
                <a:gdLst>
                  <a:gd name="T0" fmla="*/ 19 w 252"/>
                  <a:gd name="T1" fmla="*/ 71 h 71"/>
                  <a:gd name="T2" fmla="*/ 3 w 252"/>
                  <a:gd name="T3" fmla="*/ 53 h 71"/>
                  <a:gd name="T4" fmla="*/ 23 w 252"/>
                  <a:gd name="T5" fmla="*/ 34 h 71"/>
                  <a:gd name="T6" fmla="*/ 220 w 252"/>
                  <a:gd name="T7" fmla="*/ 2 h 71"/>
                  <a:gd name="T8" fmla="*/ 248 w 252"/>
                  <a:gd name="T9" fmla="*/ 15 h 71"/>
                  <a:gd name="T10" fmla="*/ 226 w 252"/>
                  <a:gd name="T11" fmla="*/ 37 h 71"/>
                  <a:gd name="T12" fmla="*/ 77 w 252"/>
                  <a:gd name="T13" fmla="*/ 61 h 71"/>
                  <a:gd name="T14" fmla="*/ 19 w 252"/>
                  <a:gd name="T1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71">
                    <a:moveTo>
                      <a:pt x="19" y="71"/>
                    </a:moveTo>
                    <a:cubicBezTo>
                      <a:pt x="15" y="66"/>
                      <a:pt x="5" y="61"/>
                      <a:pt x="3" y="53"/>
                    </a:cubicBezTo>
                    <a:cubicBezTo>
                      <a:pt x="0" y="39"/>
                      <a:pt x="13" y="36"/>
                      <a:pt x="23" y="34"/>
                    </a:cubicBezTo>
                    <a:cubicBezTo>
                      <a:pt x="89" y="23"/>
                      <a:pt x="154" y="12"/>
                      <a:pt x="220" y="2"/>
                    </a:cubicBezTo>
                    <a:cubicBezTo>
                      <a:pt x="232" y="0"/>
                      <a:pt x="245" y="0"/>
                      <a:pt x="248" y="15"/>
                    </a:cubicBezTo>
                    <a:cubicBezTo>
                      <a:pt x="252" y="32"/>
                      <a:pt x="239" y="35"/>
                      <a:pt x="226" y="37"/>
                    </a:cubicBezTo>
                    <a:cubicBezTo>
                      <a:pt x="177" y="45"/>
                      <a:pt x="127" y="53"/>
                      <a:pt x="77" y="61"/>
                    </a:cubicBezTo>
                    <a:cubicBezTo>
                      <a:pt x="60" y="64"/>
                      <a:pt x="43" y="67"/>
                      <a:pt x="19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">
                <a:extLst>
                  <a:ext uri="{FF2B5EF4-FFF2-40B4-BE49-F238E27FC236}">
                    <a16:creationId xmlns:a16="http://schemas.microsoft.com/office/drawing/2014/main" id="{6B6A93F1-50E4-43DB-A26C-362AB4086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938" y="2205038"/>
                <a:ext cx="100013" cy="77788"/>
              </a:xfrm>
              <a:custGeom>
                <a:avLst/>
                <a:gdLst>
                  <a:gd name="T0" fmla="*/ 242 w 242"/>
                  <a:gd name="T1" fmla="*/ 29 h 95"/>
                  <a:gd name="T2" fmla="*/ 219 w 242"/>
                  <a:gd name="T3" fmla="*/ 39 h 95"/>
                  <a:gd name="T4" fmla="*/ 31 w 242"/>
                  <a:gd name="T5" fmla="*/ 91 h 95"/>
                  <a:gd name="T6" fmla="*/ 16 w 242"/>
                  <a:gd name="T7" fmla="*/ 94 h 95"/>
                  <a:gd name="T8" fmla="*/ 1 w 242"/>
                  <a:gd name="T9" fmla="*/ 85 h 95"/>
                  <a:gd name="T10" fmla="*/ 6 w 242"/>
                  <a:gd name="T11" fmla="*/ 64 h 95"/>
                  <a:gd name="T12" fmla="*/ 20 w 242"/>
                  <a:gd name="T13" fmla="*/ 58 h 95"/>
                  <a:gd name="T14" fmla="*/ 207 w 242"/>
                  <a:gd name="T15" fmla="*/ 5 h 95"/>
                  <a:gd name="T16" fmla="*/ 242 w 242"/>
                  <a:gd name="T17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95">
                    <a:moveTo>
                      <a:pt x="242" y="29"/>
                    </a:moveTo>
                    <a:cubicBezTo>
                      <a:pt x="233" y="33"/>
                      <a:pt x="226" y="37"/>
                      <a:pt x="219" y="39"/>
                    </a:cubicBezTo>
                    <a:cubicBezTo>
                      <a:pt x="156" y="57"/>
                      <a:pt x="94" y="74"/>
                      <a:pt x="31" y="91"/>
                    </a:cubicBezTo>
                    <a:cubicBezTo>
                      <a:pt x="26" y="92"/>
                      <a:pt x="21" y="95"/>
                      <a:pt x="16" y="94"/>
                    </a:cubicBezTo>
                    <a:cubicBezTo>
                      <a:pt x="10" y="93"/>
                      <a:pt x="2" y="89"/>
                      <a:pt x="1" y="85"/>
                    </a:cubicBezTo>
                    <a:cubicBezTo>
                      <a:pt x="0" y="78"/>
                      <a:pt x="2" y="70"/>
                      <a:pt x="6" y="64"/>
                    </a:cubicBezTo>
                    <a:cubicBezTo>
                      <a:pt x="8" y="60"/>
                      <a:pt x="15" y="59"/>
                      <a:pt x="20" y="58"/>
                    </a:cubicBezTo>
                    <a:cubicBezTo>
                      <a:pt x="82" y="40"/>
                      <a:pt x="145" y="23"/>
                      <a:pt x="207" y="5"/>
                    </a:cubicBezTo>
                    <a:cubicBezTo>
                      <a:pt x="224" y="1"/>
                      <a:pt x="239" y="0"/>
                      <a:pt x="242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4">
                <a:extLst>
                  <a:ext uri="{FF2B5EF4-FFF2-40B4-BE49-F238E27FC236}">
                    <a16:creationId xmlns:a16="http://schemas.microsoft.com/office/drawing/2014/main" id="{4CE9D1E3-D0CB-457D-9156-EB4ABC7AC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5400" y="1778000"/>
                <a:ext cx="103188" cy="61913"/>
              </a:xfrm>
              <a:custGeom>
                <a:avLst/>
                <a:gdLst>
                  <a:gd name="T0" fmla="*/ 20 w 248"/>
                  <a:gd name="T1" fmla="*/ 77 h 77"/>
                  <a:gd name="T2" fmla="*/ 4 w 248"/>
                  <a:gd name="T3" fmla="*/ 60 h 77"/>
                  <a:gd name="T4" fmla="*/ 22 w 248"/>
                  <a:gd name="T5" fmla="*/ 39 h 77"/>
                  <a:gd name="T6" fmla="*/ 155 w 248"/>
                  <a:gd name="T7" fmla="*/ 14 h 77"/>
                  <a:gd name="T8" fmla="*/ 226 w 248"/>
                  <a:gd name="T9" fmla="*/ 1 h 77"/>
                  <a:gd name="T10" fmla="*/ 246 w 248"/>
                  <a:gd name="T11" fmla="*/ 13 h 77"/>
                  <a:gd name="T12" fmla="*/ 235 w 248"/>
                  <a:gd name="T13" fmla="*/ 33 h 77"/>
                  <a:gd name="T14" fmla="*/ 20 w 24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77">
                    <a:moveTo>
                      <a:pt x="20" y="77"/>
                    </a:moveTo>
                    <a:cubicBezTo>
                      <a:pt x="15" y="72"/>
                      <a:pt x="6" y="67"/>
                      <a:pt x="4" y="60"/>
                    </a:cubicBezTo>
                    <a:cubicBezTo>
                      <a:pt x="0" y="47"/>
                      <a:pt x="11" y="41"/>
                      <a:pt x="22" y="39"/>
                    </a:cubicBezTo>
                    <a:cubicBezTo>
                      <a:pt x="66" y="30"/>
                      <a:pt x="111" y="22"/>
                      <a:pt x="155" y="14"/>
                    </a:cubicBezTo>
                    <a:cubicBezTo>
                      <a:pt x="179" y="9"/>
                      <a:pt x="202" y="4"/>
                      <a:pt x="226" y="1"/>
                    </a:cubicBezTo>
                    <a:cubicBezTo>
                      <a:pt x="232" y="0"/>
                      <a:pt x="244" y="7"/>
                      <a:pt x="246" y="13"/>
                    </a:cubicBezTo>
                    <a:cubicBezTo>
                      <a:pt x="248" y="18"/>
                      <a:pt x="241" y="32"/>
                      <a:pt x="235" y="33"/>
                    </a:cubicBezTo>
                    <a:cubicBezTo>
                      <a:pt x="165" y="48"/>
                      <a:pt x="95" y="62"/>
                      <a:pt x="20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5">
                <a:extLst>
                  <a:ext uri="{FF2B5EF4-FFF2-40B4-BE49-F238E27FC236}">
                    <a16:creationId xmlns:a16="http://schemas.microsoft.com/office/drawing/2014/main" id="{0083C071-D70C-4255-8F51-6273C5AE2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1970088"/>
                <a:ext cx="104775" cy="61913"/>
              </a:xfrm>
              <a:custGeom>
                <a:avLst/>
                <a:gdLst>
                  <a:gd name="T0" fmla="*/ 243 w 253"/>
                  <a:gd name="T1" fmla="*/ 0 h 75"/>
                  <a:gd name="T2" fmla="*/ 234 w 253"/>
                  <a:gd name="T3" fmla="*/ 37 h 75"/>
                  <a:gd name="T4" fmla="*/ 12 w 253"/>
                  <a:gd name="T5" fmla="*/ 75 h 75"/>
                  <a:gd name="T6" fmla="*/ 20 w 253"/>
                  <a:gd name="T7" fmla="*/ 38 h 75"/>
                  <a:gd name="T8" fmla="*/ 243 w 253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75">
                    <a:moveTo>
                      <a:pt x="243" y="0"/>
                    </a:moveTo>
                    <a:cubicBezTo>
                      <a:pt x="253" y="22"/>
                      <a:pt x="252" y="34"/>
                      <a:pt x="234" y="37"/>
                    </a:cubicBezTo>
                    <a:cubicBezTo>
                      <a:pt x="160" y="50"/>
                      <a:pt x="86" y="62"/>
                      <a:pt x="12" y="75"/>
                    </a:cubicBezTo>
                    <a:cubicBezTo>
                      <a:pt x="1" y="56"/>
                      <a:pt x="0" y="42"/>
                      <a:pt x="20" y="38"/>
                    </a:cubicBezTo>
                    <a:cubicBezTo>
                      <a:pt x="94" y="25"/>
                      <a:pt x="168" y="13"/>
                      <a:pt x="2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06">
                <a:extLst>
                  <a:ext uri="{FF2B5EF4-FFF2-40B4-BE49-F238E27FC236}">
                    <a16:creationId xmlns:a16="http://schemas.microsoft.com/office/drawing/2014/main" id="{1FD87910-1EB4-40BA-8FF3-20A0548F1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0" y="2497138"/>
                <a:ext cx="57150" cy="184150"/>
              </a:xfrm>
              <a:custGeom>
                <a:avLst/>
                <a:gdLst>
                  <a:gd name="T0" fmla="*/ 139 w 139"/>
                  <a:gd name="T1" fmla="*/ 29 h 223"/>
                  <a:gd name="T2" fmla="*/ 36 w 139"/>
                  <a:gd name="T3" fmla="*/ 216 h 223"/>
                  <a:gd name="T4" fmla="*/ 2 w 139"/>
                  <a:gd name="T5" fmla="*/ 198 h 223"/>
                  <a:gd name="T6" fmla="*/ 16 w 139"/>
                  <a:gd name="T7" fmla="*/ 133 h 223"/>
                  <a:gd name="T8" fmla="*/ 103 w 139"/>
                  <a:gd name="T9" fmla="*/ 16 h 223"/>
                  <a:gd name="T10" fmla="*/ 139 w 139"/>
                  <a:gd name="T11" fmla="*/ 2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223">
                    <a:moveTo>
                      <a:pt x="139" y="29"/>
                    </a:moveTo>
                    <a:cubicBezTo>
                      <a:pt x="84" y="79"/>
                      <a:pt x="33" y="134"/>
                      <a:pt x="36" y="216"/>
                    </a:cubicBezTo>
                    <a:cubicBezTo>
                      <a:pt x="6" y="223"/>
                      <a:pt x="0" y="221"/>
                      <a:pt x="2" y="198"/>
                    </a:cubicBezTo>
                    <a:cubicBezTo>
                      <a:pt x="4" y="176"/>
                      <a:pt x="9" y="154"/>
                      <a:pt x="16" y="133"/>
                    </a:cubicBezTo>
                    <a:cubicBezTo>
                      <a:pt x="33" y="85"/>
                      <a:pt x="66" y="49"/>
                      <a:pt x="103" y="16"/>
                    </a:cubicBezTo>
                    <a:cubicBezTo>
                      <a:pt x="120" y="0"/>
                      <a:pt x="130" y="6"/>
                      <a:pt x="139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07">
                <a:extLst>
                  <a:ext uri="{FF2B5EF4-FFF2-40B4-BE49-F238E27FC236}">
                    <a16:creationId xmlns:a16="http://schemas.microsoft.com/office/drawing/2014/main" id="{207A3284-1B16-4D69-8041-8073733E3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5" y="2116138"/>
                <a:ext cx="100013" cy="66675"/>
              </a:xfrm>
              <a:custGeom>
                <a:avLst/>
                <a:gdLst>
                  <a:gd name="T0" fmla="*/ 228 w 246"/>
                  <a:gd name="T1" fmla="*/ 0 h 82"/>
                  <a:gd name="T2" fmla="*/ 242 w 246"/>
                  <a:gd name="T3" fmla="*/ 17 h 82"/>
                  <a:gd name="T4" fmla="*/ 224 w 246"/>
                  <a:gd name="T5" fmla="*/ 37 h 82"/>
                  <a:gd name="T6" fmla="*/ 72 w 246"/>
                  <a:gd name="T7" fmla="*/ 71 h 82"/>
                  <a:gd name="T8" fmla="*/ 21 w 246"/>
                  <a:gd name="T9" fmla="*/ 81 h 82"/>
                  <a:gd name="T10" fmla="*/ 0 w 246"/>
                  <a:gd name="T11" fmla="*/ 69 h 82"/>
                  <a:gd name="T12" fmla="*/ 14 w 246"/>
                  <a:gd name="T13" fmla="*/ 49 h 82"/>
                  <a:gd name="T14" fmla="*/ 44 w 246"/>
                  <a:gd name="T15" fmla="*/ 41 h 82"/>
                  <a:gd name="T16" fmla="*/ 199 w 246"/>
                  <a:gd name="T17" fmla="*/ 6 h 82"/>
                  <a:gd name="T18" fmla="*/ 228 w 246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82">
                    <a:moveTo>
                      <a:pt x="228" y="0"/>
                    </a:moveTo>
                    <a:cubicBezTo>
                      <a:pt x="232" y="5"/>
                      <a:pt x="240" y="10"/>
                      <a:pt x="242" y="17"/>
                    </a:cubicBezTo>
                    <a:cubicBezTo>
                      <a:pt x="246" y="30"/>
                      <a:pt x="235" y="35"/>
                      <a:pt x="224" y="37"/>
                    </a:cubicBezTo>
                    <a:cubicBezTo>
                      <a:pt x="173" y="48"/>
                      <a:pt x="123" y="59"/>
                      <a:pt x="72" y="71"/>
                    </a:cubicBezTo>
                    <a:cubicBezTo>
                      <a:pt x="55" y="74"/>
                      <a:pt x="38" y="80"/>
                      <a:pt x="21" y="81"/>
                    </a:cubicBezTo>
                    <a:cubicBezTo>
                      <a:pt x="15" y="82"/>
                      <a:pt x="7" y="74"/>
                      <a:pt x="0" y="69"/>
                    </a:cubicBezTo>
                    <a:cubicBezTo>
                      <a:pt x="4" y="63"/>
                      <a:pt x="7" y="53"/>
                      <a:pt x="14" y="49"/>
                    </a:cubicBezTo>
                    <a:cubicBezTo>
                      <a:pt x="22" y="44"/>
                      <a:pt x="34" y="43"/>
                      <a:pt x="44" y="41"/>
                    </a:cubicBezTo>
                    <a:cubicBezTo>
                      <a:pt x="96" y="29"/>
                      <a:pt x="148" y="18"/>
                      <a:pt x="199" y="6"/>
                    </a:cubicBezTo>
                    <a:cubicBezTo>
                      <a:pt x="207" y="4"/>
                      <a:pt x="215" y="3"/>
                      <a:pt x="2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8">
                <a:extLst>
                  <a:ext uri="{FF2B5EF4-FFF2-40B4-BE49-F238E27FC236}">
                    <a16:creationId xmlns:a16="http://schemas.microsoft.com/office/drawing/2014/main" id="{06E3ABDE-4CE7-468F-B9B3-643138891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039938"/>
                <a:ext cx="103188" cy="61913"/>
              </a:xfrm>
              <a:custGeom>
                <a:avLst/>
                <a:gdLst>
                  <a:gd name="T0" fmla="*/ 11 w 252"/>
                  <a:gd name="T1" fmla="*/ 76 h 76"/>
                  <a:gd name="T2" fmla="*/ 20 w 252"/>
                  <a:gd name="T3" fmla="*/ 40 h 76"/>
                  <a:gd name="T4" fmla="*/ 227 w 252"/>
                  <a:gd name="T5" fmla="*/ 1 h 76"/>
                  <a:gd name="T6" fmla="*/ 247 w 252"/>
                  <a:gd name="T7" fmla="*/ 13 h 76"/>
                  <a:gd name="T8" fmla="*/ 232 w 252"/>
                  <a:gd name="T9" fmla="*/ 35 h 76"/>
                  <a:gd name="T10" fmla="*/ 69 w 252"/>
                  <a:gd name="T11" fmla="*/ 66 h 76"/>
                  <a:gd name="T12" fmla="*/ 11 w 252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2" h="76">
                    <a:moveTo>
                      <a:pt x="11" y="76"/>
                    </a:moveTo>
                    <a:cubicBezTo>
                      <a:pt x="0" y="57"/>
                      <a:pt x="0" y="44"/>
                      <a:pt x="20" y="40"/>
                    </a:cubicBezTo>
                    <a:cubicBezTo>
                      <a:pt x="89" y="26"/>
                      <a:pt x="158" y="13"/>
                      <a:pt x="227" y="1"/>
                    </a:cubicBezTo>
                    <a:cubicBezTo>
                      <a:pt x="233" y="0"/>
                      <a:pt x="245" y="7"/>
                      <a:pt x="247" y="13"/>
                    </a:cubicBezTo>
                    <a:cubicBezTo>
                      <a:pt x="252" y="24"/>
                      <a:pt x="245" y="32"/>
                      <a:pt x="232" y="35"/>
                    </a:cubicBezTo>
                    <a:cubicBezTo>
                      <a:pt x="178" y="45"/>
                      <a:pt x="123" y="56"/>
                      <a:pt x="69" y="66"/>
                    </a:cubicBezTo>
                    <a:cubicBezTo>
                      <a:pt x="50" y="70"/>
                      <a:pt x="30" y="73"/>
                      <a:pt x="11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9">
                <a:extLst>
                  <a:ext uri="{FF2B5EF4-FFF2-40B4-BE49-F238E27FC236}">
                    <a16:creationId xmlns:a16="http://schemas.microsoft.com/office/drawing/2014/main" id="{309E7042-71FB-4B53-BF3E-4706CC714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025" y="2322513"/>
                <a:ext cx="101600" cy="98425"/>
              </a:xfrm>
              <a:custGeom>
                <a:avLst/>
                <a:gdLst>
                  <a:gd name="T0" fmla="*/ 19 w 245"/>
                  <a:gd name="T1" fmla="*/ 120 h 120"/>
                  <a:gd name="T2" fmla="*/ 18 w 245"/>
                  <a:gd name="T3" fmla="*/ 84 h 120"/>
                  <a:gd name="T4" fmla="*/ 217 w 245"/>
                  <a:gd name="T5" fmla="*/ 2 h 120"/>
                  <a:gd name="T6" fmla="*/ 239 w 245"/>
                  <a:gd name="T7" fmla="*/ 11 h 120"/>
                  <a:gd name="T8" fmla="*/ 227 w 245"/>
                  <a:gd name="T9" fmla="*/ 35 h 120"/>
                  <a:gd name="T10" fmla="*/ 171 w 245"/>
                  <a:gd name="T11" fmla="*/ 56 h 120"/>
                  <a:gd name="T12" fmla="*/ 19 w 245"/>
                  <a:gd name="T1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120">
                    <a:moveTo>
                      <a:pt x="19" y="120"/>
                    </a:moveTo>
                    <a:cubicBezTo>
                      <a:pt x="6" y="104"/>
                      <a:pt x="0" y="92"/>
                      <a:pt x="18" y="84"/>
                    </a:cubicBezTo>
                    <a:cubicBezTo>
                      <a:pt x="84" y="56"/>
                      <a:pt x="150" y="28"/>
                      <a:pt x="217" y="2"/>
                    </a:cubicBezTo>
                    <a:cubicBezTo>
                      <a:pt x="222" y="0"/>
                      <a:pt x="235" y="5"/>
                      <a:pt x="239" y="11"/>
                    </a:cubicBezTo>
                    <a:cubicBezTo>
                      <a:pt x="245" y="22"/>
                      <a:pt x="239" y="30"/>
                      <a:pt x="227" y="35"/>
                    </a:cubicBezTo>
                    <a:cubicBezTo>
                      <a:pt x="208" y="42"/>
                      <a:pt x="189" y="49"/>
                      <a:pt x="171" y="56"/>
                    </a:cubicBezTo>
                    <a:cubicBezTo>
                      <a:pt x="121" y="77"/>
                      <a:pt x="71" y="98"/>
                      <a:pt x="19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0">
                <a:extLst>
                  <a:ext uri="{FF2B5EF4-FFF2-40B4-BE49-F238E27FC236}">
                    <a16:creationId xmlns:a16="http://schemas.microsoft.com/office/drawing/2014/main" id="{FF10C69F-1AA3-40D9-9C0F-52249D00A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9075" y="1689100"/>
                <a:ext cx="103188" cy="73025"/>
              </a:xfrm>
              <a:custGeom>
                <a:avLst/>
                <a:gdLst>
                  <a:gd name="T0" fmla="*/ 241 w 251"/>
                  <a:gd name="T1" fmla="*/ 2 h 88"/>
                  <a:gd name="T2" fmla="*/ 228 w 251"/>
                  <a:gd name="T3" fmla="*/ 36 h 88"/>
                  <a:gd name="T4" fmla="*/ 31 w 251"/>
                  <a:gd name="T5" fmla="*/ 85 h 88"/>
                  <a:gd name="T6" fmla="*/ 3 w 251"/>
                  <a:gd name="T7" fmla="*/ 72 h 88"/>
                  <a:gd name="T8" fmla="*/ 21 w 251"/>
                  <a:gd name="T9" fmla="*/ 51 h 88"/>
                  <a:gd name="T10" fmla="*/ 222 w 251"/>
                  <a:gd name="T11" fmla="*/ 1 h 88"/>
                  <a:gd name="T12" fmla="*/ 241 w 251"/>
                  <a:gd name="T13" fmla="*/ 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88">
                    <a:moveTo>
                      <a:pt x="241" y="2"/>
                    </a:moveTo>
                    <a:cubicBezTo>
                      <a:pt x="251" y="23"/>
                      <a:pt x="243" y="32"/>
                      <a:pt x="228" y="36"/>
                    </a:cubicBezTo>
                    <a:cubicBezTo>
                      <a:pt x="162" y="52"/>
                      <a:pt x="97" y="69"/>
                      <a:pt x="31" y="85"/>
                    </a:cubicBezTo>
                    <a:cubicBezTo>
                      <a:pt x="19" y="87"/>
                      <a:pt x="7" y="88"/>
                      <a:pt x="3" y="72"/>
                    </a:cubicBezTo>
                    <a:cubicBezTo>
                      <a:pt x="0" y="57"/>
                      <a:pt x="11" y="53"/>
                      <a:pt x="21" y="51"/>
                    </a:cubicBezTo>
                    <a:cubicBezTo>
                      <a:pt x="88" y="34"/>
                      <a:pt x="155" y="17"/>
                      <a:pt x="222" y="1"/>
                    </a:cubicBezTo>
                    <a:cubicBezTo>
                      <a:pt x="228" y="0"/>
                      <a:pt x="234" y="2"/>
                      <a:pt x="24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1">
                <a:extLst>
                  <a:ext uri="{FF2B5EF4-FFF2-40B4-BE49-F238E27FC236}">
                    <a16:creationId xmlns:a16="http://schemas.microsoft.com/office/drawing/2014/main" id="{E7AB6807-BDFA-4A38-A126-C956F8B8E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9575" y="1565275"/>
                <a:ext cx="100013" cy="92075"/>
              </a:xfrm>
              <a:custGeom>
                <a:avLst/>
                <a:gdLst>
                  <a:gd name="T0" fmla="*/ 228 w 244"/>
                  <a:gd name="T1" fmla="*/ 0 h 111"/>
                  <a:gd name="T2" fmla="*/ 224 w 244"/>
                  <a:gd name="T3" fmla="*/ 37 h 111"/>
                  <a:gd name="T4" fmla="*/ 29 w 244"/>
                  <a:gd name="T5" fmla="*/ 107 h 111"/>
                  <a:gd name="T6" fmla="*/ 14 w 244"/>
                  <a:gd name="T7" fmla="*/ 109 h 111"/>
                  <a:gd name="T8" fmla="*/ 2 w 244"/>
                  <a:gd name="T9" fmla="*/ 95 h 111"/>
                  <a:gd name="T10" fmla="*/ 5 w 244"/>
                  <a:gd name="T11" fmla="*/ 81 h 111"/>
                  <a:gd name="T12" fmla="*/ 19 w 244"/>
                  <a:gd name="T13" fmla="*/ 74 h 111"/>
                  <a:gd name="T14" fmla="*/ 228 w 244"/>
                  <a:gd name="T1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111">
                    <a:moveTo>
                      <a:pt x="228" y="0"/>
                    </a:moveTo>
                    <a:cubicBezTo>
                      <a:pt x="239" y="17"/>
                      <a:pt x="244" y="30"/>
                      <a:pt x="224" y="37"/>
                    </a:cubicBezTo>
                    <a:cubicBezTo>
                      <a:pt x="159" y="61"/>
                      <a:pt x="94" y="84"/>
                      <a:pt x="29" y="107"/>
                    </a:cubicBezTo>
                    <a:cubicBezTo>
                      <a:pt x="25" y="109"/>
                      <a:pt x="18" y="111"/>
                      <a:pt x="14" y="109"/>
                    </a:cubicBezTo>
                    <a:cubicBezTo>
                      <a:pt x="9" y="106"/>
                      <a:pt x="4" y="101"/>
                      <a:pt x="2" y="95"/>
                    </a:cubicBezTo>
                    <a:cubicBezTo>
                      <a:pt x="0" y="92"/>
                      <a:pt x="2" y="85"/>
                      <a:pt x="5" y="81"/>
                    </a:cubicBezTo>
                    <a:cubicBezTo>
                      <a:pt x="8" y="78"/>
                      <a:pt x="14" y="75"/>
                      <a:pt x="19" y="74"/>
                    </a:cubicBezTo>
                    <a:cubicBezTo>
                      <a:pt x="87" y="49"/>
                      <a:pt x="156" y="25"/>
                      <a:pt x="2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">
                <a:extLst>
                  <a:ext uri="{FF2B5EF4-FFF2-40B4-BE49-F238E27FC236}">
                    <a16:creationId xmlns:a16="http://schemas.microsoft.com/office/drawing/2014/main" id="{CA68B708-DBD5-4F79-8044-D17164C4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5888" y="1001713"/>
                <a:ext cx="71438" cy="44450"/>
              </a:xfrm>
              <a:custGeom>
                <a:avLst/>
                <a:gdLst>
                  <a:gd name="T0" fmla="*/ 172 w 172"/>
                  <a:gd name="T1" fmla="*/ 45 h 54"/>
                  <a:gd name="T2" fmla="*/ 157 w 172"/>
                  <a:gd name="T3" fmla="*/ 53 h 54"/>
                  <a:gd name="T4" fmla="*/ 0 w 172"/>
                  <a:gd name="T5" fmla="*/ 16 h 54"/>
                  <a:gd name="T6" fmla="*/ 16 w 172"/>
                  <a:gd name="T7" fmla="*/ 0 h 54"/>
                  <a:gd name="T8" fmla="*/ 171 w 172"/>
                  <a:gd name="T9" fmla="*/ 33 h 54"/>
                  <a:gd name="T10" fmla="*/ 172 w 172"/>
                  <a:gd name="T11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54">
                    <a:moveTo>
                      <a:pt x="172" y="45"/>
                    </a:moveTo>
                    <a:cubicBezTo>
                      <a:pt x="167" y="48"/>
                      <a:pt x="161" y="54"/>
                      <a:pt x="157" y="53"/>
                    </a:cubicBezTo>
                    <a:cubicBezTo>
                      <a:pt x="105" y="45"/>
                      <a:pt x="54" y="35"/>
                      <a:pt x="0" y="16"/>
                    </a:cubicBezTo>
                    <a:cubicBezTo>
                      <a:pt x="8" y="8"/>
                      <a:pt x="12" y="0"/>
                      <a:pt x="16" y="0"/>
                    </a:cubicBezTo>
                    <a:cubicBezTo>
                      <a:pt x="69" y="3"/>
                      <a:pt x="120" y="19"/>
                      <a:pt x="171" y="33"/>
                    </a:cubicBezTo>
                    <a:cubicBezTo>
                      <a:pt x="172" y="37"/>
                      <a:pt x="172" y="41"/>
                      <a:pt x="172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">
                <a:extLst>
                  <a:ext uri="{FF2B5EF4-FFF2-40B4-BE49-F238E27FC236}">
                    <a16:creationId xmlns:a16="http://schemas.microsoft.com/office/drawing/2014/main" id="{58550C87-2409-4869-8491-1B6713F23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890588"/>
                <a:ext cx="71438" cy="44450"/>
              </a:xfrm>
              <a:custGeom>
                <a:avLst/>
                <a:gdLst>
                  <a:gd name="T0" fmla="*/ 171 w 171"/>
                  <a:gd name="T1" fmla="*/ 35 h 54"/>
                  <a:gd name="T2" fmla="*/ 150 w 171"/>
                  <a:gd name="T3" fmla="*/ 53 h 54"/>
                  <a:gd name="T4" fmla="*/ 9 w 171"/>
                  <a:gd name="T5" fmla="*/ 25 h 54"/>
                  <a:gd name="T6" fmla="*/ 1 w 171"/>
                  <a:gd name="T7" fmla="*/ 10 h 54"/>
                  <a:gd name="T8" fmla="*/ 14 w 171"/>
                  <a:gd name="T9" fmla="*/ 0 h 54"/>
                  <a:gd name="T10" fmla="*/ 171 w 171"/>
                  <a:gd name="T11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54">
                    <a:moveTo>
                      <a:pt x="171" y="35"/>
                    </a:moveTo>
                    <a:cubicBezTo>
                      <a:pt x="160" y="45"/>
                      <a:pt x="154" y="54"/>
                      <a:pt x="150" y="53"/>
                    </a:cubicBezTo>
                    <a:cubicBezTo>
                      <a:pt x="103" y="45"/>
                      <a:pt x="56" y="35"/>
                      <a:pt x="9" y="25"/>
                    </a:cubicBezTo>
                    <a:cubicBezTo>
                      <a:pt x="5" y="24"/>
                      <a:pt x="0" y="15"/>
                      <a:pt x="1" y="10"/>
                    </a:cubicBezTo>
                    <a:cubicBezTo>
                      <a:pt x="1" y="6"/>
                      <a:pt x="10" y="0"/>
                      <a:pt x="14" y="0"/>
                    </a:cubicBezTo>
                    <a:cubicBezTo>
                      <a:pt x="64" y="10"/>
                      <a:pt x="115" y="17"/>
                      <a:pt x="17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4">
                <a:extLst>
                  <a:ext uri="{FF2B5EF4-FFF2-40B4-BE49-F238E27FC236}">
                    <a16:creationId xmlns:a16="http://schemas.microsoft.com/office/drawing/2014/main" id="{AFAB4CE8-2614-4394-951B-00379B835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475" y="942975"/>
                <a:ext cx="68263" cy="46038"/>
              </a:xfrm>
              <a:custGeom>
                <a:avLst/>
                <a:gdLst>
                  <a:gd name="T0" fmla="*/ 167 w 167"/>
                  <a:gd name="T1" fmla="*/ 46 h 56"/>
                  <a:gd name="T2" fmla="*/ 149 w 167"/>
                  <a:gd name="T3" fmla="*/ 55 h 56"/>
                  <a:gd name="T4" fmla="*/ 10 w 167"/>
                  <a:gd name="T5" fmla="*/ 25 h 56"/>
                  <a:gd name="T6" fmla="*/ 0 w 167"/>
                  <a:gd name="T7" fmla="*/ 11 h 56"/>
                  <a:gd name="T8" fmla="*/ 14 w 167"/>
                  <a:gd name="T9" fmla="*/ 1 h 56"/>
                  <a:gd name="T10" fmla="*/ 153 w 167"/>
                  <a:gd name="T11" fmla="*/ 31 h 56"/>
                  <a:gd name="T12" fmla="*/ 167 w 167"/>
                  <a:gd name="T13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6">
                    <a:moveTo>
                      <a:pt x="167" y="46"/>
                    </a:moveTo>
                    <a:cubicBezTo>
                      <a:pt x="159" y="50"/>
                      <a:pt x="153" y="56"/>
                      <a:pt x="149" y="55"/>
                    </a:cubicBezTo>
                    <a:cubicBezTo>
                      <a:pt x="102" y="46"/>
                      <a:pt x="56" y="36"/>
                      <a:pt x="10" y="25"/>
                    </a:cubicBezTo>
                    <a:cubicBezTo>
                      <a:pt x="5" y="24"/>
                      <a:pt x="0" y="15"/>
                      <a:pt x="0" y="11"/>
                    </a:cubicBezTo>
                    <a:cubicBezTo>
                      <a:pt x="1" y="7"/>
                      <a:pt x="10" y="0"/>
                      <a:pt x="14" y="1"/>
                    </a:cubicBezTo>
                    <a:cubicBezTo>
                      <a:pt x="61" y="10"/>
                      <a:pt x="107" y="20"/>
                      <a:pt x="153" y="31"/>
                    </a:cubicBezTo>
                    <a:cubicBezTo>
                      <a:pt x="158" y="32"/>
                      <a:pt x="161" y="39"/>
                      <a:pt x="167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15">
                <a:extLst>
                  <a:ext uri="{FF2B5EF4-FFF2-40B4-BE49-F238E27FC236}">
                    <a16:creationId xmlns:a16="http://schemas.microsoft.com/office/drawing/2014/main" id="{0C293A96-AF40-40DB-B8FC-1127FFA3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713" y="835025"/>
                <a:ext cx="71438" cy="46038"/>
              </a:xfrm>
              <a:custGeom>
                <a:avLst/>
                <a:gdLst>
                  <a:gd name="T0" fmla="*/ 8 w 175"/>
                  <a:gd name="T1" fmla="*/ 0 h 57"/>
                  <a:gd name="T2" fmla="*/ 175 w 175"/>
                  <a:gd name="T3" fmla="*/ 41 h 57"/>
                  <a:gd name="T4" fmla="*/ 151 w 175"/>
                  <a:gd name="T5" fmla="*/ 56 h 57"/>
                  <a:gd name="T6" fmla="*/ 14 w 175"/>
                  <a:gd name="T7" fmla="*/ 27 h 57"/>
                  <a:gd name="T8" fmla="*/ 0 w 175"/>
                  <a:gd name="T9" fmla="*/ 10 h 57"/>
                  <a:gd name="T10" fmla="*/ 8 w 175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57">
                    <a:moveTo>
                      <a:pt x="8" y="0"/>
                    </a:moveTo>
                    <a:cubicBezTo>
                      <a:pt x="61" y="10"/>
                      <a:pt x="115" y="19"/>
                      <a:pt x="175" y="41"/>
                    </a:cubicBezTo>
                    <a:cubicBezTo>
                      <a:pt x="162" y="50"/>
                      <a:pt x="155" y="57"/>
                      <a:pt x="151" y="56"/>
                    </a:cubicBezTo>
                    <a:cubicBezTo>
                      <a:pt x="105" y="47"/>
                      <a:pt x="60" y="38"/>
                      <a:pt x="14" y="27"/>
                    </a:cubicBezTo>
                    <a:cubicBezTo>
                      <a:pt x="8" y="25"/>
                      <a:pt x="5" y="16"/>
                      <a:pt x="0" y="10"/>
                    </a:cubicBezTo>
                    <a:cubicBezTo>
                      <a:pt x="3" y="7"/>
                      <a:pt x="5" y="3"/>
                      <a:pt x="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16">
                <a:extLst>
                  <a:ext uri="{FF2B5EF4-FFF2-40B4-BE49-F238E27FC236}">
                    <a16:creationId xmlns:a16="http://schemas.microsoft.com/office/drawing/2014/main" id="{BB5D3EA2-AF3F-4F84-82A8-E164E9266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760413"/>
                <a:ext cx="65088" cy="60325"/>
              </a:xfrm>
              <a:custGeom>
                <a:avLst/>
                <a:gdLst>
                  <a:gd name="T0" fmla="*/ 160 w 160"/>
                  <a:gd name="T1" fmla="*/ 56 h 74"/>
                  <a:gd name="T2" fmla="*/ 135 w 160"/>
                  <a:gd name="T3" fmla="*/ 70 h 74"/>
                  <a:gd name="T4" fmla="*/ 15 w 160"/>
                  <a:gd name="T5" fmla="*/ 28 h 74"/>
                  <a:gd name="T6" fmla="*/ 8 w 160"/>
                  <a:gd name="T7" fmla="*/ 25 h 74"/>
                  <a:gd name="T8" fmla="*/ 0 w 160"/>
                  <a:gd name="T9" fmla="*/ 9 h 74"/>
                  <a:gd name="T10" fmla="*/ 19 w 160"/>
                  <a:gd name="T11" fmla="*/ 2 h 74"/>
                  <a:gd name="T12" fmla="*/ 74 w 160"/>
                  <a:gd name="T13" fmla="*/ 22 h 74"/>
                  <a:gd name="T14" fmla="*/ 138 w 160"/>
                  <a:gd name="T15" fmla="*/ 43 h 74"/>
                  <a:gd name="T16" fmla="*/ 160 w 160"/>
                  <a:gd name="T17" fmla="*/ 5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74">
                    <a:moveTo>
                      <a:pt x="160" y="56"/>
                    </a:moveTo>
                    <a:cubicBezTo>
                      <a:pt x="156" y="74"/>
                      <a:pt x="145" y="74"/>
                      <a:pt x="135" y="70"/>
                    </a:cubicBezTo>
                    <a:cubicBezTo>
                      <a:pt x="95" y="57"/>
                      <a:pt x="55" y="43"/>
                      <a:pt x="15" y="28"/>
                    </a:cubicBezTo>
                    <a:cubicBezTo>
                      <a:pt x="13" y="28"/>
                      <a:pt x="9" y="27"/>
                      <a:pt x="8" y="25"/>
                    </a:cubicBezTo>
                    <a:cubicBezTo>
                      <a:pt x="5" y="20"/>
                      <a:pt x="2" y="14"/>
                      <a:pt x="0" y="9"/>
                    </a:cubicBezTo>
                    <a:cubicBezTo>
                      <a:pt x="6" y="6"/>
                      <a:pt x="13" y="0"/>
                      <a:pt x="19" y="2"/>
                    </a:cubicBezTo>
                    <a:cubicBezTo>
                      <a:pt x="38" y="7"/>
                      <a:pt x="56" y="16"/>
                      <a:pt x="74" y="22"/>
                    </a:cubicBezTo>
                    <a:cubicBezTo>
                      <a:pt x="96" y="30"/>
                      <a:pt x="117" y="36"/>
                      <a:pt x="138" y="43"/>
                    </a:cubicBezTo>
                    <a:cubicBezTo>
                      <a:pt x="146" y="46"/>
                      <a:pt x="153" y="52"/>
                      <a:pt x="160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17">
                <a:extLst>
                  <a:ext uri="{FF2B5EF4-FFF2-40B4-BE49-F238E27FC236}">
                    <a16:creationId xmlns:a16="http://schemas.microsoft.com/office/drawing/2014/main" id="{7430DD93-26D0-4333-AC2A-2D7128A5F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100" y="1408113"/>
                <a:ext cx="42863" cy="109538"/>
              </a:xfrm>
              <a:custGeom>
                <a:avLst/>
                <a:gdLst>
                  <a:gd name="T0" fmla="*/ 0 w 103"/>
                  <a:gd name="T1" fmla="*/ 133 h 133"/>
                  <a:gd name="T2" fmla="*/ 13 w 103"/>
                  <a:gd name="T3" fmla="*/ 109 h 133"/>
                  <a:gd name="T4" fmla="*/ 78 w 103"/>
                  <a:gd name="T5" fmla="*/ 11 h 133"/>
                  <a:gd name="T6" fmla="*/ 95 w 103"/>
                  <a:gd name="T7" fmla="*/ 0 h 133"/>
                  <a:gd name="T8" fmla="*/ 103 w 103"/>
                  <a:gd name="T9" fmla="*/ 20 h 133"/>
                  <a:gd name="T10" fmla="*/ 0 w 103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33">
                    <a:moveTo>
                      <a:pt x="0" y="133"/>
                    </a:moveTo>
                    <a:cubicBezTo>
                      <a:pt x="5" y="125"/>
                      <a:pt x="7" y="115"/>
                      <a:pt x="13" y="109"/>
                    </a:cubicBezTo>
                    <a:cubicBezTo>
                      <a:pt x="42" y="81"/>
                      <a:pt x="68" y="52"/>
                      <a:pt x="78" y="11"/>
                    </a:cubicBezTo>
                    <a:cubicBezTo>
                      <a:pt x="79" y="6"/>
                      <a:pt x="89" y="3"/>
                      <a:pt x="95" y="0"/>
                    </a:cubicBezTo>
                    <a:cubicBezTo>
                      <a:pt x="98" y="6"/>
                      <a:pt x="103" y="13"/>
                      <a:pt x="103" y="20"/>
                    </a:cubicBezTo>
                    <a:cubicBezTo>
                      <a:pt x="100" y="60"/>
                      <a:pt x="49" y="123"/>
                      <a:pt x="0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18">
                <a:extLst>
                  <a:ext uri="{FF2B5EF4-FFF2-40B4-BE49-F238E27FC236}">
                    <a16:creationId xmlns:a16="http://schemas.microsoft.com/office/drawing/2014/main" id="{4BBD4244-4084-4500-8847-12C0B77A4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5" y="1058863"/>
                <a:ext cx="68263" cy="50800"/>
              </a:xfrm>
              <a:custGeom>
                <a:avLst/>
                <a:gdLst>
                  <a:gd name="T0" fmla="*/ 0 w 168"/>
                  <a:gd name="T1" fmla="*/ 8 h 61"/>
                  <a:gd name="T2" fmla="*/ 30 w 168"/>
                  <a:gd name="T3" fmla="*/ 2 h 61"/>
                  <a:gd name="T4" fmla="*/ 152 w 168"/>
                  <a:gd name="T5" fmla="*/ 34 h 61"/>
                  <a:gd name="T6" fmla="*/ 168 w 168"/>
                  <a:gd name="T7" fmla="*/ 53 h 61"/>
                  <a:gd name="T8" fmla="*/ 148 w 168"/>
                  <a:gd name="T9" fmla="*/ 60 h 61"/>
                  <a:gd name="T10" fmla="*/ 14 w 168"/>
                  <a:gd name="T11" fmla="*/ 24 h 61"/>
                  <a:gd name="T12" fmla="*/ 0 w 168"/>
                  <a:gd name="T13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61">
                    <a:moveTo>
                      <a:pt x="0" y="8"/>
                    </a:moveTo>
                    <a:cubicBezTo>
                      <a:pt x="14" y="5"/>
                      <a:pt x="23" y="0"/>
                      <a:pt x="30" y="2"/>
                    </a:cubicBezTo>
                    <a:cubicBezTo>
                      <a:pt x="71" y="12"/>
                      <a:pt x="112" y="22"/>
                      <a:pt x="152" y="34"/>
                    </a:cubicBezTo>
                    <a:cubicBezTo>
                      <a:pt x="159" y="36"/>
                      <a:pt x="163" y="46"/>
                      <a:pt x="168" y="53"/>
                    </a:cubicBezTo>
                    <a:cubicBezTo>
                      <a:pt x="161" y="55"/>
                      <a:pt x="154" y="61"/>
                      <a:pt x="148" y="60"/>
                    </a:cubicBezTo>
                    <a:cubicBezTo>
                      <a:pt x="103" y="49"/>
                      <a:pt x="59" y="36"/>
                      <a:pt x="14" y="24"/>
                    </a:cubicBezTo>
                    <a:cubicBezTo>
                      <a:pt x="11" y="23"/>
                      <a:pt x="9" y="1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19">
                <a:extLst>
                  <a:ext uri="{FF2B5EF4-FFF2-40B4-BE49-F238E27FC236}">
                    <a16:creationId xmlns:a16="http://schemas.microsoft.com/office/drawing/2014/main" id="{B4A499B4-9952-47C5-B041-79897E2D1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3063" y="1130300"/>
                <a:ext cx="66675" cy="58738"/>
              </a:xfrm>
              <a:custGeom>
                <a:avLst/>
                <a:gdLst>
                  <a:gd name="T0" fmla="*/ 5 w 161"/>
                  <a:gd name="T1" fmla="*/ 0 h 72"/>
                  <a:gd name="T2" fmla="*/ 161 w 161"/>
                  <a:gd name="T3" fmla="*/ 51 h 72"/>
                  <a:gd name="T4" fmla="*/ 139 w 161"/>
                  <a:gd name="T5" fmla="*/ 69 h 72"/>
                  <a:gd name="T6" fmla="*/ 15 w 161"/>
                  <a:gd name="T7" fmla="*/ 26 h 72"/>
                  <a:gd name="T8" fmla="*/ 0 w 161"/>
                  <a:gd name="T9" fmla="*/ 9 h 72"/>
                  <a:gd name="T10" fmla="*/ 5 w 161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72">
                    <a:moveTo>
                      <a:pt x="5" y="0"/>
                    </a:moveTo>
                    <a:cubicBezTo>
                      <a:pt x="60" y="9"/>
                      <a:pt x="111" y="29"/>
                      <a:pt x="161" y="51"/>
                    </a:cubicBezTo>
                    <a:cubicBezTo>
                      <a:pt x="161" y="71"/>
                      <a:pt x="150" y="72"/>
                      <a:pt x="139" y="69"/>
                    </a:cubicBezTo>
                    <a:cubicBezTo>
                      <a:pt x="98" y="55"/>
                      <a:pt x="56" y="41"/>
                      <a:pt x="15" y="26"/>
                    </a:cubicBezTo>
                    <a:cubicBezTo>
                      <a:pt x="9" y="24"/>
                      <a:pt x="5" y="15"/>
                      <a:pt x="0" y="9"/>
                    </a:cubicBezTo>
                    <a:cubicBezTo>
                      <a:pt x="2" y="6"/>
                      <a:pt x="3" y="3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20">
                <a:extLst>
                  <a:ext uri="{FF2B5EF4-FFF2-40B4-BE49-F238E27FC236}">
                    <a16:creationId xmlns:a16="http://schemas.microsoft.com/office/drawing/2014/main" id="{5B541FFB-0DC1-44C6-9550-44F335F5C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5" y="1225550"/>
                <a:ext cx="63500" cy="79375"/>
              </a:xfrm>
              <a:custGeom>
                <a:avLst/>
                <a:gdLst>
                  <a:gd name="T0" fmla="*/ 0 w 153"/>
                  <a:gd name="T1" fmla="*/ 12 h 97"/>
                  <a:gd name="T2" fmla="*/ 28 w 153"/>
                  <a:gd name="T3" fmla="*/ 2 h 97"/>
                  <a:gd name="T4" fmla="*/ 149 w 153"/>
                  <a:gd name="T5" fmla="*/ 75 h 97"/>
                  <a:gd name="T6" fmla="*/ 153 w 153"/>
                  <a:gd name="T7" fmla="*/ 95 h 97"/>
                  <a:gd name="T8" fmla="*/ 135 w 153"/>
                  <a:gd name="T9" fmla="*/ 96 h 97"/>
                  <a:gd name="T10" fmla="*/ 125 w 153"/>
                  <a:gd name="T11" fmla="*/ 90 h 97"/>
                  <a:gd name="T12" fmla="*/ 0 w 153"/>
                  <a:gd name="T13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97">
                    <a:moveTo>
                      <a:pt x="0" y="12"/>
                    </a:moveTo>
                    <a:cubicBezTo>
                      <a:pt x="15" y="6"/>
                      <a:pt x="24" y="0"/>
                      <a:pt x="28" y="2"/>
                    </a:cubicBezTo>
                    <a:cubicBezTo>
                      <a:pt x="69" y="25"/>
                      <a:pt x="109" y="50"/>
                      <a:pt x="149" y="75"/>
                    </a:cubicBezTo>
                    <a:cubicBezTo>
                      <a:pt x="153" y="78"/>
                      <a:pt x="152" y="88"/>
                      <a:pt x="153" y="95"/>
                    </a:cubicBezTo>
                    <a:cubicBezTo>
                      <a:pt x="147" y="96"/>
                      <a:pt x="141" y="97"/>
                      <a:pt x="135" y="96"/>
                    </a:cubicBezTo>
                    <a:cubicBezTo>
                      <a:pt x="132" y="96"/>
                      <a:pt x="129" y="92"/>
                      <a:pt x="125" y="90"/>
                    </a:cubicBezTo>
                    <a:cubicBezTo>
                      <a:pt x="87" y="66"/>
                      <a:pt x="48" y="41"/>
                      <a:pt x="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21">
                <a:extLst>
                  <a:ext uri="{FF2B5EF4-FFF2-40B4-BE49-F238E27FC236}">
                    <a16:creationId xmlns:a16="http://schemas.microsoft.com/office/drawing/2014/main" id="{C9006B68-3ECA-4721-B44E-64DD9B682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3013" y="354013"/>
                <a:ext cx="38100" cy="28575"/>
              </a:xfrm>
              <a:custGeom>
                <a:avLst/>
                <a:gdLst>
                  <a:gd name="T0" fmla="*/ 0 w 94"/>
                  <a:gd name="T1" fmla="*/ 17 h 35"/>
                  <a:gd name="T2" fmla="*/ 87 w 94"/>
                  <a:gd name="T3" fmla="*/ 4 h 35"/>
                  <a:gd name="T4" fmla="*/ 94 w 94"/>
                  <a:gd name="T5" fmla="*/ 18 h 35"/>
                  <a:gd name="T6" fmla="*/ 16 w 94"/>
                  <a:gd name="T7" fmla="*/ 34 h 35"/>
                  <a:gd name="T8" fmla="*/ 0 w 94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5">
                    <a:moveTo>
                      <a:pt x="0" y="17"/>
                    </a:moveTo>
                    <a:cubicBezTo>
                      <a:pt x="33" y="4"/>
                      <a:pt x="60" y="0"/>
                      <a:pt x="87" y="4"/>
                    </a:cubicBezTo>
                    <a:cubicBezTo>
                      <a:pt x="90" y="5"/>
                      <a:pt x="91" y="13"/>
                      <a:pt x="94" y="18"/>
                    </a:cubicBezTo>
                    <a:cubicBezTo>
                      <a:pt x="69" y="35"/>
                      <a:pt x="42" y="33"/>
                      <a:pt x="16" y="34"/>
                    </a:cubicBezTo>
                    <a:cubicBezTo>
                      <a:pt x="13" y="35"/>
                      <a:pt x="8" y="27"/>
                      <a:pt x="0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22">
                <a:extLst>
                  <a:ext uri="{FF2B5EF4-FFF2-40B4-BE49-F238E27FC236}">
                    <a16:creationId xmlns:a16="http://schemas.microsoft.com/office/drawing/2014/main" id="{84DF7141-2ADA-4099-83F0-758731841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5" y="242888"/>
                <a:ext cx="38100" cy="31750"/>
              </a:xfrm>
              <a:custGeom>
                <a:avLst/>
                <a:gdLst>
                  <a:gd name="T0" fmla="*/ 85 w 92"/>
                  <a:gd name="T1" fmla="*/ 0 h 39"/>
                  <a:gd name="T2" fmla="*/ 61 w 92"/>
                  <a:gd name="T3" fmla="*/ 31 h 39"/>
                  <a:gd name="T4" fmla="*/ 0 w 92"/>
                  <a:gd name="T5" fmla="*/ 13 h 39"/>
                  <a:gd name="T6" fmla="*/ 85 w 92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39">
                    <a:moveTo>
                      <a:pt x="85" y="0"/>
                    </a:moveTo>
                    <a:cubicBezTo>
                      <a:pt x="92" y="29"/>
                      <a:pt x="75" y="29"/>
                      <a:pt x="61" y="31"/>
                    </a:cubicBezTo>
                    <a:cubicBezTo>
                      <a:pt x="13" y="39"/>
                      <a:pt x="13" y="39"/>
                      <a:pt x="0" y="13"/>
                    </a:cubicBezTo>
                    <a:cubicBezTo>
                      <a:pt x="29" y="9"/>
                      <a:pt x="55" y="5"/>
                      <a:pt x="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23">
                <a:extLst>
                  <a:ext uri="{FF2B5EF4-FFF2-40B4-BE49-F238E27FC236}">
                    <a16:creationId xmlns:a16="http://schemas.microsoft.com/office/drawing/2014/main" id="{2CED4316-1FBD-4C85-BD94-606C9D11E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3" y="376238"/>
                <a:ext cx="36513" cy="26988"/>
              </a:xfrm>
              <a:custGeom>
                <a:avLst/>
                <a:gdLst>
                  <a:gd name="T0" fmla="*/ 0 w 90"/>
                  <a:gd name="T1" fmla="*/ 13 h 34"/>
                  <a:gd name="T2" fmla="*/ 77 w 90"/>
                  <a:gd name="T3" fmla="*/ 1 h 34"/>
                  <a:gd name="T4" fmla="*/ 89 w 90"/>
                  <a:gd name="T5" fmla="*/ 9 h 34"/>
                  <a:gd name="T6" fmla="*/ 84 w 90"/>
                  <a:gd name="T7" fmla="*/ 22 h 34"/>
                  <a:gd name="T8" fmla="*/ 11 w 90"/>
                  <a:gd name="T9" fmla="*/ 34 h 34"/>
                  <a:gd name="T10" fmla="*/ 0 w 90"/>
                  <a:gd name="T11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4">
                    <a:moveTo>
                      <a:pt x="0" y="13"/>
                    </a:moveTo>
                    <a:cubicBezTo>
                      <a:pt x="29" y="8"/>
                      <a:pt x="53" y="4"/>
                      <a:pt x="77" y="1"/>
                    </a:cubicBezTo>
                    <a:cubicBezTo>
                      <a:pt x="81" y="0"/>
                      <a:pt x="87" y="5"/>
                      <a:pt x="89" y="9"/>
                    </a:cubicBezTo>
                    <a:cubicBezTo>
                      <a:pt x="90" y="12"/>
                      <a:pt x="87" y="21"/>
                      <a:pt x="84" y="22"/>
                    </a:cubicBezTo>
                    <a:cubicBezTo>
                      <a:pt x="60" y="26"/>
                      <a:pt x="36" y="31"/>
                      <a:pt x="11" y="34"/>
                    </a:cubicBezTo>
                    <a:cubicBezTo>
                      <a:pt x="9" y="34"/>
                      <a:pt x="6" y="24"/>
                      <a:pt x="0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24">
                <a:extLst>
                  <a:ext uri="{FF2B5EF4-FFF2-40B4-BE49-F238E27FC236}">
                    <a16:creationId xmlns:a16="http://schemas.microsoft.com/office/drawing/2014/main" id="{79489C8C-7236-4DA0-882B-F3BE74927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3" y="393700"/>
                <a:ext cx="38100" cy="34925"/>
              </a:xfrm>
              <a:custGeom>
                <a:avLst/>
                <a:gdLst>
                  <a:gd name="T0" fmla="*/ 96 w 96"/>
                  <a:gd name="T1" fmla="*/ 20 h 44"/>
                  <a:gd name="T2" fmla="*/ 0 w 96"/>
                  <a:gd name="T3" fmla="*/ 38 h 44"/>
                  <a:gd name="T4" fmla="*/ 96 w 96"/>
                  <a:gd name="T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44">
                    <a:moveTo>
                      <a:pt x="96" y="20"/>
                    </a:moveTo>
                    <a:cubicBezTo>
                      <a:pt x="61" y="38"/>
                      <a:pt x="33" y="44"/>
                      <a:pt x="0" y="38"/>
                    </a:cubicBezTo>
                    <a:cubicBezTo>
                      <a:pt x="15" y="9"/>
                      <a:pt x="58" y="0"/>
                      <a:pt x="9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25">
                <a:extLst>
                  <a:ext uri="{FF2B5EF4-FFF2-40B4-BE49-F238E27FC236}">
                    <a16:creationId xmlns:a16="http://schemas.microsoft.com/office/drawing/2014/main" id="{60DA5FC6-8564-436A-AAF1-E23653802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5" y="419100"/>
                <a:ext cx="34925" cy="33338"/>
              </a:xfrm>
              <a:custGeom>
                <a:avLst/>
                <a:gdLst>
                  <a:gd name="T0" fmla="*/ 84 w 84"/>
                  <a:gd name="T1" fmla="*/ 8 h 41"/>
                  <a:gd name="T2" fmla="*/ 82 w 84"/>
                  <a:gd name="T3" fmla="*/ 23 h 41"/>
                  <a:gd name="T4" fmla="*/ 10 w 84"/>
                  <a:gd name="T5" fmla="*/ 41 h 41"/>
                  <a:gd name="T6" fmla="*/ 0 w 84"/>
                  <a:gd name="T7" fmla="*/ 31 h 41"/>
                  <a:gd name="T8" fmla="*/ 6 w 84"/>
                  <a:gd name="T9" fmla="*/ 18 h 41"/>
                  <a:gd name="T10" fmla="*/ 84 w 84"/>
                  <a:gd name="T11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41">
                    <a:moveTo>
                      <a:pt x="84" y="8"/>
                    </a:moveTo>
                    <a:cubicBezTo>
                      <a:pt x="83" y="14"/>
                      <a:pt x="84" y="23"/>
                      <a:pt x="82" y="23"/>
                    </a:cubicBezTo>
                    <a:cubicBezTo>
                      <a:pt x="58" y="30"/>
                      <a:pt x="34" y="36"/>
                      <a:pt x="10" y="41"/>
                    </a:cubicBezTo>
                    <a:cubicBezTo>
                      <a:pt x="7" y="41"/>
                      <a:pt x="1" y="35"/>
                      <a:pt x="0" y="31"/>
                    </a:cubicBezTo>
                    <a:cubicBezTo>
                      <a:pt x="0" y="27"/>
                      <a:pt x="3" y="19"/>
                      <a:pt x="6" y="18"/>
                    </a:cubicBezTo>
                    <a:cubicBezTo>
                      <a:pt x="31" y="11"/>
                      <a:pt x="56" y="0"/>
                      <a:pt x="84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126">
                <a:extLst>
                  <a:ext uri="{FF2B5EF4-FFF2-40B4-BE49-F238E27FC236}">
                    <a16:creationId xmlns:a16="http://schemas.microsoft.com/office/drawing/2014/main" id="{0EECD0A0-92CD-48E2-95ED-DEAA4B1DB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425" y="447675"/>
                <a:ext cx="36513" cy="41275"/>
              </a:xfrm>
              <a:custGeom>
                <a:avLst/>
                <a:gdLst>
                  <a:gd name="T0" fmla="*/ 0 w 89"/>
                  <a:gd name="T1" fmla="*/ 27 h 49"/>
                  <a:gd name="T2" fmla="*/ 82 w 89"/>
                  <a:gd name="T3" fmla="*/ 3 h 49"/>
                  <a:gd name="T4" fmla="*/ 66 w 89"/>
                  <a:gd name="T5" fmla="*/ 29 h 49"/>
                  <a:gd name="T6" fmla="*/ 0 w 89"/>
                  <a:gd name="T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9">
                    <a:moveTo>
                      <a:pt x="0" y="27"/>
                    </a:moveTo>
                    <a:cubicBezTo>
                      <a:pt x="26" y="9"/>
                      <a:pt x="53" y="0"/>
                      <a:pt x="82" y="3"/>
                    </a:cubicBezTo>
                    <a:cubicBezTo>
                      <a:pt x="89" y="22"/>
                      <a:pt x="78" y="27"/>
                      <a:pt x="66" y="29"/>
                    </a:cubicBezTo>
                    <a:cubicBezTo>
                      <a:pt x="44" y="33"/>
                      <a:pt x="21" y="49"/>
                      <a:pt x="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27">
                <a:extLst>
                  <a:ext uri="{FF2B5EF4-FFF2-40B4-BE49-F238E27FC236}">
                    <a16:creationId xmlns:a16="http://schemas.microsoft.com/office/drawing/2014/main" id="{C654CDA3-DDB4-4C15-85EC-7F346D4C8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3563" y="182563"/>
                <a:ext cx="34925" cy="31750"/>
              </a:xfrm>
              <a:custGeom>
                <a:avLst/>
                <a:gdLst>
                  <a:gd name="T0" fmla="*/ 85 w 85"/>
                  <a:gd name="T1" fmla="*/ 22 h 38"/>
                  <a:gd name="T2" fmla="*/ 4 w 85"/>
                  <a:gd name="T3" fmla="*/ 37 h 38"/>
                  <a:gd name="T4" fmla="*/ 0 w 85"/>
                  <a:gd name="T5" fmla="*/ 19 h 38"/>
                  <a:gd name="T6" fmla="*/ 53 w 85"/>
                  <a:gd name="T7" fmla="*/ 6 h 38"/>
                  <a:gd name="T8" fmla="*/ 85 w 85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38">
                    <a:moveTo>
                      <a:pt x="85" y="22"/>
                    </a:moveTo>
                    <a:cubicBezTo>
                      <a:pt x="60" y="37"/>
                      <a:pt x="32" y="38"/>
                      <a:pt x="4" y="37"/>
                    </a:cubicBezTo>
                    <a:cubicBezTo>
                      <a:pt x="3" y="37"/>
                      <a:pt x="0" y="19"/>
                      <a:pt x="0" y="19"/>
                    </a:cubicBezTo>
                    <a:cubicBezTo>
                      <a:pt x="18" y="14"/>
                      <a:pt x="35" y="9"/>
                      <a:pt x="53" y="6"/>
                    </a:cubicBezTo>
                    <a:cubicBezTo>
                      <a:pt x="64" y="4"/>
                      <a:pt x="78" y="0"/>
                      <a:pt x="85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28">
                <a:extLst>
                  <a:ext uri="{FF2B5EF4-FFF2-40B4-BE49-F238E27FC236}">
                    <a16:creationId xmlns:a16="http://schemas.microsoft.com/office/drawing/2014/main" id="{1E849CF5-0CEF-43A4-8D49-6C59FF6A4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165100"/>
                <a:ext cx="38100" cy="31750"/>
              </a:xfrm>
              <a:custGeom>
                <a:avLst/>
                <a:gdLst>
                  <a:gd name="T0" fmla="*/ 90 w 90"/>
                  <a:gd name="T1" fmla="*/ 12 h 38"/>
                  <a:gd name="T2" fmla="*/ 0 w 90"/>
                  <a:gd name="T3" fmla="*/ 19 h 38"/>
                  <a:gd name="T4" fmla="*/ 78 w 90"/>
                  <a:gd name="T5" fmla="*/ 0 h 38"/>
                  <a:gd name="T6" fmla="*/ 90 w 90"/>
                  <a:gd name="T7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38">
                    <a:moveTo>
                      <a:pt x="90" y="12"/>
                    </a:moveTo>
                    <a:cubicBezTo>
                      <a:pt x="53" y="36"/>
                      <a:pt x="21" y="38"/>
                      <a:pt x="0" y="19"/>
                    </a:cubicBezTo>
                    <a:cubicBezTo>
                      <a:pt x="24" y="0"/>
                      <a:pt x="51" y="2"/>
                      <a:pt x="78" y="0"/>
                    </a:cubicBezTo>
                    <a:cubicBezTo>
                      <a:pt x="81" y="0"/>
                      <a:pt x="86" y="8"/>
                      <a:pt x="9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29">
                <a:extLst>
                  <a:ext uri="{FF2B5EF4-FFF2-40B4-BE49-F238E27FC236}">
                    <a16:creationId xmlns:a16="http://schemas.microsoft.com/office/drawing/2014/main" id="{D35EEE09-A561-43A7-8022-F3195C18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6888" y="207963"/>
                <a:ext cx="36513" cy="25400"/>
              </a:xfrm>
              <a:custGeom>
                <a:avLst/>
                <a:gdLst>
                  <a:gd name="T0" fmla="*/ 87 w 87"/>
                  <a:gd name="T1" fmla="*/ 16 h 32"/>
                  <a:gd name="T2" fmla="*/ 62 w 87"/>
                  <a:gd name="T3" fmla="*/ 27 h 32"/>
                  <a:gd name="T4" fmla="*/ 7 w 87"/>
                  <a:gd name="T5" fmla="*/ 32 h 32"/>
                  <a:gd name="T6" fmla="*/ 1 w 87"/>
                  <a:gd name="T7" fmla="*/ 24 h 32"/>
                  <a:gd name="T8" fmla="*/ 6 w 87"/>
                  <a:gd name="T9" fmla="*/ 11 h 32"/>
                  <a:gd name="T10" fmla="*/ 87 w 87"/>
                  <a:gd name="T1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32">
                    <a:moveTo>
                      <a:pt x="87" y="16"/>
                    </a:moveTo>
                    <a:cubicBezTo>
                      <a:pt x="79" y="20"/>
                      <a:pt x="71" y="25"/>
                      <a:pt x="62" y="27"/>
                    </a:cubicBezTo>
                    <a:cubicBezTo>
                      <a:pt x="44" y="30"/>
                      <a:pt x="25" y="31"/>
                      <a:pt x="7" y="32"/>
                    </a:cubicBezTo>
                    <a:cubicBezTo>
                      <a:pt x="5" y="32"/>
                      <a:pt x="0" y="27"/>
                      <a:pt x="1" y="24"/>
                    </a:cubicBezTo>
                    <a:cubicBezTo>
                      <a:pt x="1" y="19"/>
                      <a:pt x="3" y="13"/>
                      <a:pt x="6" y="11"/>
                    </a:cubicBezTo>
                    <a:cubicBezTo>
                      <a:pt x="17" y="2"/>
                      <a:pt x="67" y="0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30">
                <a:extLst>
                  <a:ext uri="{FF2B5EF4-FFF2-40B4-BE49-F238E27FC236}">
                    <a16:creationId xmlns:a16="http://schemas.microsoft.com/office/drawing/2014/main" id="{9F2E1176-47FF-46E2-95FD-9ECFADA1F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038" y="263525"/>
                <a:ext cx="38100" cy="26988"/>
              </a:xfrm>
              <a:custGeom>
                <a:avLst/>
                <a:gdLst>
                  <a:gd name="T0" fmla="*/ 95 w 95"/>
                  <a:gd name="T1" fmla="*/ 15 h 32"/>
                  <a:gd name="T2" fmla="*/ 9 w 95"/>
                  <a:gd name="T3" fmla="*/ 30 h 32"/>
                  <a:gd name="T4" fmla="*/ 20 w 95"/>
                  <a:gd name="T5" fmla="*/ 6 h 32"/>
                  <a:gd name="T6" fmla="*/ 82 w 95"/>
                  <a:gd name="T7" fmla="*/ 1 h 32"/>
                  <a:gd name="T8" fmla="*/ 95 w 95"/>
                  <a:gd name="T9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32">
                    <a:moveTo>
                      <a:pt x="95" y="15"/>
                    </a:moveTo>
                    <a:cubicBezTo>
                      <a:pt x="64" y="32"/>
                      <a:pt x="36" y="32"/>
                      <a:pt x="9" y="30"/>
                    </a:cubicBezTo>
                    <a:cubicBezTo>
                      <a:pt x="0" y="14"/>
                      <a:pt x="9" y="8"/>
                      <a:pt x="20" y="6"/>
                    </a:cubicBezTo>
                    <a:cubicBezTo>
                      <a:pt x="41" y="3"/>
                      <a:pt x="62" y="1"/>
                      <a:pt x="82" y="1"/>
                    </a:cubicBezTo>
                    <a:cubicBezTo>
                      <a:pt x="85" y="0"/>
                      <a:pt x="89" y="7"/>
                      <a:pt x="95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31">
                <a:extLst>
                  <a:ext uri="{FF2B5EF4-FFF2-40B4-BE49-F238E27FC236}">
                    <a16:creationId xmlns:a16="http://schemas.microsoft.com/office/drawing/2014/main" id="{9D6101C0-7173-4173-919C-654DC691C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950" y="280988"/>
                <a:ext cx="36513" cy="31750"/>
              </a:xfrm>
              <a:custGeom>
                <a:avLst/>
                <a:gdLst>
                  <a:gd name="T0" fmla="*/ 0 w 90"/>
                  <a:gd name="T1" fmla="*/ 28 h 39"/>
                  <a:gd name="T2" fmla="*/ 16 w 90"/>
                  <a:gd name="T3" fmla="*/ 9 h 39"/>
                  <a:gd name="T4" fmla="*/ 75 w 90"/>
                  <a:gd name="T5" fmla="*/ 0 h 39"/>
                  <a:gd name="T6" fmla="*/ 89 w 90"/>
                  <a:gd name="T7" fmla="*/ 10 h 39"/>
                  <a:gd name="T8" fmla="*/ 81 w 90"/>
                  <a:gd name="T9" fmla="*/ 24 h 39"/>
                  <a:gd name="T10" fmla="*/ 0 w 90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9">
                    <a:moveTo>
                      <a:pt x="0" y="28"/>
                    </a:moveTo>
                    <a:cubicBezTo>
                      <a:pt x="8" y="19"/>
                      <a:pt x="11" y="10"/>
                      <a:pt x="16" y="9"/>
                    </a:cubicBezTo>
                    <a:cubicBezTo>
                      <a:pt x="36" y="5"/>
                      <a:pt x="55" y="2"/>
                      <a:pt x="75" y="0"/>
                    </a:cubicBezTo>
                    <a:cubicBezTo>
                      <a:pt x="80" y="0"/>
                      <a:pt x="88" y="5"/>
                      <a:pt x="89" y="10"/>
                    </a:cubicBezTo>
                    <a:cubicBezTo>
                      <a:pt x="90" y="14"/>
                      <a:pt x="85" y="23"/>
                      <a:pt x="81" y="24"/>
                    </a:cubicBezTo>
                    <a:cubicBezTo>
                      <a:pt x="56" y="30"/>
                      <a:pt x="31" y="39"/>
                      <a:pt x="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32">
                <a:extLst>
                  <a:ext uri="{FF2B5EF4-FFF2-40B4-BE49-F238E27FC236}">
                    <a16:creationId xmlns:a16="http://schemas.microsoft.com/office/drawing/2014/main" id="{92BE1E26-0ED9-4970-91B1-D70BC329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50" y="292100"/>
                <a:ext cx="36513" cy="33338"/>
              </a:xfrm>
              <a:custGeom>
                <a:avLst/>
                <a:gdLst>
                  <a:gd name="T0" fmla="*/ 90 w 90"/>
                  <a:gd name="T1" fmla="*/ 26 h 41"/>
                  <a:gd name="T2" fmla="*/ 9 w 90"/>
                  <a:gd name="T3" fmla="*/ 41 h 41"/>
                  <a:gd name="T4" fmla="*/ 1 w 90"/>
                  <a:gd name="T5" fmla="*/ 29 h 41"/>
                  <a:gd name="T6" fmla="*/ 6 w 90"/>
                  <a:gd name="T7" fmla="*/ 20 h 41"/>
                  <a:gd name="T8" fmla="*/ 85 w 90"/>
                  <a:gd name="T9" fmla="*/ 14 h 41"/>
                  <a:gd name="T10" fmla="*/ 90 w 90"/>
                  <a:gd name="T11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1">
                    <a:moveTo>
                      <a:pt x="90" y="26"/>
                    </a:moveTo>
                    <a:cubicBezTo>
                      <a:pt x="65" y="40"/>
                      <a:pt x="37" y="41"/>
                      <a:pt x="9" y="41"/>
                    </a:cubicBezTo>
                    <a:cubicBezTo>
                      <a:pt x="6" y="41"/>
                      <a:pt x="2" y="34"/>
                      <a:pt x="1" y="29"/>
                    </a:cubicBezTo>
                    <a:cubicBezTo>
                      <a:pt x="0" y="27"/>
                      <a:pt x="3" y="20"/>
                      <a:pt x="6" y="20"/>
                    </a:cubicBezTo>
                    <a:cubicBezTo>
                      <a:pt x="32" y="15"/>
                      <a:pt x="57" y="0"/>
                      <a:pt x="85" y="14"/>
                    </a:cubicBezTo>
                    <a:cubicBezTo>
                      <a:pt x="87" y="15"/>
                      <a:pt x="87" y="19"/>
                      <a:pt x="9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33">
                <a:extLst>
                  <a:ext uri="{FF2B5EF4-FFF2-40B4-BE49-F238E27FC236}">
                    <a16:creationId xmlns:a16="http://schemas.microsoft.com/office/drawing/2014/main" id="{C8A6087C-012D-4C0D-A2BD-EF0EACBB4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8" y="334963"/>
                <a:ext cx="36513" cy="31750"/>
              </a:xfrm>
              <a:custGeom>
                <a:avLst/>
                <a:gdLst>
                  <a:gd name="T0" fmla="*/ 0 w 87"/>
                  <a:gd name="T1" fmla="*/ 17 h 37"/>
                  <a:gd name="T2" fmla="*/ 76 w 87"/>
                  <a:gd name="T3" fmla="*/ 2 h 37"/>
                  <a:gd name="T4" fmla="*/ 86 w 87"/>
                  <a:gd name="T5" fmla="*/ 11 h 37"/>
                  <a:gd name="T6" fmla="*/ 83 w 87"/>
                  <a:gd name="T7" fmla="*/ 21 h 37"/>
                  <a:gd name="T8" fmla="*/ 4 w 87"/>
                  <a:gd name="T9" fmla="*/ 29 h 37"/>
                  <a:gd name="T10" fmla="*/ 0 w 87"/>
                  <a:gd name="T11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37">
                    <a:moveTo>
                      <a:pt x="0" y="17"/>
                    </a:moveTo>
                    <a:cubicBezTo>
                      <a:pt x="24" y="0"/>
                      <a:pt x="50" y="3"/>
                      <a:pt x="76" y="2"/>
                    </a:cubicBezTo>
                    <a:cubicBezTo>
                      <a:pt x="79" y="2"/>
                      <a:pt x="84" y="7"/>
                      <a:pt x="86" y="11"/>
                    </a:cubicBezTo>
                    <a:cubicBezTo>
                      <a:pt x="87" y="13"/>
                      <a:pt x="85" y="19"/>
                      <a:pt x="83" y="21"/>
                    </a:cubicBezTo>
                    <a:cubicBezTo>
                      <a:pt x="72" y="31"/>
                      <a:pt x="18" y="37"/>
                      <a:pt x="4" y="29"/>
                    </a:cubicBezTo>
                    <a:cubicBezTo>
                      <a:pt x="2" y="27"/>
                      <a:pt x="2" y="22"/>
                      <a:pt x="0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34">
                <a:extLst>
                  <a:ext uri="{FF2B5EF4-FFF2-40B4-BE49-F238E27FC236}">
                    <a16:creationId xmlns:a16="http://schemas.microsoft.com/office/drawing/2014/main" id="{CDF9CD41-FD51-49E5-ADB4-748A98D61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79375"/>
                <a:ext cx="34925" cy="36513"/>
              </a:xfrm>
              <a:custGeom>
                <a:avLst/>
                <a:gdLst>
                  <a:gd name="T0" fmla="*/ 85 w 85"/>
                  <a:gd name="T1" fmla="*/ 11 h 44"/>
                  <a:gd name="T2" fmla="*/ 73 w 85"/>
                  <a:gd name="T3" fmla="*/ 28 h 44"/>
                  <a:gd name="T4" fmla="*/ 16 w 85"/>
                  <a:gd name="T5" fmla="*/ 43 h 44"/>
                  <a:gd name="T6" fmla="*/ 1 w 85"/>
                  <a:gd name="T7" fmla="*/ 35 h 44"/>
                  <a:gd name="T8" fmla="*/ 8 w 85"/>
                  <a:gd name="T9" fmla="*/ 20 h 44"/>
                  <a:gd name="T10" fmla="*/ 78 w 85"/>
                  <a:gd name="T11" fmla="*/ 0 h 44"/>
                  <a:gd name="T12" fmla="*/ 85 w 85"/>
                  <a:gd name="T13" fmla="*/ 1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4">
                    <a:moveTo>
                      <a:pt x="85" y="11"/>
                    </a:moveTo>
                    <a:cubicBezTo>
                      <a:pt x="81" y="17"/>
                      <a:pt x="79" y="26"/>
                      <a:pt x="73" y="28"/>
                    </a:cubicBezTo>
                    <a:cubicBezTo>
                      <a:pt x="55" y="34"/>
                      <a:pt x="35" y="39"/>
                      <a:pt x="16" y="43"/>
                    </a:cubicBezTo>
                    <a:cubicBezTo>
                      <a:pt x="11" y="44"/>
                      <a:pt x="3" y="39"/>
                      <a:pt x="1" y="35"/>
                    </a:cubicBezTo>
                    <a:cubicBezTo>
                      <a:pt x="0" y="31"/>
                      <a:pt x="4" y="21"/>
                      <a:pt x="8" y="20"/>
                    </a:cubicBezTo>
                    <a:cubicBezTo>
                      <a:pt x="31" y="12"/>
                      <a:pt x="55" y="7"/>
                      <a:pt x="78" y="0"/>
                    </a:cubicBezTo>
                    <a:cubicBezTo>
                      <a:pt x="81" y="4"/>
                      <a:pt x="83" y="7"/>
                      <a:pt x="8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35">
                <a:extLst>
                  <a:ext uri="{FF2B5EF4-FFF2-40B4-BE49-F238E27FC236}">
                    <a16:creationId xmlns:a16="http://schemas.microsoft.com/office/drawing/2014/main" id="{1888E336-E61B-439C-BC95-01952D2B8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111125"/>
                <a:ext cx="36513" cy="38100"/>
              </a:xfrm>
              <a:custGeom>
                <a:avLst/>
                <a:gdLst>
                  <a:gd name="T0" fmla="*/ 86 w 86"/>
                  <a:gd name="T1" fmla="*/ 14 h 47"/>
                  <a:gd name="T2" fmla="*/ 0 w 86"/>
                  <a:gd name="T3" fmla="*/ 29 h 47"/>
                  <a:gd name="T4" fmla="*/ 86 w 86"/>
                  <a:gd name="T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47">
                    <a:moveTo>
                      <a:pt x="86" y="14"/>
                    </a:moveTo>
                    <a:cubicBezTo>
                      <a:pt x="64" y="40"/>
                      <a:pt x="23" y="47"/>
                      <a:pt x="0" y="29"/>
                    </a:cubicBezTo>
                    <a:cubicBezTo>
                      <a:pt x="24" y="6"/>
                      <a:pt x="60" y="0"/>
                      <a:pt x="86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36">
                <a:extLst>
                  <a:ext uri="{FF2B5EF4-FFF2-40B4-BE49-F238E27FC236}">
                    <a16:creationId xmlns:a16="http://schemas.microsoft.com/office/drawing/2014/main" id="{9484B5FD-C9BD-4A63-B79D-83FC5B938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838" y="523875"/>
                <a:ext cx="36513" cy="41275"/>
              </a:xfrm>
              <a:custGeom>
                <a:avLst/>
                <a:gdLst>
                  <a:gd name="T0" fmla="*/ 0 w 92"/>
                  <a:gd name="T1" fmla="*/ 35 h 51"/>
                  <a:gd name="T2" fmla="*/ 74 w 92"/>
                  <a:gd name="T3" fmla="*/ 1 h 51"/>
                  <a:gd name="T4" fmla="*/ 90 w 92"/>
                  <a:gd name="T5" fmla="*/ 8 h 51"/>
                  <a:gd name="T6" fmla="*/ 87 w 92"/>
                  <a:gd name="T7" fmla="*/ 22 h 51"/>
                  <a:gd name="T8" fmla="*/ 19 w 92"/>
                  <a:gd name="T9" fmla="*/ 50 h 51"/>
                  <a:gd name="T10" fmla="*/ 0 w 92"/>
                  <a:gd name="T11" fmla="*/ 3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1">
                    <a:moveTo>
                      <a:pt x="0" y="35"/>
                    </a:moveTo>
                    <a:cubicBezTo>
                      <a:pt x="30" y="21"/>
                      <a:pt x="52" y="10"/>
                      <a:pt x="74" y="1"/>
                    </a:cubicBezTo>
                    <a:cubicBezTo>
                      <a:pt x="78" y="0"/>
                      <a:pt x="86" y="4"/>
                      <a:pt x="90" y="8"/>
                    </a:cubicBezTo>
                    <a:cubicBezTo>
                      <a:pt x="92" y="10"/>
                      <a:pt x="90" y="20"/>
                      <a:pt x="87" y="22"/>
                    </a:cubicBezTo>
                    <a:cubicBezTo>
                      <a:pt x="65" y="32"/>
                      <a:pt x="42" y="41"/>
                      <a:pt x="19" y="50"/>
                    </a:cubicBezTo>
                    <a:cubicBezTo>
                      <a:pt x="17" y="51"/>
                      <a:pt x="12" y="44"/>
                      <a:pt x="0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37">
                <a:extLst>
                  <a:ext uri="{FF2B5EF4-FFF2-40B4-BE49-F238E27FC236}">
                    <a16:creationId xmlns:a16="http://schemas.microsoft.com/office/drawing/2014/main" id="{C589FDC2-6762-4952-A4E8-726C1ABA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3188" y="317500"/>
                <a:ext cx="39688" cy="25400"/>
              </a:xfrm>
              <a:custGeom>
                <a:avLst/>
                <a:gdLst>
                  <a:gd name="T0" fmla="*/ 0 w 98"/>
                  <a:gd name="T1" fmla="*/ 12 h 32"/>
                  <a:gd name="T2" fmla="*/ 85 w 98"/>
                  <a:gd name="T3" fmla="*/ 0 h 32"/>
                  <a:gd name="T4" fmla="*/ 80 w 98"/>
                  <a:gd name="T5" fmla="*/ 26 h 32"/>
                  <a:gd name="T6" fmla="*/ 14 w 98"/>
                  <a:gd name="T7" fmla="*/ 32 h 32"/>
                  <a:gd name="T8" fmla="*/ 0 w 98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32">
                    <a:moveTo>
                      <a:pt x="0" y="12"/>
                    </a:moveTo>
                    <a:cubicBezTo>
                      <a:pt x="34" y="7"/>
                      <a:pt x="61" y="3"/>
                      <a:pt x="85" y="0"/>
                    </a:cubicBezTo>
                    <a:cubicBezTo>
                      <a:pt x="98" y="16"/>
                      <a:pt x="92" y="24"/>
                      <a:pt x="80" y="26"/>
                    </a:cubicBezTo>
                    <a:cubicBezTo>
                      <a:pt x="58" y="30"/>
                      <a:pt x="36" y="31"/>
                      <a:pt x="14" y="32"/>
                    </a:cubicBezTo>
                    <a:cubicBezTo>
                      <a:pt x="11" y="32"/>
                      <a:pt x="9" y="25"/>
                      <a:pt x="0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38">
                <a:extLst>
                  <a:ext uri="{FF2B5EF4-FFF2-40B4-BE49-F238E27FC236}">
                    <a16:creationId xmlns:a16="http://schemas.microsoft.com/office/drawing/2014/main" id="{1CD2F86B-71DB-4554-A1EC-3B2491F31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150" y="139700"/>
                <a:ext cx="34925" cy="31750"/>
              </a:xfrm>
              <a:custGeom>
                <a:avLst/>
                <a:gdLst>
                  <a:gd name="T0" fmla="*/ 87 w 87"/>
                  <a:gd name="T1" fmla="*/ 9 h 38"/>
                  <a:gd name="T2" fmla="*/ 75 w 87"/>
                  <a:gd name="T3" fmla="*/ 26 h 38"/>
                  <a:gd name="T4" fmla="*/ 17 w 87"/>
                  <a:gd name="T5" fmla="*/ 37 h 38"/>
                  <a:gd name="T6" fmla="*/ 0 w 87"/>
                  <a:gd name="T7" fmla="*/ 26 h 38"/>
                  <a:gd name="T8" fmla="*/ 12 w 87"/>
                  <a:gd name="T9" fmla="*/ 12 h 38"/>
                  <a:gd name="T10" fmla="*/ 80 w 87"/>
                  <a:gd name="T11" fmla="*/ 0 h 38"/>
                  <a:gd name="T12" fmla="*/ 87 w 87"/>
                  <a:gd name="T13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38">
                    <a:moveTo>
                      <a:pt x="87" y="9"/>
                    </a:moveTo>
                    <a:cubicBezTo>
                      <a:pt x="83" y="15"/>
                      <a:pt x="80" y="25"/>
                      <a:pt x="75" y="26"/>
                    </a:cubicBezTo>
                    <a:cubicBezTo>
                      <a:pt x="56" y="31"/>
                      <a:pt x="37" y="35"/>
                      <a:pt x="17" y="37"/>
                    </a:cubicBezTo>
                    <a:cubicBezTo>
                      <a:pt x="12" y="38"/>
                      <a:pt x="6" y="30"/>
                      <a:pt x="0" y="26"/>
                    </a:cubicBezTo>
                    <a:cubicBezTo>
                      <a:pt x="4" y="21"/>
                      <a:pt x="7" y="13"/>
                      <a:pt x="12" y="12"/>
                    </a:cubicBezTo>
                    <a:cubicBezTo>
                      <a:pt x="34" y="7"/>
                      <a:pt x="57" y="4"/>
                      <a:pt x="80" y="0"/>
                    </a:cubicBezTo>
                    <a:cubicBezTo>
                      <a:pt x="82" y="3"/>
                      <a:pt x="84" y="6"/>
                      <a:pt x="8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39">
                <a:extLst>
                  <a:ext uri="{FF2B5EF4-FFF2-40B4-BE49-F238E27FC236}">
                    <a16:creationId xmlns:a16="http://schemas.microsoft.com/office/drawing/2014/main" id="{3A2868B6-D5EC-4507-B43E-CD6DA04A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800" y="220663"/>
                <a:ext cx="36513" cy="33338"/>
              </a:xfrm>
              <a:custGeom>
                <a:avLst/>
                <a:gdLst>
                  <a:gd name="T0" fmla="*/ 88 w 88"/>
                  <a:gd name="T1" fmla="*/ 16 h 42"/>
                  <a:gd name="T2" fmla="*/ 77 w 88"/>
                  <a:gd name="T3" fmla="*/ 31 h 42"/>
                  <a:gd name="T4" fmla="*/ 15 w 88"/>
                  <a:gd name="T5" fmla="*/ 42 h 42"/>
                  <a:gd name="T6" fmla="*/ 1 w 88"/>
                  <a:gd name="T7" fmla="*/ 32 h 42"/>
                  <a:gd name="T8" fmla="*/ 6 w 88"/>
                  <a:gd name="T9" fmla="*/ 19 h 42"/>
                  <a:gd name="T10" fmla="*/ 88 w 88"/>
                  <a:gd name="T1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42">
                    <a:moveTo>
                      <a:pt x="88" y="16"/>
                    </a:moveTo>
                    <a:cubicBezTo>
                      <a:pt x="83" y="22"/>
                      <a:pt x="81" y="31"/>
                      <a:pt x="77" y="31"/>
                    </a:cubicBezTo>
                    <a:cubicBezTo>
                      <a:pt x="56" y="36"/>
                      <a:pt x="36" y="40"/>
                      <a:pt x="15" y="42"/>
                    </a:cubicBezTo>
                    <a:cubicBezTo>
                      <a:pt x="11" y="42"/>
                      <a:pt x="4" y="36"/>
                      <a:pt x="1" y="32"/>
                    </a:cubicBezTo>
                    <a:cubicBezTo>
                      <a:pt x="0" y="29"/>
                      <a:pt x="4" y="19"/>
                      <a:pt x="6" y="19"/>
                    </a:cubicBezTo>
                    <a:cubicBezTo>
                      <a:pt x="32" y="14"/>
                      <a:pt x="58" y="0"/>
                      <a:pt x="88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40">
                <a:extLst>
                  <a:ext uri="{FF2B5EF4-FFF2-40B4-BE49-F238E27FC236}">
                    <a16:creationId xmlns:a16="http://schemas.microsoft.com/office/drawing/2014/main" id="{BCFC8C33-3565-48A2-9A15-3DF16AFE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3925" y="479425"/>
                <a:ext cx="33338" cy="36513"/>
              </a:xfrm>
              <a:custGeom>
                <a:avLst/>
                <a:gdLst>
                  <a:gd name="T0" fmla="*/ 0 w 81"/>
                  <a:gd name="T1" fmla="*/ 44 h 44"/>
                  <a:gd name="T2" fmla="*/ 81 w 81"/>
                  <a:gd name="T3" fmla="*/ 9 h 44"/>
                  <a:gd name="T4" fmla="*/ 0 w 81"/>
                  <a:gd name="T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44">
                    <a:moveTo>
                      <a:pt x="0" y="44"/>
                    </a:moveTo>
                    <a:cubicBezTo>
                      <a:pt x="5" y="15"/>
                      <a:pt x="43" y="0"/>
                      <a:pt x="81" y="9"/>
                    </a:cubicBezTo>
                    <a:cubicBezTo>
                      <a:pt x="72" y="31"/>
                      <a:pt x="52" y="40"/>
                      <a:pt x="0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41">
                <a:extLst>
                  <a:ext uri="{FF2B5EF4-FFF2-40B4-BE49-F238E27FC236}">
                    <a16:creationId xmlns:a16="http://schemas.microsoft.com/office/drawing/2014/main" id="{C40B0EBD-6F9A-44F1-87CC-BE8CBF14D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9150" y="588963"/>
                <a:ext cx="20638" cy="68263"/>
              </a:xfrm>
              <a:custGeom>
                <a:avLst/>
                <a:gdLst>
                  <a:gd name="T0" fmla="*/ 40 w 53"/>
                  <a:gd name="T1" fmla="*/ 0 h 84"/>
                  <a:gd name="T2" fmla="*/ 47 w 53"/>
                  <a:gd name="T3" fmla="*/ 4 h 84"/>
                  <a:gd name="T4" fmla="*/ 51 w 53"/>
                  <a:gd name="T5" fmla="*/ 20 h 84"/>
                  <a:gd name="T6" fmla="*/ 16 w 53"/>
                  <a:gd name="T7" fmla="*/ 76 h 84"/>
                  <a:gd name="T8" fmla="*/ 2 w 53"/>
                  <a:gd name="T9" fmla="*/ 60 h 84"/>
                  <a:gd name="T10" fmla="*/ 40 w 5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4">
                    <a:moveTo>
                      <a:pt x="40" y="0"/>
                    </a:moveTo>
                    <a:cubicBezTo>
                      <a:pt x="45" y="2"/>
                      <a:pt x="47" y="3"/>
                      <a:pt x="47" y="4"/>
                    </a:cubicBezTo>
                    <a:cubicBezTo>
                      <a:pt x="49" y="9"/>
                      <a:pt x="53" y="17"/>
                      <a:pt x="51" y="20"/>
                    </a:cubicBezTo>
                    <a:cubicBezTo>
                      <a:pt x="41" y="40"/>
                      <a:pt x="31" y="61"/>
                      <a:pt x="16" y="76"/>
                    </a:cubicBezTo>
                    <a:cubicBezTo>
                      <a:pt x="8" y="84"/>
                      <a:pt x="0" y="70"/>
                      <a:pt x="2" y="60"/>
                    </a:cubicBezTo>
                    <a:cubicBezTo>
                      <a:pt x="6" y="36"/>
                      <a:pt x="18" y="15"/>
                      <a:pt x="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42">
                <a:extLst>
                  <a:ext uri="{FF2B5EF4-FFF2-40B4-BE49-F238E27FC236}">
                    <a16:creationId xmlns:a16="http://schemas.microsoft.com/office/drawing/2014/main" id="{664733EC-C3D6-4786-A2FF-531A4CB41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650" y="38100"/>
                <a:ext cx="34925" cy="39688"/>
              </a:xfrm>
              <a:custGeom>
                <a:avLst/>
                <a:gdLst>
                  <a:gd name="T0" fmla="*/ 0 w 88"/>
                  <a:gd name="T1" fmla="*/ 42 h 48"/>
                  <a:gd name="T2" fmla="*/ 85 w 88"/>
                  <a:gd name="T3" fmla="*/ 0 h 48"/>
                  <a:gd name="T4" fmla="*/ 86 w 88"/>
                  <a:gd name="T5" fmla="*/ 23 h 48"/>
                  <a:gd name="T6" fmla="*/ 0 w 88"/>
                  <a:gd name="T7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8">
                    <a:moveTo>
                      <a:pt x="0" y="42"/>
                    </a:moveTo>
                    <a:cubicBezTo>
                      <a:pt x="23" y="11"/>
                      <a:pt x="55" y="14"/>
                      <a:pt x="85" y="0"/>
                    </a:cubicBezTo>
                    <a:cubicBezTo>
                      <a:pt x="85" y="12"/>
                      <a:pt x="88" y="20"/>
                      <a:pt x="86" y="23"/>
                    </a:cubicBezTo>
                    <a:cubicBezTo>
                      <a:pt x="72" y="38"/>
                      <a:pt x="30" y="48"/>
                      <a:pt x="0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43">
                <a:extLst>
                  <a:ext uri="{FF2B5EF4-FFF2-40B4-BE49-F238E27FC236}">
                    <a16:creationId xmlns:a16="http://schemas.microsoft.com/office/drawing/2014/main" id="{D1DA31A7-21D6-43F4-AB4F-AA7439367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5" y="700088"/>
                <a:ext cx="15875" cy="30163"/>
              </a:xfrm>
              <a:custGeom>
                <a:avLst/>
                <a:gdLst>
                  <a:gd name="T0" fmla="*/ 34 w 38"/>
                  <a:gd name="T1" fmla="*/ 33 h 36"/>
                  <a:gd name="T2" fmla="*/ 27 w 38"/>
                  <a:gd name="T3" fmla="*/ 36 h 36"/>
                  <a:gd name="T4" fmla="*/ 1 w 38"/>
                  <a:gd name="T5" fmla="*/ 10 h 36"/>
                  <a:gd name="T6" fmla="*/ 13 w 38"/>
                  <a:gd name="T7" fmla="*/ 1 h 36"/>
                  <a:gd name="T8" fmla="*/ 34 w 38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34" y="33"/>
                    </a:moveTo>
                    <a:cubicBezTo>
                      <a:pt x="29" y="35"/>
                      <a:pt x="28" y="36"/>
                      <a:pt x="27" y="36"/>
                    </a:cubicBezTo>
                    <a:cubicBezTo>
                      <a:pt x="11" y="34"/>
                      <a:pt x="0" y="27"/>
                      <a:pt x="1" y="10"/>
                    </a:cubicBezTo>
                    <a:cubicBezTo>
                      <a:pt x="2" y="7"/>
                      <a:pt x="10" y="0"/>
                      <a:pt x="13" y="1"/>
                    </a:cubicBezTo>
                    <a:cubicBezTo>
                      <a:pt x="27" y="6"/>
                      <a:pt x="38" y="14"/>
                      <a:pt x="34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3" name="Oval 159">
            <a:extLst>
              <a:ext uri="{FF2B5EF4-FFF2-40B4-BE49-F238E27FC236}">
                <a16:creationId xmlns:a16="http://schemas.microsoft.com/office/drawing/2014/main" id="{481B9A6A-9AA1-400D-8733-360051B0C8D4}"/>
              </a:ext>
            </a:extLst>
          </p:cNvPr>
          <p:cNvSpPr/>
          <p:nvPr/>
        </p:nvSpPr>
        <p:spPr>
          <a:xfrm>
            <a:off x="4879458" y="5157964"/>
            <a:ext cx="1166981" cy="27566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Oval 162">
            <a:extLst>
              <a:ext uri="{FF2B5EF4-FFF2-40B4-BE49-F238E27FC236}">
                <a16:creationId xmlns:a16="http://schemas.microsoft.com/office/drawing/2014/main" id="{0ACE80E2-F000-4322-A67F-4A674ED10EE9}"/>
              </a:ext>
            </a:extLst>
          </p:cNvPr>
          <p:cNvSpPr/>
          <p:nvPr/>
        </p:nvSpPr>
        <p:spPr>
          <a:xfrm>
            <a:off x="7055704" y="3782537"/>
            <a:ext cx="1033652" cy="24416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Oval 165">
            <a:extLst>
              <a:ext uri="{FF2B5EF4-FFF2-40B4-BE49-F238E27FC236}">
                <a16:creationId xmlns:a16="http://schemas.microsoft.com/office/drawing/2014/main" id="{3AD2673F-1548-4278-89EB-BF26E96006CF}"/>
              </a:ext>
            </a:extLst>
          </p:cNvPr>
          <p:cNvSpPr/>
          <p:nvPr/>
        </p:nvSpPr>
        <p:spPr>
          <a:xfrm>
            <a:off x="5217262" y="2518543"/>
            <a:ext cx="880050" cy="20788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6" name="Group 3">
            <a:extLst>
              <a:ext uri="{FF2B5EF4-FFF2-40B4-BE49-F238E27FC236}">
                <a16:creationId xmlns:a16="http://schemas.microsoft.com/office/drawing/2014/main" id="{BCA3C461-18EE-4F61-8B8C-056AACDC41D9}"/>
              </a:ext>
            </a:extLst>
          </p:cNvPr>
          <p:cNvGrpSpPr/>
          <p:nvPr/>
        </p:nvGrpSpPr>
        <p:grpSpPr>
          <a:xfrm>
            <a:off x="4879458" y="3748319"/>
            <a:ext cx="1151000" cy="1593340"/>
            <a:chOff x="7569863" y="2623182"/>
            <a:chExt cx="1166981" cy="1666366"/>
          </a:xfrm>
        </p:grpSpPr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6D88D4A-722F-4904-A818-D5ABB8FAB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9863" y="2623182"/>
              <a:ext cx="1166981" cy="1666366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TextBox 168">
              <a:extLst>
                <a:ext uri="{FF2B5EF4-FFF2-40B4-BE49-F238E27FC236}">
                  <a16:creationId xmlns:a16="http://schemas.microsoft.com/office/drawing/2014/main" id="{01B38E23-AE89-470C-ADDD-679CE2EB598C}"/>
                </a:ext>
              </a:extLst>
            </p:cNvPr>
            <p:cNvSpPr txBox="1"/>
            <p:nvPr/>
          </p:nvSpPr>
          <p:spPr>
            <a:xfrm>
              <a:off x="7638367" y="2829432"/>
              <a:ext cx="1033652" cy="74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02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45" name="TextBox 171">
            <a:extLst>
              <a:ext uri="{FF2B5EF4-FFF2-40B4-BE49-F238E27FC236}">
                <a16:creationId xmlns:a16="http://schemas.microsoft.com/office/drawing/2014/main" id="{7C9425ED-F70A-4ABE-8E72-05A9C2500A70}"/>
              </a:ext>
            </a:extLst>
          </p:cNvPr>
          <p:cNvSpPr txBox="1"/>
          <p:nvPr/>
        </p:nvSpPr>
        <p:spPr>
          <a:xfrm>
            <a:off x="18975" y="4665521"/>
            <a:ext cx="2156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246" name="TextBox 172">
            <a:extLst>
              <a:ext uri="{FF2B5EF4-FFF2-40B4-BE49-F238E27FC236}">
                <a16:creationId xmlns:a16="http://schemas.microsoft.com/office/drawing/2014/main" id="{C4902D06-5650-408D-AE41-BD31937AFDC0}"/>
              </a:ext>
            </a:extLst>
          </p:cNvPr>
          <p:cNvSpPr txBox="1"/>
          <p:nvPr/>
        </p:nvSpPr>
        <p:spPr>
          <a:xfrm>
            <a:off x="7841521" y="2671616"/>
            <a:ext cx="33250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&amp; Spécifications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51B813D-7D78-4787-84DB-C8145B8CC308}"/>
              </a:ext>
            </a:extLst>
          </p:cNvPr>
          <p:cNvSpPr/>
          <p:nvPr/>
        </p:nvSpPr>
        <p:spPr>
          <a:xfrm>
            <a:off x="18975" y="4593550"/>
            <a:ext cx="2071621" cy="855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E2D0465-9521-455D-964F-F7988ED6A720}"/>
              </a:ext>
            </a:extLst>
          </p:cNvPr>
          <p:cNvSpPr/>
          <p:nvPr/>
        </p:nvSpPr>
        <p:spPr>
          <a:xfrm>
            <a:off x="2355355" y="3543723"/>
            <a:ext cx="2615079" cy="99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8D2D96C-DE89-460B-9DCE-BAD2CA97CEE9}"/>
              </a:ext>
            </a:extLst>
          </p:cNvPr>
          <p:cNvSpPr/>
          <p:nvPr/>
        </p:nvSpPr>
        <p:spPr>
          <a:xfrm>
            <a:off x="2131132" y="1486556"/>
            <a:ext cx="2868330" cy="1018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Oval 10">
            <a:extLst>
              <a:ext uri="{FF2B5EF4-FFF2-40B4-BE49-F238E27FC236}">
                <a16:creationId xmlns:a16="http://schemas.microsoft.com/office/drawing/2014/main" id="{D46AC8C9-B51E-4B08-B83F-16FE086818E6}"/>
              </a:ext>
            </a:extLst>
          </p:cNvPr>
          <p:cNvSpPr/>
          <p:nvPr/>
        </p:nvSpPr>
        <p:spPr>
          <a:xfrm>
            <a:off x="2223753" y="5950907"/>
            <a:ext cx="1218591" cy="34558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165">
            <a:extLst>
              <a:ext uri="{FF2B5EF4-FFF2-40B4-BE49-F238E27FC236}">
                <a16:creationId xmlns:a16="http://schemas.microsoft.com/office/drawing/2014/main" id="{23FDFCC0-B533-455B-B654-C298BD402B35}"/>
              </a:ext>
            </a:extLst>
          </p:cNvPr>
          <p:cNvSpPr/>
          <p:nvPr/>
        </p:nvSpPr>
        <p:spPr>
          <a:xfrm>
            <a:off x="6673155" y="659802"/>
            <a:ext cx="682248" cy="20618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528639C-AA2F-43D2-A454-902422B96900}"/>
              </a:ext>
            </a:extLst>
          </p:cNvPr>
          <p:cNvSpPr/>
          <p:nvPr/>
        </p:nvSpPr>
        <p:spPr>
          <a:xfrm flipV="1">
            <a:off x="4445076" y="110593"/>
            <a:ext cx="2196979" cy="80657"/>
          </a:xfrm>
          <a:prstGeom prst="rect">
            <a:avLst/>
          </a:prstGeom>
          <a:solidFill>
            <a:srgbClr val="64A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TextBox 174">
            <a:extLst>
              <a:ext uri="{FF2B5EF4-FFF2-40B4-BE49-F238E27FC236}">
                <a16:creationId xmlns:a16="http://schemas.microsoft.com/office/drawing/2014/main" id="{7BD56A61-9B5E-4414-8AA0-1B32B0B81A8E}"/>
              </a:ext>
            </a:extLst>
          </p:cNvPr>
          <p:cNvSpPr txBox="1"/>
          <p:nvPr/>
        </p:nvSpPr>
        <p:spPr>
          <a:xfrm>
            <a:off x="4402278" y="106311"/>
            <a:ext cx="23002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perspectives</a:t>
            </a:r>
            <a:endParaRPr lang="en-GB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71">
            <a:extLst>
              <a:ext uri="{FF2B5EF4-FFF2-40B4-BE49-F238E27FC236}">
                <a16:creationId xmlns:a16="http://schemas.microsoft.com/office/drawing/2014/main" id="{7C9425ED-F70A-4ABE-8E72-05A9C2500A70}"/>
              </a:ext>
            </a:extLst>
          </p:cNvPr>
          <p:cNvSpPr txBox="1"/>
          <p:nvPr/>
        </p:nvSpPr>
        <p:spPr>
          <a:xfrm>
            <a:off x="2452195" y="3625141"/>
            <a:ext cx="25831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Préalable</a:t>
            </a:r>
            <a:endParaRPr lang="en-GB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74">
            <a:extLst>
              <a:ext uri="{FF2B5EF4-FFF2-40B4-BE49-F238E27FC236}">
                <a16:creationId xmlns:a16="http://schemas.microsoft.com/office/drawing/2014/main" id="{080BF7E3-0B26-4036-BA34-BB270E725662}"/>
              </a:ext>
            </a:extLst>
          </p:cNvPr>
          <p:cNvSpPr txBox="1"/>
          <p:nvPr/>
        </p:nvSpPr>
        <p:spPr>
          <a:xfrm>
            <a:off x="2447833" y="1562811"/>
            <a:ext cx="3158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r>
              <a:rPr lang="fr-F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oup 12">
            <a:extLst>
              <a:ext uri="{FF2B5EF4-FFF2-40B4-BE49-F238E27FC236}">
                <a16:creationId xmlns:a16="http://schemas.microsoft.com/office/drawing/2014/main" id="{06F88DEC-6F43-41A6-BCD5-FF4BD19E8996}"/>
              </a:ext>
            </a:extLst>
          </p:cNvPr>
          <p:cNvGrpSpPr/>
          <p:nvPr/>
        </p:nvGrpSpPr>
        <p:grpSpPr>
          <a:xfrm>
            <a:off x="6689487" y="34318"/>
            <a:ext cx="696304" cy="717087"/>
            <a:chOff x="8745343" y="170314"/>
            <a:chExt cx="1033652" cy="1227638"/>
          </a:xfrm>
        </p:grpSpPr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79399B8-289B-4D31-A599-15CB280F8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2233" y="170314"/>
              <a:ext cx="844573" cy="1227638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64A2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Box 170">
              <a:extLst>
                <a:ext uri="{FF2B5EF4-FFF2-40B4-BE49-F238E27FC236}">
                  <a16:creationId xmlns:a16="http://schemas.microsoft.com/office/drawing/2014/main" id="{8F13D88F-7FBE-42F4-ACD1-22E1CB5A9488}"/>
                </a:ext>
              </a:extLst>
            </p:cNvPr>
            <p:cNvSpPr txBox="1"/>
            <p:nvPr/>
          </p:nvSpPr>
          <p:spPr>
            <a:xfrm>
              <a:off x="8745343" y="214577"/>
              <a:ext cx="1033652" cy="61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42" name="Group 12">
            <a:extLst>
              <a:ext uri="{FF2B5EF4-FFF2-40B4-BE49-F238E27FC236}">
                <a16:creationId xmlns:a16="http://schemas.microsoft.com/office/drawing/2014/main" id="{1428299D-E28F-4B6F-8AC2-B4AB5E99C2EA}"/>
              </a:ext>
            </a:extLst>
          </p:cNvPr>
          <p:cNvGrpSpPr/>
          <p:nvPr/>
        </p:nvGrpSpPr>
        <p:grpSpPr>
          <a:xfrm>
            <a:off x="5123835" y="1381601"/>
            <a:ext cx="1033652" cy="1256650"/>
            <a:chOff x="8711101" y="178824"/>
            <a:chExt cx="1033652" cy="1256650"/>
          </a:xfrm>
        </p:grpSpPr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C53EA7A4-018B-4B76-B732-97120D93F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656" y="178824"/>
              <a:ext cx="880050" cy="1256650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TextBox 170">
              <a:extLst>
                <a:ext uri="{FF2B5EF4-FFF2-40B4-BE49-F238E27FC236}">
                  <a16:creationId xmlns:a16="http://schemas.microsoft.com/office/drawing/2014/main" id="{CCB411C0-BD75-449C-8CB2-76CA46DA9141}"/>
                </a:ext>
              </a:extLst>
            </p:cNvPr>
            <p:cNvSpPr txBox="1"/>
            <p:nvPr/>
          </p:nvSpPr>
          <p:spPr>
            <a:xfrm>
              <a:off x="8711101" y="328332"/>
              <a:ext cx="103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04</a:t>
              </a:r>
              <a:endPara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11" name="Oval 165">
            <a:extLst>
              <a:ext uri="{FF2B5EF4-FFF2-40B4-BE49-F238E27FC236}">
                <a16:creationId xmlns:a16="http://schemas.microsoft.com/office/drawing/2014/main" id="{3AD2673F-1548-4278-89EB-BF26E96006CF}"/>
              </a:ext>
            </a:extLst>
          </p:cNvPr>
          <p:cNvSpPr/>
          <p:nvPr/>
        </p:nvSpPr>
        <p:spPr>
          <a:xfrm>
            <a:off x="8306549" y="1376620"/>
            <a:ext cx="880050" cy="20788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28639C-AA2F-43D2-A454-902422B96900}"/>
              </a:ext>
            </a:extLst>
          </p:cNvPr>
          <p:cNvSpPr/>
          <p:nvPr/>
        </p:nvSpPr>
        <p:spPr>
          <a:xfrm>
            <a:off x="9214913" y="579653"/>
            <a:ext cx="2211375" cy="10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72">
            <a:extLst>
              <a:ext uri="{FF2B5EF4-FFF2-40B4-BE49-F238E27FC236}">
                <a16:creationId xmlns:a16="http://schemas.microsoft.com/office/drawing/2014/main" id="{C4902D06-5650-408D-AE41-BD31937AFDC0}"/>
              </a:ext>
            </a:extLst>
          </p:cNvPr>
          <p:cNvSpPr txBox="1"/>
          <p:nvPr/>
        </p:nvSpPr>
        <p:spPr>
          <a:xfrm>
            <a:off x="9093363" y="634520"/>
            <a:ext cx="2475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104" name="Freeform 17">
            <a:extLst>
              <a:ext uri="{FF2B5EF4-FFF2-40B4-BE49-F238E27FC236}">
                <a16:creationId xmlns:a16="http://schemas.microsoft.com/office/drawing/2014/main" id="{4A86D919-03D7-4F5F-986F-21AEA92ED2BA}"/>
              </a:ext>
            </a:extLst>
          </p:cNvPr>
          <p:cNvSpPr>
            <a:spLocks noEditPoints="1"/>
          </p:cNvSpPr>
          <p:nvPr/>
        </p:nvSpPr>
        <p:spPr bwMode="auto">
          <a:xfrm>
            <a:off x="2279487" y="4466008"/>
            <a:ext cx="1131325" cy="1668753"/>
          </a:xfrm>
          <a:custGeom>
            <a:avLst/>
            <a:gdLst>
              <a:gd name="T0" fmla="*/ 214 w 221"/>
              <a:gd name="T1" fmla="*/ 77 h 315"/>
              <a:gd name="T2" fmla="*/ 164 w 221"/>
              <a:gd name="T3" fmla="*/ 14 h 315"/>
              <a:gd name="T4" fmla="*/ 110 w 221"/>
              <a:gd name="T5" fmla="*/ 0 h 315"/>
              <a:gd name="T6" fmla="*/ 110 w 221"/>
              <a:gd name="T7" fmla="*/ 0 h 315"/>
              <a:gd name="T8" fmla="*/ 56 w 221"/>
              <a:gd name="T9" fmla="*/ 14 h 315"/>
              <a:gd name="T10" fmla="*/ 6 w 221"/>
              <a:gd name="T11" fmla="*/ 77 h 315"/>
              <a:gd name="T12" fmla="*/ 5 w 221"/>
              <a:gd name="T13" fmla="*/ 132 h 315"/>
              <a:gd name="T14" fmla="*/ 40 w 221"/>
              <a:gd name="T15" fmla="*/ 208 h 315"/>
              <a:gd name="T16" fmla="*/ 94 w 221"/>
              <a:gd name="T17" fmla="*/ 292 h 315"/>
              <a:gd name="T18" fmla="*/ 110 w 221"/>
              <a:gd name="T19" fmla="*/ 315 h 315"/>
              <a:gd name="T20" fmla="*/ 110 w 221"/>
              <a:gd name="T21" fmla="*/ 315 h 315"/>
              <a:gd name="T22" fmla="*/ 126 w 221"/>
              <a:gd name="T23" fmla="*/ 292 h 315"/>
              <a:gd name="T24" fmla="*/ 180 w 221"/>
              <a:gd name="T25" fmla="*/ 208 h 315"/>
              <a:gd name="T26" fmla="*/ 215 w 221"/>
              <a:gd name="T27" fmla="*/ 132 h 315"/>
              <a:gd name="T28" fmla="*/ 214 w 221"/>
              <a:gd name="T29" fmla="*/ 77 h 315"/>
              <a:gd name="T30" fmla="*/ 110 w 221"/>
              <a:gd name="T31" fmla="*/ 174 h 315"/>
              <a:gd name="T32" fmla="*/ 110 w 221"/>
              <a:gd name="T33" fmla="*/ 174 h 315"/>
              <a:gd name="T34" fmla="*/ 110 w 221"/>
              <a:gd name="T35" fmla="*/ 174 h 315"/>
              <a:gd name="T36" fmla="*/ 44 w 221"/>
              <a:gd name="T37" fmla="*/ 108 h 315"/>
              <a:gd name="T38" fmla="*/ 110 w 221"/>
              <a:gd name="T39" fmla="*/ 42 h 315"/>
              <a:gd name="T40" fmla="*/ 110 w 221"/>
              <a:gd name="T41" fmla="*/ 42 h 315"/>
              <a:gd name="T42" fmla="*/ 110 w 221"/>
              <a:gd name="T43" fmla="*/ 42 h 315"/>
              <a:gd name="T44" fmla="*/ 176 w 221"/>
              <a:gd name="T45" fmla="*/ 108 h 315"/>
              <a:gd name="T46" fmla="*/ 110 w 221"/>
              <a:gd name="T47" fmla="*/ 17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1" h="315">
                <a:moveTo>
                  <a:pt x="214" y="77"/>
                </a:moveTo>
                <a:cubicBezTo>
                  <a:pt x="206" y="50"/>
                  <a:pt x="189" y="29"/>
                  <a:pt x="164" y="14"/>
                </a:cubicBezTo>
                <a:cubicBezTo>
                  <a:pt x="147" y="4"/>
                  <a:pt x="129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91" y="0"/>
                  <a:pt x="73" y="4"/>
                  <a:pt x="56" y="14"/>
                </a:cubicBezTo>
                <a:cubicBezTo>
                  <a:pt x="31" y="29"/>
                  <a:pt x="15" y="50"/>
                  <a:pt x="6" y="77"/>
                </a:cubicBezTo>
                <a:cubicBezTo>
                  <a:pt x="1" y="95"/>
                  <a:pt x="0" y="114"/>
                  <a:pt x="5" y="132"/>
                </a:cubicBezTo>
                <a:cubicBezTo>
                  <a:pt x="13" y="159"/>
                  <a:pt x="26" y="184"/>
                  <a:pt x="40" y="208"/>
                </a:cubicBezTo>
                <a:cubicBezTo>
                  <a:pt x="58" y="237"/>
                  <a:pt x="76" y="264"/>
                  <a:pt x="94" y="292"/>
                </a:cubicBezTo>
                <a:cubicBezTo>
                  <a:pt x="99" y="300"/>
                  <a:pt x="104" y="307"/>
                  <a:pt x="110" y="315"/>
                </a:cubicBezTo>
                <a:cubicBezTo>
                  <a:pt x="110" y="315"/>
                  <a:pt x="110" y="315"/>
                  <a:pt x="110" y="315"/>
                </a:cubicBezTo>
                <a:cubicBezTo>
                  <a:pt x="116" y="307"/>
                  <a:pt x="121" y="300"/>
                  <a:pt x="126" y="292"/>
                </a:cubicBezTo>
                <a:cubicBezTo>
                  <a:pt x="144" y="264"/>
                  <a:pt x="163" y="237"/>
                  <a:pt x="180" y="208"/>
                </a:cubicBezTo>
                <a:cubicBezTo>
                  <a:pt x="194" y="184"/>
                  <a:pt x="207" y="159"/>
                  <a:pt x="215" y="132"/>
                </a:cubicBezTo>
                <a:cubicBezTo>
                  <a:pt x="221" y="114"/>
                  <a:pt x="220" y="95"/>
                  <a:pt x="214" y="77"/>
                </a:cubicBezTo>
                <a:close/>
                <a:moveTo>
                  <a:pt x="110" y="174"/>
                </a:moveTo>
                <a:cubicBezTo>
                  <a:pt x="110" y="174"/>
                  <a:pt x="110" y="174"/>
                  <a:pt x="110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74" y="174"/>
                  <a:pt x="44" y="145"/>
                  <a:pt x="44" y="108"/>
                </a:cubicBezTo>
                <a:cubicBezTo>
                  <a:pt x="44" y="72"/>
                  <a:pt x="74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47" y="42"/>
                  <a:pt x="176" y="72"/>
                  <a:pt x="176" y="108"/>
                </a:cubicBezTo>
                <a:cubicBezTo>
                  <a:pt x="176" y="145"/>
                  <a:pt x="147" y="174"/>
                  <a:pt x="110" y="1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67">
            <a:extLst>
              <a:ext uri="{FF2B5EF4-FFF2-40B4-BE49-F238E27FC236}">
                <a16:creationId xmlns:a16="http://schemas.microsoft.com/office/drawing/2014/main" id="{D29169D9-88FD-442A-AB9E-DD020783F7F9}"/>
              </a:ext>
            </a:extLst>
          </p:cNvPr>
          <p:cNvSpPr txBox="1"/>
          <p:nvPr/>
        </p:nvSpPr>
        <p:spPr>
          <a:xfrm>
            <a:off x="2388614" y="4689934"/>
            <a:ext cx="91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E2D0465-9521-455D-964F-F7988ED6A720}"/>
              </a:ext>
            </a:extLst>
          </p:cNvPr>
          <p:cNvSpPr/>
          <p:nvPr/>
        </p:nvSpPr>
        <p:spPr>
          <a:xfrm>
            <a:off x="8105787" y="2617429"/>
            <a:ext cx="2615079" cy="997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7009999" y="2598728"/>
            <a:ext cx="1082298" cy="1360380"/>
            <a:chOff x="7151338" y="3125930"/>
            <a:chExt cx="1082298" cy="1360380"/>
          </a:xfrm>
        </p:grpSpPr>
        <p:sp>
          <p:nvSpPr>
            <p:cNvPr id="240" name="Freeform 17">
              <a:extLst>
                <a:ext uri="{FF2B5EF4-FFF2-40B4-BE49-F238E27FC236}">
                  <a16:creationId xmlns:a16="http://schemas.microsoft.com/office/drawing/2014/main" id="{4536579B-A870-403A-84BC-EA934CC7F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7686" y="3125930"/>
              <a:ext cx="1075950" cy="1360380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69">
              <a:extLst>
                <a:ext uri="{FF2B5EF4-FFF2-40B4-BE49-F238E27FC236}">
                  <a16:creationId xmlns:a16="http://schemas.microsoft.com/office/drawing/2014/main" id="{A2F93972-5DB2-445C-8D6A-490F22066AB0}"/>
                </a:ext>
              </a:extLst>
            </p:cNvPr>
            <p:cNvSpPr txBox="1"/>
            <p:nvPr/>
          </p:nvSpPr>
          <p:spPr>
            <a:xfrm>
              <a:off x="7151338" y="3293244"/>
              <a:ext cx="107595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03</a:t>
              </a:r>
              <a:endPara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8306308" y="456438"/>
            <a:ext cx="897591" cy="1031223"/>
            <a:chOff x="7746739" y="853481"/>
            <a:chExt cx="897591" cy="1031223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C53EA7A4-018B-4B76-B732-97120D93F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2691" y="853481"/>
              <a:ext cx="764208" cy="1031223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70">
              <a:extLst>
                <a:ext uri="{FF2B5EF4-FFF2-40B4-BE49-F238E27FC236}">
                  <a16:creationId xmlns:a16="http://schemas.microsoft.com/office/drawing/2014/main" id="{CCB411C0-BD75-449C-8CB2-76CA46DA9141}"/>
                </a:ext>
              </a:extLst>
            </p:cNvPr>
            <p:cNvSpPr txBox="1"/>
            <p:nvPr/>
          </p:nvSpPr>
          <p:spPr>
            <a:xfrm>
              <a:off x="7746739" y="970307"/>
              <a:ext cx="897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05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5A76CBE-22B5-462C-886B-0AA93ACD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157" y="1999954"/>
            <a:ext cx="352425" cy="361950"/>
          </a:xfrm>
          <a:prstGeom prst="rect">
            <a:avLst/>
          </a:prstGeom>
        </p:spPr>
      </p:pic>
      <p:sp>
        <p:nvSpPr>
          <p:cNvPr id="239" name="Forme en L 238">
            <a:extLst>
              <a:ext uri="{FF2B5EF4-FFF2-40B4-BE49-F238E27FC236}">
                <a16:creationId xmlns:a16="http://schemas.microsoft.com/office/drawing/2014/main" id="{D7590BCE-B617-4916-BB1F-B57B4AAE6DFF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B3B515CF-5261-4BEE-A1A8-5C3BD34B2CDE}"/>
              </a:ext>
            </a:extLst>
          </p:cNvPr>
          <p:cNvSpPr txBox="1"/>
          <p:nvPr/>
        </p:nvSpPr>
        <p:spPr>
          <a:xfrm>
            <a:off x="11530763" y="6211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341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5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6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6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9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850"/>
                            </p:stCondLst>
                            <p:childTnLst>
                              <p:par>
                                <p:cTn id="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45" grpId="0"/>
      <p:bldP spid="246" grpId="0"/>
      <p:bldP spid="249" grpId="0" animBg="1"/>
      <p:bldP spid="251" grpId="0" animBg="1"/>
      <p:bldP spid="252" grpId="0" animBg="1"/>
      <p:bldP spid="253" grpId="0" animBg="1"/>
      <p:bldP spid="260" grpId="0" animBg="1"/>
      <p:bldP spid="261" grpId="0" animBg="1"/>
      <p:bldP spid="262" grpId="0"/>
      <p:bldP spid="105" grpId="0"/>
      <p:bldP spid="108" grpId="0"/>
      <p:bldP spid="111" grpId="0" animBg="1"/>
      <p:bldP spid="112" grpId="0" animBg="1"/>
      <p:bldP spid="113" grpId="0"/>
      <p:bldP spid="104" grpId="0" animBg="1"/>
      <p:bldP spid="103" grpId="0"/>
      <p:bldP spid="1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4164" y="62200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20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1514786" y="1655982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05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2882745" y="1655982"/>
            <a:ext cx="7615594" cy="729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Réalisation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Google Shape;520;p108"/>
          <p:cNvSpPr txBox="1"/>
          <p:nvPr/>
        </p:nvSpPr>
        <p:spPr>
          <a:xfrm>
            <a:off x="2897259" y="2530657"/>
            <a:ext cx="7615594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Transactions bancaires</a:t>
            </a:r>
            <a:endParaRPr lang="fr-FR" sz="2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Analyse décisionnelle</a:t>
            </a:r>
          </a:p>
          <a:p>
            <a:pPr lvl="0"/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fr-FR" sz="28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Détection de fraude</a:t>
            </a:r>
            <a:endParaRPr sz="2800" dirty="0"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21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Transactions bancaires 1/2</a:t>
            </a:r>
            <a:endParaRPr lang="fr-FR" sz="3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C7FA26-FCCB-4D54-94DB-DCF6C2BF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53" y="2001520"/>
            <a:ext cx="6525021" cy="34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22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Transactions bancaires 2/2</a:t>
            </a:r>
            <a:endParaRPr lang="fr-FR" sz="3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94DA41-8CCC-4A71-A8BC-165858EBB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2" y="2553103"/>
            <a:ext cx="5559147" cy="2568304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D76593C0-31F1-415E-AF60-BD9AC6BD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55" y="2553103"/>
            <a:ext cx="5582282" cy="25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23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1/3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Google Shape;531;p109">
            <a:extLst>
              <a:ext uri="{FF2B5EF4-FFF2-40B4-BE49-F238E27FC236}">
                <a16:creationId xmlns:a16="http://schemas.microsoft.com/office/drawing/2014/main" id="{F0F55049-1142-4026-ADB4-E392363A79E3}"/>
              </a:ext>
            </a:extLst>
          </p:cNvPr>
          <p:cNvSpPr txBox="1"/>
          <p:nvPr/>
        </p:nvSpPr>
        <p:spPr>
          <a:xfrm>
            <a:off x="918454" y="144581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2000" dirty="0">
              <a:latin typeface="Arial"/>
              <a:cs typeface="Arial"/>
            </a:endParaRPr>
          </a:p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Extract-Transform-Load</a:t>
            </a: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D2891-DBF9-4E46-A148-5F07BD3FE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74" y="2715168"/>
            <a:ext cx="4900388" cy="36467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DBFB41-CC40-4C33-BC38-51DAC98A7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0" y="2687993"/>
            <a:ext cx="4948729" cy="3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24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2/3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4E7631-A45F-41D7-ABC3-25A71A321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86" y="2244105"/>
            <a:ext cx="6094378" cy="3985194"/>
          </a:xfrm>
          <a:prstGeom prst="rect">
            <a:avLst/>
          </a:prstGeom>
        </p:spPr>
      </p:pic>
      <p:sp>
        <p:nvSpPr>
          <p:cNvPr id="9" name="Google Shape;531;p109">
            <a:extLst>
              <a:ext uri="{FF2B5EF4-FFF2-40B4-BE49-F238E27FC236}">
                <a16:creationId xmlns:a16="http://schemas.microsoft.com/office/drawing/2014/main" id="{0045A15B-1DDC-4C79-8CB9-CEDAC3E54417}"/>
              </a:ext>
            </a:extLst>
          </p:cNvPr>
          <p:cNvSpPr txBox="1"/>
          <p:nvPr/>
        </p:nvSpPr>
        <p:spPr>
          <a:xfrm>
            <a:off x="918454" y="1445819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2000" dirty="0">
              <a:latin typeface="Arial"/>
              <a:cs typeface="Arial"/>
            </a:endParaRPr>
          </a:p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Modélisation</a:t>
            </a: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49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25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Analyse décisionnelle 3/3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8583940-BAAE-47CF-A307-DDC09A7F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6" y="3131868"/>
            <a:ext cx="5302484" cy="24907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6D8458-E105-4EAF-97EC-9B716DE77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2" y="3131868"/>
            <a:ext cx="5070516" cy="2490719"/>
          </a:xfrm>
          <a:prstGeom prst="rect">
            <a:avLst/>
          </a:prstGeom>
        </p:spPr>
      </p:pic>
      <p:sp>
        <p:nvSpPr>
          <p:cNvPr id="10" name="Google Shape;531;p109">
            <a:extLst>
              <a:ext uri="{FF2B5EF4-FFF2-40B4-BE49-F238E27FC236}">
                <a16:creationId xmlns:a16="http://schemas.microsoft.com/office/drawing/2014/main" id="{9DEA399F-D394-4C61-917A-F2421DEF519C}"/>
              </a:ext>
            </a:extLst>
          </p:cNvPr>
          <p:cNvSpPr txBox="1"/>
          <p:nvPr/>
        </p:nvSpPr>
        <p:spPr>
          <a:xfrm>
            <a:off x="1005540" y="1721683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fr-FR" sz="2000" dirty="0">
              <a:latin typeface="Arial"/>
              <a:cs typeface="Arial"/>
            </a:endParaRPr>
          </a:p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Restitution des données</a:t>
            </a:r>
          </a:p>
          <a:p>
            <a:endParaRPr lang="fr-FR" sz="2400" dirty="0">
              <a:solidFill>
                <a:srgbClr val="007A7D"/>
              </a:solidFill>
              <a:latin typeface="Arial"/>
              <a:cs typeface="Arial"/>
            </a:endParaRPr>
          </a:p>
          <a:p>
            <a:pPr lvl="0"/>
            <a:r>
              <a:rPr lang="fr-FR" sz="3400" dirty="0">
                <a:solidFill>
                  <a:srgbClr val="007A7D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8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26</a:t>
            </a: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381273BA-E5E1-4358-A301-E6B36A9615EE}"/>
              </a:ext>
            </a:extLst>
          </p:cNvPr>
          <p:cNvSpPr txBox="1"/>
          <p:nvPr/>
        </p:nvSpPr>
        <p:spPr>
          <a:xfrm>
            <a:off x="2030654" y="2294955"/>
            <a:ext cx="253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Compréhension et exploration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id="{0FD9013D-DC35-4F61-9120-1FB1793A5BED}"/>
              </a:ext>
            </a:extLst>
          </p:cNvPr>
          <p:cNvSpPr/>
          <p:nvPr/>
        </p:nvSpPr>
        <p:spPr>
          <a:xfrm>
            <a:off x="6053579" y="2502501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46" name="Straight Connector 9">
            <a:extLst>
              <a:ext uri="{FF2B5EF4-FFF2-40B4-BE49-F238E27FC236}">
                <a16:creationId xmlns:a16="http://schemas.microsoft.com/office/drawing/2014/main" id="{49E0719E-4D42-4EE2-BEAE-E473E6BEBCAA}"/>
              </a:ext>
            </a:extLst>
          </p:cNvPr>
          <p:cNvCxnSpPr/>
          <p:nvPr/>
        </p:nvCxnSpPr>
        <p:spPr>
          <a:xfrm>
            <a:off x="5660012" y="2559063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3157-1FA7-4D8C-A4E2-F8F47677F2B6}"/>
              </a:ext>
            </a:extLst>
          </p:cNvPr>
          <p:cNvSpPr/>
          <p:nvPr/>
        </p:nvSpPr>
        <p:spPr>
          <a:xfrm>
            <a:off x="4860351" y="2163677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B68FD508-17E1-467C-819A-F40659E20660}"/>
              </a:ext>
            </a:extLst>
          </p:cNvPr>
          <p:cNvCxnSpPr/>
          <p:nvPr/>
        </p:nvCxnSpPr>
        <p:spPr>
          <a:xfrm>
            <a:off x="6096000" y="2593905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27">
            <a:extLst>
              <a:ext uri="{FF2B5EF4-FFF2-40B4-BE49-F238E27FC236}">
                <a16:creationId xmlns:a16="http://schemas.microsoft.com/office/drawing/2014/main" id="{2E021F2C-788D-4244-8D96-A4B7399ED21C}"/>
              </a:ext>
            </a:extLst>
          </p:cNvPr>
          <p:cNvSpPr/>
          <p:nvPr/>
        </p:nvSpPr>
        <p:spPr>
          <a:xfrm>
            <a:off x="6053579" y="3542470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2492A489-072D-466F-A39B-A7EF7AA802AD}"/>
              </a:ext>
            </a:extLst>
          </p:cNvPr>
          <p:cNvCxnSpPr/>
          <p:nvPr/>
        </p:nvCxnSpPr>
        <p:spPr>
          <a:xfrm>
            <a:off x="6138422" y="3599031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A4B905D-2FC2-4807-A1F1-2E6933DF7623}"/>
              </a:ext>
            </a:extLst>
          </p:cNvPr>
          <p:cNvSpPr/>
          <p:nvPr/>
        </p:nvSpPr>
        <p:spPr>
          <a:xfrm>
            <a:off x="6531991" y="3203646"/>
            <a:ext cx="790773" cy="790773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558832FE-7897-47F9-A2D8-434029BDDCE3}"/>
              </a:ext>
            </a:extLst>
          </p:cNvPr>
          <p:cNvSpPr txBox="1"/>
          <p:nvPr/>
        </p:nvSpPr>
        <p:spPr>
          <a:xfrm>
            <a:off x="7393773" y="3364481"/>
            <a:ext cx="23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Nettoyage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3" name="Straight Connector 66">
            <a:extLst>
              <a:ext uri="{FF2B5EF4-FFF2-40B4-BE49-F238E27FC236}">
                <a16:creationId xmlns:a16="http://schemas.microsoft.com/office/drawing/2014/main" id="{FCF3FF84-B359-4F66-A2D7-B74D68877646}"/>
              </a:ext>
            </a:extLst>
          </p:cNvPr>
          <p:cNvCxnSpPr/>
          <p:nvPr/>
        </p:nvCxnSpPr>
        <p:spPr>
          <a:xfrm>
            <a:off x="6096000" y="3624702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7">
            <a:extLst>
              <a:ext uri="{FF2B5EF4-FFF2-40B4-BE49-F238E27FC236}">
                <a16:creationId xmlns:a16="http://schemas.microsoft.com/office/drawing/2014/main" id="{3337D9FD-7251-477A-B696-05A128728A54}"/>
              </a:ext>
            </a:extLst>
          </p:cNvPr>
          <p:cNvSpPr txBox="1"/>
          <p:nvPr/>
        </p:nvSpPr>
        <p:spPr>
          <a:xfrm>
            <a:off x="2654318" y="4215333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Analyse des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val 69">
            <a:extLst>
              <a:ext uri="{FF2B5EF4-FFF2-40B4-BE49-F238E27FC236}">
                <a16:creationId xmlns:a16="http://schemas.microsoft.com/office/drawing/2014/main" id="{ECE08212-1D1F-4425-A6DE-745256DD873F}"/>
              </a:ext>
            </a:extLst>
          </p:cNvPr>
          <p:cNvSpPr/>
          <p:nvPr/>
        </p:nvSpPr>
        <p:spPr>
          <a:xfrm>
            <a:off x="6053579" y="4573267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6" name="Straight Connector 70">
            <a:extLst>
              <a:ext uri="{FF2B5EF4-FFF2-40B4-BE49-F238E27FC236}">
                <a16:creationId xmlns:a16="http://schemas.microsoft.com/office/drawing/2014/main" id="{35441C27-719F-4599-84B4-73B7EA01032D}"/>
              </a:ext>
            </a:extLst>
          </p:cNvPr>
          <p:cNvCxnSpPr/>
          <p:nvPr/>
        </p:nvCxnSpPr>
        <p:spPr>
          <a:xfrm>
            <a:off x="5660012" y="462982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18C5CCF-E47E-4846-889C-2EFF6790EE74}"/>
              </a:ext>
            </a:extLst>
          </p:cNvPr>
          <p:cNvSpPr/>
          <p:nvPr/>
        </p:nvSpPr>
        <p:spPr>
          <a:xfrm>
            <a:off x="4860351" y="4234443"/>
            <a:ext cx="790773" cy="790773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58" name="Straight Connector 77">
            <a:extLst>
              <a:ext uri="{FF2B5EF4-FFF2-40B4-BE49-F238E27FC236}">
                <a16:creationId xmlns:a16="http://schemas.microsoft.com/office/drawing/2014/main" id="{31A4C2E3-3E29-4FBA-9E83-940434852876}"/>
              </a:ext>
            </a:extLst>
          </p:cNvPr>
          <p:cNvCxnSpPr/>
          <p:nvPr/>
        </p:nvCxnSpPr>
        <p:spPr>
          <a:xfrm>
            <a:off x="6096000" y="4664671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8">
            <a:extLst>
              <a:ext uri="{FF2B5EF4-FFF2-40B4-BE49-F238E27FC236}">
                <a16:creationId xmlns:a16="http://schemas.microsoft.com/office/drawing/2014/main" id="{6DCA1475-1E0D-497C-83ED-CD887B934C2E}"/>
              </a:ext>
            </a:extLst>
          </p:cNvPr>
          <p:cNvSpPr/>
          <p:nvPr/>
        </p:nvSpPr>
        <p:spPr>
          <a:xfrm>
            <a:off x="6053579" y="5613236"/>
            <a:ext cx="84842" cy="8484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60" name="Straight Connector 79">
            <a:extLst>
              <a:ext uri="{FF2B5EF4-FFF2-40B4-BE49-F238E27FC236}">
                <a16:creationId xmlns:a16="http://schemas.microsoft.com/office/drawing/2014/main" id="{D63F039C-5C09-4B25-971A-FB828A0E5B18}"/>
              </a:ext>
            </a:extLst>
          </p:cNvPr>
          <p:cNvCxnSpPr/>
          <p:nvPr/>
        </p:nvCxnSpPr>
        <p:spPr>
          <a:xfrm>
            <a:off x="6138422" y="5669797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DD8A861-3A99-49F3-BF6F-F7BCCDAE388A}"/>
              </a:ext>
            </a:extLst>
          </p:cNvPr>
          <p:cNvSpPr/>
          <p:nvPr/>
        </p:nvSpPr>
        <p:spPr>
          <a:xfrm>
            <a:off x="6531991" y="5274412"/>
            <a:ext cx="790773" cy="790773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62" name="TextBox 81">
            <a:extLst>
              <a:ext uri="{FF2B5EF4-FFF2-40B4-BE49-F238E27FC236}">
                <a16:creationId xmlns:a16="http://schemas.microsoft.com/office/drawing/2014/main" id="{7FEDF9DA-DD29-42A8-AA9A-1183469B639B}"/>
              </a:ext>
            </a:extLst>
          </p:cNvPr>
          <p:cNvSpPr txBox="1"/>
          <p:nvPr/>
        </p:nvSpPr>
        <p:spPr>
          <a:xfrm>
            <a:off x="7393773" y="5274412"/>
            <a:ext cx="245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Préparation les données pour la modélisation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3" name="Straight Connector 91">
            <a:extLst>
              <a:ext uri="{FF2B5EF4-FFF2-40B4-BE49-F238E27FC236}">
                <a16:creationId xmlns:a16="http://schemas.microsoft.com/office/drawing/2014/main" id="{3E466E65-AB74-4BDD-8535-38CBC19134CC}"/>
              </a:ext>
            </a:extLst>
          </p:cNvPr>
          <p:cNvCxnSpPr/>
          <p:nvPr/>
        </p:nvCxnSpPr>
        <p:spPr>
          <a:xfrm>
            <a:off x="6096000" y="5142683"/>
            <a:ext cx="0" cy="18459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B65AC3A-62AB-4CF0-9927-DCEA00F47E0F}"/>
              </a:ext>
            </a:extLst>
          </p:cNvPr>
          <p:cNvSpPr/>
          <p:nvPr/>
        </p:nvSpPr>
        <p:spPr>
          <a:xfrm>
            <a:off x="4860351" y="2889297"/>
            <a:ext cx="790773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EEF132-B69A-4E53-8075-DDC21E9AD76A}"/>
              </a:ext>
            </a:extLst>
          </p:cNvPr>
          <p:cNvSpPr/>
          <p:nvPr/>
        </p:nvSpPr>
        <p:spPr>
          <a:xfrm>
            <a:off x="6530173" y="3929266"/>
            <a:ext cx="790773" cy="65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02E47F-7EC1-42F2-BFE8-5103058B4164}"/>
              </a:ext>
            </a:extLst>
          </p:cNvPr>
          <p:cNvSpPr/>
          <p:nvPr/>
        </p:nvSpPr>
        <p:spPr>
          <a:xfrm>
            <a:off x="4860351" y="4960063"/>
            <a:ext cx="790773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8A59BC-3794-4F04-BC13-33FC4CB20CC8}"/>
              </a:ext>
            </a:extLst>
          </p:cNvPr>
          <p:cNvSpPr/>
          <p:nvPr/>
        </p:nvSpPr>
        <p:spPr>
          <a:xfrm>
            <a:off x="6530173" y="5999421"/>
            <a:ext cx="790773" cy="651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8" name="Graphique 67" descr="Blockchain contour">
            <a:extLst>
              <a:ext uri="{FF2B5EF4-FFF2-40B4-BE49-F238E27FC236}">
                <a16:creationId xmlns:a16="http://schemas.microsoft.com/office/drawing/2014/main" id="{7EBA106B-45B7-444A-AC71-3005839BF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5270" y="5356530"/>
            <a:ext cx="564213" cy="564213"/>
          </a:xfrm>
          <a:prstGeom prst="rect">
            <a:avLst/>
          </a:prstGeom>
        </p:spPr>
      </p:pic>
      <p:pic>
        <p:nvPicPr>
          <p:cNvPr id="69" name="Graphique 68" descr="Base de données contour">
            <a:extLst>
              <a:ext uri="{FF2B5EF4-FFF2-40B4-BE49-F238E27FC236}">
                <a16:creationId xmlns:a16="http://schemas.microsoft.com/office/drawing/2014/main" id="{0D1C4A37-DD77-4A7C-94A9-CB76B4A92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986425" y="2244921"/>
            <a:ext cx="466086" cy="600001"/>
          </a:xfrm>
          <a:prstGeom prst="rect">
            <a:avLst/>
          </a:prstGeom>
        </p:spPr>
      </p:pic>
      <p:pic>
        <p:nvPicPr>
          <p:cNvPr id="70" name="Graphique 69" descr="Ordinateur portable contour">
            <a:extLst>
              <a:ext uri="{FF2B5EF4-FFF2-40B4-BE49-F238E27FC236}">
                <a16:creationId xmlns:a16="http://schemas.microsoft.com/office/drawing/2014/main" id="{644A0F14-D9BF-42F5-98AF-51A34AFF9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5032" y="4313305"/>
            <a:ext cx="567896" cy="567896"/>
          </a:xfrm>
          <a:prstGeom prst="rect">
            <a:avLst/>
          </a:prstGeom>
        </p:spPr>
      </p:pic>
      <p:pic>
        <p:nvPicPr>
          <p:cNvPr id="71" name="Graphique 70" descr="Compost contour">
            <a:extLst>
              <a:ext uri="{FF2B5EF4-FFF2-40B4-BE49-F238E27FC236}">
                <a16:creationId xmlns:a16="http://schemas.microsoft.com/office/drawing/2014/main" id="{DE6641D1-10C2-438B-A1F9-C0362CDD9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9954" y="3307917"/>
            <a:ext cx="621043" cy="621043"/>
          </a:xfrm>
          <a:prstGeom prst="rect">
            <a:avLst/>
          </a:prstGeom>
        </p:spPr>
      </p:pic>
      <p:sp>
        <p:nvSpPr>
          <p:cNvPr id="72" name="Google Shape;530;p109">
            <a:extLst>
              <a:ext uri="{FF2B5EF4-FFF2-40B4-BE49-F238E27FC236}">
                <a16:creationId xmlns:a16="http://schemas.microsoft.com/office/drawing/2014/main" id="{C0A5DABA-35C4-4202-B05E-96B75B65E4A4}"/>
              </a:ext>
            </a:extLst>
          </p:cNvPr>
          <p:cNvSpPr txBox="1"/>
          <p:nvPr/>
        </p:nvSpPr>
        <p:spPr>
          <a:xfrm>
            <a:off x="71856" y="29323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3" name="Google Shape;531;p109">
            <a:extLst>
              <a:ext uri="{FF2B5EF4-FFF2-40B4-BE49-F238E27FC236}">
                <a16:creationId xmlns:a16="http://schemas.microsoft.com/office/drawing/2014/main" id="{BFED1938-0A8C-4D8C-A153-FE082824A812}"/>
              </a:ext>
            </a:extLst>
          </p:cNvPr>
          <p:cNvSpPr txBox="1"/>
          <p:nvPr/>
        </p:nvSpPr>
        <p:spPr>
          <a:xfrm>
            <a:off x="540037" y="686772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1/6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589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7" grpId="0" animBg="1"/>
      <p:bldP spid="49" grpId="0" animBg="1"/>
      <p:bldP spid="51" grpId="0" animBg="1"/>
      <p:bldP spid="52" grpId="0"/>
      <p:bldP spid="54" grpId="0"/>
      <p:bldP spid="55" grpId="0" animBg="1"/>
      <p:bldP spid="57" grpId="0" animBg="1"/>
      <p:bldP spid="59" grpId="0" animBg="1"/>
      <p:bldP spid="61" grpId="0" animBg="1"/>
      <p:bldP spid="62" grpId="0"/>
      <p:bldP spid="64" grpId="0" animBg="1"/>
      <p:bldP spid="65" grpId="0" animBg="1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27</a:t>
            </a: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7E3D3AA4-7845-4B9E-BB45-D0D010D4DB92}"/>
              </a:ext>
            </a:extLst>
          </p:cNvPr>
          <p:cNvCxnSpPr/>
          <p:nvPr/>
        </p:nvCxnSpPr>
        <p:spPr>
          <a:xfrm>
            <a:off x="6096000" y="1364347"/>
            <a:ext cx="0" cy="17941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7E7C8193-B614-47E9-91B0-1ECAFB692CCB}"/>
              </a:ext>
            </a:extLst>
          </p:cNvPr>
          <p:cNvSpPr txBox="1"/>
          <p:nvPr/>
        </p:nvSpPr>
        <p:spPr>
          <a:xfrm>
            <a:off x="2766912" y="281223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Diviser les données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C69EB27A-34BF-441B-B39D-C141379C25DE}"/>
              </a:ext>
            </a:extLst>
          </p:cNvPr>
          <p:cNvSpPr/>
          <p:nvPr/>
        </p:nvSpPr>
        <p:spPr>
          <a:xfrm>
            <a:off x="6053579" y="3170163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0D9F0E5-D9DA-4D47-A56F-B2A29E7AF4DD}"/>
              </a:ext>
            </a:extLst>
          </p:cNvPr>
          <p:cNvCxnSpPr/>
          <p:nvPr/>
        </p:nvCxnSpPr>
        <p:spPr>
          <a:xfrm>
            <a:off x="5660012" y="3226725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7433-1E0F-4ED2-B895-3442FE5C6EFD}"/>
              </a:ext>
            </a:extLst>
          </p:cNvPr>
          <p:cNvSpPr/>
          <p:nvPr/>
        </p:nvSpPr>
        <p:spPr>
          <a:xfrm>
            <a:off x="4860351" y="2831339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50642A3C-C525-4DC8-A3D1-79AE319268EE}"/>
              </a:ext>
            </a:extLst>
          </p:cNvPr>
          <p:cNvCxnSpPr/>
          <p:nvPr/>
        </p:nvCxnSpPr>
        <p:spPr>
          <a:xfrm>
            <a:off x="6096000" y="3261567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7">
            <a:extLst>
              <a:ext uri="{FF2B5EF4-FFF2-40B4-BE49-F238E27FC236}">
                <a16:creationId xmlns:a16="http://schemas.microsoft.com/office/drawing/2014/main" id="{2547BFEF-48B4-42B9-A789-4B9EE6653159}"/>
              </a:ext>
            </a:extLst>
          </p:cNvPr>
          <p:cNvSpPr/>
          <p:nvPr/>
        </p:nvSpPr>
        <p:spPr>
          <a:xfrm>
            <a:off x="6053579" y="4210132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3250B8D1-BDC1-4C51-BDF4-D7A6A8EF73C0}"/>
              </a:ext>
            </a:extLst>
          </p:cNvPr>
          <p:cNvCxnSpPr/>
          <p:nvPr/>
        </p:nvCxnSpPr>
        <p:spPr>
          <a:xfrm>
            <a:off x="6138422" y="4266693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010F8-62F0-4D97-B3A0-DD333AF05DB3}"/>
              </a:ext>
            </a:extLst>
          </p:cNvPr>
          <p:cNvSpPr/>
          <p:nvPr/>
        </p:nvSpPr>
        <p:spPr>
          <a:xfrm>
            <a:off x="6531991" y="3871308"/>
            <a:ext cx="790773" cy="790773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045BDF86-DB81-42BC-BE23-BA7DB521104D}"/>
              </a:ext>
            </a:extLst>
          </p:cNvPr>
          <p:cNvSpPr txBox="1"/>
          <p:nvPr/>
        </p:nvSpPr>
        <p:spPr>
          <a:xfrm>
            <a:off x="7461758" y="3871307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Construction du modèle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Connector 66">
            <a:extLst>
              <a:ext uri="{FF2B5EF4-FFF2-40B4-BE49-F238E27FC236}">
                <a16:creationId xmlns:a16="http://schemas.microsoft.com/office/drawing/2014/main" id="{9EE5F4B1-4246-4719-9E71-941904932E97}"/>
              </a:ext>
            </a:extLst>
          </p:cNvPr>
          <p:cNvCxnSpPr/>
          <p:nvPr/>
        </p:nvCxnSpPr>
        <p:spPr>
          <a:xfrm>
            <a:off x="6096000" y="4292364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7">
            <a:extLst>
              <a:ext uri="{FF2B5EF4-FFF2-40B4-BE49-F238E27FC236}">
                <a16:creationId xmlns:a16="http://schemas.microsoft.com/office/drawing/2014/main" id="{7C108E61-980B-4603-BA64-75A354C90EBA}"/>
              </a:ext>
            </a:extLst>
          </p:cNvPr>
          <p:cNvSpPr txBox="1"/>
          <p:nvPr/>
        </p:nvSpPr>
        <p:spPr>
          <a:xfrm>
            <a:off x="2615718" y="4882995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Evaluation de modèle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Oval 69">
            <a:extLst>
              <a:ext uri="{FF2B5EF4-FFF2-40B4-BE49-F238E27FC236}">
                <a16:creationId xmlns:a16="http://schemas.microsoft.com/office/drawing/2014/main" id="{39FDDFEC-D2EA-4EAD-BA4C-BAE568DA8C28}"/>
              </a:ext>
            </a:extLst>
          </p:cNvPr>
          <p:cNvSpPr/>
          <p:nvPr/>
        </p:nvSpPr>
        <p:spPr>
          <a:xfrm>
            <a:off x="6053579" y="5240929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8" name="Straight Connector 70">
            <a:extLst>
              <a:ext uri="{FF2B5EF4-FFF2-40B4-BE49-F238E27FC236}">
                <a16:creationId xmlns:a16="http://schemas.microsoft.com/office/drawing/2014/main" id="{B422E54D-123A-446A-B078-D432331352D1}"/>
              </a:ext>
            </a:extLst>
          </p:cNvPr>
          <p:cNvCxnSpPr/>
          <p:nvPr/>
        </p:nvCxnSpPr>
        <p:spPr>
          <a:xfrm>
            <a:off x="5660012" y="5297490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08BB3-F396-4C20-B1AF-37290EA94936}"/>
              </a:ext>
            </a:extLst>
          </p:cNvPr>
          <p:cNvSpPr/>
          <p:nvPr/>
        </p:nvSpPr>
        <p:spPr>
          <a:xfrm>
            <a:off x="4860351" y="4902105"/>
            <a:ext cx="790773" cy="790773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73516F-1BBE-49D4-BA8E-73408830962D}"/>
              </a:ext>
            </a:extLst>
          </p:cNvPr>
          <p:cNvSpPr/>
          <p:nvPr/>
        </p:nvSpPr>
        <p:spPr>
          <a:xfrm>
            <a:off x="4860351" y="3556959"/>
            <a:ext cx="790773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C15A7-E4D4-44D8-9E80-ACDAB59469B7}"/>
              </a:ext>
            </a:extLst>
          </p:cNvPr>
          <p:cNvSpPr/>
          <p:nvPr/>
        </p:nvSpPr>
        <p:spPr>
          <a:xfrm>
            <a:off x="6530173" y="4596928"/>
            <a:ext cx="790773" cy="65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EDA81-CFF1-4354-95C2-3DECF74E6318}"/>
              </a:ext>
            </a:extLst>
          </p:cNvPr>
          <p:cNvSpPr/>
          <p:nvPr/>
        </p:nvSpPr>
        <p:spPr>
          <a:xfrm>
            <a:off x="4860351" y="5627725"/>
            <a:ext cx="790773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23" name="Graphique 22" descr="Tableau décisionnel contour">
            <a:extLst>
              <a:ext uri="{FF2B5EF4-FFF2-40B4-BE49-F238E27FC236}">
                <a16:creationId xmlns:a16="http://schemas.microsoft.com/office/drawing/2014/main" id="{F240B5CE-961C-461A-B534-C5A0E6AE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31" y="2845483"/>
            <a:ext cx="672158" cy="672158"/>
          </a:xfrm>
          <a:prstGeom prst="rect">
            <a:avLst/>
          </a:prstGeom>
        </p:spPr>
      </p:pic>
      <p:pic>
        <p:nvPicPr>
          <p:cNvPr id="24" name="Graphique 23" descr="Compteur moyen contour">
            <a:extLst>
              <a:ext uri="{FF2B5EF4-FFF2-40B4-BE49-F238E27FC236}">
                <a16:creationId xmlns:a16="http://schemas.microsoft.com/office/drawing/2014/main" id="{91E99E0F-B8AF-479B-A72F-8F76054C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8757" y="5046270"/>
            <a:ext cx="493959" cy="493959"/>
          </a:xfrm>
          <a:prstGeom prst="rect">
            <a:avLst/>
          </a:prstGeom>
        </p:spPr>
      </p:pic>
      <p:pic>
        <p:nvPicPr>
          <p:cNvPr id="25" name="Graphique 24" descr="Santé mentale contour">
            <a:extLst>
              <a:ext uri="{FF2B5EF4-FFF2-40B4-BE49-F238E27FC236}">
                <a16:creationId xmlns:a16="http://schemas.microsoft.com/office/drawing/2014/main" id="{9A7ED0FF-FDB6-4CC5-9C05-01568176F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5173" y="3925640"/>
            <a:ext cx="545615" cy="545615"/>
          </a:xfrm>
          <a:prstGeom prst="rect">
            <a:avLst/>
          </a:prstGeom>
        </p:spPr>
      </p:pic>
      <p:sp>
        <p:nvSpPr>
          <p:cNvPr id="26" name="Google Shape;530;p109">
            <a:extLst>
              <a:ext uri="{FF2B5EF4-FFF2-40B4-BE49-F238E27FC236}">
                <a16:creationId xmlns:a16="http://schemas.microsoft.com/office/drawing/2014/main" id="{A0326A12-A5D9-490A-A6F2-533D112EA2E9}"/>
              </a:ext>
            </a:extLst>
          </p:cNvPr>
          <p:cNvSpPr txBox="1"/>
          <p:nvPr/>
        </p:nvSpPr>
        <p:spPr>
          <a:xfrm>
            <a:off x="71856" y="29323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1;p109">
            <a:extLst>
              <a:ext uri="{FF2B5EF4-FFF2-40B4-BE49-F238E27FC236}">
                <a16:creationId xmlns:a16="http://schemas.microsoft.com/office/drawing/2014/main" id="{8F77A471-3257-4987-BCE5-95A58879442A}"/>
              </a:ext>
            </a:extLst>
          </p:cNvPr>
          <p:cNvSpPr txBox="1"/>
          <p:nvPr/>
        </p:nvSpPr>
        <p:spPr>
          <a:xfrm>
            <a:off x="540037" y="686772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2/6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74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3" grpId="0" animBg="1"/>
      <p:bldP spid="14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28</a:t>
            </a:r>
          </a:p>
        </p:txBody>
      </p:sp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3/6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51609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Construction du model</a:t>
            </a:r>
          </a:p>
        </p:txBody>
      </p:sp>
      <p:cxnSp>
        <p:nvCxnSpPr>
          <p:cNvPr id="9" name="Straight Connector 40">
            <a:extLst>
              <a:ext uri="{FF2B5EF4-FFF2-40B4-BE49-F238E27FC236}">
                <a16:creationId xmlns:a16="http://schemas.microsoft.com/office/drawing/2014/main" id="{60202CA8-560F-407E-A340-414F06EC9BC1}"/>
              </a:ext>
            </a:extLst>
          </p:cNvPr>
          <p:cNvCxnSpPr/>
          <p:nvPr/>
        </p:nvCxnSpPr>
        <p:spPr>
          <a:xfrm>
            <a:off x="6220263" y="2462093"/>
            <a:ext cx="0" cy="32141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41">
            <a:extLst>
              <a:ext uri="{FF2B5EF4-FFF2-40B4-BE49-F238E27FC236}">
                <a16:creationId xmlns:a16="http://schemas.microsoft.com/office/drawing/2014/main" id="{DE6D9343-1396-4D9B-A5BB-510D31B034D3}"/>
              </a:ext>
            </a:extLst>
          </p:cNvPr>
          <p:cNvSpPr txBox="1"/>
          <p:nvPr/>
        </p:nvSpPr>
        <p:spPr>
          <a:xfrm>
            <a:off x="1108066" y="2253452"/>
            <a:ext cx="38357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+mj-lt"/>
              </a:rPr>
              <a:t>Isolation Forest Algorithme</a:t>
            </a:r>
          </a:p>
          <a:p>
            <a:r>
              <a:rPr lang="fr-FR" b="1" dirty="0">
                <a:solidFill>
                  <a:schemeClr val="accent2"/>
                </a:solidFill>
                <a:latin typeface="+mj-lt"/>
              </a:rPr>
              <a:t> 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2" name="Espace réservé pour une image 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620ACE6-B5D1-4CCB-932D-846A1A3A8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4727"/>
          <a:stretch>
            <a:fillRect/>
          </a:stretch>
        </p:blipFill>
        <p:spPr>
          <a:xfrm>
            <a:off x="1067985" y="3556890"/>
            <a:ext cx="4127511" cy="2348382"/>
          </a:xfrm>
          <a:prstGeom prst="rect">
            <a:avLst/>
          </a:prstGeom>
        </p:spPr>
      </p:pic>
      <p:sp>
        <p:nvSpPr>
          <p:cNvPr id="23" name="TextBox 41">
            <a:extLst>
              <a:ext uri="{FF2B5EF4-FFF2-40B4-BE49-F238E27FC236}">
                <a16:creationId xmlns:a16="http://schemas.microsoft.com/office/drawing/2014/main" id="{13880769-690D-4C5F-9FC4-2F914D4A67BA}"/>
              </a:ext>
            </a:extLst>
          </p:cNvPr>
          <p:cNvSpPr txBox="1"/>
          <p:nvPr/>
        </p:nvSpPr>
        <p:spPr>
          <a:xfrm>
            <a:off x="6695683" y="2253452"/>
            <a:ext cx="459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  <a:latin typeface="+mj-lt"/>
              </a:rPr>
              <a:t>Local </a:t>
            </a:r>
            <a:r>
              <a:rPr lang="fr-FR" sz="2000" b="1" dirty="0" err="1">
                <a:solidFill>
                  <a:schemeClr val="accent2"/>
                </a:solidFill>
                <a:latin typeface="+mj-lt"/>
              </a:rPr>
              <a:t>Outlier</a:t>
            </a:r>
            <a:r>
              <a:rPr lang="fr-FR" sz="2000" b="1" dirty="0">
                <a:solidFill>
                  <a:schemeClr val="accent2"/>
                </a:solidFill>
                <a:latin typeface="+mj-lt"/>
              </a:rPr>
              <a:t> Factor(LOF) Algorithme </a:t>
            </a:r>
            <a:endParaRPr lang="id-ID" sz="2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CACED7E-8711-4418-B3CB-58265C6C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35" y="3556890"/>
            <a:ext cx="2041387" cy="2140904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CB30BDD-49CB-46C9-841D-38EF6C4DB5A0}"/>
              </a:ext>
            </a:extLst>
          </p:cNvPr>
          <p:cNvSpPr txBox="1"/>
          <p:nvPr/>
        </p:nvSpPr>
        <p:spPr>
          <a:xfrm>
            <a:off x="592427" y="2798786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SFRM1200"/>
              </a:rPr>
              <a:t>I</a:t>
            </a:r>
            <a:r>
              <a:rPr lang="fr-FR" sz="1800" b="0" i="0" u="none" strike="noStrike" baseline="0" dirty="0">
                <a:latin typeface="SFRM1200"/>
              </a:rPr>
              <a:t>dentifie les anomalies en utilisant l’isolement.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45E4B9-1699-4D83-9888-33E8844B2BC5}"/>
              </a:ext>
            </a:extLst>
          </p:cNvPr>
          <p:cNvSpPr txBox="1"/>
          <p:nvPr/>
        </p:nvSpPr>
        <p:spPr>
          <a:xfrm>
            <a:off x="6220263" y="27987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SFRM1200"/>
              </a:rPr>
              <a:t>Cet algorithme identifie les points aberrants spatiaux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91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A15A7-6330-4FD6-A92C-4D7C4052CF2F}"/>
              </a:ext>
            </a:extLst>
          </p:cNvPr>
          <p:cNvSpPr/>
          <p:nvPr/>
        </p:nvSpPr>
        <p:spPr>
          <a:xfrm>
            <a:off x="0" y="0"/>
            <a:ext cx="6050894" cy="68743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9209F2-9848-4F77-BD28-B9B5A24C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7" y="2717596"/>
            <a:ext cx="4301795" cy="304509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87F6C5-D0D4-4D8D-B515-46583016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9" r="148" b="-5401"/>
          <a:stretch/>
        </p:blipFill>
        <p:spPr>
          <a:xfrm>
            <a:off x="6260616" y="3843446"/>
            <a:ext cx="5721652" cy="191924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D5212F-4D04-4811-93CC-9FC596FB3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6" y="1884741"/>
            <a:ext cx="5721652" cy="1232401"/>
          </a:xfrm>
          <a:prstGeom prst="rect">
            <a:avLst/>
          </a:prstGeom>
        </p:spPr>
      </p:pic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fr-FR" sz="3400" dirty="0">
                <a:latin typeface="Arial"/>
                <a:cs typeface="Arial"/>
              </a:rPr>
              <a:t>Détection de fraude 4/6</a:t>
            </a:r>
            <a:endParaRPr lang="fr-FR" sz="3400" dirty="0">
              <a:latin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>
                <a:solidFill>
                  <a:schemeClr val="bg1"/>
                </a:solidFill>
                <a:latin typeface="Arial"/>
                <a:cs typeface="Arial"/>
              </a:rPr>
              <a:t>Construction du modèle</a:t>
            </a:r>
          </a:p>
        </p:txBody>
      </p:sp>
      <p:sp>
        <p:nvSpPr>
          <p:cNvPr id="63" name="Google Shape;530;p109">
            <a:extLst>
              <a:ext uri="{FF2B5EF4-FFF2-40B4-BE49-F238E27FC236}">
                <a16:creationId xmlns:a16="http://schemas.microsoft.com/office/drawing/2014/main" id="{FFEE0B09-5EB8-40DF-AE76-46E3C8561794}"/>
              </a:ext>
            </a:extLst>
          </p:cNvPr>
          <p:cNvSpPr txBox="1"/>
          <p:nvPr/>
        </p:nvSpPr>
        <p:spPr>
          <a:xfrm>
            <a:off x="246024" y="25147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70A1E4E-89A7-4410-A4B7-7C9DCC24E0DD}"/>
              </a:ext>
            </a:extLst>
          </p:cNvPr>
          <p:cNvSpPr txBox="1"/>
          <p:nvPr/>
        </p:nvSpPr>
        <p:spPr>
          <a:xfrm>
            <a:off x="11486619" y="63012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29</a:t>
            </a:r>
          </a:p>
        </p:txBody>
      </p:sp>
      <p:sp>
        <p:nvSpPr>
          <p:cNvPr id="66" name="Forme en L 65">
            <a:extLst>
              <a:ext uri="{FF2B5EF4-FFF2-40B4-BE49-F238E27FC236}">
                <a16:creationId xmlns:a16="http://schemas.microsoft.com/office/drawing/2014/main" id="{A12745F3-1F79-4936-B34F-F33539FEA9DD}"/>
              </a:ext>
            </a:extLst>
          </p:cNvPr>
          <p:cNvSpPr/>
          <p:nvPr/>
        </p:nvSpPr>
        <p:spPr>
          <a:xfrm rot="16200000">
            <a:off x="11352389" y="6034747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01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656296" y="1718444"/>
            <a:ext cx="5115947" cy="729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Aft>
                <a:spcPts val="600"/>
              </a:spcAft>
              <a:buNone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Introduction</a:t>
            </a: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597599" y="2582009"/>
            <a:ext cx="6391897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1. Organisme </a:t>
            </a: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</a:rPr>
              <a:t>d'accueil 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2. Contexte du projet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C2C923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9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595959"/>
              </a:solidFill>
            </a:endParaRP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818AD29B-8BFA-4631-A9D4-043BF9FD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772815"/>
            <a:ext cx="4797056" cy="3357939"/>
          </a:xfrm>
          <a:prstGeom prst="rect">
            <a:avLst/>
          </a:prstGeom>
        </p:spPr>
      </p:pic>
      <p:sp>
        <p:nvSpPr>
          <p:cNvPr id="30" name="Google Shape;530;p109"/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5/6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Forme en L 31">
            <a:extLst>
              <a:ext uri="{FF2B5EF4-FFF2-40B4-BE49-F238E27FC236}">
                <a16:creationId xmlns:a16="http://schemas.microsoft.com/office/drawing/2014/main" id="{04577BFD-43C7-4CF8-895E-4C8D25FF4B1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>
                <a:solidFill>
                  <a:srgbClr val="007A7D"/>
                </a:solidFill>
                <a:latin typeface="Arial"/>
                <a:cs typeface="Arial"/>
              </a:rPr>
              <a:t>Evaluation des modèles </a:t>
            </a:r>
            <a:endParaRPr lang="id-ID" sz="2400">
              <a:solidFill>
                <a:srgbClr val="007A7D"/>
              </a:solidFill>
              <a:latin typeface="Arial"/>
              <a:cs typeface="Arial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EEBCFCB-5341-4B02-B77D-E7588D5E43C1}"/>
              </a:ext>
            </a:extLst>
          </p:cNvPr>
          <p:cNvSpPr txBox="1"/>
          <p:nvPr/>
        </p:nvSpPr>
        <p:spPr>
          <a:xfrm>
            <a:off x="871442" y="3114640"/>
            <a:ext cx="33546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SFBX1200"/>
              </a:rPr>
              <a:t>Précision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SFBX1200"/>
              </a:rPr>
              <a:t>rappel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SFBX1200"/>
              </a:rPr>
              <a:t>F-</a:t>
            </a:r>
            <a:r>
              <a:rPr lang="fr-FR" sz="2400" b="1" dirty="0" err="1">
                <a:latin typeface="SFBX1200"/>
              </a:rPr>
              <a:t>M</a:t>
            </a:r>
            <a:r>
              <a:rPr lang="fr-FR" sz="2400" b="1" i="0" u="none" strike="noStrike" baseline="0" dirty="0" err="1">
                <a:latin typeface="SFBX1200"/>
              </a:rPr>
              <a:t>easure</a:t>
            </a:r>
            <a:endParaRPr lang="fr-FR" sz="2400" b="1" i="0" u="none" strike="noStrike" baseline="0" dirty="0">
              <a:latin typeface="SFBX1200"/>
            </a:endParaRPr>
          </a:p>
          <a:p>
            <a:pPr algn="l">
              <a:spcAft>
                <a:spcPts val="600"/>
              </a:spcAft>
            </a:pPr>
            <a:endParaRPr lang="fr-FR" b="0" i="0" u="none" strike="noStrike" baseline="0" dirty="0">
              <a:latin typeface="SFRM120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47B21C0-6447-4A0C-AED9-505966638F2B}"/>
              </a:ext>
            </a:extLst>
          </p:cNvPr>
          <p:cNvSpPr txBox="1"/>
          <p:nvPr/>
        </p:nvSpPr>
        <p:spPr>
          <a:xfrm>
            <a:off x="11486619" y="63012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748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32E7AD0-6AA1-41FA-9E89-6F59F94DF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593E1A31-1F44-4254-A026-2BDA03975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530;p109"/>
          <p:cNvSpPr txBox="1"/>
          <p:nvPr/>
        </p:nvSpPr>
        <p:spPr>
          <a:xfrm>
            <a:off x="871442" y="2418700"/>
            <a:ext cx="3693501" cy="375349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2B278B-2768-4DE8-874D-B2A2623E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5" y="2709340"/>
            <a:ext cx="3172216" cy="3172216"/>
          </a:xfrm>
          <a:prstGeom prst="rect">
            <a:avLst/>
          </a:prstGeom>
        </p:spPr>
      </p:pic>
      <p:sp>
        <p:nvSpPr>
          <p:cNvPr id="31" name="Google Shape;531;p109"/>
          <p:cNvSpPr txBox="1"/>
          <p:nvPr/>
        </p:nvSpPr>
        <p:spPr>
          <a:xfrm>
            <a:off x="714205" y="78837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fr-FR" sz="3400" dirty="0">
                <a:solidFill>
                  <a:schemeClr val="accent2"/>
                </a:solidFill>
                <a:latin typeface="Arial"/>
                <a:cs typeface="Arial"/>
              </a:rPr>
              <a:t>Détection de fraude 6/6</a:t>
            </a:r>
            <a:endParaRPr lang="fr-FR" sz="340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6818A-1158-45F4-8961-8647D63D6916}"/>
              </a:ext>
            </a:extLst>
          </p:cNvPr>
          <p:cNvSpPr txBox="1"/>
          <p:nvPr/>
        </p:nvSpPr>
        <p:spPr>
          <a:xfrm>
            <a:off x="1091929" y="1632206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>
                <a:solidFill>
                  <a:srgbClr val="007A7D"/>
                </a:solidFill>
                <a:latin typeface="Arial"/>
                <a:cs typeface="Arial"/>
              </a:rPr>
              <a:t>Observations</a:t>
            </a:r>
            <a:endParaRPr lang="id-ID" sz="2400" dirty="0">
              <a:solidFill>
                <a:srgbClr val="007A7D"/>
              </a:solidFill>
              <a:latin typeface="Arial"/>
              <a:cs typeface="Arial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82E82B-1059-4A26-8877-DEAAC54AF234}"/>
              </a:ext>
            </a:extLst>
          </p:cNvPr>
          <p:cNvSpPr txBox="1"/>
          <p:nvPr/>
        </p:nvSpPr>
        <p:spPr>
          <a:xfrm>
            <a:off x="11443088" y="6245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31</a:t>
            </a:r>
          </a:p>
        </p:txBody>
      </p:sp>
      <p:sp>
        <p:nvSpPr>
          <p:cNvPr id="33" name="Forme en L 32">
            <a:extLst>
              <a:ext uri="{FF2B5EF4-FFF2-40B4-BE49-F238E27FC236}">
                <a16:creationId xmlns:a16="http://schemas.microsoft.com/office/drawing/2014/main" id="{4C5C92B1-DDE5-4ED4-B467-7CE038A58F7A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F0999D4-1067-464A-94D9-12B7B4AA001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55" y="1433692"/>
            <a:ext cx="1162555" cy="116255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8611F66-21C1-40BD-8FA7-9C2B70B7837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9" y="4746571"/>
            <a:ext cx="1134985" cy="113498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CD9F3A-C470-4F94-B4F7-39B0D64CD328}"/>
              </a:ext>
            </a:extLst>
          </p:cNvPr>
          <p:cNvSpPr txBox="1"/>
          <p:nvPr/>
        </p:nvSpPr>
        <p:spPr>
          <a:xfrm>
            <a:off x="7186306" y="1675367"/>
            <a:ext cx="500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Isolation Forest a détecté 73 erreurs par contre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 LOF a détecté 97.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5C44C87-981D-4809-BF1E-2FCA4ED86244}"/>
              </a:ext>
            </a:extLst>
          </p:cNvPr>
          <p:cNvSpPr txBox="1"/>
          <p:nvPr/>
        </p:nvSpPr>
        <p:spPr>
          <a:xfrm>
            <a:off x="7186307" y="3322389"/>
            <a:ext cx="500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La précision et le rappel de isolation Forest  est supérieure</a:t>
            </a:r>
            <a:r>
              <a:rPr lang="fr-FR" sz="1800" b="0" i="0" u="none" strike="noStrike" dirty="0">
                <a:latin typeface="SFRM1200"/>
              </a:rPr>
              <a:t> </a:t>
            </a:r>
            <a:r>
              <a:rPr lang="fr-FR" sz="1800" b="0" i="0" u="none" strike="noStrike" baseline="0" dirty="0">
                <a:latin typeface="SFRM1200"/>
              </a:rPr>
              <a:t>a LOF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D6B37BB-09E1-482C-A5A0-B86CD275C06B}"/>
              </a:ext>
            </a:extLst>
          </p:cNvPr>
          <p:cNvSpPr txBox="1"/>
          <p:nvPr/>
        </p:nvSpPr>
        <p:spPr>
          <a:xfrm>
            <a:off x="7309727" y="4847765"/>
            <a:ext cx="500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Nous pouvons également améliorer cette 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précision en augmentant la taille de l’échantillon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195C5BF4-1DA6-4CD3-8187-E4E0FC087B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r="10692"/>
          <a:stretch/>
        </p:blipFill>
        <p:spPr>
          <a:xfrm>
            <a:off x="5464703" y="3149559"/>
            <a:ext cx="1595858" cy="1326376"/>
          </a:xfrm>
          <a:prstGeom prst="rect">
            <a:avLst/>
          </a:prstGeom>
        </p:spPr>
      </p:pic>
      <p:sp>
        <p:nvSpPr>
          <p:cNvPr id="53" name="Google Shape;530;p109">
            <a:extLst>
              <a:ext uri="{FF2B5EF4-FFF2-40B4-BE49-F238E27FC236}">
                <a16:creationId xmlns:a16="http://schemas.microsoft.com/office/drawing/2014/main" id="{6677E147-2D3B-41DC-89F7-96F1D1B7C865}"/>
              </a:ext>
            </a:extLst>
          </p:cNvPr>
          <p:cNvSpPr txBox="1"/>
          <p:nvPr/>
        </p:nvSpPr>
        <p:spPr>
          <a:xfrm>
            <a:off x="246024" y="130921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Réalisation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5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26812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42183" y="62037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32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rgbClr val="64A2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06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656296" y="1718444"/>
            <a:ext cx="5115947" cy="729535"/>
          </a:xfrm>
          <a:prstGeom prst="rect">
            <a:avLst/>
          </a:prstGeom>
          <a:solidFill>
            <a:srgbClr val="64A2C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600"/>
              </a:spcAft>
              <a:buNone/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Conclusion &amp; Perspectives</a:t>
            </a: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607539" y="2530657"/>
            <a:ext cx="6391897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1. Conclusion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2. Perspectives</a:t>
            </a:r>
            <a:endParaRPr sz="36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7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434511" y="62099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33</a:t>
            </a:r>
          </a:p>
        </p:txBody>
      </p:sp>
      <p:sp>
        <p:nvSpPr>
          <p:cNvPr id="7" name="Google Shape;531;p109">
            <a:extLst>
              <a:ext uri="{FF2B5EF4-FFF2-40B4-BE49-F238E27FC236}">
                <a16:creationId xmlns:a16="http://schemas.microsoft.com/office/drawing/2014/main" id="{582CDFAE-E04C-40C8-B4B3-0955A1C33B1E}"/>
              </a:ext>
            </a:extLst>
          </p:cNvPr>
          <p:cNvSpPr txBox="1"/>
          <p:nvPr/>
        </p:nvSpPr>
        <p:spPr>
          <a:xfrm>
            <a:off x="822596" y="952166"/>
            <a:ext cx="12204277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 dirty="0">
                <a:solidFill>
                  <a:srgbClr val="64A2CB"/>
                </a:solidFill>
                <a:latin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BEE9CC50-AFB7-4C94-B67A-E3AF0F74D76D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Google Shape;530;p109">
            <a:extLst>
              <a:ext uri="{FF2B5EF4-FFF2-40B4-BE49-F238E27FC236}">
                <a16:creationId xmlns:a16="http://schemas.microsoft.com/office/drawing/2014/main" id="{CBEC2815-717A-4C07-8D0B-4984CA22FE3F}"/>
              </a:ext>
            </a:extLst>
          </p:cNvPr>
          <p:cNvSpPr txBox="1"/>
          <p:nvPr/>
        </p:nvSpPr>
        <p:spPr>
          <a:xfrm>
            <a:off x="229982" y="220310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Conclusion &amp; Perspectives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1343;p132">
            <a:extLst>
              <a:ext uri="{FF2B5EF4-FFF2-40B4-BE49-F238E27FC236}">
                <a16:creationId xmlns:a16="http://schemas.microsoft.com/office/drawing/2014/main" id="{306F95D5-25D4-4889-8052-E1F9B8C096B1}"/>
              </a:ext>
            </a:extLst>
          </p:cNvPr>
          <p:cNvSpPr/>
          <p:nvPr/>
        </p:nvSpPr>
        <p:spPr>
          <a:xfrm>
            <a:off x="4511137" y="2662575"/>
            <a:ext cx="580644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Atteindre les objectifs fixés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" name="Google Shape;1344;p132">
            <a:extLst>
              <a:ext uri="{FF2B5EF4-FFF2-40B4-BE49-F238E27FC236}">
                <a16:creationId xmlns:a16="http://schemas.microsoft.com/office/drawing/2014/main" id="{EECC682A-50A7-419D-8D83-AA5A54AA7802}"/>
              </a:ext>
            </a:extLst>
          </p:cNvPr>
          <p:cNvSpPr/>
          <p:nvPr/>
        </p:nvSpPr>
        <p:spPr>
          <a:xfrm>
            <a:off x="4480999" y="3306867"/>
            <a:ext cx="580644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Découvrir </a:t>
            </a:r>
            <a:r>
              <a:rPr lang="fr-FR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 nouveaux domaines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0" name="Google Shape;1345;p132">
            <a:extLst>
              <a:ext uri="{FF2B5EF4-FFF2-40B4-BE49-F238E27FC236}">
                <a16:creationId xmlns:a16="http://schemas.microsoft.com/office/drawing/2014/main" id="{5EF6B52F-13B6-44D4-A265-E333979C7A65}"/>
              </a:ext>
            </a:extLst>
          </p:cNvPr>
          <p:cNvSpPr/>
          <p:nvPr/>
        </p:nvSpPr>
        <p:spPr>
          <a:xfrm>
            <a:off x="4511137" y="4004295"/>
            <a:ext cx="6245640" cy="7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Découvrir des Nouvelles technologies </a:t>
            </a:r>
            <a:endParaRPr lang="fr-FR" sz="2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strike="noStrik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 langage</a:t>
            </a:r>
            <a:endParaRPr sz="2600" b="0" strike="noStrik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" name="Google Shape;1347;p132">
            <a:extLst>
              <a:ext uri="{FF2B5EF4-FFF2-40B4-BE49-F238E27FC236}">
                <a16:creationId xmlns:a16="http://schemas.microsoft.com/office/drawing/2014/main" id="{89D831AA-AB4C-44FF-A220-719416FF8747}"/>
              </a:ext>
            </a:extLst>
          </p:cNvPr>
          <p:cNvSpPr/>
          <p:nvPr/>
        </p:nvSpPr>
        <p:spPr>
          <a:xfrm>
            <a:off x="4019129" y="268597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Google Shape;1348;p132">
            <a:extLst>
              <a:ext uri="{FF2B5EF4-FFF2-40B4-BE49-F238E27FC236}">
                <a16:creationId xmlns:a16="http://schemas.microsoft.com/office/drawing/2014/main" id="{E4CF6B3F-E121-49CD-A1E1-94B61B84D68F}"/>
              </a:ext>
            </a:extLst>
          </p:cNvPr>
          <p:cNvSpPr/>
          <p:nvPr/>
        </p:nvSpPr>
        <p:spPr>
          <a:xfrm>
            <a:off x="4019129" y="335125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" name="Google Shape;1349;p132">
            <a:extLst>
              <a:ext uri="{FF2B5EF4-FFF2-40B4-BE49-F238E27FC236}">
                <a16:creationId xmlns:a16="http://schemas.microsoft.com/office/drawing/2014/main" id="{9B92A932-0CC0-4FCA-BDF0-B3D92AA7971F}"/>
              </a:ext>
            </a:extLst>
          </p:cNvPr>
          <p:cNvSpPr/>
          <p:nvPr/>
        </p:nvSpPr>
        <p:spPr>
          <a:xfrm>
            <a:off x="4019129" y="4004295"/>
            <a:ext cx="319320" cy="319320"/>
          </a:xfrm>
          <a:custGeom>
            <a:avLst/>
            <a:gdLst/>
            <a:ahLst/>
            <a:cxnLst/>
            <a:rect l="l" t="t" r="r" b="b"/>
            <a:pathLst>
              <a:path w="3405" h="3405" extrusionOk="0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57" name="Group 2">
            <a:extLst>
              <a:ext uri="{FF2B5EF4-FFF2-40B4-BE49-F238E27FC236}">
                <a16:creationId xmlns:a16="http://schemas.microsoft.com/office/drawing/2014/main" id="{433B4D58-2CFB-4D14-8AA6-3DC067DD6006}"/>
              </a:ext>
            </a:extLst>
          </p:cNvPr>
          <p:cNvGrpSpPr/>
          <p:nvPr/>
        </p:nvGrpSpPr>
        <p:grpSpPr>
          <a:xfrm>
            <a:off x="900959" y="2375600"/>
            <a:ext cx="2331642" cy="4227094"/>
            <a:chOff x="1455784" y="1348911"/>
            <a:chExt cx="2181984" cy="3932897"/>
          </a:xfrm>
        </p:grpSpPr>
        <p:grpSp>
          <p:nvGrpSpPr>
            <p:cNvPr id="58" name="Group 1">
              <a:extLst>
                <a:ext uri="{FF2B5EF4-FFF2-40B4-BE49-F238E27FC236}">
                  <a16:creationId xmlns:a16="http://schemas.microsoft.com/office/drawing/2014/main" id="{A2216F57-50A5-43D8-A968-DFFBCEAB65CF}"/>
                </a:ext>
              </a:extLst>
            </p:cNvPr>
            <p:cNvGrpSpPr/>
            <p:nvPr/>
          </p:nvGrpSpPr>
          <p:grpSpPr>
            <a:xfrm>
              <a:off x="1455784" y="1348911"/>
              <a:ext cx="2181984" cy="3932897"/>
              <a:chOff x="1455784" y="1348911"/>
              <a:chExt cx="2181984" cy="3932897"/>
            </a:xfrm>
          </p:grpSpPr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DFE116AF-F175-43E9-BCB3-D23DF66650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55784" y="1348911"/>
                <a:ext cx="2181984" cy="3932897"/>
              </a:xfrm>
              <a:custGeom>
                <a:avLst/>
                <a:gdLst>
                  <a:gd name="T0" fmla="*/ 56 w 344"/>
                  <a:gd name="T1" fmla="*/ 237 h 632"/>
                  <a:gd name="T2" fmla="*/ 12 w 344"/>
                  <a:gd name="T3" fmla="*/ 348 h 632"/>
                  <a:gd name="T4" fmla="*/ 0 w 344"/>
                  <a:gd name="T5" fmla="*/ 343 h 632"/>
                  <a:gd name="T6" fmla="*/ 134 w 344"/>
                  <a:gd name="T7" fmla="*/ 0 h 632"/>
                  <a:gd name="T8" fmla="*/ 147 w 344"/>
                  <a:gd name="T9" fmla="*/ 5 h 632"/>
                  <a:gd name="T10" fmla="*/ 69 w 344"/>
                  <a:gd name="T11" fmla="*/ 204 h 632"/>
                  <a:gd name="T12" fmla="*/ 92 w 344"/>
                  <a:gd name="T13" fmla="*/ 231 h 632"/>
                  <a:gd name="T14" fmla="*/ 118 w 344"/>
                  <a:gd name="T15" fmla="*/ 272 h 632"/>
                  <a:gd name="T16" fmla="*/ 131 w 344"/>
                  <a:gd name="T17" fmla="*/ 279 h 632"/>
                  <a:gd name="T18" fmla="*/ 183 w 344"/>
                  <a:gd name="T19" fmla="*/ 301 h 632"/>
                  <a:gd name="T20" fmla="*/ 189 w 344"/>
                  <a:gd name="T21" fmla="*/ 302 h 632"/>
                  <a:gd name="T22" fmla="*/ 249 w 344"/>
                  <a:gd name="T23" fmla="*/ 302 h 632"/>
                  <a:gd name="T24" fmla="*/ 255 w 344"/>
                  <a:gd name="T25" fmla="*/ 300 h 632"/>
                  <a:gd name="T26" fmla="*/ 292 w 344"/>
                  <a:gd name="T27" fmla="*/ 265 h 632"/>
                  <a:gd name="T28" fmla="*/ 296 w 344"/>
                  <a:gd name="T29" fmla="*/ 254 h 632"/>
                  <a:gd name="T30" fmla="*/ 307 w 344"/>
                  <a:gd name="T31" fmla="*/ 206 h 632"/>
                  <a:gd name="T32" fmla="*/ 311 w 344"/>
                  <a:gd name="T33" fmla="*/ 192 h 632"/>
                  <a:gd name="T34" fmla="*/ 328 w 344"/>
                  <a:gd name="T35" fmla="*/ 179 h 632"/>
                  <a:gd name="T36" fmla="*/ 343 w 344"/>
                  <a:gd name="T37" fmla="*/ 195 h 632"/>
                  <a:gd name="T38" fmla="*/ 338 w 344"/>
                  <a:gd name="T39" fmla="*/ 221 h 632"/>
                  <a:gd name="T40" fmla="*/ 325 w 344"/>
                  <a:gd name="T41" fmla="*/ 275 h 632"/>
                  <a:gd name="T42" fmla="*/ 319 w 344"/>
                  <a:gd name="T43" fmla="*/ 286 h 632"/>
                  <a:gd name="T44" fmla="*/ 271 w 344"/>
                  <a:gd name="T45" fmla="*/ 330 h 632"/>
                  <a:gd name="T46" fmla="*/ 267 w 344"/>
                  <a:gd name="T47" fmla="*/ 339 h 632"/>
                  <a:gd name="T48" fmla="*/ 268 w 344"/>
                  <a:gd name="T49" fmla="*/ 609 h 632"/>
                  <a:gd name="T50" fmla="*/ 258 w 344"/>
                  <a:gd name="T51" fmla="*/ 626 h 632"/>
                  <a:gd name="T52" fmla="*/ 230 w 344"/>
                  <a:gd name="T53" fmla="*/ 610 h 632"/>
                  <a:gd name="T54" fmla="*/ 230 w 344"/>
                  <a:gd name="T55" fmla="*/ 481 h 632"/>
                  <a:gd name="T56" fmla="*/ 224 w 344"/>
                  <a:gd name="T57" fmla="*/ 474 h 632"/>
                  <a:gd name="T58" fmla="*/ 199 w 344"/>
                  <a:gd name="T59" fmla="*/ 482 h 632"/>
                  <a:gd name="T60" fmla="*/ 163 w 344"/>
                  <a:gd name="T61" fmla="*/ 499 h 632"/>
                  <a:gd name="T62" fmla="*/ 160 w 344"/>
                  <a:gd name="T63" fmla="*/ 505 h 632"/>
                  <a:gd name="T64" fmla="*/ 160 w 344"/>
                  <a:gd name="T65" fmla="*/ 567 h 632"/>
                  <a:gd name="T66" fmla="*/ 148 w 344"/>
                  <a:gd name="T67" fmla="*/ 584 h 632"/>
                  <a:gd name="T68" fmla="*/ 126 w 344"/>
                  <a:gd name="T69" fmla="*/ 579 h 632"/>
                  <a:gd name="T70" fmla="*/ 122 w 344"/>
                  <a:gd name="T71" fmla="*/ 568 h 632"/>
                  <a:gd name="T72" fmla="*/ 122 w 344"/>
                  <a:gd name="T73" fmla="*/ 489 h 632"/>
                  <a:gd name="T74" fmla="*/ 137 w 344"/>
                  <a:gd name="T75" fmla="*/ 470 h 632"/>
                  <a:gd name="T76" fmla="*/ 170 w 344"/>
                  <a:gd name="T77" fmla="*/ 454 h 632"/>
                  <a:gd name="T78" fmla="*/ 174 w 344"/>
                  <a:gd name="T79" fmla="*/ 447 h 632"/>
                  <a:gd name="T80" fmla="*/ 174 w 344"/>
                  <a:gd name="T81" fmla="*/ 338 h 632"/>
                  <a:gd name="T82" fmla="*/ 170 w 344"/>
                  <a:gd name="T83" fmla="*/ 331 h 632"/>
                  <a:gd name="T84" fmla="*/ 118 w 344"/>
                  <a:gd name="T85" fmla="*/ 310 h 632"/>
                  <a:gd name="T86" fmla="*/ 107 w 344"/>
                  <a:gd name="T87" fmla="*/ 305 h 632"/>
                  <a:gd name="T88" fmla="*/ 89 w 344"/>
                  <a:gd name="T89" fmla="*/ 288 h 632"/>
                  <a:gd name="T90" fmla="*/ 56 w 344"/>
                  <a:gd name="T91" fmla="*/ 237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" h="632">
                    <a:moveTo>
                      <a:pt x="56" y="237"/>
                    </a:moveTo>
                    <a:cubicBezTo>
                      <a:pt x="41" y="274"/>
                      <a:pt x="27" y="311"/>
                      <a:pt x="12" y="348"/>
                    </a:cubicBezTo>
                    <a:cubicBezTo>
                      <a:pt x="8" y="346"/>
                      <a:pt x="4" y="345"/>
                      <a:pt x="0" y="343"/>
                    </a:cubicBezTo>
                    <a:cubicBezTo>
                      <a:pt x="44" y="228"/>
                      <a:pt x="89" y="114"/>
                      <a:pt x="134" y="0"/>
                    </a:cubicBezTo>
                    <a:cubicBezTo>
                      <a:pt x="138" y="2"/>
                      <a:pt x="142" y="4"/>
                      <a:pt x="147" y="5"/>
                    </a:cubicBezTo>
                    <a:cubicBezTo>
                      <a:pt x="121" y="72"/>
                      <a:pt x="95" y="138"/>
                      <a:pt x="69" y="204"/>
                    </a:cubicBezTo>
                    <a:cubicBezTo>
                      <a:pt x="82" y="209"/>
                      <a:pt x="85" y="221"/>
                      <a:pt x="92" y="231"/>
                    </a:cubicBezTo>
                    <a:cubicBezTo>
                      <a:pt x="101" y="244"/>
                      <a:pt x="109" y="259"/>
                      <a:pt x="118" y="272"/>
                    </a:cubicBezTo>
                    <a:cubicBezTo>
                      <a:pt x="121" y="275"/>
                      <a:pt x="127" y="277"/>
                      <a:pt x="131" y="279"/>
                    </a:cubicBezTo>
                    <a:cubicBezTo>
                      <a:pt x="149" y="286"/>
                      <a:pt x="166" y="294"/>
                      <a:pt x="183" y="301"/>
                    </a:cubicBezTo>
                    <a:cubicBezTo>
                      <a:pt x="185" y="302"/>
                      <a:pt x="187" y="302"/>
                      <a:pt x="189" y="302"/>
                    </a:cubicBezTo>
                    <a:cubicBezTo>
                      <a:pt x="209" y="302"/>
                      <a:pt x="229" y="302"/>
                      <a:pt x="249" y="302"/>
                    </a:cubicBezTo>
                    <a:cubicBezTo>
                      <a:pt x="251" y="302"/>
                      <a:pt x="254" y="301"/>
                      <a:pt x="255" y="300"/>
                    </a:cubicBezTo>
                    <a:cubicBezTo>
                      <a:pt x="267" y="289"/>
                      <a:pt x="280" y="277"/>
                      <a:pt x="292" y="265"/>
                    </a:cubicBezTo>
                    <a:cubicBezTo>
                      <a:pt x="295" y="263"/>
                      <a:pt x="295" y="258"/>
                      <a:pt x="296" y="254"/>
                    </a:cubicBezTo>
                    <a:cubicBezTo>
                      <a:pt x="300" y="238"/>
                      <a:pt x="304" y="222"/>
                      <a:pt x="307" y="206"/>
                    </a:cubicBezTo>
                    <a:cubicBezTo>
                      <a:pt x="308" y="201"/>
                      <a:pt x="310" y="197"/>
                      <a:pt x="311" y="192"/>
                    </a:cubicBezTo>
                    <a:cubicBezTo>
                      <a:pt x="313" y="183"/>
                      <a:pt x="320" y="178"/>
                      <a:pt x="328" y="179"/>
                    </a:cubicBezTo>
                    <a:cubicBezTo>
                      <a:pt x="337" y="180"/>
                      <a:pt x="344" y="187"/>
                      <a:pt x="343" y="195"/>
                    </a:cubicBezTo>
                    <a:cubicBezTo>
                      <a:pt x="342" y="204"/>
                      <a:pt x="340" y="212"/>
                      <a:pt x="338" y="221"/>
                    </a:cubicBezTo>
                    <a:cubicBezTo>
                      <a:pt x="334" y="239"/>
                      <a:pt x="330" y="257"/>
                      <a:pt x="325" y="275"/>
                    </a:cubicBezTo>
                    <a:cubicBezTo>
                      <a:pt x="324" y="279"/>
                      <a:pt x="322" y="283"/>
                      <a:pt x="319" y="286"/>
                    </a:cubicBezTo>
                    <a:cubicBezTo>
                      <a:pt x="303" y="301"/>
                      <a:pt x="287" y="316"/>
                      <a:pt x="271" y="330"/>
                    </a:cubicBezTo>
                    <a:cubicBezTo>
                      <a:pt x="268" y="333"/>
                      <a:pt x="267" y="335"/>
                      <a:pt x="267" y="339"/>
                    </a:cubicBezTo>
                    <a:cubicBezTo>
                      <a:pt x="268" y="429"/>
                      <a:pt x="267" y="519"/>
                      <a:pt x="268" y="609"/>
                    </a:cubicBezTo>
                    <a:cubicBezTo>
                      <a:pt x="268" y="616"/>
                      <a:pt x="265" y="623"/>
                      <a:pt x="258" y="626"/>
                    </a:cubicBezTo>
                    <a:cubicBezTo>
                      <a:pt x="247" y="632"/>
                      <a:pt x="230" y="627"/>
                      <a:pt x="230" y="610"/>
                    </a:cubicBezTo>
                    <a:cubicBezTo>
                      <a:pt x="230" y="567"/>
                      <a:pt x="230" y="524"/>
                      <a:pt x="230" y="481"/>
                    </a:cubicBezTo>
                    <a:cubicBezTo>
                      <a:pt x="230" y="474"/>
                      <a:pt x="230" y="475"/>
                      <a:pt x="224" y="474"/>
                    </a:cubicBezTo>
                    <a:cubicBezTo>
                      <a:pt x="214" y="473"/>
                      <a:pt x="207" y="478"/>
                      <a:pt x="199" y="482"/>
                    </a:cubicBezTo>
                    <a:cubicBezTo>
                      <a:pt x="187" y="487"/>
                      <a:pt x="175" y="493"/>
                      <a:pt x="163" y="499"/>
                    </a:cubicBezTo>
                    <a:cubicBezTo>
                      <a:pt x="161" y="500"/>
                      <a:pt x="159" y="502"/>
                      <a:pt x="160" y="505"/>
                    </a:cubicBezTo>
                    <a:cubicBezTo>
                      <a:pt x="160" y="526"/>
                      <a:pt x="160" y="546"/>
                      <a:pt x="160" y="567"/>
                    </a:cubicBezTo>
                    <a:cubicBezTo>
                      <a:pt x="160" y="575"/>
                      <a:pt x="155" y="582"/>
                      <a:pt x="148" y="584"/>
                    </a:cubicBezTo>
                    <a:cubicBezTo>
                      <a:pt x="140" y="587"/>
                      <a:pt x="130" y="585"/>
                      <a:pt x="126" y="579"/>
                    </a:cubicBezTo>
                    <a:cubicBezTo>
                      <a:pt x="124" y="576"/>
                      <a:pt x="122" y="571"/>
                      <a:pt x="122" y="568"/>
                    </a:cubicBezTo>
                    <a:cubicBezTo>
                      <a:pt x="122" y="541"/>
                      <a:pt x="122" y="515"/>
                      <a:pt x="122" y="489"/>
                    </a:cubicBezTo>
                    <a:cubicBezTo>
                      <a:pt x="122" y="479"/>
                      <a:pt x="129" y="473"/>
                      <a:pt x="137" y="470"/>
                    </a:cubicBezTo>
                    <a:cubicBezTo>
                      <a:pt x="148" y="465"/>
                      <a:pt x="159" y="459"/>
                      <a:pt x="170" y="454"/>
                    </a:cubicBezTo>
                    <a:cubicBezTo>
                      <a:pt x="173" y="452"/>
                      <a:pt x="174" y="451"/>
                      <a:pt x="174" y="447"/>
                    </a:cubicBezTo>
                    <a:cubicBezTo>
                      <a:pt x="174" y="411"/>
                      <a:pt x="174" y="374"/>
                      <a:pt x="174" y="338"/>
                    </a:cubicBezTo>
                    <a:cubicBezTo>
                      <a:pt x="174" y="334"/>
                      <a:pt x="173" y="333"/>
                      <a:pt x="170" y="331"/>
                    </a:cubicBezTo>
                    <a:cubicBezTo>
                      <a:pt x="153" y="324"/>
                      <a:pt x="136" y="317"/>
                      <a:pt x="118" y="310"/>
                    </a:cubicBezTo>
                    <a:cubicBezTo>
                      <a:pt x="115" y="308"/>
                      <a:pt x="111" y="306"/>
                      <a:pt x="107" y="305"/>
                    </a:cubicBezTo>
                    <a:cubicBezTo>
                      <a:pt x="99" y="302"/>
                      <a:pt x="94" y="295"/>
                      <a:pt x="89" y="288"/>
                    </a:cubicBezTo>
                    <a:cubicBezTo>
                      <a:pt x="79" y="271"/>
                      <a:pt x="68" y="254"/>
                      <a:pt x="56" y="2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F646EF66-B4E4-47B8-BFC6-698FF92565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4195" y="1404697"/>
                <a:ext cx="1300980" cy="1118815"/>
              </a:xfrm>
              <a:custGeom>
                <a:avLst/>
                <a:gdLst>
                  <a:gd name="T0" fmla="*/ 0 w 205"/>
                  <a:gd name="T1" fmla="*/ 118 h 180"/>
                  <a:gd name="T2" fmla="*/ 46 w 205"/>
                  <a:gd name="T3" fmla="*/ 0 h 180"/>
                  <a:gd name="T4" fmla="*/ 115 w 205"/>
                  <a:gd name="T5" fmla="*/ 24 h 180"/>
                  <a:gd name="T6" fmla="*/ 150 w 205"/>
                  <a:gd name="T7" fmla="*/ 49 h 180"/>
                  <a:gd name="T8" fmla="*/ 195 w 205"/>
                  <a:gd name="T9" fmla="*/ 62 h 180"/>
                  <a:gd name="T10" fmla="*/ 205 w 205"/>
                  <a:gd name="T11" fmla="*/ 63 h 180"/>
                  <a:gd name="T12" fmla="*/ 201 w 205"/>
                  <a:gd name="T13" fmla="*/ 74 h 180"/>
                  <a:gd name="T14" fmla="*/ 161 w 205"/>
                  <a:gd name="T15" fmla="*/ 176 h 180"/>
                  <a:gd name="T16" fmla="*/ 155 w 205"/>
                  <a:gd name="T17" fmla="*/ 180 h 180"/>
                  <a:gd name="T18" fmla="*/ 89 w 205"/>
                  <a:gd name="T19" fmla="*/ 148 h 180"/>
                  <a:gd name="T20" fmla="*/ 57 w 205"/>
                  <a:gd name="T21" fmla="*/ 126 h 180"/>
                  <a:gd name="T22" fmla="*/ 14 w 205"/>
                  <a:gd name="T23" fmla="*/ 118 h 180"/>
                  <a:gd name="T24" fmla="*/ 0 w 205"/>
                  <a:gd name="T25" fmla="*/ 11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180">
                    <a:moveTo>
                      <a:pt x="0" y="118"/>
                    </a:moveTo>
                    <a:cubicBezTo>
                      <a:pt x="16" y="78"/>
                      <a:pt x="31" y="39"/>
                      <a:pt x="46" y="0"/>
                    </a:cubicBezTo>
                    <a:cubicBezTo>
                      <a:pt x="71" y="3"/>
                      <a:pt x="95" y="9"/>
                      <a:pt x="115" y="24"/>
                    </a:cubicBezTo>
                    <a:cubicBezTo>
                      <a:pt x="127" y="33"/>
                      <a:pt x="138" y="41"/>
                      <a:pt x="150" y="49"/>
                    </a:cubicBezTo>
                    <a:cubicBezTo>
                      <a:pt x="163" y="57"/>
                      <a:pt x="179" y="60"/>
                      <a:pt x="195" y="62"/>
                    </a:cubicBezTo>
                    <a:cubicBezTo>
                      <a:pt x="198" y="62"/>
                      <a:pt x="201" y="62"/>
                      <a:pt x="205" y="63"/>
                    </a:cubicBezTo>
                    <a:cubicBezTo>
                      <a:pt x="204" y="67"/>
                      <a:pt x="203" y="71"/>
                      <a:pt x="201" y="74"/>
                    </a:cubicBezTo>
                    <a:cubicBezTo>
                      <a:pt x="188" y="108"/>
                      <a:pt x="175" y="142"/>
                      <a:pt x="161" y="176"/>
                    </a:cubicBezTo>
                    <a:cubicBezTo>
                      <a:pt x="160" y="179"/>
                      <a:pt x="159" y="180"/>
                      <a:pt x="155" y="180"/>
                    </a:cubicBezTo>
                    <a:cubicBezTo>
                      <a:pt x="130" y="177"/>
                      <a:pt x="108" y="167"/>
                      <a:pt x="89" y="148"/>
                    </a:cubicBezTo>
                    <a:cubicBezTo>
                      <a:pt x="80" y="139"/>
                      <a:pt x="70" y="131"/>
                      <a:pt x="57" y="126"/>
                    </a:cubicBezTo>
                    <a:cubicBezTo>
                      <a:pt x="43" y="120"/>
                      <a:pt x="29" y="118"/>
                      <a:pt x="14" y="118"/>
                    </a:cubicBezTo>
                    <a:cubicBezTo>
                      <a:pt x="10" y="118"/>
                      <a:pt x="5" y="118"/>
                      <a:pt x="0" y="1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FE8BA625-678F-474F-93F6-E49EEAACB4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5227" y="2731158"/>
              <a:ext cx="464186" cy="45248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139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BF8298-FECC-4324-BD81-3684C5FB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57" y="2219235"/>
            <a:ext cx="4278241" cy="28557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4D97C0A-983F-4898-9985-C88D0CF1C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5" y="2241156"/>
            <a:ext cx="4814655" cy="3113577"/>
          </a:xfrm>
          <a:prstGeom prst="rect">
            <a:avLst/>
          </a:prstGeom>
        </p:spPr>
      </p:pic>
      <p:sp>
        <p:nvSpPr>
          <p:cNvPr id="35" name="Google Shape;531;p109">
            <a:extLst>
              <a:ext uri="{FF2B5EF4-FFF2-40B4-BE49-F238E27FC236}">
                <a16:creationId xmlns:a16="http://schemas.microsoft.com/office/drawing/2014/main" id="{ADD31156-65E1-42C7-9516-68A606BF7CA4}"/>
              </a:ext>
            </a:extLst>
          </p:cNvPr>
          <p:cNvSpPr txBox="1"/>
          <p:nvPr/>
        </p:nvSpPr>
        <p:spPr>
          <a:xfrm>
            <a:off x="1452877" y="1161431"/>
            <a:ext cx="12204277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sz="3400">
                <a:solidFill>
                  <a:srgbClr val="64A2CB"/>
                </a:solidFill>
                <a:latin typeface="Arial"/>
                <a:cs typeface="Arial"/>
                <a:sym typeface="Arial"/>
              </a:rPr>
              <a:t>Perspectives</a:t>
            </a:r>
            <a:endParaRPr lang="fr-FR" sz="3400" dirty="0">
              <a:solidFill>
                <a:srgbClr val="64A2C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530;p109">
            <a:extLst>
              <a:ext uri="{FF2B5EF4-FFF2-40B4-BE49-F238E27FC236}">
                <a16:creationId xmlns:a16="http://schemas.microsoft.com/office/drawing/2014/main" id="{DCCA7122-D079-43C4-AFA0-F2A6AAB1CA6B}"/>
              </a:ext>
            </a:extLst>
          </p:cNvPr>
          <p:cNvSpPr txBox="1"/>
          <p:nvPr/>
        </p:nvSpPr>
        <p:spPr>
          <a:xfrm>
            <a:off x="854195" y="454664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>
                <a:solidFill>
                  <a:schemeClr val="tx2"/>
                </a:solidFill>
                <a:latin typeface="Arial"/>
                <a:ea typeface="Arial"/>
                <a:cs typeface="Arial"/>
              </a:rPr>
              <a:t>Conclusion &amp; Perspectives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F439C86-6452-4F5C-AD4B-43E81C2D8AF0}"/>
              </a:ext>
            </a:extLst>
          </p:cNvPr>
          <p:cNvCxnSpPr/>
          <p:nvPr/>
        </p:nvCxnSpPr>
        <p:spPr>
          <a:xfrm>
            <a:off x="6095999" y="2354893"/>
            <a:ext cx="0" cy="27200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8468BFD-6758-4EB5-9CEC-C8A6A95AFC6A}"/>
              </a:ext>
            </a:extLst>
          </p:cNvPr>
          <p:cNvSpPr txBox="1"/>
          <p:nvPr/>
        </p:nvSpPr>
        <p:spPr>
          <a:xfrm>
            <a:off x="11469592" y="61791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34</a:t>
            </a:r>
          </a:p>
        </p:txBody>
      </p:sp>
      <p:sp>
        <p:nvSpPr>
          <p:cNvPr id="44" name="Forme en L 43">
            <a:extLst>
              <a:ext uri="{FF2B5EF4-FFF2-40B4-BE49-F238E27FC236}">
                <a16:creationId xmlns:a16="http://schemas.microsoft.com/office/drawing/2014/main" id="{739FF384-C8A3-4BB3-8AA5-B039B8CFDE10}"/>
              </a:ext>
            </a:extLst>
          </p:cNvPr>
          <p:cNvSpPr/>
          <p:nvPr/>
        </p:nvSpPr>
        <p:spPr>
          <a:xfrm rot="16200000">
            <a:off x="11308857" y="5948113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64A2CB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451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/>
        </p:nvSpPr>
        <p:spPr>
          <a:xfrm>
            <a:off x="3546515" y="1303739"/>
            <a:ext cx="828072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2"/>
              </a:buClr>
              <a:buSzPts val="8000"/>
            </a:pPr>
            <a:r>
              <a:rPr lang="en-US" sz="8000" b="1" dirty="0">
                <a:solidFill>
                  <a:schemeClr val="dk2"/>
                </a:solidFill>
                <a:latin typeface="Arial"/>
                <a:cs typeface="Arial"/>
              </a:rPr>
              <a:t>Merci pour </a:t>
            </a:r>
            <a:r>
              <a:rPr lang="en-US" sz="8000" b="1" dirty="0" err="1">
                <a:solidFill>
                  <a:schemeClr val="dk2"/>
                </a:solidFill>
                <a:latin typeface="Arial"/>
                <a:cs typeface="Arial"/>
              </a:rPr>
              <a:t>votre</a:t>
            </a:r>
            <a:r>
              <a:rPr lang="en-US" sz="8000" b="1" dirty="0">
                <a:solidFill>
                  <a:schemeClr val="dk2"/>
                </a:solidFill>
                <a:latin typeface="Arial"/>
                <a:cs typeface="Arial"/>
              </a:rPr>
              <a:t> attention</a:t>
            </a:r>
            <a:endParaRPr lang="fr-FR" sz="8000" b="1" dirty="0">
              <a:solidFill>
                <a:schemeClr val="dk2"/>
              </a:solidFill>
              <a:latin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rial"/>
              <a:buNone/>
            </a:pPr>
            <a:endParaRPr lang="fr-FR" sz="8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3"/>
          <p:cNvCxnSpPr>
            <a:cxnSpLocks/>
          </p:cNvCxnSpPr>
          <p:nvPr/>
        </p:nvCxnSpPr>
        <p:spPr>
          <a:xfrm flipV="1">
            <a:off x="3635750" y="3951988"/>
            <a:ext cx="5718594" cy="1"/>
          </a:xfrm>
          <a:prstGeom prst="straightConnector1">
            <a:avLst/>
          </a:prstGeom>
          <a:noFill/>
          <a:ln w="1905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 descr="Étudiants Chapeau | Icons Gratuite">
            <a:extLst>
              <a:ext uri="{FF2B5EF4-FFF2-40B4-BE49-F238E27FC236}">
                <a16:creationId xmlns:a16="http://schemas.microsoft.com/office/drawing/2014/main" id="{A03CDFBA-2D96-4AE5-9288-DD5D8EDB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8682">
            <a:off x="1412497" y="-120546"/>
            <a:ext cx="2261558" cy="22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</a:t>
            </a:r>
          </a:p>
        </p:txBody>
      </p:sp>
      <p:sp>
        <p:nvSpPr>
          <p:cNvPr id="43" name="Google Shape;530;p109"/>
          <p:cNvSpPr txBox="1"/>
          <p:nvPr/>
        </p:nvSpPr>
        <p:spPr>
          <a:xfrm>
            <a:off x="306218" y="387148"/>
            <a:ext cx="939564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strike="noStrik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44" name="Google Shape;531;p109"/>
          <p:cNvSpPr txBox="1"/>
          <p:nvPr/>
        </p:nvSpPr>
        <p:spPr>
          <a:xfrm>
            <a:off x="714303" y="903996"/>
            <a:ext cx="9395640" cy="3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Organisme d'accueil</a:t>
            </a:r>
            <a:endParaRPr sz="3600" b="0" strike="noStrik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roup 91"/>
          <p:cNvGrpSpPr/>
          <p:nvPr/>
        </p:nvGrpSpPr>
        <p:grpSpPr>
          <a:xfrm>
            <a:off x="2531405" y="2979149"/>
            <a:ext cx="572447" cy="1337061"/>
            <a:chOff x="2531405" y="2095569"/>
            <a:chExt cx="572447" cy="1337061"/>
          </a:xfrm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2531405" y="2095569"/>
              <a:ext cx="572447" cy="1337061"/>
            </a:xfrm>
            <a:custGeom>
              <a:avLst/>
              <a:gdLst>
                <a:gd name="T0" fmla="*/ 156 w 179"/>
                <a:gd name="T1" fmla="*/ 87 h 417"/>
                <a:gd name="T2" fmla="*/ 174 w 179"/>
                <a:gd name="T3" fmla="*/ 168 h 417"/>
                <a:gd name="T4" fmla="*/ 150 w 179"/>
                <a:gd name="T5" fmla="*/ 201 h 417"/>
                <a:gd name="T6" fmla="*/ 150 w 179"/>
                <a:gd name="T7" fmla="*/ 158 h 417"/>
                <a:gd name="T8" fmla="*/ 150 w 179"/>
                <a:gd name="T9" fmla="*/ 144 h 417"/>
                <a:gd name="T10" fmla="*/ 150 w 179"/>
                <a:gd name="T11" fmla="*/ 77 h 417"/>
                <a:gd name="T12" fmla="*/ 117 w 179"/>
                <a:gd name="T13" fmla="*/ 7 h 417"/>
                <a:gd name="T14" fmla="*/ 126 w 179"/>
                <a:gd name="T15" fmla="*/ 25 h 417"/>
                <a:gd name="T16" fmla="*/ 121 w 179"/>
                <a:gd name="T17" fmla="*/ 45 h 417"/>
                <a:gd name="T18" fmla="*/ 117 w 179"/>
                <a:gd name="T19" fmla="*/ 56 h 417"/>
                <a:gd name="T20" fmla="*/ 121 w 179"/>
                <a:gd name="T21" fmla="*/ 65 h 417"/>
                <a:gd name="T22" fmla="*/ 150 w 179"/>
                <a:gd name="T23" fmla="*/ 77 h 417"/>
                <a:gd name="T24" fmla="*/ 147 w 179"/>
                <a:gd name="T25" fmla="*/ 137 h 417"/>
                <a:gd name="T26" fmla="*/ 150 w 179"/>
                <a:gd name="T27" fmla="*/ 158 h 417"/>
                <a:gd name="T28" fmla="*/ 146 w 179"/>
                <a:gd name="T29" fmla="*/ 201 h 417"/>
                <a:gd name="T30" fmla="*/ 137 w 179"/>
                <a:gd name="T31" fmla="*/ 211 h 417"/>
                <a:gd name="T32" fmla="*/ 123 w 179"/>
                <a:gd name="T33" fmla="*/ 302 h 417"/>
                <a:gd name="T34" fmla="*/ 118 w 179"/>
                <a:gd name="T35" fmla="*/ 352 h 417"/>
                <a:gd name="T36" fmla="*/ 111 w 179"/>
                <a:gd name="T37" fmla="*/ 386 h 417"/>
                <a:gd name="T38" fmla="*/ 120 w 179"/>
                <a:gd name="T39" fmla="*/ 407 h 417"/>
                <a:gd name="T40" fmla="*/ 96 w 179"/>
                <a:gd name="T41" fmla="*/ 408 h 417"/>
                <a:gd name="T42" fmla="*/ 90 w 179"/>
                <a:gd name="T43" fmla="*/ 399 h 417"/>
                <a:gd name="T44" fmla="*/ 88 w 179"/>
                <a:gd name="T45" fmla="*/ 383 h 417"/>
                <a:gd name="T46" fmla="*/ 92 w 179"/>
                <a:gd name="T47" fmla="*/ 355 h 417"/>
                <a:gd name="T48" fmla="*/ 92 w 179"/>
                <a:gd name="T49" fmla="*/ 320 h 417"/>
                <a:gd name="T50" fmla="*/ 93 w 179"/>
                <a:gd name="T51" fmla="*/ 298 h 417"/>
                <a:gd name="T52" fmla="*/ 90 w 179"/>
                <a:gd name="T53" fmla="*/ 243 h 417"/>
                <a:gd name="T54" fmla="*/ 64 w 179"/>
                <a:gd name="T55" fmla="*/ 317 h 417"/>
                <a:gd name="T56" fmla="*/ 53 w 179"/>
                <a:gd name="T57" fmla="*/ 164 h 417"/>
                <a:gd name="T58" fmla="*/ 57 w 179"/>
                <a:gd name="T59" fmla="*/ 127 h 417"/>
                <a:gd name="T60" fmla="*/ 53 w 179"/>
                <a:gd name="T61" fmla="*/ 72 h 417"/>
                <a:gd name="T62" fmla="*/ 87 w 179"/>
                <a:gd name="T63" fmla="*/ 63 h 417"/>
                <a:gd name="T64" fmla="*/ 91 w 179"/>
                <a:gd name="T65" fmla="*/ 57 h 417"/>
                <a:gd name="T66" fmla="*/ 86 w 179"/>
                <a:gd name="T67" fmla="*/ 34 h 417"/>
                <a:gd name="T68" fmla="*/ 90 w 179"/>
                <a:gd name="T69" fmla="*/ 11 h 417"/>
                <a:gd name="T70" fmla="*/ 104 w 179"/>
                <a:gd name="T71" fmla="*/ 3 h 417"/>
                <a:gd name="T72" fmla="*/ 53 w 179"/>
                <a:gd name="T73" fmla="*/ 366 h 417"/>
                <a:gd name="T74" fmla="*/ 46 w 179"/>
                <a:gd name="T75" fmla="*/ 394 h 417"/>
                <a:gd name="T76" fmla="*/ 36 w 179"/>
                <a:gd name="T77" fmla="*/ 406 h 417"/>
                <a:gd name="T78" fmla="*/ 22 w 179"/>
                <a:gd name="T79" fmla="*/ 413 h 417"/>
                <a:gd name="T80" fmla="*/ 7 w 179"/>
                <a:gd name="T81" fmla="*/ 404 h 417"/>
                <a:gd name="T82" fmla="*/ 18 w 179"/>
                <a:gd name="T83" fmla="*/ 387 h 417"/>
                <a:gd name="T84" fmla="*/ 29 w 179"/>
                <a:gd name="T85" fmla="*/ 311 h 417"/>
                <a:gd name="T86" fmla="*/ 49 w 179"/>
                <a:gd name="T87" fmla="*/ 226 h 417"/>
                <a:gd name="T88" fmla="*/ 51 w 179"/>
                <a:gd name="T89" fmla="*/ 203 h 417"/>
                <a:gd name="T90" fmla="*/ 43 w 179"/>
                <a:gd name="T91" fmla="*/ 202 h 417"/>
                <a:gd name="T92" fmla="*/ 36 w 179"/>
                <a:gd name="T93" fmla="*/ 182 h 417"/>
                <a:gd name="T94" fmla="*/ 32 w 179"/>
                <a:gd name="T95" fmla="*/ 133 h 417"/>
                <a:gd name="T96" fmla="*/ 43 w 179"/>
                <a:gd name="T97" fmla="*/ 94 h 417"/>
                <a:gd name="T98" fmla="*/ 53 w 179"/>
                <a:gd name="T99" fmla="*/ 72 h 417"/>
                <a:gd name="T100" fmla="*/ 50 w 179"/>
                <a:gd name="T101" fmla="*/ 144 h 417"/>
                <a:gd name="T102" fmla="*/ 52 w 179"/>
                <a:gd name="T103" fmla="*/ 164 h 417"/>
                <a:gd name="T104" fmla="*/ 53 w 179"/>
                <a:gd name="T105" fmla="*/ 36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9" h="417">
                  <a:moveTo>
                    <a:pt x="150" y="77"/>
                  </a:moveTo>
                  <a:cubicBezTo>
                    <a:pt x="153" y="79"/>
                    <a:pt x="155" y="82"/>
                    <a:pt x="156" y="87"/>
                  </a:cubicBezTo>
                  <a:cubicBezTo>
                    <a:pt x="158" y="97"/>
                    <a:pt x="168" y="130"/>
                    <a:pt x="174" y="139"/>
                  </a:cubicBezTo>
                  <a:cubicBezTo>
                    <a:pt x="179" y="148"/>
                    <a:pt x="179" y="160"/>
                    <a:pt x="174" y="168"/>
                  </a:cubicBezTo>
                  <a:cubicBezTo>
                    <a:pt x="169" y="175"/>
                    <a:pt x="157" y="193"/>
                    <a:pt x="155" y="196"/>
                  </a:cubicBezTo>
                  <a:cubicBezTo>
                    <a:pt x="153" y="199"/>
                    <a:pt x="153" y="201"/>
                    <a:pt x="150" y="201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52" y="154"/>
                    <a:pt x="155" y="152"/>
                    <a:pt x="154" y="150"/>
                  </a:cubicBezTo>
                  <a:cubicBezTo>
                    <a:pt x="152" y="147"/>
                    <a:pt x="151" y="147"/>
                    <a:pt x="150" y="144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0" y="77"/>
                    <a:pt x="150" y="77"/>
                    <a:pt x="150" y="77"/>
                  </a:cubicBezTo>
                  <a:close/>
                  <a:moveTo>
                    <a:pt x="110" y="3"/>
                  </a:moveTo>
                  <a:cubicBezTo>
                    <a:pt x="112" y="5"/>
                    <a:pt x="115" y="9"/>
                    <a:pt x="117" y="7"/>
                  </a:cubicBezTo>
                  <a:cubicBezTo>
                    <a:pt x="119" y="6"/>
                    <a:pt x="119" y="12"/>
                    <a:pt x="121" y="12"/>
                  </a:cubicBezTo>
                  <a:cubicBezTo>
                    <a:pt x="124" y="12"/>
                    <a:pt x="126" y="20"/>
                    <a:pt x="126" y="25"/>
                  </a:cubicBezTo>
                  <a:cubicBezTo>
                    <a:pt x="126" y="30"/>
                    <a:pt x="125" y="34"/>
                    <a:pt x="124" y="36"/>
                  </a:cubicBezTo>
                  <a:cubicBezTo>
                    <a:pt x="124" y="38"/>
                    <a:pt x="123" y="45"/>
                    <a:pt x="121" y="45"/>
                  </a:cubicBezTo>
                  <a:cubicBezTo>
                    <a:pt x="120" y="45"/>
                    <a:pt x="119" y="46"/>
                    <a:pt x="119" y="46"/>
                  </a:cubicBezTo>
                  <a:cubicBezTo>
                    <a:pt x="119" y="46"/>
                    <a:pt x="117" y="51"/>
                    <a:pt x="117" y="56"/>
                  </a:cubicBezTo>
                  <a:cubicBezTo>
                    <a:pt x="117" y="60"/>
                    <a:pt x="118" y="60"/>
                    <a:pt x="118" y="60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21" y="65"/>
                    <a:pt x="135" y="72"/>
                    <a:pt x="141" y="74"/>
                  </a:cubicBezTo>
                  <a:cubicBezTo>
                    <a:pt x="144" y="75"/>
                    <a:pt x="147" y="76"/>
                    <a:pt x="150" y="77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49" y="143"/>
                    <a:pt x="148" y="141"/>
                    <a:pt x="147" y="137"/>
                  </a:cubicBezTo>
                  <a:cubicBezTo>
                    <a:pt x="147" y="146"/>
                    <a:pt x="144" y="159"/>
                    <a:pt x="146" y="167"/>
                  </a:cubicBezTo>
                  <a:cubicBezTo>
                    <a:pt x="146" y="164"/>
                    <a:pt x="148" y="161"/>
                    <a:pt x="150" y="158"/>
                  </a:cubicBezTo>
                  <a:cubicBezTo>
                    <a:pt x="150" y="200"/>
                    <a:pt x="150" y="200"/>
                    <a:pt x="150" y="200"/>
                  </a:cubicBezTo>
                  <a:cubicBezTo>
                    <a:pt x="147" y="200"/>
                    <a:pt x="146" y="201"/>
                    <a:pt x="146" y="201"/>
                  </a:cubicBezTo>
                  <a:cubicBezTo>
                    <a:pt x="146" y="201"/>
                    <a:pt x="144" y="205"/>
                    <a:pt x="142" y="207"/>
                  </a:cubicBezTo>
                  <a:cubicBezTo>
                    <a:pt x="140" y="208"/>
                    <a:pt x="138" y="213"/>
                    <a:pt x="137" y="211"/>
                  </a:cubicBezTo>
                  <a:cubicBezTo>
                    <a:pt x="136" y="210"/>
                    <a:pt x="135" y="224"/>
                    <a:pt x="133" y="232"/>
                  </a:cubicBezTo>
                  <a:cubicBezTo>
                    <a:pt x="131" y="240"/>
                    <a:pt x="123" y="294"/>
                    <a:pt x="123" y="302"/>
                  </a:cubicBezTo>
                  <a:cubicBezTo>
                    <a:pt x="123" y="310"/>
                    <a:pt x="119" y="318"/>
                    <a:pt x="120" y="324"/>
                  </a:cubicBezTo>
                  <a:cubicBezTo>
                    <a:pt x="120" y="329"/>
                    <a:pt x="119" y="344"/>
                    <a:pt x="118" y="352"/>
                  </a:cubicBezTo>
                  <a:cubicBezTo>
                    <a:pt x="118" y="360"/>
                    <a:pt x="110" y="368"/>
                    <a:pt x="110" y="374"/>
                  </a:cubicBezTo>
                  <a:cubicBezTo>
                    <a:pt x="110" y="380"/>
                    <a:pt x="112" y="383"/>
                    <a:pt x="111" y="386"/>
                  </a:cubicBezTo>
                  <a:cubicBezTo>
                    <a:pt x="110" y="390"/>
                    <a:pt x="111" y="392"/>
                    <a:pt x="115" y="396"/>
                  </a:cubicBezTo>
                  <a:cubicBezTo>
                    <a:pt x="118" y="400"/>
                    <a:pt x="120" y="404"/>
                    <a:pt x="120" y="407"/>
                  </a:cubicBezTo>
                  <a:cubicBezTo>
                    <a:pt x="119" y="410"/>
                    <a:pt x="118" y="412"/>
                    <a:pt x="111" y="412"/>
                  </a:cubicBezTo>
                  <a:cubicBezTo>
                    <a:pt x="103" y="412"/>
                    <a:pt x="96" y="410"/>
                    <a:pt x="96" y="408"/>
                  </a:cubicBezTo>
                  <a:cubicBezTo>
                    <a:pt x="96" y="406"/>
                    <a:pt x="93" y="406"/>
                    <a:pt x="91" y="406"/>
                  </a:cubicBezTo>
                  <a:cubicBezTo>
                    <a:pt x="88" y="406"/>
                    <a:pt x="89" y="403"/>
                    <a:pt x="90" y="399"/>
                  </a:cubicBezTo>
                  <a:cubicBezTo>
                    <a:pt x="91" y="395"/>
                    <a:pt x="94" y="389"/>
                    <a:pt x="92" y="389"/>
                  </a:cubicBezTo>
                  <a:cubicBezTo>
                    <a:pt x="90" y="390"/>
                    <a:pt x="88" y="389"/>
                    <a:pt x="88" y="383"/>
                  </a:cubicBezTo>
                  <a:cubicBezTo>
                    <a:pt x="88" y="376"/>
                    <a:pt x="88" y="374"/>
                    <a:pt x="90" y="371"/>
                  </a:cubicBezTo>
                  <a:cubicBezTo>
                    <a:pt x="93" y="367"/>
                    <a:pt x="93" y="360"/>
                    <a:pt x="92" y="355"/>
                  </a:cubicBezTo>
                  <a:cubicBezTo>
                    <a:pt x="91" y="349"/>
                    <a:pt x="89" y="345"/>
                    <a:pt x="91" y="338"/>
                  </a:cubicBezTo>
                  <a:cubicBezTo>
                    <a:pt x="93" y="331"/>
                    <a:pt x="93" y="323"/>
                    <a:pt x="92" y="320"/>
                  </a:cubicBezTo>
                  <a:cubicBezTo>
                    <a:pt x="91" y="316"/>
                    <a:pt x="92" y="312"/>
                    <a:pt x="94" y="309"/>
                  </a:cubicBezTo>
                  <a:cubicBezTo>
                    <a:pt x="97" y="307"/>
                    <a:pt x="93" y="302"/>
                    <a:pt x="93" y="298"/>
                  </a:cubicBezTo>
                  <a:cubicBezTo>
                    <a:pt x="93" y="295"/>
                    <a:pt x="94" y="282"/>
                    <a:pt x="92" y="269"/>
                  </a:cubicBezTo>
                  <a:cubicBezTo>
                    <a:pt x="91" y="256"/>
                    <a:pt x="90" y="246"/>
                    <a:pt x="90" y="243"/>
                  </a:cubicBezTo>
                  <a:cubicBezTo>
                    <a:pt x="90" y="240"/>
                    <a:pt x="88" y="241"/>
                    <a:pt x="83" y="254"/>
                  </a:cubicBezTo>
                  <a:cubicBezTo>
                    <a:pt x="78" y="267"/>
                    <a:pt x="66" y="308"/>
                    <a:pt x="64" y="317"/>
                  </a:cubicBezTo>
                  <a:cubicBezTo>
                    <a:pt x="62" y="325"/>
                    <a:pt x="55" y="353"/>
                    <a:pt x="53" y="366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3"/>
                    <a:pt x="53" y="156"/>
                    <a:pt x="54" y="151"/>
                  </a:cubicBezTo>
                  <a:cubicBezTo>
                    <a:pt x="56" y="145"/>
                    <a:pt x="57" y="137"/>
                    <a:pt x="57" y="127"/>
                  </a:cubicBezTo>
                  <a:cubicBezTo>
                    <a:pt x="57" y="127"/>
                    <a:pt x="55" y="135"/>
                    <a:pt x="53" y="141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5" y="71"/>
                    <a:pt x="58" y="70"/>
                    <a:pt x="63" y="70"/>
                  </a:cubicBezTo>
                  <a:cubicBezTo>
                    <a:pt x="75" y="68"/>
                    <a:pt x="84" y="65"/>
                    <a:pt x="87" y="63"/>
                  </a:cubicBezTo>
                  <a:cubicBezTo>
                    <a:pt x="88" y="61"/>
                    <a:pt x="89" y="60"/>
                    <a:pt x="90" y="59"/>
                  </a:cubicBezTo>
                  <a:cubicBezTo>
                    <a:pt x="91" y="58"/>
                    <a:pt x="93" y="57"/>
                    <a:pt x="91" y="57"/>
                  </a:cubicBezTo>
                  <a:cubicBezTo>
                    <a:pt x="88" y="57"/>
                    <a:pt x="88" y="46"/>
                    <a:pt x="86" y="42"/>
                  </a:cubicBezTo>
                  <a:cubicBezTo>
                    <a:pt x="85" y="39"/>
                    <a:pt x="85" y="37"/>
                    <a:pt x="86" y="34"/>
                  </a:cubicBezTo>
                  <a:cubicBezTo>
                    <a:pt x="87" y="31"/>
                    <a:pt x="85" y="27"/>
                    <a:pt x="88" y="22"/>
                  </a:cubicBezTo>
                  <a:cubicBezTo>
                    <a:pt x="90" y="18"/>
                    <a:pt x="87" y="12"/>
                    <a:pt x="90" y="11"/>
                  </a:cubicBezTo>
                  <a:cubicBezTo>
                    <a:pt x="94" y="10"/>
                    <a:pt x="93" y="7"/>
                    <a:pt x="96" y="7"/>
                  </a:cubicBezTo>
                  <a:cubicBezTo>
                    <a:pt x="100" y="7"/>
                    <a:pt x="100" y="2"/>
                    <a:pt x="104" y="3"/>
                  </a:cubicBezTo>
                  <a:cubicBezTo>
                    <a:pt x="107" y="5"/>
                    <a:pt x="107" y="0"/>
                    <a:pt x="110" y="3"/>
                  </a:cubicBezTo>
                  <a:close/>
                  <a:moveTo>
                    <a:pt x="53" y="366"/>
                  </a:moveTo>
                  <a:cubicBezTo>
                    <a:pt x="52" y="368"/>
                    <a:pt x="52" y="369"/>
                    <a:pt x="52" y="371"/>
                  </a:cubicBezTo>
                  <a:cubicBezTo>
                    <a:pt x="50" y="378"/>
                    <a:pt x="48" y="394"/>
                    <a:pt x="46" y="394"/>
                  </a:cubicBezTo>
                  <a:cubicBezTo>
                    <a:pt x="44" y="394"/>
                    <a:pt x="44" y="395"/>
                    <a:pt x="44" y="400"/>
                  </a:cubicBezTo>
                  <a:cubicBezTo>
                    <a:pt x="44" y="404"/>
                    <a:pt x="39" y="405"/>
                    <a:pt x="36" y="406"/>
                  </a:cubicBezTo>
                  <a:cubicBezTo>
                    <a:pt x="34" y="407"/>
                    <a:pt x="33" y="404"/>
                    <a:pt x="33" y="404"/>
                  </a:cubicBezTo>
                  <a:cubicBezTo>
                    <a:pt x="33" y="404"/>
                    <a:pt x="29" y="412"/>
                    <a:pt x="22" y="413"/>
                  </a:cubicBezTo>
                  <a:cubicBezTo>
                    <a:pt x="14" y="414"/>
                    <a:pt x="0" y="417"/>
                    <a:pt x="0" y="414"/>
                  </a:cubicBezTo>
                  <a:cubicBezTo>
                    <a:pt x="0" y="410"/>
                    <a:pt x="2" y="407"/>
                    <a:pt x="7" y="404"/>
                  </a:cubicBezTo>
                  <a:cubicBezTo>
                    <a:pt x="11" y="402"/>
                    <a:pt x="15" y="394"/>
                    <a:pt x="17" y="392"/>
                  </a:cubicBezTo>
                  <a:cubicBezTo>
                    <a:pt x="19" y="390"/>
                    <a:pt x="16" y="391"/>
                    <a:pt x="18" y="387"/>
                  </a:cubicBezTo>
                  <a:cubicBezTo>
                    <a:pt x="19" y="383"/>
                    <a:pt x="24" y="362"/>
                    <a:pt x="25" y="355"/>
                  </a:cubicBezTo>
                  <a:cubicBezTo>
                    <a:pt x="26" y="347"/>
                    <a:pt x="26" y="323"/>
                    <a:pt x="29" y="311"/>
                  </a:cubicBezTo>
                  <a:cubicBezTo>
                    <a:pt x="33" y="300"/>
                    <a:pt x="44" y="263"/>
                    <a:pt x="45" y="252"/>
                  </a:cubicBezTo>
                  <a:cubicBezTo>
                    <a:pt x="47" y="242"/>
                    <a:pt x="49" y="232"/>
                    <a:pt x="49" y="226"/>
                  </a:cubicBezTo>
                  <a:cubicBezTo>
                    <a:pt x="49" y="221"/>
                    <a:pt x="50" y="217"/>
                    <a:pt x="51" y="213"/>
                  </a:cubicBezTo>
                  <a:cubicBezTo>
                    <a:pt x="53" y="209"/>
                    <a:pt x="51" y="203"/>
                    <a:pt x="51" y="203"/>
                  </a:cubicBezTo>
                  <a:cubicBezTo>
                    <a:pt x="51" y="203"/>
                    <a:pt x="47" y="207"/>
                    <a:pt x="44" y="209"/>
                  </a:cubicBezTo>
                  <a:cubicBezTo>
                    <a:pt x="42" y="211"/>
                    <a:pt x="42" y="208"/>
                    <a:pt x="43" y="202"/>
                  </a:cubicBezTo>
                  <a:cubicBezTo>
                    <a:pt x="44" y="198"/>
                    <a:pt x="43" y="195"/>
                    <a:pt x="42" y="196"/>
                  </a:cubicBezTo>
                  <a:cubicBezTo>
                    <a:pt x="41" y="198"/>
                    <a:pt x="40" y="188"/>
                    <a:pt x="36" y="182"/>
                  </a:cubicBezTo>
                  <a:cubicBezTo>
                    <a:pt x="33" y="176"/>
                    <a:pt x="26" y="164"/>
                    <a:pt x="28" y="157"/>
                  </a:cubicBezTo>
                  <a:cubicBezTo>
                    <a:pt x="29" y="151"/>
                    <a:pt x="30" y="139"/>
                    <a:pt x="32" y="133"/>
                  </a:cubicBezTo>
                  <a:cubicBezTo>
                    <a:pt x="34" y="127"/>
                    <a:pt x="36" y="116"/>
                    <a:pt x="38" y="110"/>
                  </a:cubicBezTo>
                  <a:cubicBezTo>
                    <a:pt x="40" y="103"/>
                    <a:pt x="40" y="100"/>
                    <a:pt x="43" y="94"/>
                  </a:cubicBezTo>
                  <a:cubicBezTo>
                    <a:pt x="46" y="87"/>
                    <a:pt x="49" y="79"/>
                    <a:pt x="49" y="77"/>
                  </a:cubicBezTo>
                  <a:cubicBezTo>
                    <a:pt x="49" y="75"/>
                    <a:pt x="50" y="73"/>
                    <a:pt x="53" y="72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2" y="143"/>
                    <a:pt x="51" y="144"/>
                    <a:pt x="50" y="144"/>
                  </a:cubicBezTo>
                  <a:cubicBezTo>
                    <a:pt x="47" y="145"/>
                    <a:pt x="47" y="148"/>
                    <a:pt x="50" y="150"/>
                  </a:cubicBezTo>
                  <a:cubicBezTo>
                    <a:pt x="53" y="152"/>
                    <a:pt x="51" y="162"/>
                    <a:pt x="52" y="164"/>
                  </a:cubicBezTo>
                  <a:cubicBezTo>
                    <a:pt x="52" y="164"/>
                    <a:pt x="52" y="164"/>
                    <a:pt x="53" y="164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742520" y="2285031"/>
              <a:ext cx="204349" cy="384338"/>
            </a:xfrm>
            <a:custGeom>
              <a:avLst/>
              <a:gdLst>
                <a:gd name="T0" fmla="*/ 51 w 64"/>
                <a:gd name="T1" fmla="*/ 0 h 120"/>
                <a:gd name="T2" fmla="*/ 52 w 64"/>
                <a:gd name="T3" fmla="*/ 1 h 120"/>
                <a:gd name="T4" fmla="*/ 54 w 64"/>
                <a:gd name="T5" fmla="*/ 5 h 120"/>
                <a:gd name="T6" fmla="*/ 54 w 64"/>
                <a:gd name="T7" fmla="*/ 6 h 120"/>
                <a:gd name="T8" fmla="*/ 52 w 64"/>
                <a:gd name="T9" fmla="*/ 48 h 120"/>
                <a:gd name="T10" fmla="*/ 53 w 64"/>
                <a:gd name="T11" fmla="*/ 82 h 120"/>
                <a:gd name="T12" fmla="*/ 59 w 64"/>
                <a:gd name="T13" fmla="*/ 108 h 120"/>
                <a:gd name="T14" fmla="*/ 64 w 64"/>
                <a:gd name="T15" fmla="*/ 120 h 120"/>
                <a:gd name="T16" fmla="*/ 42 w 64"/>
                <a:gd name="T17" fmla="*/ 119 h 120"/>
                <a:gd name="T18" fmla="*/ 7 w 64"/>
                <a:gd name="T19" fmla="*/ 119 h 120"/>
                <a:gd name="T20" fmla="*/ 0 w 64"/>
                <a:gd name="T21" fmla="*/ 117 h 120"/>
                <a:gd name="T22" fmla="*/ 8 w 64"/>
                <a:gd name="T23" fmla="*/ 94 h 120"/>
                <a:gd name="T24" fmla="*/ 15 w 64"/>
                <a:gd name="T25" fmla="*/ 50 h 120"/>
                <a:gd name="T26" fmla="*/ 18 w 64"/>
                <a:gd name="T27" fmla="*/ 11 h 120"/>
                <a:gd name="T28" fmla="*/ 20 w 64"/>
                <a:gd name="T29" fmla="*/ 4 h 120"/>
                <a:gd name="T30" fmla="*/ 21 w 64"/>
                <a:gd name="T31" fmla="*/ 4 h 120"/>
                <a:gd name="T32" fmla="*/ 24 w 64"/>
                <a:gd name="T33" fmla="*/ 0 h 120"/>
                <a:gd name="T34" fmla="*/ 31 w 64"/>
                <a:gd name="T35" fmla="*/ 8 h 120"/>
                <a:gd name="T36" fmla="*/ 41 w 64"/>
                <a:gd name="T37" fmla="*/ 11 h 120"/>
                <a:gd name="T38" fmla="*/ 51 w 64"/>
                <a:gd name="T3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120">
                  <a:moveTo>
                    <a:pt x="51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12"/>
                    <a:pt x="52" y="34"/>
                    <a:pt x="52" y="48"/>
                  </a:cubicBezTo>
                  <a:cubicBezTo>
                    <a:pt x="52" y="63"/>
                    <a:pt x="50" y="71"/>
                    <a:pt x="53" y="82"/>
                  </a:cubicBezTo>
                  <a:cubicBezTo>
                    <a:pt x="55" y="94"/>
                    <a:pt x="55" y="101"/>
                    <a:pt x="59" y="108"/>
                  </a:cubicBezTo>
                  <a:cubicBezTo>
                    <a:pt x="62" y="115"/>
                    <a:pt x="64" y="120"/>
                    <a:pt x="64" y="120"/>
                  </a:cubicBezTo>
                  <a:cubicBezTo>
                    <a:pt x="64" y="120"/>
                    <a:pt x="53" y="119"/>
                    <a:pt x="42" y="119"/>
                  </a:cubicBezTo>
                  <a:cubicBezTo>
                    <a:pt x="31" y="119"/>
                    <a:pt x="11" y="120"/>
                    <a:pt x="7" y="119"/>
                  </a:cubicBezTo>
                  <a:cubicBezTo>
                    <a:pt x="3" y="118"/>
                    <a:pt x="0" y="117"/>
                    <a:pt x="0" y="117"/>
                  </a:cubicBezTo>
                  <a:cubicBezTo>
                    <a:pt x="0" y="117"/>
                    <a:pt x="5" y="106"/>
                    <a:pt x="8" y="94"/>
                  </a:cubicBezTo>
                  <a:cubicBezTo>
                    <a:pt x="12" y="82"/>
                    <a:pt x="15" y="66"/>
                    <a:pt x="15" y="50"/>
                  </a:cubicBezTo>
                  <a:cubicBezTo>
                    <a:pt x="15" y="34"/>
                    <a:pt x="14" y="19"/>
                    <a:pt x="18" y="11"/>
                  </a:cubicBezTo>
                  <a:cubicBezTo>
                    <a:pt x="19" y="8"/>
                    <a:pt x="20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3"/>
                    <a:pt x="23" y="1"/>
                    <a:pt x="24" y="0"/>
                  </a:cubicBezTo>
                  <a:cubicBezTo>
                    <a:pt x="26" y="2"/>
                    <a:pt x="27" y="4"/>
                    <a:pt x="31" y="8"/>
                  </a:cubicBezTo>
                  <a:cubicBezTo>
                    <a:pt x="34" y="12"/>
                    <a:pt x="35" y="15"/>
                    <a:pt x="41" y="11"/>
                  </a:cubicBezTo>
                  <a:cubicBezTo>
                    <a:pt x="45" y="8"/>
                    <a:pt x="48" y="4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777706" y="2329689"/>
              <a:ext cx="96085" cy="381631"/>
            </a:xfrm>
            <a:custGeom>
              <a:avLst/>
              <a:gdLst>
                <a:gd name="T0" fmla="*/ 25 w 30"/>
                <a:gd name="T1" fmla="*/ 0 h 119"/>
                <a:gd name="T2" fmla="*/ 19 w 30"/>
                <a:gd name="T3" fmla="*/ 6 h 119"/>
                <a:gd name="T4" fmla="*/ 21 w 30"/>
                <a:gd name="T5" fmla="*/ 10 h 119"/>
                <a:gd name="T6" fmla="*/ 12 w 30"/>
                <a:gd name="T7" fmla="*/ 45 h 119"/>
                <a:gd name="T8" fmla="*/ 1 w 30"/>
                <a:gd name="T9" fmla="*/ 101 h 119"/>
                <a:gd name="T10" fmla="*/ 4 w 30"/>
                <a:gd name="T11" fmla="*/ 114 h 119"/>
                <a:gd name="T12" fmla="*/ 11 w 30"/>
                <a:gd name="T13" fmla="*/ 115 h 119"/>
                <a:gd name="T14" fmla="*/ 19 w 30"/>
                <a:gd name="T15" fmla="*/ 100 h 119"/>
                <a:gd name="T16" fmla="*/ 26 w 30"/>
                <a:gd name="T17" fmla="*/ 54 h 119"/>
                <a:gd name="T18" fmla="*/ 28 w 30"/>
                <a:gd name="T19" fmla="*/ 19 h 119"/>
                <a:gd name="T20" fmla="*/ 26 w 30"/>
                <a:gd name="T21" fmla="*/ 10 h 119"/>
                <a:gd name="T22" fmla="*/ 30 w 30"/>
                <a:gd name="T23" fmla="*/ 6 h 119"/>
                <a:gd name="T24" fmla="*/ 25 w 3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19">
                  <a:moveTo>
                    <a:pt x="25" y="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2" y="7"/>
                    <a:pt x="21" y="10"/>
                  </a:cubicBezTo>
                  <a:cubicBezTo>
                    <a:pt x="20" y="12"/>
                    <a:pt x="16" y="26"/>
                    <a:pt x="12" y="45"/>
                  </a:cubicBezTo>
                  <a:cubicBezTo>
                    <a:pt x="7" y="64"/>
                    <a:pt x="2" y="97"/>
                    <a:pt x="1" y="101"/>
                  </a:cubicBezTo>
                  <a:cubicBezTo>
                    <a:pt x="0" y="106"/>
                    <a:pt x="1" y="109"/>
                    <a:pt x="4" y="114"/>
                  </a:cubicBezTo>
                  <a:cubicBezTo>
                    <a:pt x="7" y="119"/>
                    <a:pt x="8" y="119"/>
                    <a:pt x="11" y="115"/>
                  </a:cubicBezTo>
                  <a:cubicBezTo>
                    <a:pt x="14" y="111"/>
                    <a:pt x="17" y="112"/>
                    <a:pt x="19" y="100"/>
                  </a:cubicBezTo>
                  <a:cubicBezTo>
                    <a:pt x="21" y="88"/>
                    <a:pt x="24" y="65"/>
                    <a:pt x="26" y="54"/>
                  </a:cubicBezTo>
                  <a:cubicBezTo>
                    <a:pt x="27" y="44"/>
                    <a:pt x="29" y="23"/>
                    <a:pt x="28" y="19"/>
                  </a:cubicBezTo>
                  <a:cubicBezTo>
                    <a:pt x="27" y="14"/>
                    <a:pt x="26" y="12"/>
                    <a:pt x="26" y="10"/>
                  </a:cubicBezTo>
                  <a:cubicBezTo>
                    <a:pt x="27" y="8"/>
                    <a:pt x="30" y="6"/>
                    <a:pt x="30" y="6"/>
                  </a:cubicBezTo>
                  <a:cubicBezTo>
                    <a:pt x="30" y="6"/>
                    <a:pt x="27" y="2"/>
                    <a:pt x="2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49" name="Group 89"/>
          <p:cNvGrpSpPr/>
          <p:nvPr/>
        </p:nvGrpSpPr>
        <p:grpSpPr>
          <a:xfrm>
            <a:off x="3415111" y="2148222"/>
            <a:ext cx="645525" cy="2167988"/>
            <a:chOff x="3415111" y="1899340"/>
            <a:chExt cx="645525" cy="216798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3415111" y="1899340"/>
              <a:ext cx="645525" cy="2167988"/>
            </a:xfrm>
            <a:custGeom>
              <a:avLst/>
              <a:gdLst>
                <a:gd name="T0" fmla="*/ 146 w 202"/>
                <a:gd name="T1" fmla="*/ 605 h 676"/>
                <a:gd name="T2" fmla="*/ 125 w 202"/>
                <a:gd name="T3" fmla="*/ 497 h 676"/>
                <a:gd name="T4" fmla="*/ 133 w 202"/>
                <a:gd name="T5" fmla="*/ 449 h 676"/>
                <a:gd name="T6" fmla="*/ 146 w 202"/>
                <a:gd name="T7" fmla="*/ 428 h 676"/>
                <a:gd name="T8" fmla="*/ 149 w 202"/>
                <a:gd name="T9" fmla="*/ 372 h 676"/>
                <a:gd name="T10" fmla="*/ 155 w 202"/>
                <a:gd name="T11" fmla="*/ 384 h 676"/>
                <a:gd name="T12" fmla="*/ 163 w 202"/>
                <a:gd name="T13" fmla="*/ 361 h 676"/>
                <a:gd name="T14" fmla="*/ 202 w 202"/>
                <a:gd name="T15" fmla="*/ 342 h 676"/>
                <a:gd name="T16" fmla="*/ 154 w 202"/>
                <a:gd name="T17" fmla="*/ 254 h 676"/>
                <a:gd name="T18" fmla="*/ 144 w 202"/>
                <a:gd name="T19" fmla="*/ 169 h 676"/>
                <a:gd name="T20" fmla="*/ 122 w 202"/>
                <a:gd name="T21" fmla="*/ 134 h 676"/>
                <a:gd name="T22" fmla="*/ 116 w 202"/>
                <a:gd name="T23" fmla="*/ 94 h 676"/>
                <a:gd name="T24" fmla="*/ 129 w 202"/>
                <a:gd name="T25" fmla="*/ 88 h 676"/>
                <a:gd name="T26" fmla="*/ 139 w 202"/>
                <a:gd name="T27" fmla="*/ 49 h 676"/>
                <a:gd name="T28" fmla="*/ 122 w 202"/>
                <a:gd name="T29" fmla="*/ 3 h 676"/>
                <a:gd name="T30" fmla="*/ 102 w 202"/>
                <a:gd name="T31" fmla="*/ 2 h 676"/>
                <a:gd name="T32" fmla="*/ 54 w 202"/>
                <a:gd name="T33" fmla="*/ 66 h 676"/>
                <a:gd name="T34" fmla="*/ 52 w 202"/>
                <a:gd name="T35" fmla="*/ 127 h 676"/>
                <a:gd name="T36" fmla="*/ 44 w 202"/>
                <a:gd name="T37" fmla="*/ 199 h 676"/>
                <a:gd name="T38" fmla="*/ 63 w 202"/>
                <a:gd name="T39" fmla="*/ 274 h 676"/>
                <a:gd name="T40" fmla="*/ 63 w 202"/>
                <a:gd name="T41" fmla="*/ 294 h 676"/>
                <a:gd name="T42" fmla="*/ 61 w 202"/>
                <a:gd name="T43" fmla="*/ 394 h 676"/>
                <a:gd name="T44" fmla="*/ 71 w 202"/>
                <a:gd name="T45" fmla="*/ 434 h 676"/>
                <a:gd name="T46" fmla="*/ 38 w 202"/>
                <a:gd name="T47" fmla="*/ 524 h 676"/>
                <a:gd name="T48" fmla="*/ 0 w 202"/>
                <a:gd name="T49" fmla="*/ 609 h 676"/>
                <a:gd name="T50" fmla="*/ 1 w 202"/>
                <a:gd name="T51" fmla="*/ 658 h 676"/>
                <a:gd name="T52" fmla="*/ 5 w 202"/>
                <a:gd name="T53" fmla="*/ 641 h 676"/>
                <a:gd name="T54" fmla="*/ 33 w 202"/>
                <a:gd name="T55" fmla="*/ 651 h 676"/>
                <a:gd name="T56" fmla="*/ 73 w 202"/>
                <a:gd name="T57" fmla="*/ 645 h 676"/>
                <a:gd name="T58" fmla="*/ 50 w 202"/>
                <a:gd name="T59" fmla="*/ 595 h 676"/>
                <a:gd name="T60" fmla="*/ 84 w 202"/>
                <a:gd name="T61" fmla="*/ 505 h 676"/>
                <a:gd name="T62" fmla="*/ 111 w 202"/>
                <a:gd name="T63" fmla="*/ 593 h 676"/>
                <a:gd name="T64" fmla="*/ 104 w 202"/>
                <a:gd name="T65" fmla="*/ 635 h 676"/>
                <a:gd name="T66" fmla="*/ 109 w 202"/>
                <a:gd name="T67" fmla="*/ 670 h 676"/>
                <a:gd name="T68" fmla="*/ 115 w 202"/>
                <a:gd name="T69" fmla="*/ 652 h 676"/>
                <a:gd name="T70" fmla="*/ 138 w 202"/>
                <a:gd name="T71" fmla="*/ 656 h 676"/>
                <a:gd name="T72" fmla="*/ 188 w 202"/>
                <a:gd name="T73" fmla="*/ 65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2" h="676">
                  <a:moveTo>
                    <a:pt x="169" y="647"/>
                  </a:moveTo>
                  <a:cubicBezTo>
                    <a:pt x="163" y="645"/>
                    <a:pt x="152" y="619"/>
                    <a:pt x="146" y="605"/>
                  </a:cubicBezTo>
                  <a:cubicBezTo>
                    <a:pt x="140" y="589"/>
                    <a:pt x="133" y="556"/>
                    <a:pt x="131" y="538"/>
                  </a:cubicBezTo>
                  <a:cubicBezTo>
                    <a:pt x="129" y="520"/>
                    <a:pt x="125" y="505"/>
                    <a:pt x="125" y="497"/>
                  </a:cubicBezTo>
                  <a:cubicBezTo>
                    <a:pt x="125" y="491"/>
                    <a:pt x="125" y="481"/>
                    <a:pt x="125" y="481"/>
                  </a:cubicBezTo>
                  <a:cubicBezTo>
                    <a:pt x="125" y="481"/>
                    <a:pt x="131" y="459"/>
                    <a:pt x="133" y="449"/>
                  </a:cubicBezTo>
                  <a:cubicBezTo>
                    <a:pt x="136" y="440"/>
                    <a:pt x="136" y="432"/>
                    <a:pt x="136" y="432"/>
                  </a:cubicBezTo>
                  <a:cubicBezTo>
                    <a:pt x="136" y="432"/>
                    <a:pt x="146" y="434"/>
                    <a:pt x="146" y="428"/>
                  </a:cubicBezTo>
                  <a:cubicBezTo>
                    <a:pt x="146" y="422"/>
                    <a:pt x="142" y="396"/>
                    <a:pt x="142" y="384"/>
                  </a:cubicBezTo>
                  <a:cubicBezTo>
                    <a:pt x="144" y="372"/>
                    <a:pt x="149" y="372"/>
                    <a:pt x="149" y="372"/>
                  </a:cubicBezTo>
                  <a:cubicBezTo>
                    <a:pt x="149" y="372"/>
                    <a:pt x="149" y="380"/>
                    <a:pt x="149" y="384"/>
                  </a:cubicBezTo>
                  <a:cubicBezTo>
                    <a:pt x="149" y="390"/>
                    <a:pt x="153" y="388"/>
                    <a:pt x="155" y="384"/>
                  </a:cubicBezTo>
                  <a:cubicBezTo>
                    <a:pt x="157" y="380"/>
                    <a:pt x="161" y="384"/>
                    <a:pt x="161" y="380"/>
                  </a:cubicBezTo>
                  <a:cubicBezTo>
                    <a:pt x="161" y="376"/>
                    <a:pt x="165" y="367"/>
                    <a:pt x="163" y="361"/>
                  </a:cubicBezTo>
                  <a:cubicBezTo>
                    <a:pt x="163" y="355"/>
                    <a:pt x="156" y="342"/>
                    <a:pt x="156" y="342"/>
                  </a:cubicBezTo>
                  <a:cubicBezTo>
                    <a:pt x="202" y="342"/>
                    <a:pt x="202" y="342"/>
                    <a:pt x="202" y="342"/>
                  </a:cubicBezTo>
                  <a:cubicBezTo>
                    <a:pt x="196" y="254"/>
                    <a:pt x="196" y="254"/>
                    <a:pt x="196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4" y="254"/>
                    <a:pt x="152" y="228"/>
                    <a:pt x="152" y="213"/>
                  </a:cubicBezTo>
                  <a:cubicBezTo>
                    <a:pt x="152" y="201"/>
                    <a:pt x="154" y="183"/>
                    <a:pt x="144" y="169"/>
                  </a:cubicBezTo>
                  <a:cubicBezTo>
                    <a:pt x="137" y="156"/>
                    <a:pt x="128" y="146"/>
                    <a:pt x="120" y="137"/>
                  </a:cubicBezTo>
                  <a:cubicBezTo>
                    <a:pt x="121" y="136"/>
                    <a:pt x="122" y="135"/>
                    <a:pt x="122" y="134"/>
                  </a:cubicBezTo>
                  <a:cubicBezTo>
                    <a:pt x="125" y="124"/>
                    <a:pt x="114" y="118"/>
                    <a:pt x="118" y="110"/>
                  </a:cubicBezTo>
                  <a:cubicBezTo>
                    <a:pt x="122" y="105"/>
                    <a:pt x="116" y="99"/>
                    <a:pt x="116" y="94"/>
                  </a:cubicBezTo>
                  <a:cubicBezTo>
                    <a:pt x="116" y="94"/>
                    <a:pt x="116" y="94"/>
                    <a:pt x="117" y="94"/>
                  </a:cubicBezTo>
                  <a:cubicBezTo>
                    <a:pt x="123" y="94"/>
                    <a:pt x="127" y="94"/>
                    <a:pt x="129" y="88"/>
                  </a:cubicBezTo>
                  <a:cubicBezTo>
                    <a:pt x="134" y="79"/>
                    <a:pt x="140" y="67"/>
                    <a:pt x="140" y="57"/>
                  </a:cubicBezTo>
                  <a:cubicBezTo>
                    <a:pt x="140" y="53"/>
                    <a:pt x="139" y="51"/>
                    <a:pt x="139" y="49"/>
                  </a:cubicBezTo>
                  <a:cubicBezTo>
                    <a:pt x="145" y="40"/>
                    <a:pt x="148" y="25"/>
                    <a:pt x="142" y="17"/>
                  </a:cubicBezTo>
                  <a:cubicBezTo>
                    <a:pt x="137" y="10"/>
                    <a:pt x="130" y="5"/>
                    <a:pt x="122" y="3"/>
                  </a:cubicBezTo>
                  <a:cubicBezTo>
                    <a:pt x="118" y="1"/>
                    <a:pt x="115" y="0"/>
                    <a:pt x="111" y="0"/>
                  </a:cubicBezTo>
                  <a:cubicBezTo>
                    <a:pt x="108" y="0"/>
                    <a:pt x="105" y="1"/>
                    <a:pt x="102" y="2"/>
                  </a:cubicBezTo>
                  <a:cubicBezTo>
                    <a:pt x="84" y="4"/>
                    <a:pt x="69" y="16"/>
                    <a:pt x="69" y="35"/>
                  </a:cubicBezTo>
                  <a:cubicBezTo>
                    <a:pt x="69" y="70"/>
                    <a:pt x="45" y="47"/>
                    <a:pt x="54" y="66"/>
                  </a:cubicBezTo>
                  <a:cubicBezTo>
                    <a:pt x="60" y="84"/>
                    <a:pt x="37" y="82"/>
                    <a:pt x="48" y="96"/>
                  </a:cubicBezTo>
                  <a:cubicBezTo>
                    <a:pt x="57" y="109"/>
                    <a:pt x="36" y="114"/>
                    <a:pt x="52" y="127"/>
                  </a:cubicBezTo>
                  <a:cubicBezTo>
                    <a:pt x="50" y="131"/>
                    <a:pt x="48" y="138"/>
                    <a:pt x="48" y="144"/>
                  </a:cubicBezTo>
                  <a:cubicBezTo>
                    <a:pt x="48" y="157"/>
                    <a:pt x="48" y="177"/>
                    <a:pt x="44" y="199"/>
                  </a:cubicBezTo>
                  <a:cubicBezTo>
                    <a:pt x="40" y="223"/>
                    <a:pt x="40" y="230"/>
                    <a:pt x="44" y="240"/>
                  </a:cubicBezTo>
                  <a:cubicBezTo>
                    <a:pt x="48" y="252"/>
                    <a:pt x="63" y="274"/>
                    <a:pt x="63" y="274"/>
                  </a:cubicBezTo>
                  <a:cubicBezTo>
                    <a:pt x="63" y="274"/>
                    <a:pt x="48" y="282"/>
                    <a:pt x="52" y="286"/>
                  </a:cubicBezTo>
                  <a:cubicBezTo>
                    <a:pt x="59" y="292"/>
                    <a:pt x="63" y="294"/>
                    <a:pt x="63" y="294"/>
                  </a:cubicBezTo>
                  <a:cubicBezTo>
                    <a:pt x="63" y="294"/>
                    <a:pt x="47" y="315"/>
                    <a:pt x="54" y="337"/>
                  </a:cubicBezTo>
                  <a:cubicBezTo>
                    <a:pt x="62" y="359"/>
                    <a:pt x="65" y="374"/>
                    <a:pt x="61" y="394"/>
                  </a:cubicBezTo>
                  <a:cubicBezTo>
                    <a:pt x="61" y="414"/>
                    <a:pt x="61" y="434"/>
                    <a:pt x="61" y="434"/>
                  </a:cubicBezTo>
                  <a:cubicBezTo>
                    <a:pt x="73" y="434"/>
                    <a:pt x="71" y="434"/>
                    <a:pt x="71" y="434"/>
                  </a:cubicBezTo>
                  <a:cubicBezTo>
                    <a:pt x="71" y="434"/>
                    <a:pt x="71" y="451"/>
                    <a:pt x="63" y="464"/>
                  </a:cubicBezTo>
                  <a:cubicBezTo>
                    <a:pt x="54" y="476"/>
                    <a:pt x="40" y="494"/>
                    <a:pt x="38" y="524"/>
                  </a:cubicBezTo>
                  <a:cubicBezTo>
                    <a:pt x="36" y="556"/>
                    <a:pt x="29" y="583"/>
                    <a:pt x="19" y="589"/>
                  </a:cubicBezTo>
                  <a:cubicBezTo>
                    <a:pt x="11" y="597"/>
                    <a:pt x="0" y="597"/>
                    <a:pt x="0" y="609"/>
                  </a:cubicBezTo>
                  <a:cubicBezTo>
                    <a:pt x="0" y="621"/>
                    <a:pt x="1" y="635"/>
                    <a:pt x="1" y="641"/>
                  </a:cubicBezTo>
                  <a:cubicBezTo>
                    <a:pt x="1" y="647"/>
                    <a:pt x="1" y="658"/>
                    <a:pt x="1" y="658"/>
                  </a:cubicBezTo>
                  <a:cubicBezTo>
                    <a:pt x="5" y="658"/>
                    <a:pt x="5" y="658"/>
                    <a:pt x="5" y="658"/>
                  </a:cubicBezTo>
                  <a:cubicBezTo>
                    <a:pt x="5" y="658"/>
                    <a:pt x="5" y="649"/>
                    <a:pt x="5" y="641"/>
                  </a:cubicBezTo>
                  <a:cubicBezTo>
                    <a:pt x="9" y="633"/>
                    <a:pt x="10" y="623"/>
                    <a:pt x="14" y="627"/>
                  </a:cubicBezTo>
                  <a:cubicBezTo>
                    <a:pt x="20" y="629"/>
                    <a:pt x="29" y="645"/>
                    <a:pt x="33" y="651"/>
                  </a:cubicBezTo>
                  <a:cubicBezTo>
                    <a:pt x="37" y="660"/>
                    <a:pt x="46" y="666"/>
                    <a:pt x="60" y="662"/>
                  </a:cubicBezTo>
                  <a:cubicBezTo>
                    <a:pt x="77" y="657"/>
                    <a:pt x="81" y="647"/>
                    <a:pt x="73" y="645"/>
                  </a:cubicBezTo>
                  <a:cubicBezTo>
                    <a:pt x="65" y="643"/>
                    <a:pt x="54" y="647"/>
                    <a:pt x="52" y="637"/>
                  </a:cubicBezTo>
                  <a:cubicBezTo>
                    <a:pt x="50" y="629"/>
                    <a:pt x="48" y="607"/>
                    <a:pt x="50" y="595"/>
                  </a:cubicBezTo>
                  <a:cubicBezTo>
                    <a:pt x="54" y="584"/>
                    <a:pt x="67" y="548"/>
                    <a:pt x="71" y="534"/>
                  </a:cubicBezTo>
                  <a:cubicBezTo>
                    <a:pt x="77" y="520"/>
                    <a:pt x="84" y="505"/>
                    <a:pt x="84" y="505"/>
                  </a:cubicBezTo>
                  <a:cubicBezTo>
                    <a:pt x="84" y="505"/>
                    <a:pt x="84" y="526"/>
                    <a:pt x="88" y="536"/>
                  </a:cubicBezTo>
                  <a:cubicBezTo>
                    <a:pt x="92" y="546"/>
                    <a:pt x="109" y="584"/>
                    <a:pt x="111" y="593"/>
                  </a:cubicBezTo>
                  <a:cubicBezTo>
                    <a:pt x="115" y="601"/>
                    <a:pt x="109" y="607"/>
                    <a:pt x="104" y="611"/>
                  </a:cubicBezTo>
                  <a:cubicBezTo>
                    <a:pt x="100" y="615"/>
                    <a:pt x="101" y="627"/>
                    <a:pt x="104" y="635"/>
                  </a:cubicBezTo>
                  <a:cubicBezTo>
                    <a:pt x="108" y="643"/>
                    <a:pt x="109" y="653"/>
                    <a:pt x="109" y="657"/>
                  </a:cubicBezTo>
                  <a:cubicBezTo>
                    <a:pt x="109" y="662"/>
                    <a:pt x="109" y="670"/>
                    <a:pt x="109" y="670"/>
                  </a:cubicBezTo>
                  <a:cubicBezTo>
                    <a:pt x="117" y="670"/>
                    <a:pt x="117" y="670"/>
                    <a:pt x="117" y="670"/>
                  </a:cubicBezTo>
                  <a:cubicBezTo>
                    <a:pt x="117" y="670"/>
                    <a:pt x="115" y="660"/>
                    <a:pt x="115" y="652"/>
                  </a:cubicBezTo>
                  <a:cubicBezTo>
                    <a:pt x="115" y="643"/>
                    <a:pt x="113" y="639"/>
                    <a:pt x="117" y="637"/>
                  </a:cubicBezTo>
                  <a:cubicBezTo>
                    <a:pt x="119" y="635"/>
                    <a:pt x="134" y="647"/>
                    <a:pt x="138" y="656"/>
                  </a:cubicBezTo>
                  <a:cubicBezTo>
                    <a:pt x="144" y="664"/>
                    <a:pt x="144" y="676"/>
                    <a:pt x="163" y="670"/>
                  </a:cubicBezTo>
                  <a:cubicBezTo>
                    <a:pt x="179" y="666"/>
                    <a:pt x="192" y="658"/>
                    <a:pt x="188" y="651"/>
                  </a:cubicBezTo>
                  <a:cubicBezTo>
                    <a:pt x="184" y="647"/>
                    <a:pt x="175" y="651"/>
                    <a:pt x="169" y="647"/>
                  </a:cubicBezTo>
                  <a:close/>
                </a:path>
              </a:pathLst>
            </a:custGeom>
            <a:solidFill>
              <a:srgbClr val="C0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3626226" y="2182180"/>
              <a:ext cx="136684" cy="102851"/>
            </a:xfrm>
            <a:custGeom>
              <a:avLst/>
              <a:gdLst>
                <a:gd name="T0" fmla="*/ 3 w 43"/>
                <a:gd name="T1" fmla="*/ 0 h 32"/>
                <a:gd name="T2" fmla="*/ 0 w 43"/>
                <a:gd name="T3" fmla="*/ 6 h 32"/>
                <a:gd name="T4" fmla="*/ 43 w 43"/>
                <a:gd name="T5" fmla="*/ 32 h 32"/>
                <a:gd name="T6" fmla="*/ 41 w 43"/>
                <a:gd name="T7" fmla="*/ 16 h 32"/>
                <a:gd name="T8" fmla="*/ 19 w 43"/>
                <a:gd name="T9" fmla="*/ 2 h 32"/>
                <a:gd name="T10" fmla="*/ 3 w 4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2" y="6"/>
                    <a:pt x="34" y="20"/>
                    <a:pt x="43" y="32"/>
                  </a:cubicBezTo>
                  <a:cubicBezTo>
                    <a:pt x="38" y="28"/>
                    <a:pt x="41" y="20"/>
                    <a:pt x="41" y="16"/>
                  </a:cubicBezTo>
                  <a:cubicBezTo>
                    <a:pt x="34" y="10"/>
                    <a:pt x="26" y="6"/>
                    <a:pt x="19" y="2"/>
                  </a:cubicBezTo>
                  <a:cubicBezTo>
                    <a:pt x="13" y="0"/>
                    <a:pt x="7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2" name="Group 86"/>
          <p:cNvGrpSpPr/>
          <p:nvPr/>
        </p:nvGrpSpPr>
        <p:grpSpPr>
          <a:xfrm>
            <a:off x="9283025" y="2831638"/>
            <a:ext cx="377571" cy="1484572"/>
            <a:chOff x="9283025" y="2239019"/>
            <a:chExt cx="377571" cy="1484572"/>
          </a:xfrm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9283025" y="2239019"/>
              <a:ext cx="377571" cy="1484572"/>
            </a:xfrm>
            <a:custGeom>
              <a:avLst/>
              <a:gdLst>
                <a:gd name="T0" fmla="*/ 113 w 118"/>
                <a:gd name="T1" fmla="*/ 152 h 463"/>
                <a:gd name="T2" fmla="*/ 117 w 118"/>
                <a:gd name="T3" fmla="*/ 122 h 463"/>
                <a:gd name="T4" fmla="*/ 111 w 118"/>
                <a:gd name="T5" fmla="*/ 87 h 463"/>
                <a:gd name="T6" fmla="*/ 94 w 118"/>
                <a:gd name="T7" fmla="*/ 77 h 463"/>
                <a:gd name="T8" fmla="*/ 91 w 118"/>
                <a:gd name="T9" fmla="*/ 68 h 463"/>
                <a:gd name="T10" fmla="*/ 85 w 118"/>
                <a:gd name="T11" fmla="*/ 50 h 463"/>
                <a:gd name="T12" fmla="*/ 82 w 118"/>
                <a:gd name="T13" fmla="*/ 32 h 463"/>
                <a:gd name="T14" fmla="*/ 78 w 118"/>
                <a:gd name="T15" fmla="*/ 19 h 463"/>
                <a:gd name="T16" fmla="*/ 57 w 118"/>
                <a:gd name="T17" fmla="*/ 0 h 463"/>
                <a:gd name="T18" fmla="*/ 56 w 118"/>
                <a:gd name="T19" fmla="*/ 0 h 463"/>
                <a:gd name="T20" fmla="*/ 34 w 118"/>
                <a:gd name="T21" fmla="*/ 33 h 463"/>
                <a:gd name="T22" fmla="*/ 33 w 118"/>
                <a:gd name="T23" fmla="*/ 52 h 463"/>
                <a:gd name="T24" fmla="*/ 27 w 118"/>
                <a:gd name="T25" fmla="*/ 64 h 463"/>
                <a:gd name="T26" fmla="*/ 26 w 118"/>
                <a:gd name="T27" fmla="*/ 75 h 463"/>
                <a:gd name="T28" fmla="*/ 15 w 118"/>
                <a:gd name="T29" fmla="*/ 79 h 463"/>
                <a:gd name="T30" fmla="*/ 4 w 118"/>
                <a:gd name="T31" fmla="*/ 104 h 463"/>
                <a:gd name="T32" fmla="*/ 1 w 118"/>
                <a:gd name="T33" fmla="*/ 120 h 463"/>
                <a:gd name="T34" fmla="*/ 1 w 118"/>
                <a:gd name="T35" fmla="*/ 154 h 463"/>
                <a:gd name="T36" fmla="*/ 16 w 118"/>
                <a:gd name="T37" fmla="*/ 167 h 463"/>
                <a:gd name="T38" fmla="*/ 15 w 118"/>
                <a:gd name="T39" fmla="*/ 184 h 463"/>
                <a:gd name="T40" fmla="*/ 6 w 118"/>
                <a:gd name="T41" fmla="*/ 208 h 463"/>
                <a:gd name="T42" fmla="*/ 16 w 118"/>
                <a:gd name="T43" fmla="*/ 210 h 463"/>
                <a:gd name="T44" fmla="*/ 16 w 118"/>
                <a:gd name="T45" fmla="*/ 238 h 463"/>
                <a:gd name="T46" fmla="*/ 18 w 118"/>
                <a:gd name="T47" fmla="*/ 289 h 463"/>
                <a:gd name="T48" fmla="*/ 27 w 118"/>
                <a:gd name="T49" fmla="*/ 296 h 463"/>
                <a:gd name="T50" fmla="*/ 28 w 118"/>
                <a:gd name="T51" fmla="*/ 310 h 463"/>
                <a:gd name="T52" fmla="*/ 28 w 118"/>
                <a:gd name="T53" fmla="*/ 339 h 463"/>
                <a:gd name="T54" fmla="*/ 43 w 118"/>
                <a:gd name="T55" fmla="*/ 404 h 463"/>
                <a:gd name="T56" fmla="*/ 46 w 118"/>
                <a:gd name="T57" fmla="*/ 425 h 463"/>
                <a:gd name="T58" fmla="*/ 47 w 118"/>
                <a:gd name="T59" fmla="*/ 444 h 463"/>
                <a:gd name="T60" fmla="*/ 57 w 118"/>
                <a:gd name="T61" fmla="*/ 463 h 463"/>
                <a:gd name="T62" fmla="*/ 59 w 118"/>
                <a:gd name="T63" fmla="*/ 463 h 463"/>
                <a:gd name="T64" fmla="*/ 66 w 118"/>
                <a:gd name="T65" fmla="*/ 442 h 463"/>
                <a:gd name="T66" fmla="*/ 64 w 118"/>
                <a:gd name="T67" fmla="*/ 433 h 463"/>
                <a:gd name="T68" fmla="*/ 70 w 118"/>
                <a:gd name="T69" fmla="*/ 437 h 463"/>
                <a:gd name="T70" fmla="*/ 83 w 118"/>
                <a:gd name="T71" fmla="*/ 436 h 463"/>
                <a:gd name="T72" fmla="*/ 75 w 118"/>
                <a:gd name="T73" fmla="*/ 418 h 463"/>
                <a:gd name="T74" fmla="*/ 65 w 118"/>
                <a:gd name="T75" fmla="*/ 391 h 463"/>
                <a:gd name="T76" fmla="*/ 79 w 118"/>
                <a:gd name="T77" fmla="*/ 343 h 463"/>
                <a:gd name="T78" fmla="*/ 82 w 118"/>
                <a:gd name="T79" fmla="*/ 312 h 463"/>
                <a:gd name="T80" fmla="*/ 83 w 118"/>
                <a:gd name="T81" fmla="*/ 296 h 463"/>
                <a:gd name="T82" fmla="*/ 87 w 118"/>
                <a:gd name="T83" fmla="*/ 296 h 463"/>
                <a:gd name="T84" fmla="*/ 91 w 118"/>
                <a:gd name="T85" fmla="*/ 291 h 463"/>
                <a:gd name="T86" fmla="*/ 100 w 118"/>
                <a:gd name="T87" fmla="*/ 242 h 463"/>
                <a:gd name="T88" fmla="*/ 103 w 118"/>
                <a:gd name="T89" fmla="*/ 213 h 463"/>
                <a:gd name="T90" fmla="*/ 109 w 118"/>
                <a:gd name="T91" fmla="*/ 212 h 463"/>
                <a:gd name="T92" fmla="*/ 105 w 118"/>
                <a:gd name="T93" fmla="*/ 190 h 463"/>
                <a:gd name="T94" fmla="*/ 101 w 118"/>
                <a:gd name="T95" fmla="*/ 160 h 463"/>
                <a:gd name="T96" fmla="*/ 113 w 118"/>
                <a:gd name="T97" fmla="*/ 152 h 463"/>
                <a:gd name="T98" fmla="*/ 58 w 118"/>
                <a:gd name="T99" fmla="*/ 318 h 463"/>
                <a:gd name="T100" fmla="*/ 57 w 118"/>
                <a:gd name="T101" fmla="*/ 325 h 463"/>
                <a:gd name="T102" fmla="*/ 56 w 118"/>
                <a:gd name="T103" fmla="*/ 330 h 463"/>
                <a:gd name="T104" fmla="*/ 56 w 118"/>
                <a:gd name="T105" fmla="*/ 323 h 463"/>
                <a:gd name="T106" fmla="*/ 55 w 118"/>
                <a:gd name="T107" fmla="*/ 313 h 463"/>
                <a:gd name="T108" fmla="*/ 57 w 118"/>
                <a:gd name="T109" fmla="*/ 305 h 463"/>
                <a:gd name="T110" fmla="*/ 58 w 118"/>
                <a:gd name="T111" fmla="*/ 297 h 463"/>
                <a:gd name="T112" fmla="*/ 58 w 118"/>
                <a:gd name="T113" fmla="*/ 31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463">
                  <a:moveTo>
                    <a:pt x="113" y="152"/>
                  </a:moveTo>
                  <a:cubicBezTo>
                    <a:pt x="117" y="144"/>
                    <a:pt x="118" y="132"/>
                    <a:pt x="117" y="122"/>
                  </a:cubicBezTo>
                  <a:cubicBezTo>
                    <a:pt x="115" y="111"/>
                    <a:pt x="115" y="96"/>
                    <a:pt x="111" y="87"/>
                  </a:cubicBezTo>
                  <a:cubicBezTo>
                    <a:pt x="108" y="78"/>
                    <a:pt x="94" y="77"/>
                    <a:pt x="94" y="77"/>
                  </a:cubicBezTo>
                  <a:cubicBezTo>
                    <a:pt x="94" y="77"/>
                    <a:pt x="95" y="73"/>
                    <a:pt x="91" y="68"/>
                  </a:cubicBezTo>
                  <a:cubicBezTo>
                    <a:pt x="87" y="64"/>
                    <a:pt x="86" y="58"/>
                    <a:pt x="85" y="50"/>
                  </a:cubicBezTo>
                  <a:cubicBezTo>
                    <a:pt x="84" y="43"/>
                    <a:pt x="82" y="37"/>
                    <a:pt x="82" y="32"/>
                  </a:cubicBezTo>
                  <a:cubicBezTo>
                    <a:pt x="82" y="27"/>
                    <a:pt x="80" y="28"/>
                    <a:pt x="78" y="19"/>
                  </a:cubicBezTo>
                  <a:cubicBezTo>
                    <a:pt x="76" y="10"/>
                    <a:pt x="67" y="0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40" y="0"/>
                    <a:pt x="35" y="25"/>
                    <a:pt x="34" y="33"/>
                  </a:cubicBezTo>
                  <a:cubicBezTo>
                    <a:pt x="33" y="41"/>
                    <a:pt x="31" y="46"/>
                    <a:pt x="33" y="52"/>
                  </a:cubicBezTo>
                  <a:cubicBezTo>
                    <a:pt x="36" y="58"/>
                    <a:pt x="33" y="60"/>
                    <a:pt x="27" y="64"/>
                  </a:cubicBezTo>
                  <a:cubicBezTo>
                    <a:pt x="21" y="69"/>
                    <a:pt x="26" y="75"/>
                    <a:pt x="26" y="75"/>
                  </a:cubicBezTo>
                  <a:cubicBezTo>
                    <a:pt x="26" y="75"/>
                    <a:pt x="20" y="78"/>
                    <a:pt x="15" y="79"/>
                  </a:cubicBezTo>
                  <a:cubicBezTo>
                    <a:pt x="10" y="80"/>
                    <a:pt x="5" y="95"/>
                    <a:pt x="4" y="104"/>
                  </a:cubicBezTo>
                  <a:cubicBezTo>
                    <a:pt x="3" y="114"/>
                    <a:pt x="3" y="113"/>
                    <a:pt x="1" y="120"/>
                  </a:cubicBezTo>
                  <a:cubicBezTo>
                    <a:pt x="0" y="127"/>
                    <a:pt x="1" y="143"/>
                    <a:pt x="1" y="154"/>
                  </a:cubicBezTo>
                  <a:cubicBezTo>
                    <a:pt x="2" y="166"/>
                    <a:pt x="16" y="167"/>
                    <a:pt x="16" y="167"/>
                  </a:cubicBezTo>
                  <a:cubicBezTo>
                    <a:pt x="16" y="167"/>
                    <a:pt x="16" y="178"/>
                    <a:pt x="15" y="184"/>
                  </a:cubicBezTo>
                  <a:cubicBezTo>
                    <a:pt x="13" y="191"/>
                    <a:pt x="4" y="207"/>
                    <a:pt x="6" y="208"/>
                  </a:cubicBezTo>
                  <a:cubicBezTo>
                    <a:pt x="9" y="209"/>
                    <a:pt x="16" y="210"/>
                    <a:pt x="16" y="210"/>
                  </a:cubicBezTo>
                  <a:cubicBezTo>
                    <a:pt x="16" y="210"/>
                    <a:pt x="15" y="228"/>
                    <a:pt x="16" y="238"/>
                  </a:cubicBezTo>
                  <a:cubicBezTo>
                    <a:pt x="16" y="247"/>
                    <a:pt x="18" y="278"/>
                    <a:pt x="18" y="289"/>
                  </a:cubicBezTo>
                  <a:cubicBezTo>
                    <a:pt x="18" y="300"/>
                    <a:pt x="27" y="296"/>
                    <a:pt x="27" y="296"/>
                  </a:cubicBezTo>
                  <a:cubicBezTo>
                    <a:pt x="27" y="296"/>
                    <a:pt x="28" y="303"/>
                    <a:pt x="28" y="310"/>
                  </a:cubicBezTo>
                  <a:cubicBezTo>
                    <a:pt x="29" y="318"/>
                    <a:pt x="28" y="328"/>
                    <a:pt x="28" y="339"/>
                  </a:cubicBezTo>
                  <a:cubicBezTo>
                    <a:pt x="27" y="350"/>
                    <a:pt x="40" y="393"/>
                    <a:pt x="43" y="404"/>
                  </a:cubicBezTo>
                  <a:cubicBezTo>
                    <a:pt x="46" y="414"/>
                    <a:pt x="48" y="418"/>
                    <a:pt x="46" y="425"/>
                  </a:cubicBezTo>
                  <a:cubicBezTo>
                    <a:pt x="45" y="431"/>
                    <a:pt x="47" y="433"/>
                    <a:pt x="47" y="444"/>
                  </a:cubicBezTo>
                  <a:cubicBezTo>
                    <a:pt x="47" y="454"/>
                    <a:pt x="51" y="461"/>
                    <a:pt x="57" y="463"/>
                  </a:cubicBezTo>
                  <a:cubicBezTo>
                    <a:pt x="58" y="463"/>
                    <a:pt x="58" y="463"/>
                    <a:pt x="59" y="463"/>
                  </a:cubicBezTo>
                  <a:cubicBezTo>
                    <a:pt x="66" y="463"/>
                    <a:pt x="68" y="446"/>
                    <a:pt x="66" y="442"/>
                  </a:cubicBezTo>
                  <a:cubicBezTo>
                    <a:pt x="65" y="438"/>
                    <a:pt x="64" y="433"/>
                    <a:pt x="64" y="433"/>
                  </a:cubicBezTo>
                  <a:cubicBezTo>
                    <a:pt x="64" y="433"/>
                    <a:pt x="67" y="436"/>
                    <a:pt x="70" y="437"/>
                  </a:cubicBezTo>
                  <a:cubicBezTo>
                    <a:pt x="74" y="438"/>
                    <a:pt x="79" y="438"/>
                    <a:pt x="83" y="436"/>
                  </a:cubicBezTo>
                  <a:cubicBezTo>
                    <a:pt x="87" y="433"/>
                    <a:pt x="79" y="423"/>
                    <a:pt x="75" y="418"/>
                  </a:cubicBezTo>
                  <a:cubicBezTo>
                    <a:pt x="70" y="413"/>
                    <a:pt x="65" y="401"/>
                    <a:pt x="65" y="391"/>
                  </a:cubicBezTo>
                  <a:cubicBezTo>
                    <a:pt x="65" y="380"/>
                    <a:pt x="74" y="357"/>
                    <a:pt x="79" y="343"/>
                  </a:cubicBezTo>
                  <a:cubicBezTo>
                    <a:pt x="83" y="328"/>
                    <a:pt x="81" y="315"/>
                    <a:pt x="82" y="312"/>
                  </a:cubicBezTo>
                  <a:cubicBezTo>
                    <a:pt x="83" y="309"/>
                    <a:pt x="83" y="296"/>
                    <a:pt x="83" y="296"/>
                  </a:cubicBezTo>
                  <a:cubicBezTo>
                    <a:pt x="83" y="296"/>
                    <a:pt x="85" y="296"/>
                    <a:pt x="87" y="296"/>
                  </a:cubicBezTo>
                  <a:cubicBezTo>
                    <a:pt x="90" y="296"/>
                    <a:pt x="91" y="298"/>
                    <a:pt x="91" y="291"/>
                  </a:cubicBezTo>
                  <a:cubicBezTo>
                    <a:pt x="91" y="283"/>
                    <a:pt x="97" y="254"/>
                    <a:pt x="100" y="242"/>
                  </a:cubicBezTo>
                  <a:cubicBezTo>
                    <a:pt x="103" y="231"/>
                    <a:pt x="103" y="213"/>
                    <a:pt x="103" y="213"/>
                  </a:cubicBezTo>
                  <a:cubicBezTo>
                    <a:pt x="103" y="213"/>
                    <a:pt x="105" y="212"/>
                    <a:pt x="109" y="212"/>
                  </a:cubicBezTo>
                  <a:cubicBezTo>
                    <a:pt x="113" y="211"/>
                    <a:pt x="109" y="204"/>
                    <a:pt x="105" y="190"/>
                  </a:cubicBezTo>
                  <a:cubicBezTo>
                    <a:pt x="100" y="176"/>
                    <a:pt x="101" y="160"/>
                    <a:pt x="101" y="160"/>
                  </a:cubicBezTo>
                  <a:cubicBezTo>
                    <a:pt x="101" y="160"/>
                    <a:pt x="109" y="159"/>
                    <a:pt x="113" y="152"/>
                  </a:cubicBezTo>
                  <a:close/>
                  <a:moveTo>
                    <a:pt x="58" y="318"/>
                  </a:moveTo>
                  <a:cubicBezTo>
                    <a:pt x="57" y="320"/>
                    <a:pt x="57" y="323"/>
                    <a:pt x="57" y="325"/>
                  </a:cubicBezTo>
                  <a:cubicBezTo>
                    <a:pt x="57" y="328"/>
                    <a:pt x="56" y="330"/>
                    <a:pt x="56" y="330"/>
                  </a:cubicBezTo>
                  <a:cubicBezTo>
                    <a:pt x="56" y="330"/>
                    <a:pt x="56" y="326"/>
                    <a:pt x="56" y="323"/>
                  </a:cubicBezTo>
                  <a:cubicBezTo>
                    <a:pt x="56" y="320"/>
                    <a:pt x="54" y="317"/>
                    <a:pt x="55" y="313"/>
                  </a:cubicBezTo>
                  <a:cubicBezTo>
                    <a:pt x="56" y="311"/>
                    <a:pt x="56" y="308"/>
                    <a:pt x="57" y="305"/>
                  </a:cubicBezTo>
                  <a:cubicBezTo>
                    <a:pt x="58" y="301"/>
                    <a:pt x="58" y="297"/>
                    <a:pt x="58" y="297"/>
                  </a:cubicBezTo>
                  <a:cubicBezTo>
                    <a:pt x="58" y="307"/>
                    <a:pt x="59" y="314"/>
                    <a:pt x="58" y="31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9435947" y="2451486"/>
              <a:ext cx="90672" cy="169163"/>
            </a:xfrm>
            <a:custGeom>
              <a:avLst/>
              <a:gdLst>
                <a:gd name="T0" fmla="*/ 28 w 28"/>
                <a:gd name="T1" fmla="*/ 0 h 53"/>
                <a:gd name="T2" fmla="*/ 20 w 28"/>
                <a:gd name="T3" fmla="*/ 14 h 53"/>
                <a:gd name="T4" fmla="*/ 17 w 28"/>
                <a:gd name="T5" fmla="*/ 26 h 53"/>
                <a:gd name="T6" fmla="*/ 12 w 28"/>
                <a:gd name="T7" fmla="*/ 37 h 53"/>
                <a:gd name="T8" fmla="*/ 8 w 28"/>
                <a:gd name="T9" fmla="*/ 12 h 53"/>
                <a:gd name="T10" fmla="*/ 0 w 28"/>
                <a:gd name="T11" fmla="*/ 2 h 53"/>
                <a:gd name="T12" fmla="*/ 6 w 28"/>
                <a:gd name="T13" fmla="*/ 34 h 53"/>
                <a:gd name="T14" fmla="*/ 13 w 28"/>
                <a:gd name="T15" fmla="*/ 49 h 53"/>
                <a:gd name="T16" fmla="*/ 20 w 28"/>
                <a:gd name="T17" fmla="*/ 33 h 53"/>
                <a:gd name="T18" fmla="*/ 28 w 28"/>
                <a:gd name="T19" fmla="*/ 10 h 53"/>
                <a:gd name="T20" fmla="*/ 28 w 28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cubicBezTo>
                    <a:pt x="24" y="9"/>
                    <a:pt x="18" y="11"/>
                    <a:pt x="20" y="14"/>
                  </a:cubicBezTo>
                  <a:cubicBezTo>
                    <a:pt x="21" y="18"/>
                    <a:pt x="20" y="22"/>
                    <a:pt x="17" y="26"/>
                  </a:cubicBezTo>
                  <a:cubicBezTo>
                    <a:pt x="15" y="31"/>
                    <a:pt x="14" y="41"/>
                    <a:pt x="12" y="37"/>
                  </a:cubicBezTo>
                  <a:cubicBezTo>
                    <a:pt x="11" y="32"/>
                    <a:pt x="8" y="17"/>
                    <a:pt x="8" y="12"/>
                  </a:cubicBezTo>
                  <a:cubicBezTo>
                    <a:pt x="8" y="7"/>
                    <a:pt x="0" y="2"/>
                    <a:pt x="0" y="2"/>
                  </a:cubicBezTo>
                  <a:cubicBezTo>
                    <a:pt x="0" y="10"/>
                    <a:pt x="4" y="25"/>
                    <a:pt x="6" y="34"/>
                  </a:cubicBezTo>
                  <a:cubicBezTo>
                    <a:pt x="9" y="44"/>
                    <a:pt x="13" y="53"/>
                    <a:pt x="13" y="49"/>
                  </a:cubicBezTo>
                  <a:cubicBezTo>
                    <a:pt x="14" y="46"/>
                    <a:pt x="18" y="36"/>
                    <a:pt x="20" y="33"/>
                  </a:cubicBezTo>
                  <a:cubicBezTo>
                    <a:pt x="22" y="29"/>
                    <a:pt x="28" y="13"/>
                    <a:pt x="28" y="10"/>
                  </a:cubicBezTo>
                  <a:cubicBezTo>
                    <a:pt x="28" y="6"/>
                    <a:pt x="28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9388582" y="2681548"/>
              <a:ext cx="21653" cy="39246"/>
            </a:xfrm>
            <a:custGeom>
              <a:avLst/>
              <a:gdLst>
                <a:gd name="T0" fmla="*/ 0 w 7"/>
                <a:gd name="T1" fmla="*/ 10 h 12"/>
                <a:gd name="T2" fmla="*/ 5 w 7"/>
                <a:gd name="T3" fmla="*/ 12 h 12"/>
                <a:gd name="T4" fmla="*/ 7 w 7"/>
                <a:gd name="T5" fmla="*/ 5 h 12"/>
                <a:gd name="T6" fmla="*/ 7 w 7"/>
                <a:gd name="T7" fmla="*/ 0 h 12"/>
                <a:gd name="T8" fmla="*/ 2 w 7"/>
                <a:gd name="T9" fmla="*/ 1 h 12"/>
                <a:gd name="T10" fmla="*/ 0 w 7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2">
                  <a:moveTo>
                    <a:pt x="0" y="10"/>
                  </a:moveTo>
                  <a:cubicBezTo>
                    <a:pt x="2" y="12"/>
                    <a:pt x="5" y="12"/>
                    <a:pt x="5" y="12"/>
                  </a:cubicBezTo>
                  <a:cubicBezTo>
                    <a:pt x="5" y="12"/>
                    <a:pt x="7" y="9"/>
                    <a:pt x="7" y="5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8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9471133" y="2730267"/>
              <a:ext cx="60899" cy="47366"/>
            </a:xfrm>
            <a:custGeom>
              <a:avLst/>
              <a:gdLst>
                <a:gd name="T0" fmla="*/ 0 w 19"/>
                <a:gd name="T1" fmla="*/ 3 h 15"/>
                <a:gd name="T2" fmla="*/ 10 w 19"/>
                <a:gd name="T3" fmla="*/ 6 h 15"/>
                <a:gd name="T4" fmla="*/ 15 w 19"/>
                <a:gd name="T5" fmla="*/ 15 h 15"/>
                <a:gd name="T6" fmla="*/ 15 w 19"/>
                <a:gd name="T7" fmla="*/ 4 h 15"/>
                <a:gd name="T8" fmla="*/ 0 w 19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0" y="3"/>
                  </a:moveTo>
                  <a:cubicBezTo>
                    <a:pt x="0" y="3"/>
                    <a:pt x="8" y="3"/>
                    <a:pt x="10" y="6"/>
                  </a:cubicBezTo>
                  <a:cubicBezTo>
                    <a:pt x="15" y="8"/>
                    <a:pt x="13" y="11"/>
                    <a:pt x="15" y="15"/>
                  </a:cubicBezTo>
                  <a:cubicBezTo>
                    <a:pt x="15" y="15"/>
                    <a:pt x="19" y="10"/>
                    <a:pt x="15" y="4"/>
                  </a:cubicBezTo>
                  <a:cubicBezTo>
                    <a:pt x="10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7" name="Group 85"/>
          <p:cNvGrpSpPr/>
          <p:nvPr/>
        </p:nvGrpSpPr>
        <p:grpSpPr>
          <a:xfrm>
            <a:off x="8722758" y="2732848"/>
            <a:ext cx="521021" cy="1583362"/>
            <a:chOff x="8722758" y="2207892"/>
            <a:chExt cx="521021" cy="1583362"/>
          </a:xfrm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8722758" y="2207892"/>
              <a:ext cx="521021" cy="1583362"/>
            </a:xfrm>
            <a:custGeom>
              <a:avLst/>
              <a:gdLst>
                <a:gd name="T0" fmla="*/ 160 w 163"/>
                <a:gd name="T1" fmla="*/ 190 h 494"/>
                <a:gd name="T2" fmla="*/ 153 w 163"/>
                <a:gd name="T3" fmla="*/ 110 h 494"/>
                <a:gd name="T4" fmla="*/ 108 w 163"/>
                <a:gd name="T5" fmla="*/ 75 h 494"/>
                <a:gd name="T6" fmla="*/ 107 w 163"/>
                <a:gd name="T7" fmla="*/ 51 h 494"/>
                <a:gd name="T8" fmla="*/ 114 w 163"/>
                <a:gd name="T9" fmla="*/ 35 h 494"/>
                <a:gd name="T10" fmla="*/ 111 w 163"/>
                <a:gd name="T11" fmla="*/ 16 h 494"/>
                <a:gd name="T12" fmla="*/ 66 w 163"/>
                <a:gd name="T13" fmla="*/ 16 h 494"/>
                <a:gd name="T14" fmla="*/ 65 w 163"/>
                <a:gd name="T15" fmla="*/ 48 h 494"/>
                <a:gd name="T16" fmla="*/ 75 w 163"/>
                <a:gd name="T17" fmla="*/ 64 h 494"/>
                <a:gd name="T18" fmla="*/ 46 w 163"/>
                <a:gd name="T19" fmla="*/ 86 h 494"/>
                <a:gd name="T20" fmla="*/ 28 w 163"/>
                <a:gd name="T21" fmla="*/ 101 h 494"/>
                <a:gd name="T22" fmla="*/ 17 w 163"/>
                <a:gd name="T23" fmla="*/ 211 h 494"/>
                <a:gd name="T24" fmla="*/ 19 w 163"/>
                <a:gd name="T25" fmla="*/ 253 h 494"/>
                <a:gd name="T26" fmla="*/ 20 w 163"/>
                <a:gd name="T27" fmla="*/ 271 h 494"/>
                <a:gd name="T28" fmla="*/ 2 w 163"/>
                <a:gd name="T29" fmla="*/ 347 h 494"/>
                <a:gd name="T30" fmla="*/ 42 w 163"/>
                <a:gd name="T31" fmla="*/ 366 h 494"/>
                <a:gd name="T32" fmla="*/ 51 w 163"/>
                <a:gd name="T33" fmla="*/ 368 h 494"/>
                <a:gd name="T34" fmla="*/ 54 w 163"/>
                <a:gd name="T35" fmla="*/ 430 h 494"/>
                <a:gd name="T36" fmla="*/ 51 w 163"/>
                <a:gd name="T37" fmla="*/ 470 h 494"/>
                <a:gd name="T38" fmla="*/ 77 w 163"/>
                <a:gd name="T39" fmla="*/ 473 h 494"/>
                <a:gd name="T40" fmla="*/ 82 w 163"/>
                <a:gd name="T41" fmla="*/ 444 h 494"/>
                <a:gd name="T42" fmla="*/ 81 w 163"/>
                <a:gd name="T43" fmla="*/ 396 h 494"/>
                <a:gd name="T44" fmla="*/ 94 w 163"/>
                <a:gd name="T45" fmla="*/ 291 h 494"/>
                <a:gd name="T46" fmla="*/ 107 w 163"/>
                <a:gd name="T47" fmla="*/ 313 h 494"/>
                <a:gd name="T48" fmla="*/ 120 w 163"/>
                <a:gd name="T49" fmla="*/ 419 h 494"/>
                <a:gd name="T50" fmla="*/ 117 w 163"/>
                <a:gd name="T51" fmla="*/ 437 h 494"/>
                <a:gd name="T52" fmla="*/ 126 w 163"/>
                <a:gd name="T53" fmla="*/ 469 h 494"/>
                <a:gd name="T54" fmla="*/ 150 w 163"/>
                <a:gd name="T55" fmla="*/ 492 h 494"/>
                <a:gd name="T56" fmla="*/ 147 w 163"/>
                <a:gd name="T57" fmla="*/ 451 h 494"/>
                <a:gd name="T58" fmla="*/ 149 w 163"/>
                <a:gd name="T59" fmla="*/ 427 h 494"/>
                <a:gd name="T60" fmla="*/ 151 w 163"/>
                <a:gd name="T61" fmla="*/ 339 h 494"/>
                <a:gd name="T62" fmla="*/ 151 w 163"/>
                <a:gd name="T63" fmla="*/ 246 h 494"/>
                <a:gd name="T64" fmla="*/ 155 w 163"/>
                <a:gd name="T65" fmla="*/ 231 h 494"/>
                <a:gd name="T66" fmla="*/ 47 w 163"/>
                <a:gd name="T67" fmla="*/ 266 h 494"/>
                <a:gd name="T68" fmla="*/ 42 w 163"/>
                <a:gd name="T69" fmla="*/ 274 h 494"/>
                <a:gd name="T70" fmla="*/ 39 w 163"/>
                <a:gd name="T71" fmla="*/ 263 h 494"/>
                <a:gd name="T72" fmla="*/ 42 w 163"/>
                <a:gd name="T73" fmla="*/ 258 h 494"/>
                <a:gd name="T74" fmla="*/ 48 w 163"/>
                <a:gd name="T75" fmla="*/ 25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494">
                  <a:moveTo>
                    <a:pt x="160" y="209"/>
                  </a:moveTo>
                  <a:cubicBezTo>
                    <a:pt x="163" y="204"/>
                    <a:pt x="163" y="193"/>
                    <a:pt x="160" y="190"/>
                  </a:cubicBezTo>
                  <a:cubicBezTo>
                    <a:pt x="158" y="187"/>
                    <a:pt x="162" y="169"/>
                    <a:pt x="159" y="156"/>
                  </a:cubicBezTo>
                  <a:cubicBezTo>
                    <a:pt x="156" y="142"/>
                    <a:pt x="155" y="121"/>
                    <a:pt x="153" y="110"/>
                  </a:cubicBezTo>
                  <a:cubicBezTo>
                    <a:pt x="153" y="99"/>
                    <a:pt x="153" y="90"/>
                    <a:pt x="137" y="86"/>
                  </a:cubicBezTo>
                  <a:cubicBezTo>
                    <a:pt x="123" y="83"/>
                    <a:pt x="111" y="78"/>
                    <a:pt x="108" y="75"/>
                  </a:cubicBezTo>
                  <a:cubicBezTo>
                    <a:pt x="107" y="72"/>
                    <a:pt x="107" y="64"/>
                    <a:pt x="107" y="59"/>
                  </a:cubicBezTo>
                  <a:cubicBezTo>
                    <a:pt x="107" y="57"/>
                    <a:pt x="107" y="54"/>
                    <a:pt x="107" y="51"/>
                  </a:cubicBezTo>
                  <a:cubicBezTo>
                    <a:pt x="107" y="50"/>
                    <a:pt x="111" y="52"/>
                    <a:pt x="113" y="48"/>
                  </a:cubicBezTo>
                  <a:cubicBezTo>
                    <a:pt x="114" y="44"/>
                    <a:pt x="114" y="35"/>
                    <a:pt x="114" y="35"/>
                  </a:cubicBezTo>
                  <a:cubicBezTo>
                    <a:pt x="113" y="34"/>
                    <a:pt x="111" y="34"/>
                    <a:pt x="111" y="34"/>
                  </a:cubicBezTo>
                  <a:cubicBezTo>
                    <a:pt x="111" y="33"/>
                    <a:pt x="111" y="24"/>
                    <a:pt x="111" y="16"/>
                  </a:cubicBezTo>
                  <a:cubicBezTo>
                    <a:pt x="111" y="9"/>
                    <a:pt x="103" y="2"/>
                    <a:pt x="87" y="0"/>
                  </a:cubicBezTo>
                  <a:cubicBezTo>
                    <a:pt x="78" y="0"/>
                    <a:pt x="68" y="7"/>
                    <a:pt x="66" y="16"/>
                  </a:cubicBezTo>
                  <a:cubicBezTo>
                    <a:pt x="65" y="26"/>
                    <a:pt x="67" y="38"/>
                    <a:pt x="67" y="38"/>
                  </a:cubicBezTo>
                  <a:cubicBezTo>
                    <a:pt x="67" y="38"/>
                    <a:pt x="64" y="44"/>
                    <a:pt x="65" y="48"/>
                  </a:cubicBezTo>
                  <a:cubicBezTo>
                    <a:pt x="68" y="54"/>
                    <a:pt x="74" y="52"/>
                    <a:pt x="74" y="52"/>
                  </a:cubicBezTo>
                  <a:cubicBezTo>
                    <a:pt x="74" y="52"/>
                    <a:pt x="75" y="59"/>
                    <a:pt x="75" y="64"/>
                  </a:cubicBezTo>
                  <a:cubicBezTo>
                    <a:pt x="75" y="68"/>
                    <a:pt x="75" y="71"/>
                    <a:pt x="72" y="74"/>
                  </a:cubicBezTo>
                  <a:cubicBezTo>
                    <a:pt x="68" y="77"/>
                    <a:pt x="55" y="82"/>
                    <a:pt x="46" y="86"/>
                  </a:cubicBezTo>
                  <a:cubicBezTo>
                    <a:pt x="45" y="86"/>
                    <a:pt x="43" y="86"/>
                    <a:pt x="42" y="86"/>
                  </a:cubicBezTo>
                  <a:cubicBezTo>
                    <a:pt x="35" y="86"/>
                    <a:pt x="28" y="91"/>
                    <a:pt x="28" y="101"/>
                  </a:cubicBezTo>
                  <a:cubicBezTo>
                    <a:pt x="28" y="113"/>
                    <a:pt x="26" y="137"/>
                    <a:pt x="25" y="152"/>
                  </a:cubicBezTo>
                  <a:cubicBezTo>
                    <a:pt x="23" y="168"/>
                    <a:pt x="19" y="201"/>
                    <a:pt x="17" y="211"/>
                  </a:cubicBezTo>
                  <a:cubicBezTo>
                    <a:pt x="17" y="222"/>
                    <a:pt x="16" y="245"/>
                    <a:pt x="17" y="247"/>
                  </a:cubicBezTo>
                  <a:cubicBezTo>
                    <a:pt x="17" y="250"/>
                    <a:pt x="19" y="249"/>
                    <a:pt x="19" y="253"/>
                  </a:cubicBezTo>
                  <a:cubicBezTo>
                    <a:pt x="17" y="257"/>
                    <a:pt x="17" y="261"/>
                    <a:pt x="20" y="264"/>
                  </a:cubicBezTo>
                  <a:cubicBezTo>
                    <a:pt x="22" y="267"/>
                    <a:pt x="20" y="271"/>
                    <a:pt x="20" y="271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" y="347"/>
                    <a:pt x="2" y="347"/>
                    <a:pt x="2" y="347"/>
                  </a:cubicBezTo>
                  <a:cubicBezTo>
                    <a:pt x="33" y="371"/>
                    <a:pt x="33" y="371"/>
                    <a:pt x="33" y="371"/>
                  </a:cubicBezTo>
                  <a:cubicBezTo>
                    <a:pt x="33" y="371"/>
                    <a:pt x="38" y="370"/>
                    <a:pt x="42" y="366"/>
                  </a:cubicBezTo>
                  <a:cubicBezTo>
                    <a:pt x="43" y="366"/>
                    <a:pt x="43" y="366"/>
                    <a:pt x="43" y="366"/>
                  </a:cubicBezTo>
                  <a:cubicBezTo>
                    <a:pt x="48" y="366"/>
                    <a:pt x="51" y="368"/>
                    <a:pt x="51" y="368"/>
                  </a:cubicBezTo>
                  <a:cubicBezTo>
                    <a:pt x="51" y="368"/>
                    <a:pt x="49" y="390"/>
                    <a:pt x="49" y="399"/>
                  </a:cubicBezTo>
                  <a:cubicBezTo>
                    <a:pt x="49" y="409"/>
                    <a:pt x="51" y="423"/>
                    <a:pt x="54" y="430"/>
                  </a:cubicBezTo>
                  <a:cubicBezTo>
                    <a:pt x="58" y="437"/>
                    <a:pt x="59" y="438"/>
                    <a:pt x="59" y="444"/>
                  </a:cubicBezTo>
                  <a:cubicBezTo>
                    <a:pt x="59" y="449"/>
                    <a:pt x="51" y="466"/>
                    <a:pt x="51" y="470"/>
                  </a:cubicBezTo>
                  <a:cubicBezTo>
                    <a:pt x="51" y="476"/>
                    <a:pt x="52" y="484"/>
                    <a:pt x="61" y="484"/>
                  </a:cubicBezTo>
                  <a:cubicBezTo>
                    <a:pt x="69" y="484"/>
                    <a:pt x="77" y="480"/>
                    <a:pt x="77" y="473"/>
                  </a:cubicBezTo>
                  <a:cubicBezTo>
                    <a:pt x="77" y="466"/>
                    <a:pt x="75" y="462"/>
                    <a:pt x="78" y="459"/>
                  </a:cubicBezTo>
                  <a:cubicBezTo>
                    <a:pt x="82" y="456"/>
                    <a:pt x="77" y="449"/>
                    <a:pt x="82" y="444"/>
                  </a:cubicBezTo>
                  <a:cubicBezTo>
                    <a:pt x="88" y="437"/>
                    <a:pt x="82" y="435"/>
                    <a:pt x="82" y="428"/>
                  </a:cubicBezTo>
                  <a:cubicBezTo>
                    <a:pt x="84" y="423"/>
                    <a:pt x="82" y="403"/>
                    <a:pt x="81" y="396"/>
                  </a:cubicBezTo>
                  <a:cubicBezTo>
                    <a:pt x="81" y="388"/>
                    <a:pt x="82" y="379"/>
                    <a:pt x="87" y="346"/>
                  </a:cubicBezTo>
                  <a:cubicBezTo>
                    <a:pt x="91" y="313"/>
                    <a:pt x="93" y="298"/>
                    <a:pt x="94" y="291"/>
                  </a:cubicBezTo>
                  <a:cubicBezTo>
                    <a:pt x="95" y="284"/>
                    <a:pt x="97" y="275"/>
                    <a:pt x="97" y="275"/>
                  </a:cubicBezTo>
                  <a:cubicBezTo>
                    <a:pt x="97" y="275"/>
                    <a:pt x="103" y="306"/>
                    <a:pt x="107" y="313"/>
                  </a:cubicBezTo>
                  <a:cubicBezTo>
                    <a:pt x="111" y="322"/>
                    <a:pt x="116" y="360"/>
                    <a:pt x="117" y="371"/>
                  </a:cubicBezTo>
                  <a:cubicBezTo>
                    <a:pt x="119" y="382"/>
                    <a:pt x="117" y="414"/>
                    <a:pt x="120" y="419"/>
                  </a:cubicBezTo>
                  <a:cubicBezTo>
                    <a:pt x="123" y="421"/>
                    <a:pt x="124" y="427"/>
                    <a:pt x="124" y="427"/>
                  </a:cubicBezTo>
                  <a:cubicBezTo>
                    <a:pt x="124" y="427"/>
                    <a:pt x="117" y="431"/>
                    <a:pt x="117" y="437"/>
                  </a:cubicBezTo>
                  <a:cubicBezTo>
                    <a:pt x="117" y="442"/>
                    <a:pt x="123" y="447"/>
                    <a:pt x="123" y="454"/>
                  </a:cubicBezTo>
                  <a:cubicBezTo>
                    <a:pt x="121" y="461"/>
                    <a:pt x="123" y="466"/>
                    <a:pt x="126" y="469"/>
                  </a:cubicBezTo>
                  <a:cubicBezTo>
                    <a:pt x="129" y="470"/>
                    <a:pt x="129" y="482"/>
                    <a:pt x="132" y="486"/>
                  </a:cubicBezTo>
                  <a:cubicBezTo>
                    <a:pt x="136" y="492"/>
                    <a:pt x="142" y="494"/>
                    <a:pt x="150" y="492"/>
                  </a:cubicBezTo>
                  <a:cubicBezTo>
                    <a:pt x="158" y="490"/>
                    <a:pt x="158" y="480"/>
                    <a:pt x="153" y="470"/>
                  </a:cubicBezTo>
                  <a:cubicBezTo>
                    <a:pt x="150" y="462"/>
                    <a:pt x="146" y="455"/>
                    <a:pt x="147" y="451"/>
                  </a:cubicBezTo>
                  <a:cubicBezTo>
                    <a:pt x="147" y="448"/>
                    <a:pt x="149" y="442"/>
                    <a:pt x="146" y="438"/>
                  </a:cubicBezTo>
                  <a:cubicBezTo>
                    <a:pt x="142" y="434"/>
                    <a:pt x="146" y="431"/>
                    <a:pt x="149" y="427"/>
                  </a:cubicBezTo>
                  <a:cubicBezTo>
                    <a:pt x="151" y="424"/>
                    <a:pt x="151" y="409"/>
                    <a:pt x="151" y="402"/>
                  </a:cubicBezTo>
                  <a:cubicBezTo>
                    <a:pt x="151" y="393"/>
                    <a:pt x="151" y="354"/>
                    <a:pt x="151" y="339"/>
                  </a:cubicBezTo>
                  <a:cubicBezTo>
                    <a:pt x="151" y="325"/>
                    <a:pt x="152" y="280"/>
                    <a:pt x="151" y="268"/>
                  </a:cubicBezTo>
                  <a:cubicBezTo>
                    <a:pt x="148" y="256"/>
                    <a:pt x="151" y="246"/>
                    <a:pt x="151" y="246"/>
                  </a:cubicBezTo>
                  <a:cubicBezTo>
                    <a:pt x="151" y="246"/>
                    <a:pt x="155" y="249"/>
                    <a:pt x="155" y="245"/>
                  </a:cubicBezTo>
                  <a:cubicBezTo>
                    <a:pt x="155" y="240"/>
                    <a:pt x="153" y="239"/>
                    <a:pt x="155" y="231"/>
                  </a:cubicBezTo>
                  <a:cubicBezTo>
                    <a:pt x="158" y="223"/>
                    <a:pt x="158" y="215"/>
                    <a:pt x="160" y="209"/>
                  </a:cubicBezTo>
                  <a:close/>
                  <a:moveTo>
                    <a:pt x="47" y="266"/>
                  </a:moveTo>
                  <a:cubicBezTo>
                    <a:pt x="47" y="270"/>
                    <a:pt x="47" y="274"/>
                    <a:pt x="47" y="274"/>
                  </a:cubicBezTo>
                  <a:cubicBezTo>
                    <a:pt x="43" y="273"/>
                    <a:pt x="42" y="274"/>
                    <a:pt x="42" y="274"/>
                  </a:cubicBezTo>
                  <a:cubicBezTo>
                    <a:pt x="39" y="274"/>
                    <a:pt x="39" y="274"/>
                    <a:pt x="39" y="274"/>
                  </a:cubicBezTo>
                  <a:cubicBezTo>
                    <a:pt x="39" y="274"/>
                    <a:pt x="39" y="267"/>
                    <a:pt x="39" y="263"/>
                  </a:cubicBezTo>
                  <a:cubicBezTo>
                    <a:pt x="39" y="260"/>
                    <a:pt x="38" y="258"/>
                    <a:pt x="39" y="253"/>
                  </a:cubicBezTo>
                  <a:cubicBezTo>
                    <a:pt x="39" y="253"/>
                    <a:pt x="41" y="254"/>
                    <a:pt x="42" y="258"/>
                  </a:cubicBezTo>
                  <a:cubicBezTo>
                    <a:pt x="43" y="258"/>
                    <a:pt x="43" y="258"/>
                    <a:pt x="43" y="258"/>
                  </a:cubicBezTo>
                  <a:cubicBezTo>
                    <a:pt x="46" y="258"/>
                    <a:pt x="48" y="258"/>
                    <a:pt x="48" y="258"/>
                  </a:cubicBezTo>
                  <a:cubicBezTo>
                    <a:pt x="48" y="258"/>
                    <a:pt x="47" y="261"/>
                    <a:pt x="47" y="266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8955526" y="2432540"/>
              <a:ext cx="173223" cy="438470"/>
            </a:xfrm>
            <a:custGeom>
              <a:avLst/>
              <a:gdLst>
                <a:gd name="T0" fmla="*/ 2 w 54"/>
                <a:gd name="T1" fmla="*/ 0 h 137"/>
                <a:gd name="T2" fmla="*/ 0 w 54"/>
                <a:gd name="T3" fmla="*/ 2 h 137"/>
                <a:gd name="T4" fmla="*/ 8 w 54"/>
                <a:gd name="T5" fmla="*/ 64 h 137"/>
                <a:gd name="T6" fmla="*/ 5 w 54"/>
                <a:gd name="T7" fmla="*/ 137 h 137"/>
                <a:gd name="T8" fmla="*/ 20 w 54"/>
                <a:gd name="T9" fmla="*/ 137 h 137"/>
                <a:gd name="T10" fmla="*/ 54 w 54"/>
                <a:gd name="T11" fmla="*/ 130 h 137"/>
                <a:gd name="T12" fmla="*/ 47 w 54"/>
                <a:gd name="T13" fmla="*/ 114 h 137"/>
                <a:gd name="T14" fmla="*/ 37 w 54"/>
                <a:gd name="T15" fmla="*/ 36 h 137"/>
                <a:gd name="T16" fmla="*/ 37 w 54"/>
                <a:gd name="T17" fmla="*/ 7 h 137"/>
                <a:gd name="T18" fmla="*/ 36 w 54"/>
                <a:gd name="T19" fmla="*/ 5 h 137"/>
                <a:gd name="T20" fmla="*/ 34 w 54"/>
                <a:gd name="T21" fmla="*/ 1 h 137"/>
                <a:gd name="T22" fmla="*/ 17 w 54"/>
                <a:gd name="T23" fmla="*/ 15 h 137"/>
                <a:gd name="T24" fmla="*/ 2 w 54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37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12"/>
                    <a:pt x="7" y="42"/>
                    <a:pt x="8" y="64"/>
                  </a:cubicBezTo>
                  <a:cubicBezTo>
                    <a:pt x="10" y="89"/>
                    <a:pt x="5" y="137"/>
                    <a:pt x="5" y="137"/>
                  </a:cubicBezTo>
                  <a:cubicBezTo>
                    <a:pt x="5" y="137"/>
                    <a:pt x="8" y="137"/>
                    <a:pt x="20" y="137"/>
                  </a:cubicBezTo>
                  <a:cubicBezTo>
                    <a:pt x="31" y="137"/>
                    <a:pt x="54" y="130"/>
                    <a:pt x="54" y="130"/>
                  </a:cubicBezTo>
                  <a:cubicBezTo>
                    <a:pt x="54" y="130"/>
                    <a:pt x="50" y="123"/>
                    <a:pt x="47" y="114"/>
                  </a:cubicBezTo>
                  <a:cubicBezTo>
                    <a:pt x="44" y="106"/>
                    <a:pt x="38" y="68"/>
                    <a:pt x="37" y="36"/>
                  </a:cubicBezTo>
                  <a:cubicBezTo>
                    <a:pt x="36" y="19"/>
                    <a:pt x="36" y="11"/>
                    <a:pt x="37" y="7"/>
                  </a:cubicBezTo>
                  <a:cubicBezTo>
                    <a:pt x="37" y="7"/>
                    <a:pt x="37" y="5"/>
                    <a:pt x="36" y="5"/>
                  </a:cubicBezTo>
                  <a:cubicBezTo>
                    <a:pt x="36" y="4"/>
                    <a:pt x="34" y="2"/>
                    <a:pt x="34" y="1"/>
                  </a:cubicBezTo>
                  <a:cubicBezTo>
                    <a:pt x="31" y="8"/>
                    <a:pt x="23" y="15"/>
                    <a:pt x="17" y="15"/>
                  </a:cubicBezTo>
                  <a:cubicBezTo>
                    <a:pt x="13" y="15"/>
                    <a:pt x="5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8978531" y="2482613"/>
              <a:ext cx="73078" cy="430350"/>
            </a:xfrm>
            <a:custGeom>
              <a:avLst/>
              <a:gdLst>
                <a:gd name="T0" fmla="*/ 23 w 23"/>
                <a:gd name="T1" fmla="*/ 5 h 134"/>
                <a:gd name="T2" fmla="*/ 11 w 23"/>
                <a:gd name="T3" fmla="*/ 0 h 134"/>
                <a:gd name="T4" fmla="*/ 0 w 23"/>
                <a:gd name="T5" fmla="*/ 5 h 134"/>
                <a:gd name="T6" fmla="*/ 7 w 23"/>
                <a:gd name="T7" fmla="*/ 8 h 134"/>
                <a:gd name="T8" fmla="*/ 4 w 23"/>
                <a:gd name="T9" fmla="*/ 56 h 134"/>
                <a:gd name="T10" fmla="*/ 6 w 23"/>
                <a:gd name="T11" fmla="*/ 123 h 134"/>
                <a:gd name="T12" fmla="*/ 14 w 23"/>
                <a:gd name="T13" fmla="*/ 124 h 134"/>
                <a:gd name="T14" fmla="*/ 14 w 23"/>
                <a:gd name="T15" fmla="*/ 46 h 134"/>
                <a:gd name="T16" fmla="*/ 14 w 23"/>
                <a:gd name="T17" fmla="*/ 10 h 134"/>
                <a:gd name="T18" fmla="*/ 23 w 23"/>
                <a:gd name="T19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34">
                  <a:moveTo>
                    <a:pt x="23" y="5"/>
                  </a:moveTo>
                  <a:cubicBezTo>
                    <a:pt x="23" y="5"/>
                    <a:pt x="19" y="0"/>
                    <a:pt x="11" y="0"/>
                  </a:cubicBezTo>
                  <a:cubicBezTo>
                    <a:pt x="4" y="0"/>
                    <a:pt x="0" y="5"/>
                    <a:pt x="0" y="5"/>
                  </a:cubicBezTo>
                  <a:cubicBezTo>
                    <a:pt x="0" y="5"/>
                    <a:pt x="7" y="4"/>
                    <a:pt x="7" y="8"/>
                  </a:cubicBezTo>
                  <a:cubicBezTo>
                    <a:pt x="7" y="14"/>
                    <a:pt x="4" y="39"/>
                    <a:pt x="4" y="56"/>
                  </a:cubicBezTo>
                  <a:cubicBezTo>
                    <a:pt x="4" y="73"/>
                    <a:pt x="3" y="116"/>
                    <a:pt x="6" y="123"/>
                  </a:cubicBezTo>
                  <a:cubicBezTo>
                    <a:pt x="7" y="131"/>
                    <a:pt x="13" y="134"/>
                    <a:pt x="14" y="124"/>
                  </a:cubicBezTo>
                  <a:cubicBezTo>
                    <a:pt x="16" y="113"/>
                    <a:pt x="16" y="57"/>
                    <a:pt x="14" y="46"/>
                  </a:cubicBezTo>
                  <a:cubicBezTo>
                    <a:pt x="14" y="35"/>
                    <a:pt x="13" y="12"/>
                    <a:pt x="14" y="10"/>
                  </a:cubicBezTo>
                  <a:cubicBezTo>
                    <a:pt x="16" y="5"/>
                    <a:pt x="19" y="4"/>
                    <a:pt x="23" y="5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61" name="Group 83"/>
          <p:cNvGrpSpPr/>
          <p:nvPr/>
        </p:nvGrpSpPr>
        <p:grpSpPr>
          <a:xfrm>
            <a:off x="7553506" y="1639380"/>
            <a:ext cx="679357" cy="2676830"/>
            <a:chOff x="7553506" y="1681459"/>
            <a:chExt cx="679357" cy="2676830"/>
          </a:xfrm>
        </p:grpSpPr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7553506" y="1681459"/>
              <a:ext cx="679357" cy="2676830"/>
            </a:xfrm>
            <a:custGeom>
              <a:avLst/>
              <a:gdLst>
                <a:gd name="T0" fmla="*/ 206 w 212"/>
                <a:gd name="T1" fmla="*/ 145 h 835"/>
                <a:gd name="T2" fmla="*/ 165 w 212"/>
                <a:gd name="T3" fmla="*/ 122 h 835"/>
                <a:gd name="T4" fmla="*/ 149 w 212"/>
                <a:gd name="T5" fmla="*/ 56 h 835"/>
                <a:gd name="T6" fmla="*/ 110 w 212"/>
                <a:gd name="T7" fmla="*/ 13 h 835"/>
                <a:gd name="T8" fmla="*/ 55 w 212"/>
                <a:gd name="T9" fmla="*/ 102 h 835"/>
                <a:gd name="T10" fmla="*/ 42 w 212"/>
                <a:gd name="T11" fmla="*/ 155 h 835"/>
                <a:gd name="T12" fmla="*/ 16 w 212"/>
                <a:gd name="T13" fmla="*/ 226 h 835"/>
                <a:gd name="T14" fmla="*/ 3 w 212"/>
                <a:gd name="T15" fmla="*/ 279 h 835"/>
                <a:gd name="T16" fmla="*/ 26 w 212"/>
                <a:gd name="T17" fmla="*/ 312 h 835"/>
                <a:gd name="T18" fmla="*/ 19 w 212"/>
                <a:gd name="T19" fmla="*/ 389 h 835"/>
                <a:gd name="T20" fmla="*/ 25 w 212"/>
                <a:gd name="T21" fmla="*/ 417 h 835"/>
                <a:gd name="T22" fmla="*/ 20 w 212"/>
                <a:gd name="T23" fmla="*/ 606 h 835"/>
                <a:gd name="T24" fmla="*/ 34 w 212"/>
                <a:gd name="T25" fmla="*/ 645 h 835"/>
                <a:gd name="T26" fmla="*/ 50 w 212"/>
                <a:gd name="T27" fmla="*/ 785 h 835"/>
                <a:gd name="T28" fmla="*/ 19 w 212"/>
                <a:gd name="T29" fmla="*/ 828 h 835"/>
                <a:gd name="T30" fmla="*/ 68 w 212"/>
                <a:gd name="T31" fmla="*/ 815 h 835"/>
                <a:gd name="T32" fmla="*/ 81 w 212"/>
                <a:gd name="T33" fmla="*/ 806 h 835"/>
                <a:gd name="T34" fmla="*/ 86 w 212"/>
                <a:gd name="T35" fmla="*/ 822 h 835"/>
                <a:gd name="T36" fmla="*/ 94 w 212"/>
                <a:gd name="T37" fmla="*/ 785 h 835"/>
                <a:gd name="T38" fmla="*/ 84 w 212"/>
                <a:gd name="T39" fmla="*/ 701 h 835"/>
                <a:gd name="T40" fmla="*/ 79 w 212"/>
                <a:gd name="T41" fmla="*/ 610 h 835"/>
                <a:gd name="T42" fmla="*/ 124 w 212"/>
                <a:gd name="T43" fmla="*/ 640 h 835"/>
                <a:gd name="T44" fmla="*/ 118 w 212"/>
                <a:gd name="T45" fmla="*/ 757 h 835"/>
                <a:gd name="T46" fmla="*/ 100 w 212"/>
                <a:gd name="T47" fmla="*/ 815 h 835"/>
                <a:gd name="T48" fmla="*/ 144 w 212"/>
                <a:gd name="T49" fmla="*/ 820 h 835"/>
                <a:gd name="T50" fmla="*/ 149 w 212"/>
                <a:gd name="T51" fmla="*/ 769 h 835"/>
                <a:gd name="T52" fmla="*/ 165 w 212"/>
                <a:gd name="T53" fmla="*/ 680 h 835"/>
                <a:gd name="T54" fmla="*/ 178 w 212"/>
                <a:gd name="T55" fmla="*/ 614 h 835"/>
                <a:gd name="T56" fmla="*/ 183 w 212"/>
                <a:gd name="T57" fmla="*/ 409 h 835"/>
                <a:gd name="T58" fmla="*/ 198 w 212"/>
                <a:gd name="T59" fmla="*/ 368 h 835"/>
                <a:gd name="T60" fmla="*/ 183 w 212"/>
                <a:gd name="T61" fmla="*/ 305 h 835"/>
                <a:gd name="T62" fmla="*/ 188 w 212"/>
                <a:gd name="T63" fmla="*/ 26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2" h="835">
                  <a:moveTo>
                    <a:pt x="206" y="196"/>
                  </a:moveTo>
                  <a:cubicBezTo>
                    <a:pt x="206" y="186"/>
                    <a:pt x="212" y="155"/>
                    <a:pt x="206" y="145"/>
                  </a:cubicBezTo>
                  <a:cubicBezTo>
                    <a:pt x="204" y="132"/>
                    <a:pt x="180" y="137"/>
                    <a:pt x="180" y="137"/>
                  </a:cubicBezTo>
                  <a:cubicBezTo>
                    <a:pt x="180" y="137"/>
                    <a:pt x="175" y="125"/>
                    <a:pt x="165" y="122"/>
                  </a:cubicBezTo>
                  <a:cubicBezTo>
                    <a:pt x="154" y="120"/>
                    <a:pt x="170" y="104"/>
                    <a:pt x="157" y="99"/>
                  </a:cubicBezTo>
                  <a:cubicBezTo>
                    <a:pt x="149" y="94"/>
                    <a:pt x="152" y="66"/>
                    <a:pt x="149" y="56"/>
                  </a:cubicBezTo>
                  <a:cubicBezTo>
                    <a:pt x="146" y="46"/>
                    <a:pt x="139" y="26"/>
                    <a:pt x="133" y="18"/>
                  </a:cubicBezTo>
                  <a:cubicBezTo>
                    <a:pt x="125" y="8"/>
                    <a:pt x="110" y="13"/>
                    <a:pt x="110" y="13"/>
                  </a:cubicBezTo>
                  <a:cubicBezTo>
                    <a:pt x="79" y="0"/>
                    <a:pt x="63" y="28"/>
                    <a:pt x="60" y="41"/>
                  </a:cubicBezTo>
                  <a:cubicBezTo>
                    <a:pt x="58" y="56"/>
                    <a:pt x="66" y="84"/>
                    <a:pt x="55" y="102"/>
                  </a:cubicBezTo>
                  <a:cubicBezTo>
                    <a:pt x="47" y="120"/>
                    <a:pt x="66" y="127"/>
                    <a:pt x="55" y="137"/>
                  </a:cubicBezTo>
                  <a:cubicBezTo>
                    <a:pt x="45" y="147"/>
                    <a:pt x="55" y="150"/>
                    <a:pt x="42" y="155"/>
                  </a:cubicBezTo>
                  <a:cubicBezTo>
                    <a:pt x="32" y="160"/>
                    <a:pt x="29" y="163"/>
                    <a:pt x="29" y="170"/>
                  </a:cubicBezTo>
                  <a:cubicBezTo>
                    <a:pt x="29" y="180"/>
                    <a:pt x="19" y="206"/>
                    <a:pt x="16" y="226"/>
                  </a:cubicBezTo>
                  <a:cubicBezTo>
                    <a:pt x="11" y="249"/>
                    <a:pt x="6" y="257"/>
                    <a:pt x="3" y="264"/>
                  </a:cubicBezTo>
                  <a:cubicBezTo>
                    <a:pt x="0" y="272"/>
                    <a:pt x="0" y="274"/>
                    <a:pt x="3" y="279"/>
                  </a:cubicBezTo>
                  <a:cubicBezTo>
                    <a:pt x="3" y="285"/>
                    <a:pt x="6" y="285"/>
                    <a:pt x="6" y="297"/>
                  </a:cubicBezTo>
                  <a:cubicBezTo>
                    <a:pt x="6" y="310"/>
                    <a:pt x="26" y="312"/>
                    <a:pt x="26" y="312"/>
                  </a:cubicBezTo>
                  <a:cubicBezTo>
                    <a:pt x="26" y="312"/>
                    <a:pt x="29" y="325"/>
                    <a:pt x="29" y="335"/>
                  </a:cubicBezTo>
                  <a:cubicBezTo>
                    <a:pt x="29" y="348"/>
                    <a:pt x="21" y="378"/>
                    <a:pt x="19" y="389"/>
                  </a:cubicBezTo>
                  <a:cubicBezTo>
                    <a:pt x="19" y="396"/>
                    <a:pt x="26" y="394"/>
                    <a:pt x="26" y="394"/>
                  </a:cubicBezTo>
                  <a:cubicBezTo>
                    <a:pt x="26" y="394"/>
                    <a:pt x="27" y="401"/>
                    <a:pt x="25" y="417"/>
                  </a:cubicBezTo>
                  <a:cubicBezTo>
                    <a:pt x="22" y="429"/>
                    <a:pt x="20" y="521"/>
                    <a:pt x="20" y="546"/>
                  </a:cubicBezTo>
                  <a:cubicBezTo>
                    <a:pt x="20" y="571"/>
                    <a:pt x="16" y="606"/>
                    <a:pt x="20" y="606"/>
                  </a:cubicBezTo>
                  <a:cubicBezTo>
                    <a:pt x="24" y="606"/>
                    <a:pt x="34" y="606"/>
                    <a:pt x="34" y="606"/>
                  </a:cubicBezTo>
                  <a:cubicBezTo>
                    <a:pt x="34" y="606"/>
                    <a:pt x="32" y="624"/>
                    <a:pt x="34" y="645"/>
                  </a:cubicBezTo>
                  <a:cubicBezTo>
                    <a:pt x="34" y="665"/>
                    <a:pt x="50" y="731"/>
                    <a:pt x="55" y="746"/>
                  </a:cubicBezTo>
                  <a:cubicBezTo>
                    <a:pt x="58" y="762"/>
                    <a:pt x="58" y="777"/>
                    <a:pt x="50" y="785"/>
                  </a:cubicBezTo>
                  <a:cubicBezTo>
                    <a:pt x="45" y="792"/>
                    <a:pt x="42" y="805"/>
                    <a:pt x="32" y="813"/>
                  </a:cubicBezTo>
                  <a:cubicBezTo>
                    <a:pt x="21" y="818"/>
                    <a:pt x="19" y="820"/>
                    <a:pt x="19" y="828"/>
                  </a:cubicBezTo>
                  <a:cubicBezTo>
                    <a:pt x="21" y="833"/>
                    <a:pt x="34" y="833"/>
                    <a:pt x="50" y="830"/>
                  </a:cubicBezTo>
                  <a:cubicBezTo>
                    <a:pt x="68" y="830"/>
                    <a:pt x="66" y="820"/>
                    <a:pt x="68" y="815"/>
                  </a:cubicBezTo>
                  <a:cubicBezTo>
                    <a:pt x="71" y="810"/>
                    <a:pt x="79" y="797"/>
                    <a:pt x="79" y="797"/>
                  </a:cubicBezTo>
                  <a:cubicBezTo>
                    <a:pt x="79" y="797"/>
                    <a:pt x="81" y="801"/>
                    <a:pt x="81" y="806"/>
                  </a:cubicBezTo>
                  <a:cubicBezTo>
                    <a:pt x="81" y="811"/>
                    <a:pt x="79" y="822"/>
                    <a:pt x="79" y="822"/>
                  </a:cubicBezTo>
                  <a:cubicBezTo>
                    <a:pt x="79" y="822"/>
                    <a:pt x="79" y="822"/>
                    <a:pt x="86" y="822"/>
                  </a:cubicBezTo>
                  <a:cubicBezTo>
                    <a:pt x="86" y="822"/>
                    <a:pt x="89" y="821"/>
                    <a:pt x="86" y="816"/>
                  </a:cubicBezTo>
                  <a:cubicBezTo>
                    <a:pt x="86" y="808"/>
                    <a:pt x="89" y="798"/>
                    <a:pt x="94" y="785"/>
                  </a:cubicBezTo>
                  <a:cubicBezTo>
                    <a:pt x="97" y="775"/>
                    <a:pt x="89" y="760"/>
                    <a:pt x="86" y="757"/>
                  </a:cubicBezTo>
                  <a:cubicBezTo>
                    <a:pt x="81" y="752"/>
                    <a:pt x="84" y="726"/>
                    <a:pt x="84" y="701"/>
                  </a:cubicBezTo>
                  <a:cubicBezTo>
                    <a:pt x="86" y="676"/>
                    <a:pt x="86" y="650"/>
                    <a:pt x="84" y="637"/>
                  </a:cubicBezTo>
                  <a:cubicBezTo>
                    <a:pt x="81" y="625"/>
                    <a:pt x="79" y="610"/>
                    <a:pt x="79" y="610"/>
                  </a:cubicBezTo>
                  <a:cubicBezTo>
                    <a:pt x="79" y="610"/>
                    <a:pt x="80" y="609"/>
                    <a:pt x="124" y="612"/>
                  </a:cubicBezTo>
                  <a:cubicBezTo>
                    <a:pt x="124" y="612"/>
                    <a:pt x="124" y="622"/>
                    <a:pt x="124" y="640"/>
                  </a:cubicBezTo>
                  <a:cubicBezTo>
                    <a:pt x="124" y="660"/>
                    <a:pt x="124" y="673"/>
                    <a:pt x="124" y="703"/>
                  </a:cubicBezTo>
                  <a:cubicBezTo>
                    <a:pt x="124" y="734"/>
                    <a:pt x="121" y="744"/>
                    <a:pt x="118" y="757"/>
                  </a:cubicBezTo>
                  <a:cubicBezTo>
                    <a:pt x="116" y="769"/>
                    <a:pt x="115" y="777"/>
                    <a:pt x="113" y="790"/>
                  </a:cubicBezTo>
                  <a:cubicBezTo>
                    <a:pt x="110" y="800"/>
                    <a:pt x="102" y="810"/>
                    <a:pt x="100" y="815"/>
                  </a:cubicBezTo>
                  <a:cubicBezTo>
                    <a:pt x="94" y="823"/>
                    <a:pt x="94" y="833"/>
                    <a:pt x="110" y="833"/>
                  </a:cubicBezTo>
                  <a:cubicBezTo>
                    <a:pt x="126" y="835"/>
                    <a:pt x="144" y="828"/>
                    <a:pt x="144" y="820"/>
                  </a:cubicBezTo>
                  <a:cubicBezTo>
                    <a:pt x="144" y="815"/>
                    <a:pt x="146" y="805"/>
                    <a:pt x="152" y="795"/>
                  </a:cubicBezTo>
                  <a:cubicBezTo>
                    <a:pt x="157" y="782"/>
                    <a:pt x="152" y="775"/>
                    <a:pt x="149" y="769"/>
                  </a:cubicBezTo>
                  <a:cubicBezTo>
                    <a:pt x="146" y="764"/>
                    <a:pt x="149" y="759"/>
                    <a:pt x="149" y="752"/>
                  </a:cubicBezTo>
                  <a:cubicBezTo>
                    <a:pt x="149" y="742"/>
                    <a:pt x="157" y="713"/>
                    <a:pt x="165" y="680"/>
                  </a:cubicBezTo>
                  <a:cubicBezTo>
                    <a:pt x="175" y="650"/>
                    <a:pt x="172" y="614"/>
                    <a:pt x="172" y="614"/>
                  </a:cubicBezTo>
                  <a:cubicBezTo>
                    <a:pt x="172" y="614"/>
                    <a:pt x="172" y="614"/>
                    <a:pt x="178" y="614"/>
                  </a:cubicBezTo>
                  <a:cubicBezTo>
                    <a:pt x="178" y="614"/>
                    <a:pt x="180" y="566"/>
                    <a:pt x="185" y="518"/>
                  </a:cubicBezTo>
                  <a:cubicBezTo>
                    <a:pt x="191" y="470"/>
                    <a:pt x="183" y="421"/>
                    <a:pt x="183" y="409"/>
                  </a:cubicBezTo>
                  <a:cubicBezTo>
                    <a:pt x="183" y="394"/>
                    <a:pt x="188" y="389"/>
                    <a:pt x="196" y="386"/>
                  </a:cubicBezTo>
                  <a:cubicBezTo>
                    <a:pt x="204" y="381"/>
                    <a:pt x="204" y="381"/>
                    <a:pt x="198" y="368"/>
                  </a:cubicBezTo>
                  <a:cubicBezTo>
                    <a:pt x="196" y="356"/>
                    <a:pt x="188" y="323"/>
                    <a:pt x="188" y="323"/>
                  </a:cubicBezTo>
                  <a:cubicBezTo>
                    <a:pt x="188" y="323"/>
                    <a:pt x="188" y="320"/>
                    <a:pt x="183" y="305"/>
                  </a:cubicBezTo>
                  <a:cubicBezTo>
                    <a:pt x="180" y="292"/>
                    <a:pt x="180" y="279"/>
                    <a:pt x="180" y="279"/>
                  </a:cubicBezTo>
                  <a:cubicBezTo>
                    <a:pt x="180" y="279"/>
                    <a:pt x="188" y="272"/>
                    <a:pt x="188" y="264"/>
                  </a:cubicBezTo>
                  <a:cubicBezTo>
                    <a:pt x="188" y="254"/>
                    <a:pt x="206" y="206"/>
                    <a:pt x="206" y="196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7787626" y="2063089"/>
              <a:ext cx="211115" cy="416817"/>
            </a:xfrm>
            <a:custGeom>
              <a:avLst/>
              <a:gdLst>
                <a:gd name="T0" fmla="*/ 60 w 66"/>
                <a:gd name="T1" fmla="*/ 0 h 130"/>
                <a:gd name="T2" fmla="*/ 45 w 66"/>
                <a:gd name="T3" fmla="*/ 13 h 130"/>
                <a:gd name="T4" fmla="*/ 29 w 66"/>
                <a:gd name="T5" fmla="*/ 23 h 130"/>
                <a:gd name="T6" fmla="*/ 39 w 66"/>
                <a:gd name="T7" fmla="*/ 41 h 130"/>
                <a:gd name="T8" fmla="*/ 26 w 66"/>
                <a:gd name="T9" fmla="*/ 64 h 130"/>
                <a:gd name="T10" fmla="*/ 24 w 66"/>
                <a:gd name="T11" fmla="*/ 41 h 130"/>
                <a:gd name="T12" fmla="*/ 19 w 66"/>
                <a:gd name="T13" fmla="*/ 8 h 130"/>
                <a:gd name="T14" fmla="*/ 0 w 66"/>
                <a:gd name="T15" fmla="*/ 28 h 130"/>
                <a:gd name="T16" fmla="*/ 8 w 66"/>
                <a:gd name="T17" fmla="*/ 38 h 130"/>
                <a:gd name="T18" fmla="*/ 11 w 66"/>
                <a:gd name="T19" fmla="*/ 66 h 130"/>
                <a:gd name="T20" fmla="*/ 11 w 66"/>
                <a:gd name="T21" fmla="*/ 117 h 130"/>
                <a:gd name="T22" fmla="*/ 13 w 66"/>
                <a:gd name="T23" fmla="*/ 130 h 130"/>
                <a:gd name="T24" fmla="*/ 26 w 66"/>
                <a:gd name="T25" fmla="*/ 87 h 130"/>
                <a:gd name="T26" fmla="*/ 50 w 66"/>
                <a:gd name="T27" fmla="*/ 36 h 130"/>
                <a:gd name="T28" fmla="*/ 66 w 66"/>
                <a:gd name="T29" fmla="*/ 8 h 130"/>
                <a:gd name="T30" fmla="*/ 60 w 66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30">
                  <a:moveTo>
                    <a:pt x="60" y="0"/>
                  </a:moveTo>
                  <a:cubicBezTo>
                    <a:pt x="60" y="0"/>
                    <a:pt x="50" y="8"/>
                    <a:pt x="45" y="13"/>
                  </a:cubicBezTo>
                  <a:cubicBezTo>
                    <a:pt x="37" y="21"/>
                    <a:pt x="29" y="23"/>
                    <a:pt x="29" y="23"/>
                  </a:cubicBezTo>
                  <a:cubicBezTo>
                    <a:pt x="29" y="23"/>
                    <a:pt x="42" y="31"/>
                    <a:pt x="39" y="41"/>
                  </a:cubicBezTo>
                  <a:cubicBezTo>
                    <a:pt x="34" y="51"/>
                    <a:pt x="29" y="54"/>
                    <a:pt x="26" y="64"/>
                  </a:cubicBezTo>
                  <a:cubicBezTo>
                    <a:pt x="24" y="74"/>
                    <a:pt x="29" y="51"/>
                    <a:pt x="24" y="41"/>
                  </a:cubicBezTo>
                  <a:cubicBezTo>
                    <a:pt x="21" y="33"/>
                    <a:pt x="13" y="38"/>
                    <a:pt x="19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6" y="38"/>
                    <a:pt x="8" y="38"/>
                  </a:cubicBezTo>
                  <a:cubicBezTo>
                    <a:pt x="11" y="41"/>
                    <a:pt x="11" y="51"/>
                    <a:pt x="11" y="66"/>
                  </a:cubicBezTo>
                  <a:cubicBezTo>
                    <a:pt x="11" y="82"/>
                    <a:pt x="11" y="112"/>
                    <a:pt x="11" y="117"/>
                  </a:cubicBezTo>
                  <a:cubicBezTo>
                    <a:pt x="11" y="125"/>
                    <a:pt x="13" y="130"/>
                    <a:pt x="13" y="130"/>
                  </a:cubicBezTo>
                  <a:cubicBezTo>
                    <a:pt x="13" y="130"/>
                    <a:pt x="21" y="104"/>
                    <a:pt x="26" y="87"/>
                  </a:cubicBezTo>
                  <a:cubicBezTo>
                    <a:pt x="29" y="69"/>
                    <a:pt x="42" y="46"/>
                    <a:pt x="50" y="36"/>
                  </a:cubicBezTo>
                  <a:cubicBezTo>
                    <a:pt x="58" y="23"/>
                    <a:pt x="66" y="8"/>
                    <a:pt x="66" y="8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7787626" y="2685608"/>
              <a:ext cx="35186" cy="40599"/>
            </a:xfrm>
            <a:custGeom>
              <a:avLst/>
              <a:gdLst>
                <a:gd name="T0" fmla="*/ 0 w 26"/>
                <a:gd name="T1" fmla="*/ 30 h 30"/>
                <a:gd name="T2" fmla="*/ 26 w 26"/>
                <a:gd name="T3" fmla="*/ 30 h 30"/>
                <a:gd name="T4" fmla="*/ 19 w 26"/>
                <a:gd name="T5" fmla="*/ 0 h 30"/>
                <a:gd name="T6" fmla="*/ 0 w 26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0">
                  <a:moveTo>
                    <a:pt x="0" y="30"/>
                  </a:moveTo>
                  <a:lnTo>
                    <a:pt x="26" y="30"/>
                  </a:lnTo>
                  <a:lnTo>
                    <a:pt x="1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89" name="Group 84"/>
          <p:cNvGrpSpPr/>
          <p:nvPr/>
        </p:nvGrpSpPr>
        <p:grpSpPr>
          <a:xfrm>
            <a:off x="8092120" y="2053491"/>
            <a:ext cx="732136" cy="2262719"/>
            <a:chOff x="8092120" y="1868214"/>
            <a:chExt cx="732136" cy="2262719"/>
          </a:xfrm>
        </p:grpSpPr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092120" y="1868214"/>
              <a:ext cx="732136" cy="2262719"/>
            </a:xfrm>
            <a:custGeom>
              <a:avLst/>
              <a:gdLst>
                <a:gd name="T0" fmla="*/ 204 w 229"/>
                <a:gd name="T1" fmla="*/ 178 h 706"/>
                <a:gd name="T2" fmla="*/ 160 w 229"/>
                <a:gd name="T3" fmla="*/ 121 h 706"/>
                <a:gd name="T4" fmla="*/ 137 w 229"/>
                <a:gd name="T5" fmla="*/ 105 h 706"/>
                <a:gd name="T6" fmla="*/ 149 w 229"/>
                <a:gd name="T7" fmla="*/ 76 h 706"/>
                <a:gd name="T8" fmla="*/ 154 w 229"/>
                <a:gd name="T9" fmla="*/ 25 h 706"/>
                <a:gd name="T10" fmla="*/ 95 w 229"/>
                <a:gd name="T11" fmla="*/ 15 h 706"/>
                <a:gd name="T12" fmla="*/ 84 w 229"/>
                <a:gd name="T13" fmla="*/ 58 h 706"/>
                <a:gd name="T14" fmla="*/ 92 w 229"/>
                <a:gd name="T15" fmla="*/ 80 h 706"/>
                <a:gd name="T16" fmla="*/ 90 w 229"/>
                <a:gd name="T17" fmla="*/ 90 h 706"/>
                <a:gd name="T18" fmla="*/ 59 w 229"/>
                <a:gd name="T19" fmla="*/ 117 h 706"/>
                <a:gd name="T20" fmla="*/ 38 w 229"/>
                <a:gd name="T21" fmla="*/ 187 h 706"/>
                <a:gd name="T22" fmla="*/ 53 w 229"/>
                <a:gd name="T23" fmla="*/ 268 h 706"/>
                <a:gd name="T24" fmla="*/ 47 w 229"/>
                <a:gd name="T25" fmla="*/ 322 h 706"/>
                <a:gd name="T26" fmla="*/ 47 w 229"/>
                <a:gd name="T27" fmla="*/ 373 h 706"/>
                <a:gd name="T28" fmla="*/ 5 w 229"/>
                <a:gd name="T29" fmla="*/ 643 h 706"/>
                <a:gd name="T30" fmla="*/ 0 w 229"/>
                <a:gd name="T31" fmla="*/ 672 h 706"/>
                <a:gd name="T32" fmla="*/ 15 w 229"/>
                <a:gd name="T33" fmla="*/ 696 h 706"/>
                <a:gd name="T34" fmla="*/ 59 w 229"/>
                <a:gd name="T35" fmla="*/ 694 h 706"/>
                <a:gd name="T36" fmla="*/ 49 w 229"/>
                <a:gd name="T37" fmla="*/ 668 h 706"/>
                <a:gd name="T38" fmla="*/ 105 w 229"/>
                <a:gd name="T39" fmla="*/ 489 h 706"/>
                <a:gd name="T40" fmla="*/ 107 w 229"/>
                <a:gd name="T41" fmla="*/ 625 h 706"/>
                <a:gd name="T42" fmla="*/ 104 w 229"/>
                <a:gd name="T43" fmla="*/ 661 h 706"/>
                <a:gd name="T44" fmla="*/ 141 w 229"/>
                <a:gd name="T45" fmla="*/ 670 h 706"/>
                <a:gd name="T46" fmla="*/ 172 w 229"/>
                <a:gd name="T47" fmla="*/ 674 h 706"/>
                <a:gd name="T48" fmla="*/ 191 w 229"/>
                <a:gd name="T49" fmla="*/ 661 h 706"/>
                <a:gd name="T50" fmla="*/ 173 w 229"/>
                <a:gd name="T51" fmla="*/ 643 h 706"/>
                <a:gd name="T52" fmla="*/ 156 w 229"/>
                <a:gd name="T53" fmla="*/ 604 h 706"/>
                <a:gd name="T54" fmla="*/ 181 w 229"/>
                <a:gd name="T55" fmla="*/ 440 h 706"/>
                <a:gd name="T56" fmla="*/ 191 w 229"/>
                <a:gd name="T57" fmla="*/ 375 h 706"/>
                <a:gd name="T58" fmla="*/ 187 w 229"/>
                <a:gd name="T59" fmla="*/ 295 h 706"/>
                <a:gd name="T60" fmla="*/ 187 w 229"/>
                <a:gd name="T61" fmla="*/ 248 h 706"/>
                <a:gd name="T62" fmla="*/ 221 w 229"/>
                <a:gd name="T63" fmla="*/ 23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706">
                  <a:moveTo>
                    <a:pt x="225" y="199"/>
                  </a:moveTo>
                  <a:cubicBezTo>
                    <a:pt x="223" y="187"/>
                    <a:pt x="212" y="187"/>
                    <a:pt x="204" y="178"/>
                  </a:cubicBezTo>
                  <a:cubicBezTo>
                    <a:pt x="196" y="170"/>
                    <a:pt x="189" y="164"/>
                    <a:pt x="187" y="150"/>
                  </a:cubicBezTo>
                  <a:cubicBezTo>
                    <a:pt x="185" y="135"/>
                    <a:pt x="170" y="125"/>
                    <a:pt x="160" y="121"/>
                  </a:cubicBezTo>
                  <a:cubicBezTo>
                    <a:pt x="149" y="119"/>
                    <a:pt x="139" y="113"/>
                    <a:pt x="139" y="113"/>
                  </a:cubicBezTo>
                  <a:cubicBezTo>
                    <a:pt x="139" y="113"/>
                    <a:pt x="137" y="109"/>
                    <a:pt x="137" y="105"/>
                  </a:cubicBezTo>
                  <a:cubicBezTo>
                    <a:pt x="137" y="101"/>
                    <a:pt x="135" y="99"/>
                    <a:pt x="139" y="99"/>
                  </a:cubicBezTo>
                  <a:cubicBezTo>
                    <a:pt x="143" y="97"/>
                    <a:pt x="147" y="84"/>
                    <a:pt x="149" y="76"/>
                  </a:cubicBezTo>
                  <a:cubicBezTo>
                    <a:pt x="152" y="68"/>
                    <a:pt x="152" y="62"/>
                    <a:pt x="156" y="54"/>
                  </a:cubicBezTo>
                  <a:cubicBezTo>
                    <a:pt x="158" y="45"/>
                    <a:pt x="158" y="37"/>
                    <a:pt x="154" y="25"/>
                  </a:cubicBezTo>
                  <a:cubicBezTo>
                    <a:pt x="149" y="13"/>
                    <a:pt x="143" y="11"/>
                    <a:pt x="139" y="8"/>
                  </a:cubicBezTo>
                  <a:cubicBezTo>
                    <a:pt x="126" y="0"/>
                    <a:pt x="107" y="6"/>
                    <a:pt x="95" y="15"/>
                  </a:cubicBezTo>
                  <a:cubicBezTo>
                    <a:pt x="84" y="23"/>
                    <a:pt x="86" y="51"/>
                    <a:pt x="86" y="51"/>
                  </a:cubicBezTo>
                  <a:cubicBezTo>
                    <a:pt x="86" y="51"/>
                    <a:pt x="84" y="54"/>
                    <a:pt x="84" y="58"/>
                  </a:cubicBezTo>
                  <a:cubicBezTo>
                    <a:pt x="84" y="64"/>
                    <a:pt x="86" y="72"/>
                    <a:pt x="86" y="74"/>
                  </a:cubicBezTo>
                  <a:cubicBezTo>
                    <a:pt x="88" y="78"/>
                    <a:pt x="92" y="78"/>
                    <a:pt x="92" y="80"/>
                  </a:cubicBezTo>
                  <a:cubicBezTo>
                    <a:pt x="92" y="84"/>
                    <a:pt x="92" y="88"/>
                    <a:pt x="92" y="88"/>
                  </a:cubicBezTo>
                  <a:cubicBezTo>
                    <a:pt x="92" y="88"/>
                    <a:pt x="92" y="90"/>
                    <a:pt x="90" y="90"/>
                  </a:cubicBezTo>
                  <a:cubicBezTo>
                    <a:pt x="86" y="92"/>
                    <a:pt x="90" y="92"/>
                    <a:pt x="86" y="101"/>
                  </a:cubicBezTo>
                  <a:cubicBezTo>
                    <a:pt x="82" y="107"/>
                    <a:pt x="76" y="109"/>
                    <a:pt x="59" y="117"/>
                  </a:cubicBezTo>
                  <a:cubicBezTo>
                    <a:pt x="44" y="125"/>
                    <a:pt x="40" y="142"/>
                    <a:pt x="38" y="156"/>
                  </a:cubicBezTo>
                  <a:cubicBezTo>
                    <a:pt x="38" y="172"/>
                    <a:pt x="34" y="182"/>
                    <a:pt x="38" y="187"/>
                  </a:cubicBezTo>
                  <a:cubicBezTo>
                    <a:pt x="40" y="191"/>
                    <a:pt x="44" y="209"/>
                    <a:pt x="51" y="225"/>
                  </a:cubicBezTo>
                  <a:cubicBezTo>
                    <a:pt x="57" y="242"/>
                    <a:pt x="55" y="260"/>
                    <a:pt x="53" y="268"/>
                  </a:cubicBezTo>
                  <a:cubicBezTo>
                    <a:pt x="53" y="275"/>
                    <a:pt x="49" y="281"/>
                    <a:pt x="49" y="291"/>
                  </a:cubicBezTo>
                  <a:cubicBezTo>
                    <a:pt x="49" y="299"/>
                    <a:pt x="49" y="309"/>
                    <a:pt x="47" y="322"/>
                  </a:cubicBezTo>
                  <a:cubicBezTo>
                    <a:pt x="44" y="336"/>
                    <a:pt x="38" y="363"/>
                    <a:pt x="40" y="365"/>
                  </a:cubicBezTo>
                  <a:cubicBezTo>
                    <a:pt x="44" y="367"/>
                    <a:pt x="47" y="367"/>
                    <a:pt x="47" y="373"/>
                  </a:cubicBezTo>
                  <a:cubicBezTo>
                    <a:pt x="47" y="379"/>
                    <a:pt x="44" y="420"/>
                    <a:pt x="34" y="467"/>
                  </a:cubicBezTo>
                  <a:cubicBezTo>
                    <a:pt x="23" y="516"/>
                    <a:pt x="7" y="622"/>
                    <a:pt x="5" y="643"/>
                  </a:cubicBezTo>
                  <a:cubicBezTo>
                    <a:pt x="0" y="663"/>
                    <a:pt x="2" y="665"/>
                    <a:pt x="2" y="665"/>
                  </a:cubicBezTo>
                  <a:cubicBezTo>
                    <a:pt x="2" y="665"/>
                    <a:pt x="2" y="665"/>
                    <a:pt x="0" y="672"/>
                  </a:cubicBezTo>
                  <a:cubicBezTo>
                    <a:pt x="0" y="678"/>
                    <a:pt x="0" y="682"/>
                    <a:pt x="5" y="684"/>
                  </a:cubicBezTo>
                  <a:cubicBezTo>
                    <a:pt x="9" y="686"/>
                    <a:pt x="9" y="692"/>
                    <a:pt x="15" y="696"/>
                  </a:cubicBezTo>
                  <a:cubicBezTo>
                    <a:pt x="23" y="702"/>
                    <a:pt x="44" y="706"/>
                    <a:pt x="53" y="706"/>
                  </a:cubicBezTo>
                  <a:cubicBezTo>
                    <a:pt x="61" y="704"/>
                    <a:pt x="59" y="702"/>
                    <a:pt x="59" y="694"/>
                  </a:cubicBezTo>
                  <a:cubicBezTo>
                    <a:pt x="59" y="684"/>
                    <a:pt x="47" y="672"/>
                    <a:pt x="47" y="672"/>
                  </a:cubicBezTo>
                  <a:cubicBezTo>
                    <a:pt x="47" y="672"/>
                    <a:pt x="47" y="670"/>
                    <a:pt x="49" y="668"/>
                  </a:cubicBezTo>
                  <a:cubicBezTo>
                    <a:pt x="53" y="665"/>
                    <a:pt x="65" y="627"/>
                    <a:pt x="76" y="592"/>
                  </a:cubicBezTo>
                  <a:cubicBezTo>
                    <a:pt x="86" y="555"/>
                    <a:pt x="105" y="489"/>
                    <a:pt x="105" y="489"/>
                  </a:cubicBezTo>
                  <a:cubicBezTo>
                    <a:pt x="105" y="489"/>
                    <a:pt x="107" y="508"/>
                    <a:pt x="107" y="528"/>
                  </a:cubicBezTo>
                  <a:cubicBezTo>
                    <a:pt x="110" y="547"/>
                    <a:pt x="111" y="608"/>
                    <a:pt x="107" y="625"/>
                  </a:cubicBezTo>
                  <a:cubicBezTo>
                    <a:pt x="105" y="641"/>
                    <a:pt x="104" y="655"/>
                    <a:pt x="104" y="655"/>
                  </a:cubicBezTo>
                  <a:cubicBezTo>
                    <a:pt x="104" y="655"/>
                    <a:pt x="104" y="657"/>
                    <a:pt x="104" y="661"/>
                  </a:cubicBezTo>
                  <a:cubicBezTo>
                    <a:pt x="104" y="668"/>
                    <a:pt x="109" y="668"/>
                    <a:pt x="119" y="668"/>
                  </a:cubicBezTo>
                  <a:cubicBezTo>
                    <a:pt x="128" y="670"/>
                    <a:pt x="141" y="670"/>
                    <a:pt x="141" y="670"/>
                  </a:cubicBezTo>
                  <a:cubicBezTo>
                    <a:pt x="141" y="670"/>
                    <a:pt x="141" y="665"/>
                    <a:pt x="147" y="668"/>
                  </a:cubicBezTo>
                  <a:cubicBezTo>
                    <a:pt x="151" y="670"/>
                    <a:pt x="162" y="674"/>
                    <a:pt x="172" y="674"/>
                  </a:cubicBezTo>
                  <a:cubicBezTo>
                    <a:pt x="183" y="674"/>
                    <a:pt x="212" y="680"/>
                    <a:pt x="212" y="672"/>
                  </a:cubicBezTo>
                  <a:cubicBezTo>
                    <a:pt x="212" y="663"/>
                    <a:pt x="200" y="661"/>
                    <a:pt x="191" y="661"/>
                  </a:cubicBezTo>
                  <a:cubicBezTo>
                    <a:pt x="181" y="661"/>
                    <a:pt x="168" y="645"/>
                    <a:pt x="168" y="645"/>
                  </a:cubicBezTo>
                  <a:cubicBezTo>
                    <a:pt x="168" y="645"/>
                    <a:pt x="168" y="645"/>
                    <a:pt x="173" y="643"/>
                  </a:cubicBezTo>
                  <a:cubicBezTo>
                    <a:pt x="175" y="643"/>
                    <a:pt x="158" y="631"/>
                    <a:pt x="156" y="625"/>
                  </a:cubicBezTo>
                  <a:cubicBezTo>
                    <a:pt x="154" y="618"/>
                    <a:pt x="154" y="618"/>
                    <a:pt x="156" y="604"/>
                  </a:cubicBezTo>
                  <a:cubicBezTo>
                    <a:pt x="158" y="590"/>
                    <a:pt x="162" y="545"/>
                    <a:pt x="166" y="518"/>
                  </a:cubicBezTo>
                  <a:cubicBezTo>
                    <a:pt x="170" y="489"/>
                    <a:pt x="177" y="463"/>
                    <a:pt x="181" y="440"/>
                  </a:cubicBezTo>
                  <a:cubicBezTo>
                    <a:pt x="185" y="416"/>
                    <a:pt x="185" y="379"/>
                    <a:pt x="185" y="379"/>
                  </a:cubicBezTo>
                  <a:cubicBezTo>
                    <a:pt x="185" y="379"/>
                    <a:pt x="187" y="377"/>
                    <a:pt x="191" y="375"/>
                  </a:cubicBezTo>
                  <a:cubicBezTo>
                    <a:pt x="196" y="373"/>
                    <a:pt x="194" y="365"/>
                    <a:pt x="191" y="356"/>
                  </a:cubicBezTo>
                  <a:cubicBezTo>
                    <a:pt x="191" y="348"/>
                    <a:pt x="187" y="311"/>
                    <a:pt x="187" y="295"/>
                  </a:cubicBezTo>
                  <a:cubicBezTo>
                    <a:pt x="185" y="279"/>
                    <a:pt x="177" y="254"/>
                    <a:pt x="177" y="254"/>
                  </a:cubicBezTo>
                  <a:cubicBezTo>
                    <a:pt x="177" y="254"/>
                    <a:pt x="183" y="252"/>
                    <a:pt x="187" y="248"/>
                  </a:cubicBezTo>
                  <a:cubicBezTo>
                    <a:pt x="189" y="244"/>
                    <a:pt x="189" y="238"/>
                    <a:pt x="189" y="238"/>
                  </a:cubicBezTo>
                  <a:cubicBezTo>
                    <a:pt x="189" y="238"/>
                    <a:pt x="212" y="240"/>
                    <a:pt x="221" y="236"/>
                  </a:cubicBezTo>
                  <a:cubicBezTo>
                    <a:pt x="229" y="232"/>
                    <a:pt x="227" y="213"/>
                    <a:pt x="225" y="199"/>
                  </a:cubicBezTo>
                  <a:close/>
                </a:path>
              </a:pathLst>
            </a:custGeom>
            <a:solidFill>
              <a:srgbClr val="C0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8376313" y="2163234"/>
              <a:ext cx="166456" cy="131271"/>
            </a:xfrm>
            <a:custGeom>
              <a:avLst/>
              <a:gdLst>
                <a:gd name="T0" fmla="*/ 48 w 52"/>
                <a:gd name="T1" fmla="*/ 15 h 41"/>
                <a:gd name="T2" fmla="*/ 42 w 52"/>
                <a:gd name="T3" fmla="*/ 27 h 41"/>
                <a:gd name="T4" fmla="*/ 18 w 52"/>
                <a:gd name="T5" fmla="*/ 15 h 41"/>
                <a:gd name="T6" fmla="*/ 4 w 52"/>
                <a:gd name="T7" fmla="*/ 0 h 41"/>
                <a:gd name="T8" fmla="*/ 2 w 52"/>
                <a:gd name="T9" fmla="*/ 0 h 41"/>
                <a:gd name="T10" fmla="*/ 0 w 52"/>
                <a:gd name="T11" fmla="*/ 1 h 41"/>
                <a:gd name="T12" fmla="*/ 37 w 52"/>
                <a:gd name="T13" fmla="*/ 40 h 41"/>
                <a:gd name="T14" fmla="*/ 44 w 52"/>
                <a:gd name="T15" fmla="*/ 29 h 41"/>
                <a:gd name="T16" fmla="*/ 50 w 52"/>
                <a:gd name="T17" fmla="*/ 39 h 41"/>
                <a:gd name="T18" fmla="*/ 52 w 52"/>
                <a:gd name="T19" fmla="*/ 41 h 41"/>
                <a:gd name="T20" fmla="*/ 50 w 52"/>
                <a:gd name="T21" fmla="*/ 21 h 41"/>
                <a:gd name="T22" fmla="*/ 48 w 52"/>
                <a:gd name="T2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1">
                  <a:moveTo>
                    <a:pt x="48" y="15"/>
                  </a:moveTo>
                  <a:cubicBezTo>
                    <a:pt x="46" y="19"/>
                    <a:pt x="42" y="27"/>
                    <a:pt x="42" y="27"/>
                  </a:cubicBezTo>
                  <a:cubicBezTo>
                    <a:pt x="42" y="27"/>
                    <a:pt x="25" y="20"/>
                    <a:pt x="18" y="15"/>
                  </a:cubicBezTo>
                  <a:cubicBezTo>
                    <a:pt x="12" y="11"/>
                    <a:pt x="6" y="4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8" y="7"/>
                    <a:pt x="29" y="29"/>
                    <a:pt x="37" y="40"/>
                  </a:cubicBezTo>
                  <a:cubicBezTo>
                    <a:pt x="39" y="36"/>
                    <a:pt x="42" y="31"/>
                    <a:pt x="44" y="29"/>
                  </a:cubicBezTo>
                  <a:cubicBezTo>
                    <a:pt x="46" y="27"/>
                    <a:pt x="46" y="31"/>
                    <a:pt x="50" y="39"/>
                  </a:cubicBezTo>
                  <a:cubicBezTo>
                    <a:pt x="50" y="41"/>
                    <a:pt x="52" y="41"/>
                    <a:pt x="52" y="41"/>
                  </a:cubicBezTo>
                  <a:cubicBezTo>
                    <a:pt x="50" y="35"/>
                    <a:pt x="50" y="25"/>
                    <a:pt x="50" y="21"/>
                  </a:cubicBezTo>
                  <a:cubicBezTo>
                    <a:pt x="50" y="21"/>
                    <a:pt x="48" y="19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8572541" y="2473139"/>
              <a:ext cx="79845" cy="119090"/>
            </a:xfrm>
            <a:custGeom>
              <a:avLst/>
              <a:gdLst>
                <a:gd name="T0" fmla="*/ 4 w 25"/>
                <a:gd name="T1" fmla="*/ 29 h 37"/>
                <a:gd name="T2" fmla="*/ 25 w 25"/>
                <a:gd name="T3" fmla="*/ 37 h 37"/>
                <a:gd name="T4" fmla="*/ 13 w 25"/>
                <a:gd name="T5" fmla="*/ 6 h 37"/>
                <a:gd name="T6" fmla="*/ 2 w 25"/>
                <a:gd name="T7" fmla="*/ 4 h 37"/>
                <a:gd name="T8" fmla="*/ 15 w 25"/>
                <a:gd name="T9" fmla="*/ 18 h 37"/>
                <a:gd name="T10" fmla="*/ 4 w 25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7">
                  <a:moveTo>
                    <a:pt x="4" y="29"/>
                  </a:moveTo>
                  <a:cubicBezTo>
                    <a:pt x="10" y="31"/>
                    <a:pt x="25" y="37"/>
                    <a:pt x="25" y="37"/>
                  </a:cubicBezTo>
                  <a:cubicBezTo>
                    <a:pt x="25" y="37"/>
                    <a:pt x="19" y="10"/>
                    <a:pt x="13" y="6"/>
                  </a:cubicBezTo>
                  <a:cubicBezTo>
                    <a:pt x="4" y="0"/>
                    <a:pt x="0" y="4"/>
                    <a:pt x="2" y="4"/>
                  </a:cubicBezTo>
                  <a:cubicBezTo>
                    <a:pt x="6" y="6"/>
                    <a:pt x="15" y="10"/>
                    <a:pt x="15" y="18"/>
                  </a:cubicBezTo>
                  <a:cubicBezTo>
                    <a:pt x="15" y="25"/>
                    <a:pt x="4" y="29"/>
                    <a:pt x="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88"/>
          <p:cNvGrpSpPr/>
          <p:nvPr/>
        </p:nvGrpSpPr>
        <p:grpSpPr>
          <a:xfrm>
            <a:off x="4038982" y="1658327"/>
            <a:ext cx="874233" cy="2657883"/>
            <a:chOff x="4038982" y="1681459"/>
            <a:chExt cx="874233" cy="2657883"/>
          </a:xfrm>
        </p:grpSpPr>
        <p:sp>
          <p:nvSpPr>
            <p:cNvPr id="94" name="Freeform 23"/>
            <p:cNvSpPr>
              <a:spLocks noEditPoints="1"/>
            </p:cNvSpPr>
            <p:nvPr/>
          </p:nvSpPr>
          <p:spPr bwMode="auto">
            <a:xfrm>
              <a:off x="4038982" y="1681459"/>
              <a:ext cx="874233" cy="2657883"/>
            </a:xfrm>
            <a:custGeom>
              <a:avLst/>
              <a:gdLst>
                <a:gd name="T0" fmla="*/ 242 w 273"/>
                <a:gd name="T1" fmla="*/ 443 h 829"/>
                <a:gd name="T2" fmla="*/ 244 w 273"/>
                <a:gd name="T3" fmla="*/ 414 h 829"/>
                <a:gd name="T4" fmla="*/ 232 w 273"/>
                <a:gd name="T5" fmla="*/ 254 h 829"/>
                <a:gd name="T6" fmla="*/ 203 w 273"/>
                <a:gd name="T7" fmla="*/ 142 h 829"/>
                <a:gd name="T8" fmla="*/ 152 w 273"/>
                <a:gd name="T9" fmla="*/ 123 h 829"/>
                <a:gd name="T10" fmla="*/ 150 w 273"/>
                <a:gd name="T11" fmla="*/ 87 h 829"/>
                <a:gd name="T12" fmla="*/ 162 w 273"/>
                <a:gd name="T13" fmla="*/ 64 h 829"/>
                <a:gd name="T14" fmla="*/ 128 w 273"/>
                <a:gd name="T15" fmla="*/ 0 h 829"/>
                <a:gd name="T16" fmla="*/ 86 w 273"/>
                <a:gd name="T17" fmla="*/ 57 h 829"/>
                <a:gd name="T18" fmla="*/ 84 w 273"/>
                <a:gd name="T19" fmla="*/ 80 h 829"/>
                <a:gd name="T20" fmla="*/ 94 w 273"/>
                <a:gd name="T21" fmla="*/ 99 h 829"/>
                <a:gd name="T22" fmla="*/ 43 w 273"/>
                <a:gd name="T23" fmla="*/ 144 h 829"/>
                <a:gd name="T24" fmla="*/ 7 w 273"/>
                <a:gd name="T25" fmla="*/ 261 h 829"/>
                <a:gd name="T26" fmla="*/ 4 w 273"/>
                <a:gd name="T27" fmla="*/ 351 h 829"/>
                <a:gd name="T28" fmla="*/ 14 w 273"/>
                <a:gd name="T29" fmla="*/ 410 h 829"/>
                <a:gd name="T30" fmla="*/ 22 w 273"/>
                <a:gd name="T31" fmla="*/ 450 h 829"/>
                <a:gd name="T32" fmla="*/ 22 w 273"/>
                <a:gd name="T33" fmla="*/ 673 h 829"/>
                <a:gd name="T34" fmla="*/ 29 w 273"/>
                <a:gd name="T35" fmla="*/ 735 h 829"/>
                <a:gd name="T36" fmla="*/ 17 w 273"/>
                <a:gd name="T37" fmla="*/ 789 h 829"/>
                <a:gd name="T38" fmla="*/ 53 w 273"/>
                <a:gd name="T39" fmla="*/ 815 h 829"/>
                <a:gd name="T40" fmla="*/ 67 w 273"/>
                <a:gd name="T41" fmla="*/ 760 h 829"/>
                <a:gd name="T42" fmla="*/ 65 w 273"/>
                <a:gd name="T43" fmla="*/ 716 h 829"/>
                <a:gd name="T44" fmla="*/ 77 w 273"/>
                <a:gd name="T45" fmla="*/ 622 h 829"/>
                <a:gd name="T46" fmla="*/ 111 w 273"/>
                <a:gd name="T47" fmla="*/ 462 h 829"/>
                <a:gd name="T48" fmla="*/ 128 w 273"/>
                <a:gd name="T49" fmla="*/ 579 h 829"/>
                <a:gd name="T50" fmla="*/ 135 w 273"/>
                <a:gd name="T51" fmla="*/ 718 h 829"/>
                <a:gd name="T52" fmla="*/ 142 w 273"/>
                <a:gd name="T53" fmla="*/ 770 h 829"/>
                <a:gd name="T54" fmla="*/ 172 w 273"/>
                <a:gd name="T55" fmla="*/ 812 h 829"/>
                <a:gd name="T56" fmla="*/ 174 w 273"/>
                <a:gd name="T57" fmla="*/ 744 h 829"/>
                <a:gd name="T58" fmla="*/ 191 w 273"/>
                <a:gd name="T59" fmla="*/ 669 h 829"/>
                <a:gd name="T60" fmla="*/ 201 w 273"/>
                <a:gd name="T61" fmla="*/ 614 h 829"/>
                <a:gd name="T62" fmla="*/ 218 w 273"/>
                <a:gd name="T63" fmla="*/ 621 h 829"/>
                <a:gd name="T64" fmla="*/ 273 w 273"/>
                <a:gd name="T65" fmla="*/ 452 h 829"/>
                <a:gd name="T66" fmla="*/ 206 w 273"/>
                <a:gd name="T67" fmla="*/ 440 h 829"/>
                <a:gd name="T68" fmla="*/ 203 w 273"/>
                <a:gd name="T69" fmla="*/ 458 h 829"/>
                <a:gd name="T70" fmla="*/ 194 w 273"/>
                <a:gd name="T71" fmla="*/ 445 h 829"/>
                <a:gd name="T72" fmla="*/ 201 w 273"/>
                <a:gd name="T73" fmla="*/ 430 h 829"/>
                <a:gd name="T74" fmla="*/ 207 w 273"/>
                <a:gd name="T75" fmla="*/ 42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3" h="829">
                  <a:moveTo>
                    <a:pt x="239" y="454"/>
                  </a:moveTo>
                  <a:cubicBezTo>
                    <a:pt x="239" y="454"/>
                    <a:pt x="237" y="447"/>
                    <a:pt x="242" y="443"/>
                  </a:cubicBezTo>
                  <a:cubicBezTo>
                    <a:pt x="244" y="438"/>
                    <a:pt x="244" y="431"/>
                    <a:pt x="244" y="424"/>
                  </a:cubicBezTo>
                  <a:cubicBezTo>
                    <a:pt x="242" y="417"/>
                    <a:pt x="244" y="419"/>
                    <a:pt x="244" y="414"/>
                  </a:cubicBezTo>
                  <a:cubicBezTo>
                    <a:pt x="247" y="410"/>
                    <a:pt x="244" y="372"/>
                    <a:pt x="244" y="353"/>
                  </a:cubicBezTo>
                  <a:cubicBezTo>
                    <a:pt x="244" y="337"/>
                    <a:pt x="234" y="280"/>
                    <a:pt x="232" y="254"/>
                  </a:cubicBezTo>
                  <a:cubicBezTo>
                    <a:pt x="230" y="229"/>
                    <a:pt x="227" y="189"/>
                    <a:pt x="227" y="168"/>
                  </a:cubicBezTo>
                  <a:cubicBezTo>
                    <a:pt x="227" y="151"/>
                    <a:pt x="215" y="146"/>
                    <a:pt x="203" y="142"/>
                  </a:cubicBezTo>
                  <a:cubicBezTo>
                    <a:pt x="201" y="142"/>
                    <a:pt x="198" y="142"/>
                    <a:pt x="196" y="142"/>
                  </a:cubicBezTo>
                  <a:cubicBezTo>
                    <a:pt x="181" y="138"/>
                    <a:pt x="159" y="128"/>
                    <a:pt x="152" y="123"/>
                  </a:cubicBezTo>
                  <a:cubicBezTo>
                    <a:pt x="147" y="118"/>
                    <a:pt x="147" y="113"/>
                    <a:pt x="147" y="106"/>
                  </a:cubicBezTo>
                  <a:cubicBezTo>
                    <a:pt x="147" y="99"/>
                    <a:pt x="150" y="87"/>
                    <a:pt x="150" y="87"/>
                  </a:cubicBezTo>
                  <a:cubicBezTo>
                    <a:pt x="150" y="87"/>
                    <a:pt x="159" y="90"/>
                    <a:pt x="164" y="80"/>
                  </a:cubicBezTo>
                  <a:cubicBezTo>
                    <a:pt x="167" y="73"/>
                    <a:pt x="162" y="64"/>
                    <a:pt x="162" y="64"/>
                  </a:cubicBezTo>
                  <a:cubicBezTo>
                    <a:pt x="162" y="64"/>
                    <a:pt x="164" y="43"/>
                    <a:pt x="162" y="26"/>
                  </a:cubicBezTo>
                  <a:cubicBezTo>
                    <a:pt x="159" y="12"/>
                    <a:pt x="142" y="0"/>
                    <a:pt x="128" y="0"/>
                  </a:cubicBezTo>
                  <a:cubicBezTo>
                    <a:pt x="101" y="3"/>
                    <a:pt x="86" y="14"/>
                    <a:pt x="86" y="26"/>
                  </a:cubicBezTo>
                  <a:cubicBezTo>
                    <a:pt x="86" y="40"/>
                    <a:pt x="86" y="54"/>
                    <a:pt x="86" y="57"/>
                  </a:cubicBezTo>
                  <a:cubicBezTo>
                    <a:pt x="86" y="57"/>
                    <a:pt x="84" y="57"/>
                    <a:pt x="82" y="59"/>
                  </a:cubicBezTo>
                  <a:cubicBezTo>
                    <a:pt x="82" y="59"/>
                    <a:pt x="82" y="73"/>
                    <a:pt x="84" y="80"/>
                  </a:cubicBezTo>
                  <a:cubicBezTo>
                    <a:pt x="87" y="87"/>
                    <a:pt x="94" y="83"/>
                    <a:pt x="94" y="85"/>
                  </a:cubicBezTo>
                  <a:cubicBezTo>
                    <a:pt x="94" y="90"/>
                    <a:pt x="94" y="94"/>
                    <a:pt x="94" y="99"/>
                  </a:cubicBezTo>
                  <a:cubicBezTo>
                    <a:pt x="98" y="106"/>
                    <a:pt x="94" y="120"/>
                    <a:pt x="92" y="125"/>
                  </a:cubicBezTo>
                  <a:cubicBezTo>
                    <a:pt x="87" y="130"/>
                    <a:pt x="67" y="139"/>
                    <a:pt x="43" y="144"/>
                  </a:cubicBezTo>
                  <a:cubicBezTo>
                    <a:pt x="17" y="151"/>
                    <a:pt x="17" y="165"/>
                    <a:pt x="17" y="184"/>
                  </a:cubicBezTo>
                  <a:cubicBezTo>
                    <a:pt x="14" y="203"/>
                    <a:pt x="12" y="238"/>
                    <a:pt x="7" y="261"/>
                  </a:cubicBezTo>
                  <a:cubicBezTo>
                    <a:pt x="2" y="283"/>
                    <a:pt x="9" y="313"/>
                    <a:pt x="4" y="318"/>
                  </a:cubicBezTo>
                  <a:cubicBezTo>
                    <a:pt x="0" y="323"/>
                    <a:pt x="2" y="342"/>
                    <a:pt x="4" y="351"/>
                  </a:cubicBezTo>
                  <a:cubicBezTo>
                    <a:pt x="9" y="360"/>
                    <a:pt x="9" y="374"/>
                    <a:pt x="14" y="386"/>
                  </a:cubicBezTo>
                  <a:cubicBezTo>
                    <a:pt x="17" y="400"/>
                    <a:pt x="14" y="403"/>
                    <a:pt x="14" y="410"/>
                  </a:cubicBezTo>
                  <a:cubicBezTo>
                    <a:pt x="14" y="417"/>
                    <a:pt x="21" y="412"/>
                    <a:pt x="21" y="412"/>
                  </a:cubicBezTo>
                  <a:cubicBezTo>
                    <a:pt x="21" y="412"/>
                    <a:pt x="27" y="429"/>
                    <a:pt x="22" y="450"/>
                  </a:cubicBezTo>
                  <a:cubicBezTo>
                    <a:pt x="19" y="469"/>
                    <a:pt x="22" y="544"/>
                    <a:pt x="22" y="567"/>
                  </a:cubicBezTo>
                  <a:cubicBezTo>
                    <a:pt x="22" y="593"/>
                    <a:pt x="22" y="659"/>
                    <a:pt x="22" y="673"/>
                  </a:cubicBezTo>
                  <a:cubicBezTo>
                    <a:pt x="22" y="685"/>
                    <a:pt x="22" y="711"/>
                    <a:pt x="24" y="716"/>
                  </a:cubicBezTo>
                  <a:cubicBezTo>
                    <a:pt x="29" y="723"/>
                    <a:pt x="36" y="728"/>
                    <a:pt x="29" y="735"/>
                  </a:cubicBezTo>
                  <a:cubicBezTo>
                    <a:pt x="24" y="742"/>
                    <a:pt x="26" y="751"/>
                    <a:pt x="29" y="756"/>
                  </a:cubicBezTo>
                  <a:cubicBezTo>
                    <a:pt x="29" y="763"/>
                    <a:pt x="21" y="775"/>
                    <a:pt x="17" y="789"/>
                  </a:cubicBezTo>
                  <a:cubicBezTo>
                    <a:pt x="9" y="805"/>
                    <a:pt x="9" y="822"/>
                    <a:pt x="21" y="824"/>
                  </a:cubicBezTo>
                  <a:cubicBezTo>
                    <a:pt x="36" y="829"/>
                    <a:pt x="46" y="824"/>
                    <a:pt x="53" y="815"/>
                  </a:cubicBezTo>
                  <a:cubicBezTo>
                    <a:pt x="58" y="808"/>
                    <a:pt x="58" y="789"/>
                    <a:pt x="63" y="786"/>
                  </a:cubicBezTo>
                  <a:cubicBezTo>
                    <a:pt x="67" y="782"/>
                    <a:pt x="70" y="772"/>
                    <a:pt x="67" y="760"/>
                  </a:cubicBezTo>
                  <a:cubicBezTo>
                    <a:pt x="67" y="749"/>
                    <a:pt x="77" y="742"/>
                    <a:pt x="77" y="732"/>
                  </a:cubicBezTo>
                  <a:cubicBezTo>
                    <a:pt x="77" y="723"/>
                    <a:pt x="65" y="716"/>
                    <a:pt x="65" y="716"/>
                  </a:cubicBezTo>
                  <a:cubicBezTo>
                    <a:pt x="65" y="716"/>
                    <a:pt x="67" y="706"/>
                    <a:pt x="72" y="702"/>
                  </a:cubicBezTo>
                  <a:cubicBezTo>
                    <a:pt x="77" y="695"/>
                    <a:pt x="75" y="640"/>
                    <a:pt x="77" y="622"/>
                  </a:cubicBezTo>
                  <a:cubicBezTo>
                    <a:pt x="80" y="603"/>
                    <a:pt x="87" y="539"/>
                    <a:pt x="94" y="525"/>
                  </a:cubicBezTo>
                  <a:cubicBezTo>
                    <a:pt x="101" y="513"/>
                    <a:pt x="111" y="462"/>
                    <a:pt x="111" y="462"/>
                  </a:cubicBezTo>
                  <a:cubicBezTo>
                    <a:pt x="111" y="462"/>
                    <a:pt x="113" y="476"/>
                    <a:pt x="116" y="487"/>
                  </a:cubicBezTo>
                  <a:cubicBezTo>
                    <a:pt x="118" y="499"/>
                    <a:pt x="121" y="525"/>
                    <a:pt x="128" y="579"/>
                  </a:cubicBezTo>
                  <a:cubicBezTo>
                    <a:pt x="135" y="636"/>
                    <a:pt x="138" y="650"/>
                    <a:pt x="138" y="664"/>
                  </a:cubicBezTo>
                  <a:cubicBezTo>
                    <a:pt x="135" y="676"/>
                    <a:pt x="133" y="709"/>
                    <a:pt x="135" y="718"/>
                  </a:cubicBezTo>
                  <a:cubicBezTo>
                    <a:pt x="138" y="730"/>
                    <a:pt x="128" y="732"/>
                    <a:pt x="135" y="744"/>
                  </a:cubicBezTo>
                  <a:cubicBezTo>
                    <a:pt x="145" y="753"/>
                    <a:pt x="138" y="765"/>
                    <a:pt x="142" y="770"/>
                  </a:cubicBezTo>
                  <a:cubicBezTo>
                    <a:pt x="147" y="775"/>
                    <a:pt x="145" y="782"/>
                    <a:pt x="145" y="793"/>
                  </a:cubicBezTo>
                  <a:cubicBezTo>
                    <a:pt x="145" y="805"/>
                    <a:pt x="157" y="812"/>
                    <a:pt x="172" y="812"/>
                  </a:cubicBezTo>
                  <a:cubicBezTo>
                    <a:pt x="186" y="812"/>
                    <a:pt x="188" y="798"/>
                    <a:pt x="188" y="789"/>
                  </a:cubicBezTo>
                  <a:cubicBezTo>
                    <a:pt x="191" y="782"/>
                    <a:pt x="174" y="753"/>
                    <a:pt x="174" y="744"/>
                  </a:cubicBezTo>
                  <a:cubicBezTo>
                    <a:pt x="174" y="735"/>
                    <a:pt x="176" y="732"/>
                    <a:pt x="184" y="720"/>
                  </a:cubicBezTo>
                  <a:cubicBezTo>
                    <a:pt x="191" y="709"/>
                    <a:pt x="191" y="685"/>
                    <a:pt x="191" y="669"/>
                  </a:cubicBezTo>
                  <a:cubicBezTo>
                    <a:pt x="191" y="655"/>
                    <a:pt x="188" y="617"/>
                    <a:pt x="188" y="617"/>
                  </a:cubicBezTo>
                  <a:cubicBezTo>
                    <a:pt x="188" y="617"/>
                    <a:pt x="193" y="614"/>
                    <a:pt x="201" y="614"/>
                  </a:cubicBezTo>
                  <a:cubicBezTo>
                    <a:pt x="201" y="614"/>
                    <a:pt x="201" y="614"/>
                    <a:pt x="203" y="614"/>
                  </a:cubicBezTo>
                  <a:cubicBezTo>
                    <a:pt x="210" y="618"/>
                    <a:pt x="218" y="621"/>
                    <a:pt x="218" y="621"/>
                  </a:cubicBezTo>
                  <a:cubicBezTo>
                    <a:pt x="218" y="621"/>
                    <a:pt x="218" y="621"/>
                    <a:pt x="271" y="581"/>
                  </a:cubicBezTo>
                  <a:cubicBezTo>
                    <a:pt x="271" y="581"/>
                    <a:pt x="271" y="582"/>
                    <a:pt x="273" y="452"/>
                  </a:cubicBezTo>
                  <a:cubicBezTo>
                    <a:pt x="273" y="452"/>
                    <a:pt x="273" y="452"/>
                    <a:pt x="239" y="454"/>
                  </a:cubicBezTo>
                  <a:close/>
                  <a:moveTo>
                    <a:pt x="206" y="440"/>
                  </a:moveTo>
                  <a:cubicBezTo>
                    <a:pt x="206" y="447"/>
                    <a:pt x="206" y="458"/>
                    <a:pt x="206" y="458"/>
                  </a:cubicBezTo>
                  <a:cubicBezTo>
                    <a:pt x="206" y="458"/>
                    <a:pt x="208" y="458"/>
                    <a:pt x="203" y="458"/>
                  </a:cubicBezTo>
                  <a:cubicBezTo>
                    <a:pt x="203" y="458"/>
                    <a:pt x="202" y="457"/>
                    <a:pt x="194" y="459"/>
                  </a:cubicBezTo>
                  <a:cubicBezTo>
                    <a:pt x="194" y="459"/>
                    <a:pt x="194" y="452"/>
                    <a:pt x="194" y="445"/>
                  </a:cubicBezTo>
                  <a:cubicBezTo>
                    <a:pt x="194" y="438"/>
                    <a:pt x="193" y="430"/>
                    <a:pt x="193" y="430"/>
                  </a:cubicBezTo>
                  <a:cubicBezTo>
                    <a:pt x="193" y="430"/>
                    <a:pt x="196" y="430"/>
                    <a:pt x="201" y="430"/>
                  </a:cubicBezTo>
                  <a:cubicBezTo>
                    <a:pt x="201" y="430"/>
                    <a:pt x="201" y="430"/>
                    <a:pt x="203" y="430"/>
                  </a:cubicBezTo>
                  <a:cubicBezTo>
                    <a:pt x="205" y="430"/>
                    <a:pt x="207" y="423"/>
                    <a:pt x="207" y="423"/>
                  </a:cubicBezTo>
                  <a:cubicBezTo>
                    <a:pt x="209" y="430"/>
                    <a:pt x="210" y="436"/>
                    <a:pt x="206" y="440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4076875" y="2880483"/>
              <a:ext cx="89318" cy="83905"/>
            </a:xfrm>
            <a:custGeom>
              <a:avLst/>
              <a:gdLst>
                <a:gd name="T0" fmla="*/ 7 w 28"/>
                <a:gd name="T1" fmla="*/ 7 h 26"/>
                <a:gd name="T2" fmla="*/ 7 w 28"/>
                <a:gd name="T3" fmla="*/ 26 h 26"/>
                <a:gd name="T4" fmla="*/ 12 w 28"/>
                <a:gd name="T5" fmla="*/ 10 h 26"/>
                <a:gd name="T6" fmla="*/ 28 w 28"/>
                <a:gd name="T7" fmla="*/ 5 h 26"/>
                <a:gd name="T8" fmla="*/ 7 w 28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7" y="7"/>
                  </a:moveTo>
                  <a:cubicBezTo>
                    <a:pt x="0" y="17"/>
                    <a:pt x="7" y="26"/>
                    <a:pt x="7" y="26"/>
                  </a:cubicBezTo>
                  <a:cubicBezTo>
                    <a:pt x="9" y="19"/>
                    <a:pt x="7" y="14"/>
                    <a:pt x="12" y="10"/>
                  </a:cubicBezTo>
                  <a:cubicBezTo>
                    <a:pt x="19" y="5"/>
                    <a:pt x="28" y="5"/>
                    <a:pt x="28" y="5"/>
                  </a:cubicBezTo>
                  <a:cubicBezTo>
                    <a:pt x="28" y="5"/>
                    <a:pt x="14" y="0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4231151" y="2050909"/>
              <a:ext cx="293667" cy="740256"/>
            </a:xfrm>
            <a:custGeom>
              <a:avLst/>
              <a:gdLst>
                <a:gd name="T0" fmla="*/ 78 w 92"/>
                <a:gd name="T1" fmla="*/ 109 h 231"/>
                <a:gd name="T2" fmla="*/ 92 w 92"/>
                <a:gd name="T3" fmla="*/ 5 h 231"/>
                <a:gd name="T4" fmla="*/ 87 w 92"/>
                <a:gd name="T5" fmla="*/ 0 h 231"/>
                <a:gd name="T6" fmla="*/ 63 w 92"/>
                <a:gd name="T7" fmla="*/ 26 h 231"/>
                <a:gd name="T8" fmla="*/ 34 w 92"/>
                <a:gd name="T9" fmla="*/ 3 h 231"/>
                <a:gd name="T10" fmla="*/ 32 w 92"/>
                <a:gd name="T11" fmla="*/ 10 h 231"/>
                <a:gd name="T12" fmla="*/ 29 w 92"/>
                <a:gd name="T13" fmla="*/ 12 h 231"/>
                <a:gd name="T14" fmla="*/ 29 w 92"/>
                <a:gd name="T15" fmla="*/ 62 h 231"/>
                <a:gd name="T16" fmla="*/ 12 w 92"/>
                <a:gd name="T17" fmla="*/ 194 h 231"/>
                <a:gd name="T18" fmla="*/ 0 w 92"/>
                <a:gd name="T19" fmla="*/ 219 h 231"/>
                <a:gd name="T20" fmla="*/ 58 w 92"/>
                <a:gd name="T21" fmla="*/ 231 h 231"/>
                <a:gd name="T22" fmla="*/ 83 w 92"/>
                <a:gd name="T23" fmla="*/ 231 h 231"/>
                <a:gd name="T24" fmla="*/ 78 w 92"/>
                <a:gd name="T25" fmla="*/ 10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31">
                  <a:moveTo>
                    <a:pt x="78" y="109"/>
                  </a:moveTo>
                  <a:cubicBezTo>
                    <a:pt x="80" y="71"/>
                    <a:pt x="87" y="22"/>
                    <a:pt x="92" y="5"/>
                  </a:cubicBezTo>
                  <a:cubicBezTo>
                    <a:pt x="90" y="5"/>
                    <a:pt x="87" y="3"/>
                    <a:pt x="87" y="0"/>
                  </a:cubicBezTo>
                  <a:cubicBezTo>
                    <a:pt x="83" y="10"/>
                    <a:pt x="70" y="26"/>
                    <a:pt x="63" y="26"/>
                  </a:cubicBezTo>
                  <a:cubicBezTo>
                    <a:pt x="53" y="26"/>
                    <a:pt x="39" y="15"/>
                    <a:pt x="34" y="3"/>
                  </a:cubicBezTo>
                  <a:cubicBezTo>
                    <a:pt x="34" y="5"/>
                    <a:pt x="32" y="7"/>
                    <a:pt x="32" y="1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2" y="19"/>
                    <a:pt x="32" y="33"/>
                    <a:pt x="29" y="62"/>
                  </a:cubicBezTo>
                  <a:cubicBezTo>
                    <a:pt x="27" y="116"/>
                    <a:pt x="17" y="179"/>
                    <a:pt x="12" y="194"/>
                  </a:cubicBezTo>
                  <a:cubicBezTo>
                    <a:pt x="7" y="208"/>
                    <a:pt x="0" y="219"/>
                    <a:pt x="0" y="219"/>
                  </a:cubicBezTo>
                  <a:cubicBezTo>
                    <a:pt x="0" y="219"/>
                    <a:pt x="39" y="231"/>
                    <a:pt x="58" y="231"/>
                  </a:cubicBezTo>
                  <a:cubicBezTo>
                    <a:pt x="78" y="231"/>
                    <a:pt x="83" y="231"/>
                    <a:pt x="83" y="231"/>
                  </a:cubicBezTo>
                  <a:cubicBezTo>
                    <a:pt x="83" y="231"/>
                    <a:pt x="75" y="151"/>
                    <a:pt x="78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4362422" y="2140227"/>
              <a:ext cx="124504" cy="724017"/>
            </a:xfrm>
            <a:custGeom>
              <a:avLst/>
              <a:gdLst>
                <a:gd name="T0" fmla="*/ 0 w 39"/>
                <a:gd name="T1" fmla="*/ 10 h 226"/>
                <a:gd name="T2" fmla="*/ 19 w 39"/>
                <a:gd name="T3" fmla="*/ 0 h 226"/>
                <a:gd name="T4" fmla="*/ 39 w 39"/>
                <a:gd name="T5" fmla="*/ 10 h 226"/>
                <a:gd name="T6" fmla="*/ 27 w 39"/>
                <a:gd name="T7" fmla="*/ 14 h 226"/>
                <a:gd name="T8" fmla="*/ 31 w 39"/>
                <a:gd name="T9" fmla="*/ 94 h 226"/>
                <a:gd name="T10" fmla="*/ 29 w 39"/>
                <a:gd name="T11" fmla="*/ 208 h 226"/>
                <a:gd name="T12" fmla="*/ 14 w 39"/>
                <a:gd name="T13" fmla="*/ 210 h 226"/>
                <a:gd name="T14" fmla="*/ 14 w 39"/>
                <a:gd name="T15" fmla="*/ 78 h 226"/>
                <a:gd name="T16" fmla="*/ 14 w 39"/>
                <a:gd name="T17" fmla="*/ 17 h 226"/>
                <a:gd name="T18" fmla="*/ 0 w 39"/>
                <a:gd name="T19" fmla="*/ 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26">
                  <a:moveTo>
                    <a:pt x="0" y="10"/>
                  </a:moveTo>
                  <a:cubicBezTo>
                    <a:pt x="0" y="10"/>
                    <a:pt x="7" y="0"/>
                    <a:pt x="19" y="0"/>
                  </a:cubicBezTo>
                  <a:cubicBezTo>
                    <a:pt x="31" y="0"/>
                    <a:pt x="39" y="10"/>
                    <a:pt x="39" y="10"/>
                  </a:cubicBezTo>
                  <a:cubicBezTo>
                    <a:pt x="39" y="10"/>
                    <a:pt x="27" y="7"/>
                    <a:pt x="27" y="14"/>
                  </a:cubicBezTo>
                  <a:cubicBezTo>
                    <a:pt x="27" y="24"/>
                    <a:pt x="31" y="66"/>
                    <a:pt x="31" y="94"/>
                  </a:cubicBezTo>
                  <a:cubicBezTo>
                    <a:pt x="31" y="123"/>
                    <a:pt x="34" y="196"/>
                    <a:pt x="29" y="208"/>
                  </a:cubicBezTo>
                  <a:cubicBezTo>
                    <a:pt x="27" y="222"/>
                    <a:pt x="17" y="226"/>
                    <a:pt x="14" y="210"/>
                  </a:cubicBezTo>
                  <a:cubicBezTo>
                    <a:pt x="12" y="191"/>
                    <a:pt x="12" y="97"/>
                    <a:pt x="14" y="78"/>
                  </a:cubicBezTo>
                  <a:cubicBezTo>
                    <a:pt x="14" y="59"/>
                    <a:pt x="17" y="21"/>
                    <a:pt x="14" y="17"/>
                  </a:cubicBezTo>
                  <a:cubicBezTo>
                    <a:pt x="12" y="10"/>
                    <a:pt x="7" y="7"/>
                    <a:pt x="0" y="10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8" name="Group 90"/>
          <p:cNvGrpSpPr/>
          <p:nvPr/>
        </p:nvGrpSpPr>
        <p:grpSpPr>
          <a:xfrm>
            <a:off x="3033480" y="2547445"/>
            <a:ext cx="457416" cy="1768765"/>
            <a:chOff x="3033480" y="1980538"/>
            <a:chExt cx="457416" cy="1768765"/>
          </a:xfrm>
        </p:grpSpPr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3033480" y="1980538"/>
              <a:ext cx="457416" cy="1768765"/>
            </a:xfrm>
            <a:custGeom>
              <a:avLst/>
              <a:gdLst>
                <a:gd name="T0" fmla="*/ 140 w 143"/>
                <a:gd name="T1" fmla="*/ 105 h 552"/>
                <a:gd name="T2" fmla="*/ 133 w 143"/>
                <a:gd name="T3" fmla="*/ 95 h 552"/>
                <a:gd name="T4" fmla="*/ 113 w 143"/>
                <a:gd name="T5" fmla="*/ 90 h 552"/>
                <a:gd name="T6" fmla="*/ 101 w 143"/>
                <a:gd name="T7" fmla="*/ 77 h 552"/>
                <a:gd name="T8" fmla="*/ 96 w 143"/>
                <a:gd name="T9" fmla="*/ 67 h 552"/>
                <a:gd name="T10" fmla="*/ 101 w 143"/>
                <a:gd name="T11" fmla="*/ 52 h 552"/>
                <a:gd name="T12" fmla="*/ 106 w 143"/>
                <a:gd name="T13" fmla="*/ 31 h 552"/>
                <a:gd name="T14" fmla="*/ 81 w 143"/>
                <a:gd name="T15" fmla="*/ 0 h 552"/>
                <a:gd name="T16" fmla="*/ 57 w 143"/>
                <a:gd name="T17" fmla="*/ 31 h 552"/>
                <a:gd name="T18" fmla="*/ 60 w 143"/>
                <a:gd name="T19" fmla="*/ 51 h 552"/>
                <a:gd name="T20" fmla="*/ 66 w 143"/>
                <a:gd name="T21" fmla="*/ 62 h 552"/>
                <a:gd name="T22" fmla="*/ 67 w 143"/>
                <a:gd name="T23" fmla="*/ 70 h 552"/>
                <a:gd name="T24" fmla="*/ 66 w 143"/>
                <a:gd name="T25" fmla="*/ 75 h 552"/>
                <a:gd name="T26" fmla="*/ 57 w 143"/>
                <a:gd name="T27" fmla="*/ 82 h 552"/>
                <a:gd name="T28" fmla="*/ 42 w 143"/>
                <a:gd name="T29" fmla="*/ 88 h 552"/>
                <a:gd name="T30" fmla="*/ 20 w 143"/>
                <a:gd name="T31" fmla="*/ 98 h 552"/>
                <a:gd name="T32" fmla="*/ 18 w 143"/>
                <a:gd name="T33" fmla="*/ 115 h 552"/>
                <a:gd name="T34" fmla="*/ 13 w 143"/>
                <a:gd name="T35" fmla="*/ 133 h 552"/>
                <a:gd name="T36" fmla="*/ 6 w 143"/>
                <a:gd name="T37" fmla="*/ 182 h 552"/>
                <a:gd name="T38" fmla="*/ 32 w 143"/>
                <a:gd name="T39" fmla="*/ 192 h 552"/>
                <a:gd name="T40" fmla="*/ 30 w 143"/>
                <a:gd name="T41" fmla="*/ 210 h 552"/>
                <a:gd name="T42" fmla="*/ 28 w 143"/>
                <a:gd name="T43" fmla="*/ 231 h 552"/>
                <a:gd name="T44" fmla="*/ 28 w 143"/>
                <a:gd name="T45" fmla="*/ 293 h 552"/>
                <a:gd name="T46" fmla="*/ 28 w 143"/>
                <a:gd name="T47" fmla="*/ 357 h 552"/>
                <a:gd name="T48" fmla="*/ 47 w 143"/>
                <a:gd name="T49" fmla="*/ 361 h 552"/>
                <a:gd name="T50" fmla="*/ 56 w 143"/>
                <a:gd name="T51" fmla="*/ 361 h 552"/>
                <a:gd name="T52" fmla="*/ 56 w 143"/>
                <a:gd name="T53" fmla="*/ 382 h 552"/>
                <a:gd name="T54" fmla="*/ 59 w 143"/>
                <a:gd name="T55" fmla="*/ 443 h 552"/>
                <a:gd name="T56" fmla="*/ 62 w 143"/>
                <a:gd name="T57" fmla="*/ 492 h 552"/>
                <a:gd name="T58" fmla="*/ 54 w 143"/>
                <a:gd name="T59" fmla="*/ 528 h 552"/>
                <a:gd name="T60" fmla="*/ 44 w 143"/>
                <a:gd name="T61" fmla="*/ 541 h 552"/>
                <a:gd name="T62" fmla="*/ 42 w 143"/>
                <a:gd name="T63" fmla="*/ 547 h 552"/>
                <a:gd name="T64" fmla="*/ 71 w 143"/>
                <a:gd name="T65" fmla="*/ 546 h 552"/>
                <a:gd name="T66" fmla="*/ 74 w 143"/>
                <a:gd name="T67" fmla="*/ 531 h 552"/>
                <a:gd name="T68" fmla="*/ 80 w 143"/>
                <a:gd name="T69" fmla="*/ 521 h 552"/>
                <a:gd name="T70" fmla="*/ 80 w 143"/>
                <a:gd name="T71" fmla="*/ 526 h 552"/>
                <a:gd name="T72" fmla="*/ 74 w 143"/>
                <a:gd name="T73" fmla="*/ 543 h 552"/>
                <a:gd name="T74" fmla="*/ 81 w 143"/>
                <a:gd name="T75" fmla="*/ 552 h 552"/>
                <a:gd name="T76" fmla="*/ 104 w 143"/>
                <a:gd name="T77" fmla="*/ 544 h 552"/>
                <a:gd name="T78" fmla="*/ 106 w 143"/>
                <a:gd name="T79" fmla="*/ 520 h 552"/>
                <a:gd name="T80" fmla="*/ 106 w 143"/>
                <a:gd name="T81" fmla="*/ 498 h 552"/>
                <a:gd name="T82" fmla="*/ 113 w 143"/>
                <a:gd name="T83" fmla="*/ 451 h 552"/>
                <a:gd name="T84" fmla="*/ 119 w 143"/>
                <a:gd name="T85" fmla="*/ 392 h 552"/>
                <a:gd name="T86" fmla="*/ 116 w 143"/>
                <a:gd name="T87" fmla="*/ 364 h 552"/>
                <a:gd name="T88" fmla="*/ 116 w 143"/>
                <a:gd name="T89" fmla="*/ 356 h 552"/>
                <a:gd name="T90" fmla="*/ 134 w 143"/>
                <a:gd name="T91" fmla="*/ 352 h 552"/>
                <a:gd name="T92" fmla="*/ 133 w 143"/>
                <a:gd name="T93" fmla="*/ 300 h 552"/>
                <a:gd name="T94" fmla="*/ 131 w 143"/>
                <a:gd name="T95" fmla="*/ 251 h 552"/>
                <a:gd name="T96" fmla="*/ 130 w 143"/>
                <a:gd name="T97" fmla="*/ 233 h 552"/>
                <a:gd name="T98" fmla="*/ 130 w 143"/>
                <a:gd name="T99" fmla="*/ 221 h 552"/>
                <a:gd name="T100" fmla="*/ 126 w 143"/>
                <a:gd name="T101" fmla="*/ 205 h 552"/>
                <a:gd name="T102" fmla="*/ 140 w 143"/>
                <a:gd name="T103" fmla="*/ 195 h 552"/>
                <a:gd name="T104" fmla="*/ 143 w 143"/>
                <a:gd name="T105" fmla="*/ 146 h 552"/>
                <a:gd name="T106" fmla="*/ 140 w 143"/>
                <a:gd name="T107" fmla="*/ 10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552">
                  <a:moveTo>
                    <a:pt x="140" y="105"/>
                  </a:moveTo>
                  <a:cubicBezTo>
                    <a:pt x="140" y="100"/>
                    <a:pt x="142" y="98"/>
                    <a:pt x="133" y="95"/>
                  </a:cubicBezTo>
                  <a:cubicBezTo>
                    <a:pt x="125" y="93"/>
                    <a:pt x="120" y="95"/>
                    <a:pt x="113" y="90"/>
                  </a:cubicBezTo>
                  <a:cubicBezTo>
                    <a:pt x="106" y="85"/>
                    <a:pt x="104" y="79"/>
                    <a:pt x="101" y="77"/>
                  </a:cubicBezTo>
                  <a:cubicBezTo>
                    <a:pt x="98" y="74"/>
                    <a:pt x="93" y="70"/>
                    <a:pt x="96" y="67"/>
                  </a:cubicBezTo>
                  <a:cubicBezTo>
                    <a:pt x="98" y="64"/>
                    <a:pt x="101" y="59"/>
                    <a:pt x="101" y="52"/>
                  </a:cubicBezTo>
                  <a:cubicBezTo>
                    <a:pt x="108" y="52"/>
                    <a:pt x="109" y="31"/>
                    <a:pt x="106" y="31"/>
                  </a:cubicBezTo>
                  <a:cubicBezTo>
                    <a:pt x="104" y="16"/>
                    <a:pt x="103" y="0"/>
                    <a:pt x="81" y="0"/>
                  </a:cubicBezTo>
                  <a:cubicBezTo>
                    <a:pt x="62" y="0"/>
                    <a:pt x="57" y="15"/>
                    <a:pt x="57" y="31"/>
                  </a:cubicBezTo>
                  <a:cubicBezTo>
                    <a:pt x="54" y="31"/>
                    <a:pt x="55" y="51"/>
                    <a:pt x="60" y="51"/>
                  </a:cubicBezTo>
                  <a:cubicBezTo>
                    <a:pt x="60" y="52"/>
                    <a:pt x="62" y="61"/>
                    <a:pt x="66" y="62"/>
                  </a:cubicBezTo>
                  <a:cubicBezTo>
                    <a:pt x="67" y="64"/>
                    <a:pt x="67" y="65"/>
                    <a:pt x="67" y="70"/>
                  </a:cubicBezTo>
                  <a:cubicBezTo>
                    <a:pt x="67" y="74"/>
                    <a:pt x="66" y="75"/>
                    <a:pt x="66" y="75"/>
                  </a:cubicBezTo>
                  <a:cubicBezTo>
                    <a:pt x="66" y="75"/>
                    <a:pt x="57" y="77"/>
                    <a:pt x="57" y="82"/>
                  </a:cubicBezTo>
                  <a:cubicBezTo>
                    <a:pt x="55" y="85"/>
                    <a:pt x="49" y="88"/>
                    <a:pt x="42" y="88"/>
                  </a:cubicBezTo>
                  <a:cubicBezTo>
                    <a:pt x="33" y="88"/>
                    <a:pt x="20" y="93"/>
                    <a:pt x="20" y="98"/>
                  </a:cubicBezTo>
                  <a:cubicBezTo>
                    <a:pt x="20" y="103"/>
                    <a:pt x="20" y="115"/>
                    <a:pt x="18" y="115"/>
                  </a:cubicBezTo>
                  <a:cubicBezTo>
                    <a:pt x="15" y="113"/>
                    <a:pt x="15" y="123"/>
                    <a:pt x="13" y="133"/>
                  </a:cubicBezTo>
                  <a:cubicBezTo>
                    <a:pt x="12" y="142"/>
                    <a:pt x="0" y="174"/>
                    <a:pt x="6" y="182"/>
                  </a:cubicBezTo>
                  <a:cubicBezTo>
                    <a:pt x="15" y="192"/>
                    <a:pt x="32" y="192"/>
                    <a:pt x="32" y="192"/>
                  </a:cubicBezTo>
                  <a:cubicBezTo>
                    <a:pt x="32" y="192"/>
                    <a:pt x="32" y="197"/>
                    <a:pt x="30" y="210"/>
                  </a:cubicBezTo>
                  <a:cubicBezTo>
                    <a:pt x="28" y="221"/>
                    <a:pt x="24" y="231"/>
                    <a:pt x="28" y="231"/>
                  </a:cubicBezTo>
                  <a:cubicBezTo>
                    <a:pt x="32" y="231"/>
                    <a:pt x="28" y="272"/>
                    <a:pt x="28" y="293"/>
                  </a:cubicBezTo>
                  <a:cubicBezTo>
                    <a:pt x="28" y="315"/>
                    <a:pt x="28" y="352"/>
                    <a:pt x="28" y="357"/>
                  </a:cubicBezTo>
                  <a:cubicBezTo>
                    <a:pt x="28" y="361"/>
                    <a:pt x="42" y="361"/>
                    <a:pt x="47" y="361"/>
                  </a:cubicBezTo>
                  <a:cubicBezTo>
                    <a:pt x="50" y="361"/>
                    <a:pt x="56" y="361"/>
                    <a:pt x="56" y="361"/>
                  </a:cubicBezTo>
                  <a:cubicBezTo>
                    <a:pt x="56" y="361"/>
                    <a:pt x="56" y="372"/>
                    <a:pt x="56" y="382"/>
                  </a:cubicBezTo>
                  <a:cubicBezTo>
                    <a:pt x="56" y="390"/>
                    <a:pt x="57" y="433"/>
                    <a:pt x="59" y="443"/>
                  </a:cubicBezTo>
                  <a:cubicBezTo>
                    <a:pt x="59" y="452"/>
                    <a:pt x="64" y="477"/>
                    <a:pt x="62" y="492"/>
                  </a:cubicBezTo>
                  <a:cubicBezTo>
                    <a:pt x="62" y="505"/>
                    <a:pt x="59" y="520"/>
                    <a:pt x="54" y="528"/>
                  </a:cubicBezTo>
                  <a:cubicBezTo>
                    <a:pt x="49" y="534"/>
                    <a:pt x="47" y="538"/>
                    <a:pt x="44" y="541"/>
                  </a:cubicBezTo>
                  <a:cubicBezTo>
                    <a:pt x="42" y="544"/>
                    <a:pt x="35" y="547"/>
                    <a:pt x="42" y="547"/>
                  </a:cubicBezTo>
                  <a:cubicBezTo>
                    <a:pt x="50" y="547"/>
                    <a:pt x="67" y="549"/>
                    <a:pt x="71" y="546"/>
                  </a:cubicBezTo>
                  <a:cubicBezTo>
                    <a:pt x="74" y="543"/>
                    <a:pt x="70" y="534"/>
                    <a:pt x="74" y="531"/>
                  </a:cubicBezTo>
                  <a:cubicBezTo>
                    <a:pt x="75" y="526"/>
                    <a:pt x="80" y="521"/>
                    <a:pt x="80" y="521"/>
                  </a:cubicBezTo>
                  <a:cubicBezTo>
                    <a:pt x="80" y="526"/>
                    <a:pt x="80" y="526"/>
                    <a:pt x="80" y="526"/>
                  </a:cubicBezTo>
                  <a:cubicBezTo>
                    <a:pt x="80" y="526"/>
                    <a:pt x="74" y="539"/>
                    <a:pt x="74" y="543"/>
                  </a:cubicBezTo>
                  <a:cubicBezTo>
                    <a:pt x="75" y="546"/>
                    <a:pt x="75" y="552"/>
                    <a:pt x="81" y="552"/>
                  </a:cubicBezTo>
                  <a:cubicBezTo>
                    <a:pt x="86" y="552"/>
                    <a:pt x="103" y="549"/>
                    <a:pt x="104" y="544"/>
                  </a:cubicBezTo>
                  <a:cubicBezTo>
                    <a:pt x="106" y="538"/>
                    <a:pt x="104" y="524"/>
                    <a:pt x="106" y="520"/>
                  </a:cubicBezTo>
                  <a:cubicBezTo>
                    <a:pt x="108" y="515"/>
                    <a:pt x="108" y="506"/>
                    <a:pt x="106" y="498"/>
                  </a:cubicBezTo>
                  <a:cubicBezTo>
                    <a:pt x="104" y="492"/>
                    <a:pt x="108" y="465"/>
                    <a:pt x="113" y="451"/>
                  </a:cubicBezTo>
                  <a:cubicBezTo>
                    <a:pt x="120" y="436"/>
                    <a:pt x="119" y="405"/>
                    <a:pt x="119" y="392"/>
                  </a:cubicBezTo>
                  <a:cubicBezTo>
                    <a:pt x="119" y="379"/>
                    <a:pt x="116" y="369"/>
                    <a:pt x="116" y="364"/>
                  </a:cubicBezTo>
                  <a:cubicBezTo>
                    <a:pt x="116" y="357"/>
                    <a:pt x="116" y="356"/>
                    <a:pt x="116" y="356"/>
                  </a:cubicBezTo>
                  <a:cubicBezTo>
                    <a:pt x="116" y="356"/>
                    <a:pt x="134" y="356"/>
                    <a:pt x="134" y="352"/>
                  </a:cubicBezTo>
                  <a:cubicBezTo>
                    <a:pt x="134" y="349"/>
                    <a:pt x="133" y="315"/>
                    <a:pt x="133" y="300"/>
                  </a:cubicBezTo>
                  <a:cubicBezTo>
                    <a:pt x="133" y="285"/>
                    <a:pt x="131" y="264"/>
                    <a:pt x="131" y="251"/>
                  </a:cubicBezTo>
                  <a:cubicBezTo>
                    <a:pt x="129" y="238"/>
                    <a:pt x="130" y="233"/>
                    <a:pt x="130" y="233"/>
                  </a:cubicBezTo>
                  <a:cubicBezTo>
                    <a:pt x="130" y="233"/>
                    <a:pt x="131" y="231"/>
                    <a:pt x="130" y="221"/>
                  </a:cubicBezTo>
                  <a:cubicBezTo>
                    <a:pt x="128" y="213"/>
                    <a:pt x="126" y="205"/>
                    <a:pt x="126" y="205"/>
                  </a:cubicBezTo>
                  <a:cubicBezTo>
                    <a:pt x="126" y="205"/>
                    <a:pt x="136" y="205"/>
                    <a:pt x="140" y="195"/>
                  </a:cubicBezTo>
                  <a:cubicBezTo>
                    <a:pt x="142" y="183"/>
                    <a:pt x="143" y="167"/>
                    <a:pt x="143" y="146"/>
                  </a:cubicBezTo>
                  <a:cubicBezTo>
                    <a:pt x="142" y="126"/>
                    <a:pt x="140" y="110"/>
                    <a:pt x="140" y="105"/>
                  </a:cubicBezTo>
                  <a:close/>
                </a:path>
              </a:pathLst>
            </a:custGeom>
            <a:solidFill>
              <a:srgbClr val="E5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3222942" y="2217366"/>
              <a:ext cx="133977" cy="272014"/>
            </a:xfrm>
            <a:custGeom>
              <a:avLst/>
              <a:gdLst>
                <a:gd name="T0" fmla="*/ 10 w 42"/>
                <a:gd name="T1" fmla="*/ 85 h 85"/>
                <a:gd name="T2" fmla="*/ 19 w 42"/>
                <a:gd name="T3" fmla="*/ 62 h 85"/>
                <a:gd name="T4" fmla="*/ 35 w 42"/>
                <a:gd name="T5" fmla="*/ 26 h 85"/>
                <a:gd name="T6" fmla="*/ 42 w 42"/>
                <a:gd name="T7" fmla="*/ 3 h 85"/>
                <a:gd name="T8" fmla="*/ 39 w 42"/>
                <a:gd name="T9" fmla="*/ 0 h 85"/>
                <a:gd name="T10" fmla="*/ 34 w 42"/>
                <a:gd name="T11" fmla="*/ 13 h 85"/>
                <a:gd name="T12" fmla="*/ 24 w 42"/>
                <a:gd name="T13" fmla="*/ 23 h 85"/>
                <a:gd name="T14" fmla="*/ 24 w 42"/>
                <a:gd name="T15" fmla="*/ 31 h 85"/>
                <a:gd name="T16" fmla="*/ 19 w 42"/>
                <a:gd name="T17" fmla="*/ 38 h 85"/>
                <a:gd name="T18" fmla="*/ 19 w 42"/>
                <a:gd name="T19" fmla="*/ 29 h 85"/>
                <a:gd name="T20" fmla="*/ 12 w 42"/>
                <a:gd name="T21" fmla="*/ 24 h 85"/>
                <a:gd name="T22" fmla="*/ 7 w 42"/>
                <a:gd name="T23" fmla="*/ 1 h 85"/>
                <a:gd name="T24" fmla="*/ 4 w 42"/>
                <a:gd name="T25" fmla="*/ 3 h 85"/>
                <a:gd name="T26" fmla="*/ 0 w 42"/>
                <a:gd name="T27" fmla="*/ 39 h 85"/>
                <a:gd name="T28" fmla="*/ 9 w 42"/>
                <a:gd name="T29" fmla="*/ 70 h 85"/>
                <a:gd name="T30" fmla="*/ 10 w 42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85">
                  <a:moveTo>
                    <a:pt x="10" y="85"/>
                  </a:moveTo>
                  <a:cubicBezTo>
                    <a:pt x="10" y="85"/>
                    <a:pt x="14" y="72"/>
                    <a:pt x="19" y="62"/>
                  </a:cubicBezTo>
                  <a:cubicBezTo>
                    <a:pt x="22" y="51"/>
                    <a:pt x="30" y="38"/>
                    <a:pt x="35" y="26"/>
                  </a:cubicBezTo>
                  <a:cubicBezTo>
                    <a:pt x="40" y="18"/>
                    <a:pt x="42" y="10"/>
                    <a:pt x="42" y="3"/>
                  </a:cubicBezTo>
                  <a:cubicBezTo>
                    <a:pt x="40" y="3"/>
                    <a:pt x="39" y="1"/>
                    <a:pt x="39" y="0"/>
                  </a:cubicBezTo>
                  <a:cubicBezTo>
                    <a:pt x="37" y="5"/>
                    <a:pt x="35" y="10"/>
                    <a:pt x="34" y="13"/>
                  </a:cubicBezTo>
                  <a:cubicBezTo>
                    <a:pt x="32" y="18"/>
                    <a:pt x="25" y="20"/>
                    <a:pt x="24" y="23"/>
                  </a:cubicBezTo>
                  <a:cubicBezTo>
                    <a:pt x="20" y="24"/>
                    <a:pt x="25" y="28"/>
                    <a:pt x="24" y="31"/>
                  </a:cubicBezTo>
                  <a:cubicBezTo>
                    <a:pt x="20" y="36"/>
                    <a:pt x="19" y="38"/>
                    <a:pt x="19" y="38"/>
                  </a:cubicBezTo>
                  <a:cubicBezTo>
                    <a:pt x="19" y="38"/>
                    <a:pt x="20" y="34"/>
                    <a:pt x="19" y="29"/>
                  </a:cubicBezTo>
                  <a:cubicBezTo>
                    <a:pt x="17" y="26"/>
                    <a:pt x="15" y="29"/>
                    <a:pt x="12" y="24"/>
                  </a:cubicBezTo>
                  <a:cubicBezTo>
                    <a:pt x="10" y="20"/>
                    <a:pt x="9" y="8"/>
                    <a:pt x="7" y="1"/>
                  </a:cubicBezTo>
                  <a:cubicBezTo>
                    <a:pt x="7" y="1"/>
                    <a:pt x="5" y="1"/>
                    <a:pt x="4" y="3"/>
                  </a:cubicBezTo>
                  <a:cubicBezTo>
                    <a:pt x="2" y="8"/>
                    <a:pt x="0" y="31"/>
                    <a:pt x="0" y="39"/>
                  </a:cubicBezTo>
                  <a:cubicBezTo>
                    <a:pt x="0" y="47"/>
                    <a:pt x="5" y="62"/>
                    <a:pt x="9" y="70"/>
                  </a:cubicBezTo>
                  <a:cubicBezTo>
                    <a:pt x="10" y="79"/>
                    <a:pt x="10" y="85"/>
                    <a:pt x="10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3174223" y="2636889"/>
              <a:ext cx="198936" cy="96085"/>
            </a:xfrm>
            <a:custGeom>
              <a:avLst/>
              <a:gdLst>
                <a:gd name="T0" fmla="*/ 40 w 62"/>
                <a:gd name="T1" fmla="*/ 19 h 30"/>
                <a:gd name="T2" fmla="*/ 34 w 62"/>
                <a:gd name="T3" fmla="*/ 0 h 30"/>
                <a:gd name="T4" fmla="*/ 29 w 62"/>
                <a:gd name="T5" fmla="*/ 0 h 30"/>
                <a:gd name="T6" fmla="*/ 18 w 62"/>
                <a:gd name="T7" fmla="*/ 16 h 30"/>
                <a:gd name="T8" fmla="*/ 0 w 62"/>
                <a:gd name="T9" fmla="*/ 19 h 30"/>
                <a:gd name="T10" fmla="*/ 13 w 62"/>
                <a:gd name="T11" fmla="*/ 24 h 30"/>
                <a:gd name="T12" fmla="*/ 25 w 62"/>
                <a:gd name="T13" fmla="*/ 21 h 30"/>
                <a:gd name="T14" fmla="*/ 47 w 62"/>
                <a:gd name="T15" fmla="*/ 28 h 30"/>
                <a:gd name="T16" fmla="*/ 62 w 62"/>
                <a:gd name="T17" fmla="*/ 23 h 30"/>
                <a:gd name="T18" fmla="*/ 40 w 62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0">
                  <a:moveTo>
                    <a:pt x="40" y="19"/>
                  </a:moveTo>
                  <a:cubicBezTo>
                    <a:pt x="34" y="14"/>
                    <a:pt x="34" y="8"/>
                    <a:pt x="3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5" y="14"/>
                    <a:pt x="18" y="16"/>
                  </a:cubicBezTo>
                  <a:cubicBezTo>
                    <a:pt x="12" y="19"/>
                    <a:pt x="0" y="19"/>
                    <a:pt x="0" y="19"/>
                  </a:cubicBezTo>
                  <a:cubicBezTo>
                    <a:pt x="0" y="19"/>
                    <a:pt x="5" y="24"/>
                    <a:pt x="13" y="24"/>
                  </a:cubicBezTo>
                  <a:cubicBezTo>
                    <a:pt x="22" y="24"/>
                    <a:pt x="25" y="21"/>
                    <a:pt x="25" y="21"/>
                  </a:cubicBezTo>
                  <a:cubicBezTo>
                    <a:pt x="25" y="21"/>
                    <a:pt x="37" y="30"/>
                    <a:pt x="47" y="28"/>
                  </a:cubicBezTo>
                  <a:cubicBezTo>
                    <a:pt x="59" y="26"/>
                    <a:pt x="62" y="23"/>
                    <a:pt x="62" y="23"/>
                  </a:cubicBezTo>
                  <a:cubicBezTo>
                    <a:pt x="62" y="23"/>
                    <a:pt x="47" y="24"/>
                    <a:pt x="4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02" name="Group 82"/>
          <p:cNvGrpSpPr/>
          <p:nvPr/>
        </p:nvGrpSpPr>
        <p:grpSpPr>
          <a:xfrm>
            <a:off x="6430266" y="892598"/>
            <a:ext cx="956784" cy="3435517"/>
            <a:chOff x="6430266" y="1268701"/>
            <a:chExt cx="956784" cy="3778417"/>
          </a:xfrm>
        </p:grpSpPr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6430266" y="1268701"/>
              <a:ext cx="956784" cy="3778417"/>
            </a:xfrm>
            <a:custGeom>
              <a:avLst/>
              <a:gdLst>
                <a:gd name="T0" fmla="*/ 111 w 299"/>
                <a:gd name="T1" fmla="*/ 25 h 1179"/>
                <a:gd name="T2" fmla="*/ 77 w 299"/>
                <a:gd name="T3" fmla="*/ 139 h 1179"/>
                <a:gd name="T4" fmla="*/ 41 w 299"/>
                <a:gd name="T5" fmla="*/ 193 h 1179"/>
                <a:gd name="T6" fmla="*/ 7 w 299"/>
                <a:gd name="T7" fmla="*/ 276 h 1179"/>
                <a:gd name="T8" fmla="*/ 44 w 299"/>
                <a:gd name="T9" fmla="*/ 394 h 1179"/>
                <a:gd name="T10" fmla="*/ 29 w 299"/>
                <a:gd name="T11" fmla="*/ 455 h 1179"/>
                <a:gd name="T12" fmla="*/ 22 w 299"/>
                <a:gd name="T13" fmla="*/ 545 h 1179"/>
                <a:gd name="T14" fmla="*/ 37 w 299"/>
                <a:gd name="T15" fmla="*/ 731 h 1179"/>
                <a:gd name="T16" fmla="*/ 55 w 299"/>
                <a:gd name="T17" fmla="*/ 867 h 1179"/>
                <a:gd name="T18" fmla="*/ 88 w 299"/>
                <a:gd name="T19" fmla="*/ 1061 h 1179"/>
                <a:gd name="T20" fmla="*/ 85 w 299"/>
                <a:gd name="T21" fmla="*/ 1122 h 1179"/>
                <a:gd name="T22" fmla="*/ 144 w 299"/>
                <a:gd name="T23" fmla="*/ 1176 h 1179"/>
                <a:gd name="T24" fmla="*/ 136 w 299"/>
                <a:gd name="T25" fmla="*/ 1115 h 1179"/>
                <a:gd name="T26" fmla="*/ 122 w 299"/>
                <a:gd name="T27" fmla="*/ 993 h 1179"/>
                <a:gd name="T28" fmla="*/ 125 w 299"/>
                <a:gd name="T29" fmla="*/ 864 h 1179"/>
                <a:gd name="T30" fmla="*/ 177 w 299"/>
                <a:gd name="T31" fmla="*/ 900 h 1179"/>
                <a:gd name="T32" fmla="*/ 177 w 299"/>
                <a:gd name="T33" fmla="*/ 1068 h 1179"/>
                <a:gd name="T34" fmla="*/ 173 w 299"/>
                <a:gd name="T35" fmla="*/ 1151 h 1179"/>
                <a:gd name="T36" fmla="*/ 188 w 299"/>
                <a:gd name="T37" fmla="*/ 1158 h 1179"/>
                <a:gd name="T38" fmla="*/ 184 w 299"/>
                <a:gd name="T39" fmla="*/ 1126 h 1179"/>
                <a:gd name="T40" fmla="*/ 225 w 299"/>
                <a:gd name="T41" fmla="*/ 1172 h 1179"/>
                <a:gd name="T42" fmla="*/ 254 w 299"/>
                <a:gd name="T43" fmla="*/ 1147 h 1179"/>
                <a:gd name="T44" fmla="*/ 221 w 299"/>
                <a:gd name="T45" fmla="*/ 1054 h 1179"/>
                <a:gd name="T46" fmla="*/ 251 w 299"/>
                <a:gd name="T47" fmla="*/ 857 h 1179"/>
                <a:gd name="T48" fmla="*/ 269 w 299"/>
                <a:gd name="T49" fmla="*/ 771 h 1179"/>
                <a:gd name="T50" fmla="*/ 262 w 299"/>
                <a:gd name="T51" fmla="*/ 555 h 1179"/>
                <a:gd name="T52" fmla="*/ 258 w 299"/>
                <a:gd name="T53" fmla="*/ 473 h 1179"/>
                <a:gd name="T54" fmla="*/ 291 w 299"/>
                <a:gd name="T55" fmla="*/ 419 h 1179"/>
                <a:gd name="T56" fmla="*/ 295 w 299"/>
                <a:gd name="T57" fmla="*/ 373 h 1179"/>
                <a:gd name="T58" fmla="*/ 258 w 299"/>
                <a:gd name="T59" fmla="*/ 240 h 1179"/>
                <a:gd name="T60" fmla="*/ 221 w 299"/>
                <a:gd name="T61" fmla="*/ 193 h 1179"/>
                <a:gd name="T62" fmla="*/ 214 w 299"/>
                <a:gd name="T63" fmla="*/ 57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9" h="1179">
                  <a:moveTo>
                    <a:pt x="140" y="18"/>
                  </a:moveTo>
                  <a:cubicBezTo>
                    <a:pt x="140" y="18"/>
                    <a:pt x="122" y="10"/>
                    <a:pt x="111" y="25"/>
                  </a:cubicBezTo>
                  <a:cubicBezTo>
                    <a:pt x="99" y="35"/>
                    <a:pt x="92" y="64"/>
                    <a:pt x="88" y="79"/>
                  </a:cubicBezTo>
                  <a:cubicBezTo>
                    <a:pt x="85" y="93"/>
                    <a:pt x="88" y="132"/>
                    <a:pt x="77" y="139"/>
                  </a:cubicBezTo>
                  <a:cubicBezTo>
                    <a:pt x="59" y="147"/>
                    <a:pt x="77" y="168"/>
                    <a:pt x="63" y="172"/>
                  </a:cubicBezTo>
                  <a:cubicBezTo>
                    <a:pt x="48" y="175"/>
                    <a:pt x="41" y="193"/>
                    <a:pt x="41" y="193"/>
                  </a:cubicBezTo>
                  <a:cubicBezTo>
                    <a:pt x="41" y="193"/>
                    <a:pt x="11" y="186"/>
                    <a:pt x="4" y="204"/>
                  </a:cubicBezTo>
                  <a:cubicBezTo>
                    <a:pt x="0" y="218"/>
                    <a:pt x="4" y="261"/>
                    <a:pt x="7" y="276"/>
                  </a:cubicBezTo>
                  <a:cubicBezTo>
                    <a:pt x="7" y="290"/>
                    <a:pt x="29" y="358"/>
                    <a:pt x="29" y="373"/>
                  </a:cubicBezTo>
                  <a:cubicBezTo>
                    <a:pt x="33" y="383"/>
                    <a:pt x="44" y="394"/>
                    <a:pt x="44" y="394"/>
                  </a:cubicBezTo>
                  <a:cubicBezTo>
                    <a:pt x="44" y="394"/>
                    <a:pt x="44" y="412"/>
                    <a:pt x="37" y="430"/>
                  </a:cubicBezTo>
                  <a:cubicBezTo>
                    <a:pt x="29" y="451"/>
                    <a:pt x="29" y="455"/>
                    <a:pt x="29" y="455"/>
                  </a:cubicBezTo>
                  <a:cubicBezTo>
                    <a:pt x="29" y="455"/>
                    <a:pt x="22" y="502"/>
                    <a:pt x="15" y="520"/>
                  </a:cubicBezTo>
                  <a:cubicBezTo>
                    <a:pt x="11" y="538"/>
                    <a:pt x="11" y="538"/>
                    <a:pt x="22" y="545"/>
                  </a:cubicBezTo>
                  <a:cubicBezTo>
                    <a:pt x="33" y="548"/>
                    <a:pt x="41" y="555"/>
                    <a:pt x="41" y="577"/>
                  </a:cubicBezTo>
                  <a:cubicBezTo>
                    <a:pt x="41" y="595"/>
                    <a:pt x="29" y="663"/>
                    <a:pt x="37" y="731"/>
                  </a:cubicBezTo>
                  <a:cubicBezTo>
                    <a:pt x="44" y="799"/>
                    <a:pt x="44" y="867"/>
                    <a:pt x="44" y="867"/>
                  </a:cubicBezTo>
                  <a:cubicBezTo>
                    <a:pt x="55" y="867"/>
                    <a:pt x="55" y="867"/>
                    <a:pt x="55" y="867"/>
                  </a:cubicBezTo>
                  <a:cubicBezTo>
                    <a:pt x="55" y="867"/>
                    <a:pt x="52" y="918"/>
                    <a:pt x="63" y="961"/>
                  </a:cubicBezTo>
                  <a:cubicBezTo>
                    <a:pt x="77" y="1007"/>
                    <a:pt x="88" y="1047"/>
                    <a:pt x="88" y="1061"/>
                  </a:cubicBezTo>
                  <a:cubicBezTo>
                    <a:pt x="88" y="1072"/>
                    <a:pt x="88" y="1079"/>
                    <a:pt x="85" y="1086"/>
                  </a:cubicBezTo>
                  <a:cubicBezTo>
                    <a:pt x="85" y="1093"/>
                    <a:pt x="77" y="1104"/>
                    <a:pt x="85" y="1122"/>
                  </a:cubicBezTo>
                  <a:cubicBezTo>
                    <a:pt x="92" y="1136"/>
                    <a:pt x="96" y="1151"/>
                    <a:pt x="96" y="1158"/>
                  </a:cubicBezTo>
                  <a:cubicBezTo>
                    <a:pt x="96" y="1169"/>
                    <a:pt x="122" y="1179"/>
                    <a:pt x="144" y="1176"/>
                  </a:cubicBezTo>
                  <a:cubicBezTo>
                    <a:pt x="166" y="1176"/>
                    <a:pt x="166" y="1162"/>
                    <a:pt x="158" y="1151"/>
                  </a:cubicBezTo>
                  <a:cubicBezTo>
                    <a:pt x="151" y="1144"/>
                    <a:pt x="144" y="1129"/>
                    <a:pt x="136" y="1115"/>
                  </a:cubicBezTo>
                  <a:cubicBezTo>
                    <a:pt x="133" y="1097"/>
                    <a:pt x="136" y="1086"/>
                    <a:pt x="133" y="1068"/>
                  </a:cubicBezTo>
                  <a:cubicBezTo>
                    <a:pt x="125" y="1050"/>
                    <a:pt x="122" y="1036"/>
                    <a:pt x="122" y="993"/>
                  </a:cubicBezTo>
                  <a:cubicBezTo>
                    <a:pt x="122" y="950"/>
                    <a:pt x="122" y="932"/>
                    <a:pt x="122" y="903"/>
                  </a:cubicBezTo>
                  <a:cubicBezTo>
                    <a:pt x="122" y="878"/>
                    <a:pt x="125" y="864"/>
                    <a:pt x="125" y="864"/>
                  </a:cubicBezTo>
                  <a:cubicBezTo>
                    <a:pt x="188" y="860"/>
                    <a:pt x="188" y="860"/>
                    <a:pt x="188" y="860"/>
                  </a:cubicBezTo>
                  <a:cubicBezTo>
                    <a:pt x="188" y="860"/>
                    <a:pt x="181" y="882"/>
                    <a:pt x="177" y="900"/>
                  </a:cubicBezTo>
                  <a:cubicBezTo>
                    <a:pt x="173" y="918"/>
                    <a:pt x="177" y="954"/>
                    <a:pt x="177" y="989"/>
                  </a:cubicBezTo>
                  <a:cubicBezTo>
                    <a:pt x="181" y="1025"/>
                    <a:pt x="181" y="1061"/>
                    <a:pt x="177" y="1068"/>
                  </a:cubicBezTo>
                  <a:cubicBezTo>
                    <a:pt x="170" y="1072"/>
                    <a:pt x="162" y="1093"/>
                    <a:pt x="166" y="1108"/>
                  </a:cubicBezTo>
                  <a:cubicBezTo>
                    <a:pt x="170" y="1126"/>
                    <a:pt x="177" y="1140"/>
                    <a:pt x="173" y="1151"/>
                  </a:cubicBezTo>
                  <a:cubicBezTo>
                    <a:pt x="173" y="1158"/>
                    <a:pt x="177" y="1158"/>
                    <a:pt x="177" y="1158"/>
                  </a:cubicBezTo>
                  <a:cubicBezTo>
                    <a:pt x="188" y="1158"/>
                    <a:pt x="188" y="1158"/>
                    <a:pt x="188" y="1158"/>
                  </a:cubicBezTo>
                  <a:cubicBezTo>
                    <a:pt x="188" y="1158"/>
                    <a:pt x="184" y="1144"/>
                    <a:pt x="184" y="1136"/>
                  </a:cubicBezTo>
                  <a:cubicBezTo>
                    <a:pt x="184" y="1129"/>
                    <a:pt x="184" y="1126"/>
                    <a:pt x="184" y="1126"/>
                  </a:cubicBezTo>
                  <a:cubicBezTo>
                    <a:pt x="184" y="1126"/>
                    <a:pt x="199" y="1144"/>
                    <a:pt x="199" y="1151"/>
                  </a:cubicBezTo>
                  <a:cubicBezTo>
                    <a:pt x="203" y="1158"/>
                    <a:pt x="199" y="1172"/>
                    <a:pt x="225" y="1172"/>
                  </a:cubicBezTo>
                  <a:cubicBezTo>
                    <a:pt x="251" y="1176"/>
                    <a:pt x="269" y="1176"/>
                    <a:pt x="269" y="1169"/>
                  </a:cubicBezTo>
                  <a:cubicBezTo>
                    <a:pt x="273" y="1158"/>
                    <a:pt x="265" y="1154"/>
                    <a:pt x="254" y="1147"/>
                  </a:cubicBezTo>
                  <a:cubicBezTo>
                    <a:pt x="240" y="1136"/>
                    <a:pt x="232" y="1119"/>
                    <a:pt x="225" y="1108"/>
                  </a:cubicBezTo>
                  <a:cubicBezTo>
                    <a:pt x="217" y="1097"/>
                    <a:pt x="217" y="1075"/>
                    <a:pt x="221" y="1054"/>
                  </a:cubicBezTo>
                  <a:cubicBezTo>
                    <a:pt x="225" y="1032"/>
                    <a:pt x="251" y="939"/>
                    <a:pt x="251" y="911"/>
                  </a:cubicBezTo>
                  <a:cubicBezTo>
                    <a:pt x="251" y="882"/>
                    <a:pt x="251" y="857"/>
                    <a:pt x="251" y="857"/>
                  </a:cubicBezTo>
                  <a:cubicBezTo>
                    <a:pt x="251" y="857"/>
                    <a:pt x="265" y="857"/>
                    <a:pt x="269" y="857"/>
                  </a:cubicBezTo>
                  <a:cubicBezTo>
                    <a:pt x="276" y="857"/>
                    <a:pt x="269" y="807"/>
                    <a:pt x="269" y="771"/>
                  </a:cubicBezTo>
                  <a:cubicBezTo>
                    <a:pt x="269" y="735"/>
                    <a:pt x="269" y="606"/>
                    <a:pt x="265" y="588"/>
                  </a:cubicBezTo>
                  <a:cubicBezTo>
                    <a:pt x="262" y="566"/>
                    <a:pt x="262" y="555"/>
                    <a:pt x="262" y="555"/>
                  </a:cubicBezTo>
                  <a:cubicBezTo>
                    <a:pt x="262" y="555"/>
                    <a:pt x="273" y="559"/>
                    <a:pt x="269" y="548"/>
                  </a:cubicBezTo>
                  <a:cubicBezTo>
                    <a:pt x="269" y="534"/>
                    <a:pt x="258" y="491"/>
                    <a:pt x="258" y="473"/>
                  </a:cubicBezTo>
                  <a:cubicBezTo>
                    <a:pt x="258" y="459"/>
                    <a:pt x="258" y="441"/>
                    <a:pt x="258" y="441"/>
                  </a:cubicBezTo>
                  <a:cubicBezTo>
                    <a:pt x="258" y="441"/>
                    <a:pt x="291" y="437"/>
                    <a:pt x="291" y="419"/>
                  </a:cubicBezTo>
                  <a:cubicBezTo>
                    <a:pt x="291" y="401"/>
                    <a:pt x="291" y="401"/>
                    <a:pt x="295" y="394"/>
                  </a:cubicBezTo>
                  <a:cubicBezTo>
                    <a:pt x="295" y="387"/>
                    <a:pt x="299" y="383"/>
                    <a:pt x="295" y="373"/>
                  </a:cubicBezTo>
                  <a:cubicBezTo>
                    <a:pt x="291" y="362"/>
                    <a:pt x="284" y="351"/>
                    <a:pt x="276" y="319"/>
                  </a:cubicBezTo>
                  <a:cubicBezTo>
                    <a:pt x="269" y="290"/>
                    <a:pt x="258" y="254"/>
                    <a:pt x="258" y="240"/>
                  </a:cubicBezTo>
                  <a:cubicBezTo>
                    <a:pt x="258" y="229"/>
                    <a:pt x="251" y="226"/>
                    <a:pt x="236" y="218"/>
                  </a:cubicBezTo>
                  <a:cubicBezTo>
                    <a:pt x="221" y="211"/>
                    <a:pt x="236" y="208"/>
                    <a:pt x="221" y="193"/>
                  </a:cubicBezTo>
                  <a:cubicBezTo>
                    <a:pt x="203" y="179"/>
                    <a:pt x="229" y="168"/>
                    <a:pt x="217" y="143"/>
                  </a:cubicBezTo>
                  <a:cubicBezTo>
                    <a:pt x="206" y="118"/>
                    <a:pt x="217" y="79"/>
                    <a:pt x="214" y="57"/>
                  </a:cubicBezTo>
                  <a:cubicBezTo>
                    <a:pt x="210" y="39"/>
                    <a:pt x="184" y="0"/>
                    <a:pt x="140" y="1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Freeform 31"/>
            <p:cNvSpPr>
              <a:spLocks/>
            </p:cNvSpPr>
            <p:nvPr/>
          </p:nvSpPr>
          <p:spPr bwMode="auto">
            <a:xfrm>
              <a:off x="6760471" y="1807315"/>
              <a:ext cx="281487" cy="585980"/>
            </a:xfrm>
            <a:custGeom>
              <a:avLst/>
              <a:gdLst>
                <a:gd name="T0" fmla="*/ 88 w 88"/>
                <a:gd name="T1" fmla="*/ 39 h 183"/>
                <a:gd name="T2" fmla="*/ 66 w 88"/>
                <a:gd name="T3" fmla="*/ 10 h 183"/>
                <a:gd name="T4" fmla="*/ 55 w 88"/>
                <a:gd name="T5" fmla="*/ 57 h 183"/>
                <a:gd name="T6" fmla="*/ 53 w 88"/>
                <a:gd name="T7" fmla="*/ 85 h 183"/>
                <a:gd name="T8" fmla="*/ 55 w 88"/>
                <a:gd name="T9" fmla="*/ 90 h 183"/>
                <a:gd name="T10" fmla="*/ 53 w 88"/>
                <a:gd name="T11" fmla="*/ 85 h 183"/>
                <a:gd name="T12" fmla="*/ 37 w 88"/>
                <a:gd name="T13" fmla="*/ 57 h 183"/>
                <a:gd name="T14" fmla="*/ 51 w 88"/>
                <a:gd name="T15" fmla="*/ 32 h 183"/>
                <a:gd name="T16" fmla="*/ 29 w 88"/>
                <a:gd name="T17" fmla="*/ 18 h 183"/>
                <a:gd name="T18" fmla="*/ 7 w 88"/>
                <a:gd name="T19" fmla="*/ 0 h 183"/>
                <a:gd name="T20" fmla="*/ 0 w 88"/>
                <a:gd name="T21" fmla="*/ 10 h 183"/>
                <a:gd name="T22" fmla="*/ 22 w 88"/>
                <a:gd name="T23" fmla="*/ 50 h 183"/>
                <a:gd name="T24" fmla="*/ 54 w 88"/>
                <a:gd name="T25" fmla="*/ 122 h 183"/>
                <a:gd name="T26" fmla="*/ 72 w 88"/>
                <a:gd name="T27" fmla="*/ 183 h 183"/>
                <a:gd name="T28" fmla="*/ 72 w 88"/>
                <a:gd name="T29" fmla="*/ 165 h 183"/>
                <a:gd name="T30" fmla="*/ 76 w 88"/>
                <a:gd name="T31" fmla="*/ 93 h 183"/>
                <a:gd name="T32" fmla="*/ 76 w 88"/>
                <a:gd name="T33" fmla="*/ 54 h 183"/>
                <a:gd name="T34" fmla="*/ 88 w 88"/>
                <a:gd name="T35" fmla="*/ 3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83">
                  <a:moveTo>
                    <a:pt x="88" y="39"/>
                  </a:moveTo>
                  <a:cubicBezTo>
                    <a:pt x="88" y="39"/>
                    <a:pt x="88" y="39"/>
                    <a:pt x="66" y="10"/>
                  </a:cubicBezTo>
                  <a:cubicBezTo>
                    <a:pt x="73" y="54"/>
                    <a:pt x="62" y="46"/>
                    <a:pt x="55" y="57"/>
                  </a:cubicBezTo>
                  <a:cubicBezTo>
                    <a:pt x="53" y="65"/>
                    <a:pt x="53" y="77"/>
                    <a:pt x="53" y="85"/>
                  </a:cubicBezTo>
                  <a:cubicBezTo>
                    <a:pt x="54" y="87"/>
                    <a:pt x="54" y="88"/>
                    <a:pt x="55" y="90"/>
                  </a:cubicBezTo>
                  <a:cubicBezTo>
                    <a:pt x="55" y="96"/>
                    <a:pt x="54" y="93"/>
                    <a:pt x="53" y="85"/>
                  </a:cubicBezTo>
                  <a:cubicBezTo>
                    <a:pt x="50" y="74"/>
                    <a:pt x="43" y="70"/>
                    <a:pt x="37" y="57"/>
                  </a:cubicBezTo>
                  <a:cubicBezTo>
                    <a:pt x="29" y="43"/>
                    <a:pt x="51" y="32"/>
                    <a:pt x="51" y="32"/>
                  </a:cubicBezTo>
                  <a:cubicBezTo>
                    <a:pt x="51" y="32"/>
                    <a:pt x="40" y="28"/>
                    <a:pt x="29" y="18"/>
                  </a:cubicBezTo>
                  <a:cubicBezTo>
                    <a:pt x="18" y="10"/>
                    <a:pt x="7" y="0"/>
                    <a:pt x="7" y="0"/>
                  </a:cubicBezTo>
                  <a:cubicBezTo>
                    <a:pt x="7" y="0"/>
                    <a:pt x="7" y="0"/>
                    <a:pt x="0" y="10"/>
                  </a:cubicBezTo>
                  <a:cubicBezTo>
                    <a:pt x="0" y="10"/>
                    <a:pt x="11" y="32"/>
                    <a:pt x="22" y="50"/>
                  </a:cubicBezTo>
                  <a:cubicBezTo>
                    <a:pt x="29" y="64"/>
                    <a:pt x="47" y="97"/>
                    <a:pt x="54" y="122"/>
                  </a:cubicBezTo>
                  <a:cubicBezTo>
                    <a:pt x="62" y="147"/>
                    <a:pt x="72" y="183"/>
                    <a:pt x="72" y="183"/>
                  </a:cubicBezTo>
                  <a:cubicBezTo>
                    <a:pt x="72" y="183"/>
                    <a:pt x="72" y="176"/>
                    <a:pt x="72" y="165"/>
                  </a:cubicBezTo>
                  <a:cubicBezTo>
                    <a:pt x="76" y="158"/>
                    <a:pt x="76" y="115"/>
                    <a:pt x="76" y="93"/>
                  </a:cubicBezTo>
                  <a:cubicBezTo>
                    <a:pt x="76" y="72"/>
                    <a:pt x="73" y="57"/>
                    <a:pt x="76" y="54"/>
                  </a:cubicBezTo>
                  <a:cubicBezTo>
                    <a:pt x="80" y="54"/>
                    <a:pt x="88" y="39"/>
                    <a:pt x="8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7006772" y="2681548"/>
              <a:ext cx="35186" cy="58192"/>
            </a:xfrm>
            <a:custGeom>
              <a:avLst/>
              <a:gdLst>
                <a:gd name="T0" fmla="*/ 0 w 26"/>
                <a:gd name="T1" fmla="*/ 43 h 43"/>
                <a:gd name="T2" fmla="*/ 26 w 26"/>
                <a:gd name="T3" fmla="*/ 43 h 43"/>
                <a:gd name="T4" fmla="*/ 9 w 26"/>
                <a:gd name="T5" fmla="*/ 0 h 43"/>
                <a:gd name="T6" fmla="*/ 0 w 26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3">
                  <a:moveTo>
                    <a:pt x="0" y="43"/>
                  </a:moveTo>
                  <a:lnTo>
                    <a:pt x="26" y="43"/>
                  </a:lnTo>
                  <a:lnTo>
                    <a:pt x="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06" name="Group 87"/>
          <p:cNvGrpSpPr/>
          <p:nvPr/>
        </p:nvGrpSpPr>
        <p:grpSpPr>
          <a:xfrm>
            <a:off x="4838784" y="890722"/>
            <a:ext cx="1687567" cy="3437393"/>
            <a:chOff x="4838784" y="1114425"/>
            <a:chExt cx="1687567" cy="3932693"/>
          </a:xfrm>
        </p:grpSpPr>
        <p:sp>
          <p:nvSpPr>
            <p:cNvPr id="107" name="Freeform 33"/>
            <p:cNvSpPr>
              <a:spLocks noEditPoints="1"/>
            </p:cNvSpPr>
            <p:nvPr/>
          </p:nvSpPr>
          <p:spPr bwMode="auto">
            <a:xfrm>
              <a:off x="4838784" y="1114425"/>
              <a:ext cx="1687567" cy="3932693"/>
            </a:xfrm>
            <a:custGeom>
              <a:avLst/>
              <a:gdLst>
                <a:gd name="T0" fmla="*/ 460 w 527"/>
                <a:gd name="T1" fmla="*/ 258 h 1227"/>
                <a:gd name="T2" fmla="*/ 415 w 527"/>
                <a:gd name="T3" fmla="*/ 218 h 1227"/>
                <a:gd name="T4" fmla="*/ 346 w 527"/>
                <a:gd name="T5" fmla="*/ 178 h 1227"/>
                <a:gd name="T6" fmla="*/ 349 w 527"/>
                <a:gd name="T7" fmla="*/ 134 h 1227"/>
                <a:gd name="T8" fmla="*/ 365 w 527"/>
                <a:gd name="T9" fmla="*/ 106 h 1227"/>
                <a:gd name="T10" fmla="*/ 355 w 527"/>
                <a:gd name="T11" fmla="*/ 36 h 1227"/>
                <a:gd name="T12" fmla="*/ 322 w 527"/>
                <a:gd name="T13" fmla="*/ 9 h 1227"/>
                <a:gd name="T14" fmla="*/ 283 w 527"/>
                <a:gd name="T15" fmla="*/ 20 h 1227"/>
                <a:gd name="T16" fmla="*/ 259 w 527"/>
                <a:gd name="T17" fmla="*/ 65 h 1227"/>
                <a:gd name="T18" fmla="*/ 254 w 527"/>
                <a:gd name="T19" fmla="*/ 125 h 1227"/>
                <a:gd name="T20" fmla="*/ 265 w 527"/>
                <a:gd name="T21" fmla="*/ 175 h 1227"/>
                <a:gd name="T22" fmla="*/ 185 w 527"/>
                <a:gd name="T23" fmla="*/ 205 h 1227"/>
                <a:gd name="T24" fmla="*/ 143 w 527"/>
                <a:gd name="T25" fmla="*/ 225 h 1227"/>
                <a:gd name="T26" fmla="*/ 111 w 527"/>
                <a:gd name="T27" fmla="*/ 323 h 1227"/>
                <a:gd name="T28" fmla="*/ 81 w 527"/>
                <a:gd name="T29" fmla="*/ 463 h 1227"/>
                <a:gd name="T30" fmla="*/ 123 w 527"/>
                <a:gd name="T31" fmla="*/ 578 h 1227"/>
                <a:gd name="T32" fmla="*/ 129 w 527"/>
                <a:gd name="T33" fmla="*/ 614 h 1227"/>
                <a:gd name="T34" fmla="*/ 150 w 527"/>
                <a:gd name="T35" fmla="*/ 627 h 1227"/>
                <a:gd name="T36" fmla="*/ 132 w 527"/>
                <a:gd name="T37" fmla="*/ 743 h 1227"/>
                <a:gd name="T38" fmla="*/ 74 w 527"/>
                <a:gd name="T39" fmla="*/ 1044 h 1227"/>
                <a:gd name="T40" fmla="*/ 50 w 527"/>
                <a:gd name="T41" fmla="*/ 1154 h 1227"/>
                <a:gd name="T42" fmla="*/ 0 w 527"/>
                <a:gd name="T43" fmla="*/ 1218 h 1227"/>
                <a:gd name="T44" fmla="*/ 97 w 527"/>
                <a:gd name="T45" fmla="*/ 1190 h 1227"/>
                <a:gd name="T46" fmla="*/ 128 w 527"/>
                <a:gd name="T47" fmla="*/ 1176 h 1227"/>
                <a:gd name="T48" fmla="*/ 151 w 527"/>
                <a:gd name="T49" fmla="*/ 1091 h 1227"/>
                <a:gd name="T50" fmla="*/ 187 w 527"/>
                <a:gd name="T51" fmla="*/ 933 h 1227"/>
                <a:gd name="T52" fmla="*/ 264 w 527"/>
                <a:gd name="T53" fmla="*/ 715 h 1227"/>
                <a:gd name="T54" fmla="*/ 273 w 527"/>
                <a:gd name="T55" fmla="*/ 879 h 1227"/>
                <a:gd name="T56" fmla="*/ 270 w 527"/>
                <a:gd name="T57" fmla="*/ 941 h 1227"/>
                <a:gd name="T58" fmla="*/ 270 w 527"/>
                <a:gd name="T59" fmla="*/ 1044 h 1227"/>
                <a:gd name="T60" fmla="*/ 260 w 527"/>
                <a:gd name="T61" fmla="*/ 1126 h 1227"/>
                <a:gd name="T62" fmla="*/ 263 w 527"/>
                <a:gd name="T63" fmla="*/ 1174 h 1227"/>
                <a:gd name="T64" fmla="*/ 281 w 527"/>
                <a:gd name="T65" fmla="*/ 1201 h 1227"/>
                <a:gd name="T66" fmla="*/ 351 w 527"/>
                <a:gd name="T67" fmla="*/ 1198 h 1227"/>
                <a:gd name="T68" fmla="*/ 327 w 527"/>
                <a:gd name="T69" fmla="*/ 1137 h 1227"/>
                <a:gd name="T70" fmla="*/ 347 w 527"/>
                <a:gd name="T71" fmla="*/ 1036 h 1227"/>
                <a:gd name="T72" fmla="*/ 360 w 527"/>
                <a:gd name="T73" fmla="*/ 890 h 1227"/>
                <a:gd name="T74" fmla="*/ 403 w 527"/>
                <a:gd name="T75" fmla="*/ 623 h 1227"/>
                <a:gd name="T76" fmla="*/ 429 w 527"/>
                <a:gd name="T77" fmla="*/ 590 h 1227"/>
                <a:gd name="T78" fmla="*/ 441 w 527"/>
                <a:gd name="T79" fmla="*/ 590 h 1227"/>
                <a:gd name="T80" fmla="*/ 513 w 527"/>
                <a:gd name="T81" fmla="*/ 494 h 1227"/>
                <a:gd name="T82" fmla="*/ 159 w 527"/>
                <a:gd name="T83" fmla="*/ 445 h 1227"/>
                <a:gd name="T84" fmla="*/ 153 w 527"/>
                <a:gd name="T85" fmla="*/ 483 h 1227"/>
                <a:gd name="T86" fmla="*/ 146 w 527"/>
                <a:gd name="T87" fmla="*/ 426 h 1227"/>
                <a:gd name="T88" fmla="*/ 168 w 527"/>
                <a:gd name="T89" fmla="*/ 375 h 1227"/>
                <a:gd name="T90" fmla="*/ 440 w 527"/>
                <a:gd name="T91" fmla="*/ 466 h 1227"/>
                <a:gd name="T92" fmla="*/ 432 w 527"/>
                <a:gd name="T93" fmla="*/ 404 h 1227"/>
                <a:gd name="T94" fmla="*/ 452 w 527"/>
                <a:gd name="T95" fmla="*/ 441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7" h="1227">
                  <a:moveTo>
                    <a:pt x="511" y="409"/>
                  </a:moveTo>
                  <a:cubicBezTo>
                    <a:pt x="495" y="383"/>
                    <a:pt x="465" y="286"/>
                    <a:pt x="460" y="258"/>
                  </a:cubicBezTo>
                  <a:cubicBezTo>
                    <a:pt x="457" y="242"/>
                    <a:pt x="449" y="233"/>
                    <a:pt x="440" y="227"/>
                  </a:cubicBezTo>
                  <a:cubicBezTo>
                    <a:pt x="432" y="222"/>
                    <a:pt x="424" y="220"/>
                    <a:pt x="415" y="218"/>
                  </a:cubicBezTo>
                  <a:cubicBezTo>
                    <a:pt x="396" y="212"/>
                    <a:pt x="354" y="191"/>
                    <a:pt x="354" y="191"/>
                  </a:cubicBezTo>
                  <a:cubicBezTo>
                    <a:pt x="354" y="191"/>
                    <a:pt x="354" y="191"/>
                    <a:pt x="346" y="178"/>
                  </a:cubicBezTo>
                  <a:cubicBezTo>
                    <a:pt x="346" y="178"/>
                    <a:pt x="345" y="178"/>
                    <a:pt x="345" y="165"/>
                  </a:cubicBezTo>
                  <a:cubicBezTo>
                    <a:pt x="345" y="151"/>
                    <a:pt x="349" y="134"/>
                    <a:pt x="349" y="134"/>
                  </a:cubicBezTo>
                  <a:cubicBezTo>
                    <a:pt x="349" y="134"/>
                    <a:pt x="351" y="133"/>
                    <a:pt x="356" y="133"/>
                  </a:cubicBezTo>
                  <a:cubicBezTo>
                    <a:pt x="361" y="133"/>
                    <a:pt x="364" y="112"/>
                    <a:pt x="365" y="106"/>
                  </a:cubicBezTo>
                  <a:cubicBezTo>
                    <a:pt x="366" y="100"/>
                    <a:pt x="369" y="87"/>
                    <a:pt x="370" y="74"/>
                  </a:cubicBezTo>
                  <a:cubicBezTo>
                    <a:pt x="371" y="60"/>
                    <a:pt x="363" y="36"/>
                    <a:pt x="355" y="36"/>
                  </a:cubicBezTo>
                  <a:cubicBezTo>
                    <a:pt x="348" y="36"/>
                    <a:pt x="349" y="19"/>
                    <a:pt x="344" y="21"/>
                  </a:cubicBezTo>
                  <a:cubicBezTo>
                    <a:pt x="337" y="25"/>
                    <a:pt x="329" y="15"/>
                    <a:pt x="322" y="9"/>
                  </a:cubicBezTo>
                  <a:cubicBezTo>
                    <a:pt x="314" y="0"/>
                    <a:pt x="314" y="15"/>
                    <a:pt x="304" y="10"/>
                  </a:cubicBezTo>
                  <a:cubicBezTo>
                    <a:pt x="294" y="5"/>
                    <a:pt x="293" y="20"/>
                    <a:pt x="283" y="20"/>
                  </a:cubicBezTo>
                  <a:cubicBezTo>
                    <a:pt x="272" y="20"/>
                    <a:pt x="276" y="31"/>
                    <a:pt x="265" y="33"/>
                  </a:cubicBezTo>
                  <a:cubicBezTo>
                    <a:pt x="256" y="35"/>
                    <a:pt x="265" y="52"/>
                    <a:pt x="259" y="65"/>
                  </a:cubicBezTo>
                  <a:cubicBezTo>
                    <a:pt x="251" y="78"/>
                    <a:pt x="257" y="92"/>
                    <a:pt x="254" y="100"/>
                  </a:cubicBezTo>
                  <a:cubicBezTo>
                    <a:pt x="251" y="109"/>
                    <a:pt x="249" y="115"/>
                    <a:pt x="254" y="125"/>
                  </a:cubicBezTo>
                  <a:cubicBezTo>
                    <a:pt x="258" y="134"/>
                    <a:pt x="260" y="167"/>
                    <a:pt x="268" y="167"/>
                  </a:cubicBezTo>
                  <a:cubicBezTo>
                    <a:pt x="272" y="167"/>
                    <a:pt x="267" y="172"/>
                    <a:pt x="265" y="175"/>
                  </a:cubicBezTo>
                  <a:cubicBezTo>
                    <a:pt x="262" y="178"/>
                    <a:pt x="260" y="181"/>
                    <a:pt x="255" y="185"/>
                  </a:cubicBezTo>
                  <a:cubicBezTo>
                    <a:pt x="246" y="191"/>
                    <a:pt x="220" y="201"/>
                    <a:pt x="185" y="205"/>
                  </a:cubicBezTo>
                  <a:cubicBezTo>
                    <a:pt x="171" y="207"/>
                    <a:pt x="160" y="209"/>
                    <a:pt x="154" y="212"/>
                  </a:cubicBezTo>
                  <a:cubicBezTo>
                    <a:pt x="145" y="216"/>
                    <a:pt x="143" y="220"/>
                    <a:pt x="143" y="225"/>
                  </a:cubicBezTo>
                  <a:cubicBezTo>
                    <a:pt x="143" y="234"/>
                    <a:pt x="134" y="257"/>
                    <a:pt x="126" y="276"/>
                  </a:cubicBezTo>
                  <a:cubicBezTo>
                    <a:pt x="117" y="295"/>
                    <a:pt x="118" y="304"/>
                    <a:pt x="111" y="323"/>
                  </a:cubicBezTo>
                  <a:cubicBezTo>
                    <a:pt x="104" y="342"/>
                    <a:pt x="99" y="373"/>
                    <a:pt x="93" y="390"/>
                  </a:cubicBezTo>
                  <a:cubicBezTo>
                    <a:pt x="88" y="408"/>
                    <a:pt x="86" y="443"/>
                    <a:pt x="81" y="463"/>
                  </a:cubicBezTo>
                  <a:cubicBezTo>
                    <a:pt x="76" y="484"/>
                    <a:pt x="97" y="519"/>
                    <a:pt x="106" y="536"/>
                  </a:cubicBezTo>
                  <a:cubicBezTo>
                    <a:pt x="116" y="554"/>
                    <a:pt x="119" y="583"/>
                    <a:pt x="123" y="578"/>
                  </a:cubicBezTo>
                  <a:cubicBezTo>
                    <a:pt x="127" y="573"/>
                    <a:pt x="129" y="582"/>
                    <a:pt x="126" y="596"/>
                  </a:cubicBezTo>
                  <a:cubicBezTo>
                    <a:pt x="122" y="611"/>
                    <a:pt x="122" y="621"/>
                    <a:pt x="129" y="614"/>
                  </a:cubicBezTo>
                  <a:cubicBezTo>
                    <a:pt x="136" y="608"/>
                    <a:pt x="149" y="599"/>
                    <a:pt x="149" y="599"/>
                  </a:cubicBezTo>
                  <a:cubicBezTo>
                    <a:pt x="149" y="599"/>
                    <a:pt x="154" y="615"/>
                    <a:pt x="150" y="627"/>
                  </a:cubicBezTo>
                  <a:cubicBezTo>
                    <a:pt x="145" y="639"/>
                    <a:pt x="143" y="650"/>
                    <a:pt x="143" y="666"/>
                  </a:cubicBezTo>
                  <a:cubicBezTo>
                    <a:pt x="143" y="683"/>
                    <a:pt x="136" y="714"/>
                    <a:pt x="132" y="743"/>
                  </a:cubicBezTo>
                  <a:cubicBezTo>
                    <a:pt x="128" y="773"/>
                    <a:pt x="95" y="882"/>
                    <a:pt x="85" y="916"/>
                  </a:cubicBezTo>
                  <a:cubicBezTo>
                    <a:pt x="75" y="950"/>
                    <a:pt x="76" y="1022"/>
                    <a:pt x="74" y="1044"/>
                  </a:cubicBezTo>
                  <a:cubicBezTo>
                    <a:pt x="71" y="1064"/>
                    <a:pt x="56" y="1129"/>
                    <a:pt x="51" y="1140"/>
                  </a:cubicBezTo>
                  <a:cubicBezTo>
                    <a:pt x="48" y="1151"/>
                    <a:pt x="54" y="1149"/>
                    <a:pt x="50" y="1154"/>
                  </a:cubicBezTo>
                  <a:cubicBezTo>
                    <a:pt x="44" y="1160"/>
                    <a:pt x="33" y="1182"/>
                    <a:pt x="19" y="1190"/>
                  </a:cubicBezTo>
                  <a:cubicBezTo>
                    <a:pt x="5" y="1198"/>
                    <a:pt x="0" y="1208"/>
                    <a:pt x="0" y="1218"/>
                  </a:cubicBezTo>
                  <a:cubicBezTo>
                    <a:pt x="0" y="1227"/>
                    <a:pt x="42" y="1220"/>
                    <a:pt x="63" y="1217"/>
                  </a:cubicBezTo>
                  <a:cubicBezTo>
                    <a:pt x="85" y="1214"/>
                    <a:pt x="97" y="1190"/>
                    <a:pt x="97" y="1190"/>
                  </a:cubicBezTo>
                  <a:cubicBezTo>
                    <a:pt x="97" y="1190"/>
                    <a:pt x="99" y="1197"/>
                    <a:pt x="106" y="1194"/>
                  </a:cubicBezTo>
                  <a:cubicBezTo>
                    <a:pt x="114" y="1191"/>
                    <a:pt x="128" y="1190"/>
                    <a:pt x="128" y="1176"/>
                  </a:cubicBezTo>
                  <a:cubicBezTo>
                    <a:pt x="129" y="1164"/>
                    <a:pt x="128" y="1159"/>
                    <a:pt x="134" y="1159"/>
                  </a:cubicBezTo>
                  <a:cubicBezTo>
                    <a:pt x="140" y="1159"/>
                    <a:pt x="146" y="1114"/>
                    <a:pt x="151" y="1091"/>
                  </a:cubicBezTo>
                  <a:cubicBezTo>
                    <a:pt x="151" y="1087"/>
                    <a:pt x="152" y="1082"/>
                    <a:pt x="154" y="1077"/>
                  </a:cubicBezTo>
                  <a:cubicBezTo>
                    <a:pt x="162" y="1039"/>
                    <a:pt x="181" y="955"/>
                    <a:pt x="187" y="933"/>
                  </a:cubicBezTo>
                  <a:cubicBezTo>
                    <a:pt x="194" y="906"/>
                    <a:pt x="230" y="787"/>
                    <a:pt x="244" y="748"/>
                  </a:cubicBezTo>
                  <a:cubicBezTo>
                    <a:pt x="259" y="710"/>
                    <a:pt x="263" y="705"/>
                    <a:pt x="264" y="715"/>
                  </a:cubicBezTo>
                  <a:cubicBezTo>
                    <a:pt x="265" y="725"/>
                    <a:pt x="266" y="754"/>
                    <a:pt x="271" y="792"/>
                  </a:cubicBezTo>
                  <a:cubicBezTo>
                    <a:pt x="276" y="831"/>
                    <a:pt x="273" y="869"/>
                    <a:pt x="273" y="879"/>
                  </a:cubicBezTo>
                  <a:cubicBezTo>
                    <a:pt x="273" y="888"/>
                    <a:pt x="285" y="902"/>
                    <a:pt x="277" y="911"/>
                  </a:cubicBezTo>
                  <a:cubicBezTo>
                    <a:pt x="269" y="918"/>
                    <a:pt x="267" y="931"/>
                    <a:pt x="270" y="941"/>
                  </a:cubicBezTo>
                  <a:cubicBezTo>
                    <a:pt x="273" y="951"/>
                    <a:pt x="272" y="975"/>
                    <a:pt x="267" y="995"/>
                  </a:cubicBezTo>
                  <a:cubicBezTo>
                    <a:pt x="262" y="1016"/>
                    <a:pt x="268" y="1027"/>
                    <a:pt x="270" y="1044"/>
                  </a:cubicBezTo>
                  <a:cubicBezTo>
                    <a:pt x="272" y="1061"/>
                    <a:pt x="274" y="1081"/>
                    <a:pt x="265" y="1092"/>
                  </a:cubicBezTo>
                  <a:cubicBezTo>
                    <a:pt x="258" y="1102"/>
                    <a:pt x="260" y="1108"/>
                    <a:pt x="260" y="1126"/>
                  </a:cubicBezTo>
                  <a:cubicBezTo>
                    <a:pt x="260" y="1145"/>
                    <a:pt x="264" y="1148"/>
                    <a:pt x="270" y="1146"/>
                  </a:cubicBezTo>
                  <a:cubicBezTo>
                    <a:pt x="276" y="1145"/>
                    <a:pt x="266" y="1162"/>
                    <a:pt x="263" y="1174"/>
                  </a:cubicBezTo>
                  <a:cubicBezTo>
                    <a:pt x="261" y="1188"/>
                    <a:pt x="260" y="1194"/>
                    <a:pt x="266" y="1194"/>
                  </a:cubicBezTo>
                  <a:cubicBezTo>
                    <a:pt x="273" y="1194"/>
                    <a:pt x="281" y="1196"/>
                    <a:pt x="281" y="1201"/>
                  </a:cubicBezTo>
                  <a:cubicBezTo>
                    <a:pt x="281" y="1207"/>
                    <a:pt x="303" y="1213"/>
                    <a:pt x="325" y="1212"/>
                  </a:cubicBezTo>
                  <a:cubicBezTo>
                    <a:pt x="347" y="1211"/>
                    <a:pt x="350" y="1208"/>
                    <a:pt x="351" y="1198"/>
                  </a:cubicBezTo>
                  <a:cubicBezTo>
                    <a:pt x="352" y="1190"/>
                    <a:pt x="347" y="1178"/>
                    <a:pt x="337" y="1167"/>
                  </a:cubicBezTo>
                  <a:cubicBezTo>
                    <a:pt x="325" y="1154"/>
                    <a:pt x="324" y="1147"/>
                    <a:pt x="327" y="1137"/>
                  </a:cubicBezTo>
                  <a:cubicBezTo>
                    <a:pt x="330" y="1127"/>
                    <a:pt x="324" y="1119"/>
                    <a:pt x="324" y="1101"/>
                  </a:cubicBezTo>
                  <a:cubicBezTo>
                    <a:pt x="324" y="1084"/>
                    <a:pt x="346" y="1060"/>
                    <a:pt x="347" y="1036"/>
                  </a:cubicBezTo>
                  <a:cubicBezTo>
                    <a:pt x="348" y="1012"/>
                    <a:pt x="352" y="969"/>
                    <a:pt x="351" y="953"/>
                  </a:cubicBezTo>
                  <a:cubicBezTo>
                    <a:pt x="350" y="936"/>
                    <a:pt x="360" y="913"/>
                    <a:pt x="360" y="890"/>
                  </a:cubicBezTo>
                  <a:cubicBezTo>
                    <a:pt x="360" y="866"/>
                    <a:pt x="386" y="706"/>
                    <a:pt x="390" y="683"/>
                  </a:cubicBezTo>
                  <a:cubicBezTo>
                    <a:pt x="396" y="660"/>
                    <a:pt x="401" y="617"/>
                    <a:pt x="403" y="623"/>
                  </a:cubicBezTo>
                  <a:cubicBezTo>
                    <a:pt x="405" y="627"/>
                    <a:pt x="413" y="613"/>
                    <a:pt x="419" y="608"/>
                  </a:cubicBezTo>
                  <a:cubicBezTo>
                    <a:pt x="425" y="605"/>
                    <a:pt x="429" y="590"/>
                    <a:pt x="429" y="590"/>
                  </a:cubicBezTo>
                  <a:cubicBezTo>
                    <a:pt x="429" y="590"/>
                    <a:pt x="433" y="589"/>
                    <a:pt x="440" y="589"/>
                  </a:cubicBezTo>
                  <a:cubicBezTo>
                    <a:pt x="440" y="589"/>
                    <a:pt x="441" y="589"/>
                    <a:pt x="441" y="590"/>
                  </a:cubicBezTo>
                  <a:cubicBezTo>
                    <a:pt x="449" y="590"/>
                    <a:pt x="451" y="586"/>
                    <a:pt x="456" y="578"/>
                  </a:cubicBezTo>
                  <a:cubicBezTo>
                    <a:pt x="462" y="569"/>
                    <a:pt x="497" y="515"/>
                    <a:pt x="513" y="494"/>
                  </a:cubicBezTo>
                  <a:cubicBezTo>
                    <a:pt x="527" y="471"/>
                    <a:pt x="525" y="435"/>
                    <a:pt x="511" y="409"/>
                  </a:cubicBezTo>
                  <a:close/>
                  <a:moveTo>
                    <a:pt x="159" y="445"/>
                  </a:moveTo>
                  <a:cubicBezTo>
                    <a:pt x="154" y="460"/>
                    <a:pt x="156" y="479"/>
                    <a:pt x="154" y="483"/>
                  </a:cubicBezTo>
                  <a:cubicBezTo>
                    <a:pt x="153" y="483"/>
                    <a:pt x="153" y="483"/>
                    <a:pt x="153" y="483"/>
                  </a:cubicBezTo>
                  <a:cubicBezTo>
                    <a:pt x="149" y="479"/>
                    <a:pt x="154" y="447"/>
                    <a:pt x="146" y="442"/>
                  </a:cubicBezTo>
                  <a:cubicBezTo>
                    <a:pt x="137" y="437"/>
                    <a:pt x="138" y="427"/>
                    <a:pt x="146" y="426"/>
                  </a:cubicBezTo>
                  <a:cubicBezTo>
                    <a:pt x="148" y="425"/>
                    <a:pt x="151" y="420"/>
                    <a:pt x="154" y="414"/>
                  </a:cubicBezTo>
                  <a:cubicBezTo>
                    <a:pt x="161" y="399"/>
                    <a:pt x="168" y="375"/>
                    <a:pt x="168" y="375"/>
                  </a:cubicBezTo>
                  <a:cubicBezTo>
                    <a:pt x="167" y="404"/>
                    <a:pt x="165" y="428"/>
                    <a:pt x="159" y="445"/>
                  </a:cubicBezTo>
                  <a:close/>
                  <a:moveTo>
                    <a:pt x="440" y="466"/>
                  </a:moveTo>
                  <a:cubicBezTo>
                    <a:pt x="434" y="474"/>
                    <a:pt x="430" y="483"/>
                    <a:pt x="431" y="493"/>
                  </a:cubicBezTo>
                  <a:cubicBezTo>
                    <a:pt x="424" y="467"/>
                    <a:pt x="432" y="429"/>
                    <a:pt x="432" y="404"/>
                  </a:cubicBezTo>
                  <a:cubicBezTo>
                    <a:pt x="435" y="416"/>
                    <a:pt x="437" y="422"/>
                    <a:pt x="440" y="425"/>
                  </a:cubicBezTo>
                  <a:cubicBezTo>
                    <a:pt x="444" y="432"/>
                    <a:pt x="447" y="433"/>
                    <a:pt x="452" y="441"/>
                  </a:cubicBezTo>
                  <a:cubicBezTo>
                    <a:pt x="455" y="446"/>
                    <a:pt x="447" y="455"/>
                    <a:pt x="440" y="46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5466715" y="1676045"/>
              <a:ext cx="595452" cy="1134066"/>
            </a:xfrm>
            <a:custGeom>
              <a:avLst/>
              <a:gdLst>
                <a:gd name="T0" fmla="*/ 149 w 186"/>
                <a:gd name="T1" fmla="*/ 0 h 354"/>
                <a:gd name="T2" fmla="*/ 151 w 186"/>
                <a:gd name="T3" fmla="*/ 3 h 354"/>
                <a:gd name="T4" fmla="*/ 157 w 186"/>
                <a:gd name="T5" fmla="*/ 15 h 354"/>
                <a:gd name="T6" fmla="*/ 157 w 186"/>
                <a:gd name="T7" fmla="*/ 16 h 354"/>
                <a:gd name="T8" fmla="*/ 152 w 186"/>
                <a:gd name="T9" fmla="*/ 141 h 354"/>
                <a:gd name="T10" fmla="*/ 153 w 186"/>
                <a:gd name="T11" fmla="*/ 242 h 354"/>
                <a:gd name="T12" fmla="*/ 170 w 186"/>
                <a:gd name="T13" fmla="*/ 317 h 354"/>
                <a:gd name="T14" fmla="*/ 186 w 186"/>
                <a:gd name="T15" fmla="*/ 353 h 354"/>
                <a:gd name="T16" fmla="*/ 122 w 186"/>
                <a:gd name="T17" fmla="*/ 349 h 354"/>
                <a:gd name="T18" fmla="*/ 19 w 186"/>
                <a:gd name="T19" fmla="*/ 350 h 354"/>
                <a:gd name="T20" fmla="*/ 0 w 186"/>
                <a:gd name="T21" fmla="*/ 342 h 354"/>
                <a:gd name="T22" fmla="*/ 23 w 186"/>
                <a:gd name="T23" fmla="*/ 276 h 354"/>
                <a:gd name="T24" fmla="*/ 42 w 186"/>
                <a:gd name="T25" fmla="*/ 147 h 354"/>
                <a:gd name="T26" fmla="*/ 50 w 186"/>
                <a:gd name="T27" fmla="*/ 31 h 354"/>
                <a:gd name="T28" fmla="*/ 58 w 186"/>
                <a:gd name="T29" fmla="*/ 11 h 354"/>
                <a:gd name="T30" fmla="*/ 59 w 186"/>
                <a:gd name="T31" fmla="*/ 10 h 354"/>
                <a:gd name="T32" fmla="*/ 70 w 186"/>
                <a:gd name="T33" fmla="*/ 0 h 354"/>
                <a:gd name="T34" fmla="*/ 88 w 186"/>
                <a:gd name="T35" fmla="*/ 22 h 354"/>
                <a:gd name="T36" fmla="*/ 118 w 186"/>
                <a:gd name="T37" fmla="*/ 32 h 354"/>
                <a:gd name="T38" fmla="*/ 149 w 186"/>
                <a:gd name="T3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" h="354">
                  <a:moveTo>
                    <a:pt x="149" y="0"/>
                  </a:moveTo>
                  <a:cubicBezTo>
                    <a:pt x="150" y="3"/>
                    <a:pt x="151" y="3"/>
                    <a:pt x="151" y="3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6"/>
                  </a:cubicBezTo>
                  <a:cubicBezTo>
                    <a:pt x="155" y="35"/>
                    <a:pt x="152" y="99"/>
                    <a:pt x="152" y="141"/>
                  </a:cubicBezTo>
                  <a:cubicBezTo>
                    <a:pt x="152" y="184"/>
                    <a:pt x="146" y="207"/>
                    <a:pt x="153" y="242"/>
                  </a:cubicBezTo>
                  <a:cubicBezTo>
                    <a:pt x="159" y="276"/>
                    <a:pt x="160" y="296"/>
                    <a:pt x="170" y="317"/>
                  </a:cubicBezTo>
                  <a:cubicBezTo>
                    <a:pt x="180" y="337"/>
                    <a:pt x="186" y="353"/>
                    <a:pt x="186" y="353"/>
                  </a:cubicBezTo>
                  <a:cubicBezTo>
                    <a:pt x="186" y="353"/>
                    <a:pt x="155" y="349"/>
                    <a:pt x="122" y="349"/>
                  </a:cubicBezTo>
                  <a:cubicBezTo>
                    <a:pt x="90" y="349"/>
                    <a:pt x="32" y="354"/>
                    <a:pt x="19" y="350"/>
                  </a:cubicBezTo>
                  <a:cubicBezTo>
                    <a:pt x="7" y="347"/>
                    <a:pt x="0" y="342"/>
                    <a:pt x="0" y="342"/>
                  </a:cubicBezTo>
                  <a:cubicBezTo>
                    <a:pt x="0" y="342"/>
                    <a:pt x="13" y="311"/>
                    <a:pt x="23" y="276"/>
                  </a:cubicBezTo>
                  <a:cubicBezTo>
                    <a:pt x="33" y="242"/>
                    <a:pt x="42" y="194"/>
                    <a:pt x="42" y="147"/>
                  </a:cubicBezTo>
                  <a:cubicBezTo>
                    <a:pt x="42" y="100"/>
                    <a:pt x="40" y="54"/>
                    <a:pt x="50" y="31"/>
                  </a:cubicBezTo>
                  <a:cubicBezTo>
                    <a:pt x="54" y="22"/>
                    <a:pt x="56" y="15"/>
                    <a:pt x="58" y="11"/>
                  </a:cubicBezTo>
                  <a:cubicBezTo>
                    <a:pt x="58" y="11"/>
                    <a:pt x="56" y="12"/>
                    <a:pt x="59" y="10"/>
                  </a:cubicBezTo>
                  <a:cubicBezTo>
                    <a:pt x="61" y="8"/>
                    <a:pt x="67" y="3"/>
                    <a:pt x="70" y="0"/>
                  </a:cubicBezTo>
                  <a:cubicBezTo>
                    <a:pt x="75" y="6"/>
                    <a:pt x="78" y="10"/>
                    <a:pt x="88" y="22"/>
                  </a:cubicBezTo>
                  <a:cubicBezTo>
                    <a:pt x="99" y="34"/>
                    <a:pt x="100" y="43"/>
                    <a:pt x="118" y="32"/>
                  </a:cubicBezTo>
                  <a:cubicBezTo>
                    <a:pt x="131" y="23"/>
                    <a:pt x="140" y="11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5558740" y="1807315"/>
              <a:ext cx="285547" cy="1121887"/>
            </a:xfrm>
            <a:custGeom>
              <a:avLst/>
              <a:gdLst>
                <a:gd name="T0" fmla="*/ 75 w 89"/>
                <a:gd name="T1" fmla="*/ 0 h 350"/>
                <a:gd name="T2" fmla="*/ 57 w 89"/>
                <a:gd name="T3" fmla="*/ 17 h 350"/>
                <a:gd name="T4" fmla="*/ 63 w 89"/>
                <a:gd name="T5" fmla="*/ 28 h 350"/>
                <a:gd name="T6" fmla="*/ 36 w 89"/>
                <a:gd name="T7" fmla="*/ 132 h 350"/>
                <a:gd name="T8" fmla="*/ 4 w 89"/>
                <a:gd name="T9" fmla="*/ 297 h 350"/>
                <a:gd name="T10" fmla="*/ 14 w 89"/>
                <a:gd name="T11" fmla="*/ 335 h 350"/>
                <a:gd name="T12" fmla="*/ 34 w 89"/>
                <a:gd name="T13" fmla="*/ 337 h 350"/>
                <a:gd name="T14" fmla="*/ 57 w 89"/>
                <a:gd name="T15" fmla="*/ 295 h 350"/>
                <a:gd name="T16" fmla="*/ 77 w 89"/>
                <a:gd name="T17" fmla="*/ 159 h 350"/>
                <a:gd name="T18" fmla="*/ 84 w 89"/>
                <a:gd name="T19" fmla="*/ 54 h 350"/>
                <a:gd name="T20" fmla="*/ 78 w 89"/>
                <a:gd name="T21" fmla="*/ 28 h 350"/>
                <a:gd name="T22" fmla="*/ 89 w 89"/>
                <a:gd name="T23" fmla="*/ 16 h 350"/>
                <a:gd name="T24" fmla="*/ 75 w 89"/>
                <a:gd name="T2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350">
                  <a:moveTo>
                    <a:pt x="75" y="0"/>
                  </a:move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66" y="20"/>
                    <a:pt x="63" y="28"/>
                  </a:cubicBezTo>
                  <a:cubicBezTo>
                    <a:pt x="60" y="35"/>
                    <a:pt x="47" y="77"/>
                    <a:pt x="36" y="132"/>
                  </a:cubicBezTo>
                  <a:cubicBezTo>
                    <a:pt x="23" y="188"/>
                    <a:pt x="7" y="284"/>
                    <a:pt x="4" y="297"/>
                  </a:cubicBezTo>
                  <a:cubicBezTo>
                    <a:pt x="0" y="312"/>
                    <a:pt x="5" y="321"/>
                    <a:pt x="14" y="335"/>
                  </a:cubicBezTo>
                  <a:cubicBezTo>
                    <a:pt x="23" y="350"/>
                    <a:pt x="24" y="350"/>
                    <a:pt x="34" y="337"/>
                  </a:cubicBezTo>
                  <a:cubicBezTo>
                    <a:pt x="43" y="325"/>
                    <a:pt x="50" y="330"/>
                    <a:pt x="57" y="295"/>
                  </a:cubicBezTo>
                  <a:cubicBezTo>
                    <a:pt x="63" y="260"/>
                    <a:pt x="73" y="190"/>
                    <a:pt x="77" y="159"/>
                  </a:cubicBezTo>
                  <a:cubicBezTo>
                    <a:pt x="82" y="128"/>
                    <a:pt x="88" y="68"/>
                    <a:pt x="84" y="54"/>
                  </a:cubicBezTo>
                  <a:cubicBezTo>
                    <a:pt x="80" y="41"/>
                    <a:pt x="77" y="33"/>
                    <a:pt x="78" y="28"/>
                  </a:cubicBezTo>
                  <a:cubicBezTo>
                    <a:pt x="80" y="22"/>
                    <a:pt x="89" y="16"/>
                    <a:pt x="89" y="16"/>
                  </a:cubicBezTo>
                  <a:cubicBezTo>
                    <a:pt x="89" y="16"/>
                    <a:pt x="82" y="4"/>
                    <a:pt x="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7070621" y="5702764"/>
            <a:ext cx="5028486" cy="750847"/>
            <a:chOff x="7773112" y="5533292"/>
            <a:chExt cx="4781745" cy="750847"/>
          </a:xfrm>
        </p:grpSpPr>
        <p:sp>
          <p:nvSpPr>
            <p:cNvPr id="120" name="object 21"/>
            <p:cNvSpPr txBox="1"/>
            <p:nvPr/>
          </p:nvSpPr>
          <p:spPr>
            <a:xfrm>
              <a:off x="8285002" y="5533292"/>
              <a:ext cx="4269855" cy="75084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spécialisé dans le domaine de l'informatique et le finance</a:t>
              </a:r>
              <a:endParaRPr sz="2400" spc="-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24"/>
            <p:cNvSpPr/>
            <p:nvPr/>
          </p:nvSpPr>
          <p:spPr>
            <a:xfrm>
              <a:off x="7773112" y="5634397"/>
              <a:ext cx="390652" cy="435176"/>
            </a:xfrm>
            <a:custGeom>
              <a:avLst/>
              <a:gdLst/>
              <a:ahLst/>
              <a:cxnLst/>
              <a:rect l="l" t="t" r="r" b="b"/>
              <a:pathLst>
                <a:path w="386079" h="337185">
                  <a:moveTo>
                    <a:pt x="48768" y="71628"/>
                  </a:moveTo>
                  <a:lnTo>
                    <a:pt x="29946" y="75399"/>
                  </a:lnTo>
                  <a:lnTo>
                    <a:pt x="14427" y="85699"/>
                  </a:lnTo>
                  <a:lnTo>
                    <a:pt x="3886" y="100990"/>
                  </a:lnTo>
                  <a:lnTo>
                    <a:pt x="0" y="119761"/>
                  </a:lnTo>
                  <a:lnTo>
                    <a:pt x="0" y="288671"/>
                  </a:lnTo>
                  <a:lnTo>
                    <a:pt x="3886" y="307238"/>
                  </a:lnTo>
                  <a:lnTo>
                    <a:pt x="14427" y="322554"/>
                  </a:lnTo>
                  <a:lnTo>
                    <a:pt x="29946" y="332968"/>
                  </a:lnTo>
                  <a:lnTo>
                    <a:pt x="48768" y="336804"/>
                  </a:lnTo>
                  <a:lnTo>
                    <a:pt x="48768" y="71628"/>
                  </a:lnTo>
                  <a:close/>
                </a:path>
                <a:path w="386079" h="337185">
                  <a:moveTo>
                    <a:pt x="313944" y="72390"/>
                  </a:moveTo>
                  <a:lnTo>
                    <a:pt x="265430" y="72390"/>
                  </a:lnTo>
                  <a:lnTo>
                    <a:pt x="265430" y="24257"/>
                  </a:lnTo>
                  <a:lnTo>
                    <a:pt x="263550" y="14744"/>
                  </a:lnTo>
                  <a:lnTo>
                    <a:pt x="258445" y="7035"/>
                  </a:lnTo>
                  <a:lnTo>
                    <a:pt x="250850" y="1879"/>
                  </a:lnTo>
                  <a:lnTo>
                    <a:pt x="241554" y="0"/>
                  </a:lnTo>
                  <a:lnTo>
                    <a:pt x="241554" y="24257"/>
                  </a:lnTo>
                  <a:lnTo>
                    <a:pt x="241554" y="72390"/>
                  </a:lnTo>
                  <a:lnTo>
                    <a:pt x="144018" y="72390"/>
                  </a:lnTo>
                  <a:lnTo>
                    <a:pt x="144018" y="24257"/>
                  </a:lnTo>
                  <a:lnTo>
                    <a:pt x="241554" y="24257"/>
                  </a:lnTo>
                  <a:lnTo>
                    <a:pt x="241554" y="0"/>
                  </a:lnTo>
                  <a:lnTo>
                    <a:pt x="144018" y="0"/>
                  </a:lnTo>
                  <a:lnTo>
                    <a:pt x="134708" y="1879"/>
                  </a:lnTo>
                  <a:lnTo>
                    <a:pt x="127114" y="7035"/>
                  </a:lnTo>
                  <a:lnTo>
                    <a:pt x="122008" y="14744"/>
                  </a:lnTo>
                  <a:lnTo>
                    <a:pt x="120142" y="24257"/>
                  </a:lnTo>
                  <a:lnTo>
                    <a:pt x="120142" y="72390"/>
                  </a:lnTo>
                  <a:lnTo>
                    <a:pt x="71628" y="72390"/>
                  </a:lnTo>
                  <a:lnTo>
                    <a:pt x="71628" y="336804"/>
                  </a:lnTo>
                  <a:lnTo>
                    <a:pt x="313944" y="336804"/>
                  </a:lnTo>
                  <a:lnTo>
                    <a:pt x="313944" y="72390"/>
                  </a:lnTo>
                  <a:close/>
                </a:path>
                <a:path w="386079" h="337185">
                  <a:moveTo>
                    <a:pt x="385572" y="119761"/>
                  </a:moveTo>
                  <a:lnTo>
                    <a:pt x="381876" y="100990"/>
                  </a:lnTo>
                  <a:lnTo>
                    <a:pt x="371805" y="85699"/>
                  </a:lnTo>
                  <a:lnTo>
                    <a:pt x="356793" y="75399"/>
                  </a:lnTo>
                  <a:lnTo>
                    <a:pt x="338328" y="71628"/>
                  </a:lnTo>
                  <a:lnTo>
                    <a:pt x="338328" y="336804"/>
                  </a:lnTo>
                  <a:lnTo>
                    <a:pt x="356793" y="332968"/>
                  </a:lnTo>
                  <a:lnTo>
                    <a:pt x="371805" y="322554"/>
                  </a:lnTo>
                  <a:lnTo>
                    <a:pt x="381876" y="307238"/>
                  </a:lnTo>
                  <a:lnTo>
                    <a:pt x="385572" y="288671"/>
                  </a:lnTo>
                  <a:lnTo>
                    <a:pt x="385572" y="1197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2109238" y="5724749"/>
            <a:ext cx="1848483" cy="750847"/>
            <a:chOff x="1400509" y="5634930"/>
            <a:chExt cx="1848483" cy="750847"/>
          </a:xfrm>
        </p:grpSpPr>
        <p:sp>
          <p:nvSpPr>
            <p:cNvPr id="123" name="object 13"/>
            <p:cNvSpPr txBox="1"/>
            <p:nvPr/>
          </p:nvSpPr>
          <p:spPr>
            <a:xfrm>
              <a:off x="1923647" y="5634930"/>
              <a:ext cx="1325345" cy="75084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spcBef>
                  <a:spcPts val="95"/>
                </a:spcBef>
              </a:pP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Fondée</a:t>
              </a:r>
              <a:r>
                <a:rPr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r>
                <a:rPr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 </a:t>
              </a:r>
              <a:endParaRPr sz="2400" spc="-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Picture 11" descr="C:\Users\k.ayadi\Desktop\lancement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509" y="5749677"/>
              <a:ext cx="432108" cy="4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Forme en L 61">
            <a:extLst>
              <a:ext uri="{FF2B5EF4-FFF2-40B4-BE49-F238E27FC236}">
                <a16:creationId xmlns:a16="http://schemas.microsoft.com/office/drawing/2014/main" id="{4208826E-32B4-407B-8F4B-7A6D049F4997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55453B-E769-4107-B47B-3BD87DCDE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64" y="4552892"/>
            <a:ext cx="2584286" cy="10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56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9" presetID="2" presetClass="entr" presetSubtype="8" accel="44000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3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4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37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38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41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42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accel="36000" fill="hold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45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4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accel="44000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9" presetID="2" presetClass="entr" presetSubtype="8" accel="4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</a:t>
            </a:r>
          </a:p>
        </p:txBody>
      </p:sp>
      <p:sp>
        <p:nvSpPr>
          <p:cNvPr id="42" name="Forme en L 41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Google Shape;530;p109"/>
          <p:cNvSpPr txBox="1"/>
          <p:nvPr/>
        </p:nvSpPr>
        <p:spPr>
          <a:xfrm>
            <a:off x="350323" y="290143"/>
            <a:ext cx="939564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strike="noStrik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44" name="Google Shape;531;p109"/>
          <p:cNvSpPr txBox="1"/>
          <p:nvPr/>
        </p:nvSpPr>
        <p:spPr>
          <a:xfrm>
            <a:off x="728719" y="604645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lang="fr-FR" sz="3400" dirty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FCD29E-AF27-4705-B2C5-5199ACA5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69" y="1557249"/>
            <a:ext cx="4446262" cy="2578832"/>
          </a:xfrm>
          <a:prstGeom prst="rect">
            <a:avLst/>
          </a:prstGeom>
        </p:spPr>
      </p:pic>
      <p:pic>
        <p:nvPicPr>
          <p:cNvPr id="13" name="Image 12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86DAE0AF-EC9A-4910-9E62-5A4AF11AC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1" y="4330115"/>
            <a:ext cx="3461413" cy="19887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32D7F0-D57D-44AC-A764-318C033B7E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4"/>
          <a:stretch/>
        </p:blipFill>
        <p:spPr>
          <a:xfrm>
            <a:off x="8319131" y="4513999"/>
            <a:ext cx="2878393" cy="16993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689065-AF1C-4B0E-BD5A-09A503FEA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54" y="4513095"/>
            <a:ext cx="1630291" cy="16227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DBF464-AC0D-4A54-B18F-74B7482823C6}"/>
              </a:ext>
            </a:extLst>
          </p:cNvPr>
          <p:cNvSpPr txBox="1"/>
          <p:nvPr/>
        </p:nvSpPr>
        <p:spPr>
          <a:xfrm>
            <a:off x="1380072" y="6073390"/>
            <a:ext cx="2411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baseline="0" dirty="0">
                <a:latin typeface="SFRM1200"/>
              </a:rPr>
              <a:t>Application bancaire </a:t>
            </a:r>
            <a:endParaRPr lang="fr-FR" sz="20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EF9CF5-2701-4E99-80DA-F9BBB7875059}"/>
              </a:ext>
            </a:extLst>
          </p:cNvPr>
          <p:cNvSpPr txBox="1"/>
          <p:nvPr/>
        </p:nvSpPr>
        <p:spPr>
          <a:xfrm>
            <a:off x="4647156" y="6090135"/>
            <a:ext cx="3311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SFRM1200"/>
              </a:rPr>
              <a:t>l’informatique décisionnelle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9F8E85-0098-43C2-B955-C12BF64110FE}"/>
              </a:ext>
            </a:extLst>
          </p:cNvPr>
          <p:cNvSpPr txBox="1"/>
          <p:nvPr/>
        </p:nvSpPr>
        <p:spPr>
          <a:xfrm>
            <a:off x="8468379" y="6090135"/>
            <a:ext cx="3311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SFRM1200"/>
              </a:rPr>
              <a:t>détecter les fraudes</a:t>
            </a:r>
          </a:p>
        </p:txBody>
      </p:sp>
    </p:spTree>
    <p:extLst>
      <p:ext uri="{BB962C8B-B14F-4D97-AF65-F5344CB8AC3E}">
        <p14:creationId xmlns:p14="http://schemas.microsoft.com/office/powerpoint/2010/main" val="439044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83" y="5753316"/>
            <a:ext cx="1026017" cy="112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2" y="6030403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7" y="15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6</a:t>
            </a:r>
          </a:p>
        </p:txBody>
      </p:sp>
      <p:sp>
        <p:nvSpPr>
          <p:cNvPr id="45" name="Google Shape;518;p108"/>
          <p:cNvSpPr/>
          <p:nvPr/>
        </p:nvSpPr>
        <p:spPr>
          <a:xfrm>
            <a:off x="2196944" y="1714038"/>
            <a:ext cx="1222815" cy="1208174"/>
          </a:xfrm>
          <a:prstGeom prst="foldedCorner">
            <a:avLst>
              <a:gd name="adj" fmla="val 3881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02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Google Shape;519;p108"/>
          <p:cNvSpPr txBox="1"/>
          <p:nvPr/>
        </p:nvSpPr>
        <p:spPr>
          <a:xfrm>
            <a:off x="3550389" y="1714038"/>
            <a:ext cx="5115947" cy="729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Préalable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Aft>
                <a:spcPts val="600"/>
              </a:spcAft>
              <a:buNone/>
            </a:pPr>
            <a:endParaRPr sz="4000" b="1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7" name="Google Shape;520;p108"/>
          <p:cNvSpPr txBox="1"/>
          <p:nvPr/>
        </p:nvSpPr>
        <p:spPr>
          <a:xfrm>
            <a:off x="3550389" y="2588713"/>
            <a:ext cx="7233725" cy="114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sz="3600" dirty="0">
                <a:solidFill>
                  <a:srgbClr val="A5A5A5"/>
                </a:solidFill>
                <a:latin typeface="Arial"/>
                <a:cs typeface="Arial"/>
              </a:rPr>
              <a:t>Etude et critique de l’existant</a:t>
            </a:r>
            <a:endParaRPr lang="fr-FR" sz="3600" dirty="0">
              <a:solidFill>
                <a:srgbClr val="A5A5A5"/>
              </a:solidFill>
              <a:latin typeface="Arial"/>
              <a:cs typeface="Arial"/>
              <a:sym typeface="Arial"/>
            </a:endParaRPr>
          </a:p>
          <a:p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2. Solution proposée</a:t>
            </a:r>
          </a:p>
          <a:p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fr-FR" sz="3600" dirty="0">
                <a:solidFill>
                  <a:srgbClr val="A5A5A5"/>
                </a:solidFill>
                <a:latin typeface="Arial"/>
                <a:ea typeface="Arial"/>
                <a:cs typeface="Arial"/>
              </a:rPr>
              <a:t>Méthodologie adoptée</a:t>
            </a:r>
            <a:endParaRPr lang="fr-FR" sz="36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fr-FR" sz="36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endParaRPr sz="36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orme en L 4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7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559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7</a:t>
            </a:r>
          </a:p>
        </p:txBody>
      </p:sp>
      <p:sp>
        <p:nvSpPr>
          <p:cNvPr id="42" name="Google Shape;530;p109"/>
          <p:cNvSpPr txBox="1"/>
          <p:nvPr/>
        </p:nvSpPr>
        <p:spPr>
          <a:xfrm>
            <a:off x="232772" y="212795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31;p109"/>
          <p:cNvSpPr txBox="1"/>
          <p:nvPr/>
        </p:nvSpPr>
        <p:spPr>
          <a:xfrm>
            <a:off x="767212" y="949200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cs typeface="Arial"/>
              </a:rPr>
              <a:t>Etude et critique de l’existant 1/2</a:t>
            </a:r>
          </a:p>
        </p:txBody>
      </p:sp>
      <p:sp>
        <p:nvSpPr>
          <p:cNvPr id="44" name="Forme en L 43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00528461-E2B8-46FB-8891-0C69F0CAD428}"/>
              </a:ext>
            </a:extLst>
          </p:cNvPr>
          <p:cNvSpPr/>
          <p:nvPr/>
        </p:nvSpPr>
        <p:spPr>
          <a:xfrm>
            <a:off x="4048196" y="5925640"/>
            <a:ext cx="4226764" cy="42186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peech Bubble: Rectangle with Corners Rounded 1">
            <a:extLst>
              <a:ext uri="{FF2B5EF4-FFF2-40B4-BE49-F238E27FC236}">
                <a16:creationId xmlns:a16="http://schemas.microsoft.com/office/drawing/2014/main" id="{7C3C1F36-6866-418C-B386-BEBE21BF9B84}"/>
              </a:ext>
            </a:extLst>
          </p:cNvPr>
          <p:cNvSpPr/>
          <p:nvPr/>
        </p:nvSpPr>
        <p:spPr>
          <a:xfrm rot="21115072">
            <a:off x="3244774" y="2671171"/>
            <a:ext cx="2690065" cy="2482613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EE4CAD-63ED-4DFE-B190-7D21DBDB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42" y="3077813"/>
            <a:ext cx="1669327" cy="1669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Speech Bubble: Rectangle with Corners Rounded 1">
            <a:extLst>
              <a:ext uri="{FF2B5EF4-FFF2-40B4-BE49-F238E27FC236}">
                <a16:creationId xmlns:a16="http://schemas.microsoft.com/office/drawing/2014/main" id="{182A6097-62EE-4C98-B351-A5C797064FB0}"/>
              </a:ext>
            </a:extLst>
          </p:cNvPr>
          <p:cNvSpPr/>
          <p:nvPr/>
        </p:nvSpPr>
        <p:spPr>
          <a:xfrm rot="10800000">
            <a:off x="6767525" y="2521974"/>
            <a:ext cx="2690065" cy="2482613"/>
          </a:xfrm>
          <a:prstGeom prst="wedgeRoundRectCallout">
            <a:avLst>
              <a:gd name="adj1" fmla="val 48721"/>
              <a:gd name="adj2" fmla="val -7611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3ECA36-3EC5-4F70-953A-6769B75DDA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63" y="3011110"/>
            <a:ext cx="1449187" cy="1449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215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294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8</a:t>
            </a:r>
          </a:p>
        </p:txBody>
      </p:sp>
      <p:sp>
        <p:nvSpPr>
          <p:cNvPr id="6" name="Forme en L 5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Google Shape;150;p17"/>
          <p:cNvSpPr/>
          <p:nvPr/>
        </p:nvSpPr>
        <p:spPr>
          <a:xfrm rot="-947932">
            <a:off x="1799326" y="2555296"/>
            <a:ext cx="1556561" cy="1261014"/>
          </a:xfrm>
          <a:prstGeom prst="wedgeEllipseCallout">
            <a:avLst>
              <a:gd name="adj1" fmla="val -63527"/>
              <a:gd name="adj2" fmla="val 424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51;p17"/>
          <p:cNvGrpSpPr/>
          <p:nvPr/>
        </p:nvGrpSpPr>
        <p:grpSpPr>
          <a:xfrm>
            <a:off x="916193" y="3907751"/>
            <a:ext cx="973813" cy="2591705"/>
            <a:chOff x="6375630" y="4197592"/>
            <a:chExt cx="673410" cy="1884433"/>
          </a:xfrm>
        </p:grpSpPr>
        <p:sp>
          <p:nvSpPr>
            <p:cNvPr id="11" name="Google Shape;152;p17"/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3;p17"/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54;p17"/>
          <p:cNvSpPr txBox="1"/>
          <p:nvPr/>
        </p:nvSpPr>
        <p:spPr>
          <a:xfrm rot="229319">
            <a:off x="2150370" y="2399842"/>
            <a:ext cx="85446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Arial"/>
              <a:buNone/>
            </a:pPr>
            <a:r>
              <a:rPr lang="fr-FR" sz="9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14" name="Google Shape;155;p17"/>
          <p:cNvSpPr txBox="1"/>
          <p:nvPr/>
        </p:nvSpPr>
        <p:spPr>
          <a:xfrm>
            <a:off x="3943168" y="2615362"/>
            <a:ext cx="7951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d'outil d'analyse de données, de génération des rapports et de tableau de bord 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Google Shape;156;p17"/>
          <p:cNvSpPr txBox="1"/>
          <p:nvPr/>
        </p:nvSpPr>
        <p:spPr>
          <a:xfrm>
            <a:off x="3943478" y="3691881"/>
            <a:ext cx="7949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de moyen d’aide à la décision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Google Shape;157;p17"/>
          <p:cNvSpPr txBox="1"/>
          <p:nvPr/>
        </p:nvSpPr>
        <p:spPr>
          <a:xfrm>
            <a:off x="3920792" y="4520904"/>
            <a:ext cx="795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Absence de moyen de détection des transactions frauduleuses</a:t>
            </a:r>
            <a:endParaRPr sz="2400" dirty="0"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8" name="Google Shape;530;p109">
            <a:extLst>
              <a:ext uri="{FF2B5EF4-FFF2-40B4-BE49-F238E27FC236}">
                <a16:creationId xmlns:a16="http://schemas.microsoft.com/office/drawing/2014/main" id="{6805F525-48CB-4FDF-8430-FFC630F309CD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tx2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9" name="Google Shape;531;p109">
            <a:extLst>
              <a:ext uri="{FF2B5EF4-FFF2-40B4-BE49-F238E27FC236}">
                <a16:creationId xmlns:a16="http://schemas.microsoft.com/office/drawing/2014/main" id="{0F1DE0C3-0292-474F-8AE3-FBC20552AB4D}"/>
              </a:ext>
            </a:extLst>
          </p:cNvPr>
          <p:cNvSpPr txBox="1"/>
          <p:nvPr/>
        </p:nvSpPr>
        <p:spPr>
          <a:xfrm>
            <a:off x="780465" y="935943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cs typeface="Arial"/>
              </a:rPr>
              <a:t>Etude et critique de l’existant </a:t>
            </a: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00646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A2F53B5-7339-456E-A2CF-CB2122BD008E}"/>
              </a:ext>
            </a:extLst>
          </p:cNvPr>
          <p:cNvSpPr txBox="1"/>
          <p:nvPr/>
        </p:nvSpPr>
        <p:spPr>
          <a:xfrm>
            <a:off x="11530763" y="6242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9</a:t>
            </a:r>
          </a:p>
        </p:txBody>
      </p:sp>
      <p:sp>
        <p:nvSpPr>
          <p:cNvPr id="7" name="Google Shape;531;p109"/>
          <p:cNvSpPr txBox="1"/>
          <p:nvPr/>
        </p:nvSpPr>
        <p:spPr>
          <a:xfrm>
            <a:off x="714205" y="930841"/>
            <a:ext cx="939564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40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Solution proposée 1/3</a:t>
            </a:r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6501A525-CD4D-4B80-ADB2-5C2D2ACF6989}"/>
              </a:ext>
            </a:extLst>
          </p:cNvPr>
          <p:cNvSpPr/>
          <p:nvPr/>
        </p:nvSpPr>
        <p:spPr>
          <a:xfrm rot="16200000">
            <a:off x="11308858" y="5978892"/>
            <a:ext cx="817118" cy="862084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Google Shape;174;p18"/>
          <p:cNvSpPr txBox="1"/>
          <p:nvPr/>
        </p:nvSpPr>
        <p:spPr>
          <a:xfrm>
            <a:off x="4348432" y="2430109"/>
            <a:ext cx="5008927" cy="101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La conception d’une application permettant les transactions bancaires.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11" name="Google Shape;151;p17"/>
          <p:cNvGrpSpPr/>
          <p:nvPr/>
        </p:nvGrpSpPr>
        <p:grpSpPr>
          <a:xfrm>
            <a:off x="1383976" y="3482645"/>
            <a:ext cx="973813" cy="2591705"/>
            <a:chOff x="6375630" y="4197592"/>
            <a:chExt cx="673410" cy="1884433"/>
          </a:xfrm>
        </p:grpSpPr>
        <p:sp>
          <p:nvSpPr>
            <p:cNvPr id="12" name="Google Shape;152;p17"/>
            <p:cNvSpPr/>
            <p:nvPr/>
          </p:nvSpPr>
          <p:spPr>
            <a:xfrm>
              <a:off x="6375630" y="4547518"/>
              <a:ext cx="673410" cy="1534507"/>
            </a:xfrm>
            <a:custGeom>
              <a:avLst/>
              <a:gdLst/>
              <a:ahLst/>
              <a:cxnLst/>
              <a:rect l="l" t="t" r="r" b="b"/>
              <a:pathLst>
                <a:path w="340" h="746" extrusionOk="0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3;p17"/>
            <p:cNvSpPr/>
            <p:nvPr/>
          </p:nvSpPr>
          <p:spPr>
            <a:xfrm>
              <a:off x="6573911" y="4197592"/>
              <a:ext cx="281339" cy="299804"/>
            </a:xfrm>
            <a:custGeom>
              <a:avLst/>
              <a:gdLst/>
              <a:ahLst/>
              <a:cxnLst/>
              <a:rect l="l" t="t" r="r" b="b"/>
              <a:pathLst>
                <a:path w="126" h="128" extrusionOk="0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2080565">
            <a:off x="2487818" y="2737730"/>
            <a:ext cx="856113" cy="771697"/>
            <a:chOff x="7931851" y="2464731"/>
            <a:chExt cx="1002842" cy="1223210"/>
          </a:xfrm>
          <a:solidFill>
            <a:srgbClr val="FCB414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19005705">
            <a:off x="567929" y="2653283"/>
            <a:ext cx="856113" cy="771697"/>
            <a:chOff x="7931851" y="2464731"/>
            <a:chExt cx="1002842" cy="1223210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25">
            <a:extLst>
              <a:ext uri="{FF2B5EF4-FFF2-40B4-BE49-F238E27FC236}">
                <a16:creationId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 rot="425458">
            <a:off x="1562130" y="2378274"/>
            <a:ext cx="856113" cy="771697"/>
            <a:chOff x="7931851" y="2464731"/>
            <a:chExt cx="1002842" cy="1223210"/>
          </a:xfrm>
          <a:solidFill>
            <a:srgbClr val="00B050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Google Shape;530;p109">
            <a:extLst>
              <a:ext uri="{FF2B5EF4-FFF2-40B4-BE49-F238E27FC236}">
                <a16:creationId xmlns:a16="http://schemas.microsoft.com/office/drawing/2014/main" id="{4B1A33DB-71E3-4E6F-B525-009B69B71C52}"/>
              </a:ext>
            </a:extLst>
          </p:cNvPr>
          <p:cNvSpPr txBox="1"/>
          <p:nvPr/>
        </p:nvSpPr>
        <p:spPr>
          <a:xfrm>
            <a:off x="246024" y="435718"/>
            <a:ext cx="9395640" cy="8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00" rIns="90000" bIns="45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Etude Préalable</a:t>
            </a:r>
            <a:endParaRPr lang="en-GB" sz="32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3AD857D-D7CA-4AB1-B737-B4C9E99CE22D}"/>
              </a:ext>
            </a:extLst>
          </p:cNvPr>
          <p:cNvSpPr txBox="1"/>
          <p:nvPr/>
        </p:nvSpPr>
        <p:spPr>
          <a:xfrm>
            <a:off x="4283530" y="4186123"/>
            <a:ext cx="500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itchFamily="18" charset="0"/>
              </a:rPr>
              <a:t>La conception d’un Data Warehouse de données centralisé.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F16418B1-529E-4461-87BA-0DA8B3451F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32" y="1969031"/>
            <a:ext cx="2344685" cy="173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85742B17-760F-4E19-B325-32E5DA9874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64" y="3946310"/>
            <a:ext cx="1750620" cy="1622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8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12850</TotalTime>
  <Words>2469</Words>
  <Application>Microsoft Office PowerPoint</Application>
  <PresentationFormat>Grand écran</PresentationFormat>
  <Paragraphs>404</Paragraphs>
  <Slides>35</Slides>
  <Notes>35</Notes>
  <HiddenSlides>0</HiddenSlides>
  <MMClips>0</MMClips>
  <ScaleCrop>false</ScaleCrop>
  <HeadingPairs>
    <vt:vector size="8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GeosansLight</vt:lpstr>
      <vt:lpstr>Libeartion sans</vt:lpstr>
      <vt:lpstr>Liberation sans</vt:lpstr>
      <vt:lpstr>LMRoman12-Regular</vt:lpstr>
      <vt:lpstr>Noto Sans</vt:lpstr>
      <vt:lpstr>Noto Sans Symbols</vt:lpstr>
      <vt:lpstr>SFBX1200</vt:lpstr>
      <vt:lpstr>SFBX1440</vt:lpstr>
      <vt:lpstr>SFRM1200</vt:lpstr>
      <vt:lpstr>Times New Roman</vt:lpstr>
      <vt:lpstr>Office Theme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Khaled Touaiti ( ISITC )</cp:lastModifiedBy>
  <cp:revision>1110</cp:revision>
  <dcterms:created xsi:type="dcterms:W3CDTF">2017-12-05T16:25:52Z</dcterms:created>
  <dcterms:modified xsi:type="dcterms:W3CDTF">2021-08-28T15:36:42Z</dcterms:modified>
</cp:coreProperties>
</file>