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5" r:id="rId6"/>
    <p:sldId id="266" r:id="rId7"/>
    <p:sldId id="260" r:id="rId8"/>
    <p:sldId id="261" r:id="rId9"/>
    <p:sldId id="262" r:id="rId10"/>
    <p:sldId id="263" r:id="rId11"/>
    <p:sldId id="264"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4/10/2024</a:t>
            </a:fld>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743717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4/10/2024</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760551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4/10/2024</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615074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4/10/2024</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887988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4/10/2024</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1754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4/10/2024</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650518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4/10/2024</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027061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4/10/2024</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219695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4/10/2024</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637252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4/10/2024</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961479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4/10/2024</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540592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pPr/>
              <a:t>4/10/2024</a:t>
            </a:fld>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954169547"/>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arkoselabs.com/blog/man-in-the-middle-phishing-attack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F4CD6D0-88B6-45F4-AC60-54587D3C9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abstract burst of blue and pink">
            <a:extLst>
              <a:ext uri="{FF2B5EF4-FFF2-40B4-BE49-F238E27FC236}">
                <a16:creationId xmlns:a16="http://schemas.microsoft.com/office/drawing/2014/main" id="{862851C0-5F47-B8D3-2BD0-735F21F6F9CB}"/>
              </a:ext>
            </a:extLst>
          </p:cNvPr>
          <p:cNvPicPr>
            <a:picLocks noChangeAspect="1"/>
          </p:cNvPicPr>
          <p:nvPr/>
        </p:nvPicPr>
        <p:blipFill rotWithShape="1">
          <a:blip r:embed="rId2"/>
          <a:srcRect/>
          <a:stretch/>
        </p:blipFill>
        <p:spPr>
          <a:xfrm>
            <a:off x="20" y="10"/>
            <a:ext cx="12191980" cy="6857989"/>
          </a:xfrm>
          <a:prstGeom prst="rect">
            <a:avLst/>
          </a:prstGeom>
        </p:spPr>
      </p:pic>
      <p:sp>
        <p:nvSpPr>
          <p:cNvPr id="18" name="Rectangle 17">
            <a:extLst>
              <a:ext uri="{FF2B5EF4-FFF2-40B4-BE49-F238E27FC236}">
                <a16:creationId xmlns:a16="http://schemas.microsoft.com/office/drawing/2014/main" id="{DCFCE6BC-4706-49A2-816A-A44669F98A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8637" y="1"/>
            <a:ext cx="8894726" cy="6858000"/>
          </a:xfrm>
          <a:prstGeom prst="rect">
            <a:avLst/>
          </a:prstGeom>
          <a:gradFill flip="none" rotWithShape="1">
            <a:gsLst>
              <a:gs pos="0">
                <a:srgbClr val="000000">
                  <a:alpha val="34902"/>
                </a:srgbClr>
              </a:gs>
              <a:gs pos="80000">
                <a:srgbClr val="000000">
                  <a:alpha val="0"/>
                </a:srgbClr>
              </a:gs>
              <a:gs pos="51000">
                <a:srgbClr val="000000">
                  <a:alpha val="2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A7F04447-1E65-31C3-CB2F-BCE70320E02C}"/>
              </a:ext>
            </a:extLst>
          </p:cNvPr>
          <p:cNvSpPr>
            <a:spLocks noGrp="1"/>
          </p:cNvSpPr>
          <p:nvPr>
            <p:ph type="ctrTitle"/>
          </p:nvPr>
        </p:nvSpPr>
        <p:spPr>
          <a:xfrm>
            <a:off x="2197100" y="1079500"/>
            <a:ext cx="7797799" cy="2138400"/>
          </a:xfrm>
        </p:spPr>
        <p:txBody>
          <a:bodyPr>
            <a:normAutofit/>
          </a:bodyPr>
          <a:lstStyle/>
          <a:p>
            <a:r>
              <a:rPr lang="en-US" b="1">
                <a:solidFill>
                  <a:srgbClr val="FFFFFF"/>
                </a:solidFill>
              </a:rPr>
              <a:t>phishing attacks</a:t>
            </a:r>
            <a:br>
              <a:rPr lang="en-US" b="1">
                <a:solidFill>
                  <a:srgbClr val="FFFFFF"/>
                </a:solidFill>
              </a:rPr>
            </a:br>
            <a:endParaRPr lang="en-US">
              <a:solidFill>
                <a:srgbClr val="FFFFFF"/>
              </a:solidFill>
            </a:endParaRPr>
          </a:p>
        </p:txBody>
      </p:sp>
      <p:sp>
        <p:nvSpPr>
          <p:cNvPr id="3" name="Subtitle 2">
            <a:extLst>
              <a:ext uri="{FF2B5EF4-FFF2-40B4-BE49-F238E27FC236}">
                <a16:creationId xmlns:a16="http://schemas.microsoft.com/office/drawing/2014/main" id="{EF154920-1033-5040-D266-22EBCFB93CEE}"/>
              </a:ext>
            </a:extLst>
          </p:cNvPr>
          <p:cNvSpPr>
            <a:spLocks noGrp="1"/>
          </p:cNvSpPr>
          <p:nvPr>
            <p:ph type="subTitle" idx="1"/>
          </p:nvPr>
        </p:nvSpPr>
        <p:spPr>
          <a:xfrm>
            <a:off x="3308350" y="4113213"/>
            <a:ext cx="5575300" cy="1655762"/>
          </a:xfrm>
        </p:spPr>
        <p:txBody>
          <a:bodyPr>
            <a:normAutofit/>
          </a:bodyPr>
          <a:lstStyle/>
          <a:p>
            <a:r>
              <a:rPr lang="en-US" b="1">
                <a:solidFill>
                  <a:srgbClr val="FFFFFF"/>
                </a:solidFill>
              </a:rPr>
              <a:t>Educate others about recognizing and avoiding phishing emails, websites, and social engineering tactics.</a:t>
            </a:r>
          </a:p>
          <a:p>
            <a:endParaRPr lang="en-US">
              <a:solidFill>
                <a:srgbClr val="FFFFFF"/>
              </a:solidFill>
            </a:endParaRPr>
          </a:p>
        </p:txBody>
      </p:sp>
      <p:cxnSp>
        <p:nvCxnSpPr>
          <p:cNvPr id="20" name="Straight Connector 19">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5288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0F33CB-0E1D-E886-687A-5F95BA97D8D1}"/>
              </a:ext>
            </a:extLst>
          </p:cNvPr>
          <p:cNvSpPr>
            <a:spLocks noGrp="1"/>
          </p:cNvSpPr>
          <p:nvPr>
            <p:ph type="title"/>
          </p:nvPr>
        </p:nvSpPr>
        <p:spPr>
          <a:xfrm>
            <a:off x="1080000" y="540033"/>
            <a:ext cx="4426782" cy="1331604"/>
          </a:xfrm>
        </p:spPr>
        <p:txBody>
          <a:bodyPr anchor="b">
            <a:normAutofit/>
          </a:bodyPr>
          <a:lstStyle/>
          <a:p>
            <a:pPr algn="ctr"/>
            <a:r>
              <a:rPr lang="en-US" b="1"/>
              <a:t>Link manipulation</a:t>
            </a:r>
            <a:br>
              <a:rPr lang="en-US" b="1"/>
            </a:br>
            <a:endParaRPr lang="en-US"/>
          </a:p>
        </p:txBody>
      </p:sp>
      <p:cxnSp>
        <p:nvCxnSpPr>
          <p:cNvPr id="14" name="Straight Connector 13">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023391"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1FD83A5-95F2-C792-B839-890C9C57231C}"/>
              </a:ext>
            </a:extLst>
          </p:cNvPr>
          <p:cNvSpPr>
            <a:spLocks noGrp="1"/>
          </p:cNvSpPr>
          <p:nvPr>
            <p:ph idx="1"/>
          </p:nvPr>
        </p:nvSpPr>
        <p:spPr>
          <a:xfrm>
            <a:off x="1080000" y="2759076"/>
            <a:ext cx="4460874" cy="3009899"/>
          </a:xfrm>
        </p:spPr>
        <p:txBody>
          <a:bodyPr>
            <a:normAutofit/>
          </a:bodyPr>
          <a:lstStyle/>
          <a:p>
            <a:pPr>
              <a:lnSpc>
                <a:spcPct val="115000"/>
              </a:lnSpc>
            </a:pPr>
            <a:r>
              <a:rPr lang="en-US" sz="1600" dirty="0"/>
              <a:t>Link manipulation involves sending an email or text message containing a malicious link that leads to a phishing website that appears legitimate but is actually designed to steal personal information from unsuspecting victims. Hackers often use shortened URLs to send people to malicious websites, and they may use domain spoofing to make their messages look like they came from a real company.</a:t>
            </a:r>
          </a:p>
        </p:txBody>
      </p:sp>
      <p:pic>
        <p:nvPicPr>
          <p:cNvPr id="7" name="Picture 6" descr="A diagram of a computer virus&#10;&#10;Description automatically generated with medium confidence">
            <a:extLst>
              <a:ext uri="{FF2B5EF4-FFF2-40B4-BE49-F238E27FC236}">
                <a16:creationId xmlns:a16="http://schemas.microsoft.com/office/drawing/2014/main" id="{7F50C618-EAF6-E5A7-FD87-FC2FDDBA12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3907" y="1457326"/>
            <a:ext cx="5278787" cy="4406900"/>
          </a:xfrm>
          <a:prstGeom prst="rect">
            <a:avLst/>
          </a:prstGeom>
        </p:spPr>
      </p:pic>
    </p:spTree>
    <p:extLst>
      <p:ext uri="{BB962C8B-B14F-4D97-AF65-F5344CB8AC3E}">
        <p14:creationId xmlns:p14="http://schemas.microsoft.com/office/powerpoint/2010/main" val="962391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891727-B44F-932F-F7BF-89FDE59E5A04}"/>
              </a:ext>
            </a:extLst>
          </p:cNvPr>
          <p:cNvSpPr>
            <a:spLocks noGrp="1"/>
          </p:cNvSpPr>
          <p:nvPr>
            <p:ph type="title"/>
          </p:nvPr>
        </p:nvSpPr>
        <p:spPr>
          <a:xfrm>
            <a:off x="2099175" y="251914"/>
            <a:ext cx="4426782" cy="1331604"/>
          </a:xfrm>
        </p:spPr>
        <p:txBody>
          <a:bodyPr anchor="b">
            <a:normAutofit/>
          </a:bodyPr>
          <a:lstStyle/>
          <a:p>
            <a:pPr algn="ctr"/>
            <a:r>
              <a:rPr lang="en-US" b="1" dirty="0"/>
              <a:t>Preventing Phishing Attacks</a:t>
            </a:r>
            <a:br>
              <a:rPr lang="en-US" b="1" dirty="0"/>
            </a:br>
            <a:endParaRPr lang="en-US"/>
          </a:p>
        </p:txBody>
      </p:sp>
      <p:cxnSp>
        <p:nvCxnSpPr>
          <p:cNvPr id="14" name="Straight Connector 13">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023391"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D3B12A5-F8CF-2B14-8666-B025C18755D1}"/>
              </a:ext>
            </a:extLst>
          </p:cNvPr>
          <p:cNvSpPr>
            <a:spLocks noGrp="1"/>
          </p:cNvSpPr>
          <p:nvPr>
            <p:ph idx="1"/>
          </p:nvPr>
        </p:nvSpPr>
        <p:spPr>
          <a:xfrm>
            <a:off x="221982" y="1453378"/>
            <a:ext cx="7750443" cy="5404622"/>
          </a:xfrm>
        </p:spPr>
        <p:txBody>
          <a:bodyPr>
            <a:noAutofit/>
          </a:bodyPr>
          <a:lstStyle/>
          <a:p>
            <a:pPr>
              <a:lnSpc>
                <a:spcPct val="115000"/>
              </a:lnSpc>
            </a:pPr>
            <a:r>
              <a:rPr lang="en-US" sz="1200" b="1" dirty="0">
                <a:latin typeface="Arial" panose="020B0604020202020204" pitchFamily="34" charset="0"/>
                <a:cs typeface="Arial" panose="020B0604020202020204" pitchFamily="34" charset="0"/>
              </a:rPr>
              <a:t>Educating Yourself and Your Employees</a:t>
            </a:r>
          </a:p>
          <a:p>
            <a:pPr>
              <a:lnSpc>
                <a:spcPct val="115000"/>
              </a:lnSpc>
            </a:pPr>
            <a:r>
              <a:rPr lang="en-US" sz="1200" dirty="0">
                <a:latin typeface="Arial" panose="020B0604020202020204" pitchFamily="34" charset="0"/>
                <a:cs typeface="Arial" panose="020B0604020202020204" pitchFamily="34" charset="0"/>
              </a:rPr>
              <a:t>The first step in preventing phishing attacks is educating yourself and your employees on the dangers of phishing attacks and how to recognize them. Be aware of suspicious emails, website links, and attachments that could be malicious. It's also important to have strong password policies in place and use multi-factor authentication whenever possible.</a:t>
            </a:r>
          </a:p>
          <a:p>
            <a:pPr>
              <a:lnSpc>
                <a:spcPct val="115000"/>
              </a:lnSpc>
            </a:pPr>
            <a:r>
              <a:rPr lang="en-US" sz="1200" b="1" dirty="0">
                <a:latin typeface="Arial" panose="020B0604020202020204" pitchFamily="34" charset="0"/>
                <a:cs typeface="Arial" panose="020B0604020202020204" pitchFamily="34" charset="0"/>
              </a:rPr>
              <a:t>Multi-factor Authentication</a:t>
            </a:r>
          </a:p>
          <a:p>
            <a:pPr>
              <a:lnSpc>
                <a:spcPct val="115000"/>
              </a:lnSpc>
            </a:pPr>
            <a:r>
              <a:rPr lang="en-US" sz="1200" dirty="0">
                <a:latin typeface="Arial" panose="020B0604020202020204" pitchFamily="34" charset="0"/>
                <a:cs typeface="Arial" panose="020B0604020202020204" pitchFamily="34" charset="0"/>
              </a:rPr>
              <a:t>MFA) asks users to prove who they are with two or more pieces of information, like a password, email address, phone number, or biometric data. This additional layer of security makes it more difficult for hackers to gain access to your accounts. In theory, MFA also ensures that even if a user's credentials are stolen during a phishing scam, the hacker won't be able to access the account without additional verification. But, in practice, scammers can now use Man-in-the-Middle attacks to circumvent MFA.</a:t>
            </a:r>
          </a:p>
          <a:p>
            <a:pPr>
              <a:lnSpc>
                <a:spcPct val="115000"/>
              </a:lnSpc>
            </a:pPr>
            <a:r>
              <a:rPr lang="en-US" sz="1200" b="1" dirty="0">
                <a:latin typeface="Arial" panose="020B0604020202020204" pitchFamily="34" charset="0"/>
                <a:cs typeface="Arial" panose="020B0604020202020204" pitchFamily="34" charset="0"/>
              </a:rPr>
              <a:t>Security Solutions and Tools</a:t>
            </a:r>
          </a:p>
          <a:p>
            <a:pPr>
              <a:lnSpc>
                <a:spcPct val="115000"/>
              </a:lnSpc>
            </a:pPr>
            <a:r>
              <a:rPr lang="en-US" sz="1200" dirty="0">
                <a:latin typeface="Arial" panose="020B0604020202020204" pitchFamily="34" charset="0"/>
                <a:cs typeface="Arial" panose="020B0604020202020204" pitchFamily="34" charset="0"/>
              </a:rPr>
              <a:t>Another critical step is regular backup of data, so that if you do become the victim of a phishing attack, you can recover quickly. To protect against phishing attacks, organizations should also use security tools like a firewall and anti-spam filters. Most importantly, businesses need a holistic cybersecurity plan that includes a robust bot management solution—like Arkose Labs—that can detect phishing attacks and stop them before damage is done.</a:t>
            </a:r>
          </a:p>
          <a:p>
            <a:pPr>
              <a:lnSpc>
                <a:spcPct val="115000"/>
              </a:lnSpc>
            </a:pPr>
            <a:r>
              <a:rPr lang="en-US" sz="1200" dirty="0">
                <a:latin typeface="Arial" panose="020B0604020202020204" pitchFamily="34" charset="0"/>
                <a:cs typeface="Arial" panose="020B0604020202020204" pitchFamily="34" charset="0"/>
              </a:rPr>
              <a:t>The Arkose Labs’ platform combines transparent detection with targeted attack response to catch fraud early in the customer journey without impacting good users. It is set up before the MFA step in a website's login and registration workflows. The login or registration workflow can be completed provided the web server receives the token issued by the Arkose Platform upon successful completion of the detection and adaptive challenge response processes.</a:t>
            </a:r>
          </a:p>
          <a:p>
            <a:pPr>
              <a:lnSpc>
                <a:spcPct val="115000"/>
              </a:lnSpc>
            </a:pPr>
            <a:endParaRPr lang="en-US" sz="1200" dirty="0">
              <a:latin typeface="Arial" panose="020B0604020202020204" pitchFamily="34" charset="0"/>
              <a:cs typeface="Arial" panose="020B0604020202020204" pitchFamily="34" charset="0"/>
            </a:endParaRPr>
          </a:p>
        </p:txBody>
      </p:sp>
      <p:pic>
        <p:nvPicPr>
          <p:cNvPr id="7" name="Picture 6" descr="A person sitting at a desk with a computer&#10;&#10;Description automatically generated">
            <a:extLst>
              <a:ext uri="{FF2B5EF4-FFF2-40B4-BE49-F238E27FC236}">
                <a16:creationId xmlns:a16="http://schemas.microsoft.com/office/drawing/2014/main" id="{9D37DBDE-959A-A5D3-2052-1A5CE7FC19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1013" y="1453378"/>
            <a:ext cx="3764312" cy="4876799"/>
          </a:xfrm>
          <a:prstGeom prst="rect">
            <a:avLst/>
          </a:prstGeom>
        </p:spPr>
      </p:pic>
    </p:spTree>
    <p:extLst>
      <p:ext uri="{BB962C8B-B14F-4D97-AF65-F5344CB8AC3E}">
        <p14:creationId xmlns:p14="http://schemas.microsoft.com/office/powerpoint/2010/main" val="627320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F647CB-68C9-ED27-1CF7-A3FAB5C22754}"/>
              </a:ext>
            </a:extLst>
          </p:cNvPr>
          <p:cNvSpPr>
            <a:spLocks noGrp="1"/>
          </p:cNvSpPr>
          <p:nvPr>
            <p:ph type="title"/>
          </p:nvPr>
        </p:nvSpPr>
        <p:spPr>
          <a:xfrm>
            <a:off x="1080000" y="540033"/>
            <a:ext cx="4426782" cy="1331604"/>
          </a:xfrm>
        </p:spPr>
        <p:txBody>
          <a:bodyPr anchor="b">
            <a:normAutofit/>
          </a:bodyPr>
          <a:lstStyle/>
          <a:p>
            <a:pPr algn="ctr"/>
            <a:r>
              <a:rPr lang="en-US" b="1" dirty="0"/>
              <a:t>Conclusion</a:t>
            </a:r>
            <a:br>
              <a:rPr lang="en-US" b="1" dirty="0"/>
            </a:br>
            <a:endParaRPr lang="en-US"/>
          </a:p>
        </p:txBody>
      </p:sp>
      <p:cxnSp>
        <p:nvCxnSpPr>
          <p:cNvPr id="12" name="Straight Connector 11">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023391"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277F09D-0E38-69E7-574D-05E17F19A8E8}"/>
              </a:ext>
            </a:extLst>
          </p:cNvPr>
          <p:cNvSpPr>
            <a:spLocks noGrp="1"/>
          </p:cNvSpPr>
          <p:nvPr>
            <p:ph idx="1"/>
          </p:nvPr>
        </p:nvSpPr>
        <p:spPr>
          <a:xfrm>
            <a:off x="918074" y="1650686"/>
            <a:ext cx="4460874" cy="3009899"/>
          </a:xfrm>
        </p:spPr>
        <p:txBody>
          <a:bodyPr>
            <a:noAutofit/>
          </a:bodyPr>
          <a:lstStyle/>
          <a:p>
            <a:pPr>
              <a:lnSpc>
                <a:spcPct val="115000"/>
              </a:lnSpc>
            </a:pPr>
            <a:r>
              <a:rPr lang="en-US" sz="1600" dirty="0"/>
              <a:t>Phishing attacks are a growing threat, and it's important to understand how they work and the impact they can have. Attackers can get people to give them sensitive information or download malware by using techniques like social engineering, link manipulation, and filter evasion. Common types of phishing attacks include SMS phishing, voice phishing, spear phishing, whaling, social media phishing, and more. If you fall for a phishing attack, you could lose your data, have your identity stolen, or lose money. Preventing these attacks requires education and security solutions. </a:t>
            </a:r>
            <a:r>
              <a:rPr lang="en-US" sz="1600" u="sng" dirty="0"/>
              <a:t>Take action </a:t>
            </a:r>
            <a:r>
              <a:rPr lang="en-US" sz="1600" dirty="0"/>
              <a:t>now to protect yourself and your business from these dangerous threats.</a:t>
            </a:r>
            <a:endParaRPr lang="en-US" sz="1600" u="sng" dirty="0"/>
          </a:p>
        </p:txBody>
      </p:sp>
      <p:pic>
        <p:nvPicPr>
          <p:cNvPr id="5" name="Picture 4" descr="A close-up of a computer security system&#10;&#10;Description automatically generated">
            <a:extLst>
              <a:ext uri="{FF2B5EF4-FFF2-40B4-BE49-F238E27FC236}">
                <a16:creationId xmlns:a16="http://schemas.microsoft.com/office/drawing/2014/main" id="{6AE1D34B-B50F-25C2-D6BC-D6A6EA0B2A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4799" y="1663384"/>
            <a:ext cx="5375275" cy="4445185"/>
          </a:xfrm>
          <a:prstGeom prst="rect">
            <a:avLst/>
          </a:prstGeom>
        </p:spPr>
      </p:pic>
    </p:spTree>
    <p:extLst>
      <p:ext uri="{BB962C8B-B14F-4D97-AF65-F5344CB8AC3E}">
        <p14:creationId xmlns:p14="http://schemas.microsoft.com/office/powerpoint/2010/main" val="2830950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6ADD6A-6CAF-C54A-9EDE-A8A6B74F27FB}"/>
              </a:ext>
            </a:extLst>
          </p:cNvPr>
          <p:cNvSpPr>
            <a:spLocks noGrp="1"/>
          </p:cNvSpPr>
          <p:nvPr>
            <p:ph type="title"/>
          </p:nvPr>
        </p:nvSpPr>
        <p:spPr>
          <a:xfrm>
            <a:off x="1114009" y="2246552"/>
            <a:ext cx="4426782" cy="1331604"/>
          </a:xfrm>
        </p:spPr>
        <p:txBody>
          <a:bodyPr anchor="b">
            <a:normAutofit/>
          </a:bodyPr>
          <a:lstStyle/>
          <a:p>
            <a:pPr algn="ctr"/>
            <a:r>
              <a:rPr lang="en-US" sz="4000" dirty="0"/>
              <a:t>THANK YOU</a:t>
            </a:r>
            <a:br>
              <a:rPr lang="en-US" sz="4000" dirty="0"/>
            </a:br>
            <a:endParaRPr lang="en-US" sz="4000" dirty="0"/>
          </a:p>
        </p:txBody>
      </p:sp>
      <p:cxnSp>
        <p:nvCxnSpPr>
          <p:cNvPr id="12" name="Straight Connector 11">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023391"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B7D8A1D-23EE-78D9-4D83-C8764AA73297}"/>
              </a:ext>
            </a:extLst>
          </p:cNvPr>
          <p:cNvSpPr>
            <a:spLocks noGrp="1"/>
          </p:cNvSpPr>
          <p:nvPr>
            <p:ph idx="1"/>
          </p:nvPr>
        </p:nvSpPr>
        <p:spPr>
          <a:xfrm>
            <a:off x="1080000" y="3827282"/>
            <a:ext cx="4057608" cy="1941693"/>
          </a:xfrm>
        </p:spPr>
        <p:txBody>
          <a:bodyPr>
            <a:normAutofit/>
          </a:bodyPr>
          <a:lstStyle/>
          <a:p>
            <a:endParaRPr lang="en-US" dirty="0"/>
          </a:p>
        </p:txBody>
      </p:sp>
      <p:pic>
        <p:nvPicPr>
          <p:cNvPr id="7" name="Graphic 6" descr="Handshake">
            <a:extLst>
              <a:ext uri="{FF2B5EF4-FFF2-40B4-BE49-F238E27FC236}">
                <a16:creationId xmlns:a16="http://schemas.microsoft.com/office/drawing/2014/main" id="{A87D3F18-0F10-9866-2317-A5D9D22206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54800" y="929566"/>
            <a:ext cx="4996212" cy="4996212"/>
          </a:xfrm>
          <a:prstGeom prst="rect">
            <a:avLst/>
          </a:prstGeom>
        </p:spPr>
      </p:pic>
    </p:spTree>
    <p:extLst>
      <p:ext uri="{BB962C8B-B14F-4D97-AF65-F5344CB8AC3E}">
        <p14:creationId xmlns:p14="http://schemas.microsoft.com/office/powerpoint/2010/main" val="2804537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AEB7F98-32EC-40D3-89EE-C84330231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7290BB-4C0E-A2F6-2F59-2ADE37D60079}"/>
              </a:ext>
            </a:extLst>
          </p:cNvPr>
          <p:cNvSpPr>
            <a:spLocks noGrp="1"/>
          </p:cNvSpPr>
          <p:nvPr>
            <p:ph type="title"/>
          </p:nvPr>
        </p:nvSpPr>
        <p:spPr>
          <a:xfrm>
            <a:off x="540988" y="540033"/>
            <a:ext cx="3884962" cy="1331604"/>
          </a:xfrm>
        </p:spPr>
        <p:txBody>
          <a:bodyPr anchor="b">
            <a:normAutofit/>
          </a:bodyPr>
          <a:lstStyle/>
          <a:p>
            <a:pPr algn="ctr">
              <a:lnSpc>
                <a:spcPct val="90000"/>
              </a:lnSpc>
            </a:pPr>
            <a:r>
              <a:rPr lang="en-US" sz="2400" b="1"/>
              <a:t>Don't Get Hooked! Phishing Awareness Training</a:t>
            </a:r>
            <a:endParaRPr lang="en-US" sz="2400"/>
          </a:p>
        </p:txBody>
      </p:sp>
      <p:cxnSp>
        <p:nvCxnSpPr>
          <p:cNvPr id="25" name="Straight Connector 24">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13469" y="2310207"/>
            <a:ext cx="540000" cy="0"/>
          </a:xfrm>
          <a:prstGeom prst="line">
            <a:avLst/>
          </a:prstGeom>
          <a:ln w="1016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022A308-ED5B-A8CC-E489-ECD83750787A}"/>
              </a:ext>
            </a:extLst>
          </p:cNvPr>
          <p:cNvSpPr>
            <a:spLocks noGrp="1"/>
          </p:cNvSpPr>
          <p:nvPr>
            <p:ph idx="1"/>
          </p:nvPr>
        </p:nvSpPr>
        <p:spPr>
          <a:xfrm>
            <a:off x="540988" y="2759076"/>
            <a:ext cx="3884962" cy="3009899"/>
          </a:xfrm>
        </p:spPr>
        <p:txBody>
          <a:bodyPr>
            <a:normAutofit/>
          </a:bodyPr>
          <a:lstStyle/>
          <a:p>
            <a:pPr>
              <a:lnSpc>
                <a:spcPct val="115000"/>
              </a:lnSpc>
            </a:pPr>
            <a:r>
              <a:rPr lang="en-US"/>
              <a:t>In this training, we'll learn about phishing attacks, a common cybercrime where attackers try to steal your personal information. We'll cover how to recognize phishing attempts and protect yourself from them.</a:t>
            </a:r>
          </a:p>
        </p:txBody>
      </p:sp>
      <p:pic>
        <p:nvPicPr>
          <p:cNvPr id="8" name="Picture 7" descr="A cartoon fish with a light on it&#10;&#10;Description automatically generated">
            <a:extLst>
              <a:ext uri="{FF2B5EF4-FFF2-40B4-BE49-F238E27FC236}">
                <a16:creationId xmlns:a16="http://schemas.microsoft.com/office/drawing/2014/main" id="{746FB9AE-FB1E-3B0E-7B53-179469E5DBA9}"/>
              </a:ext>
            </a:extLst>
          </p:cNvPr>
          <p:cNvPicPr>
            <a:picLocks noChangeAspect="1"/>
          </p:cNvPicPr>
          <p:nvPr/>
        </p:nvPicPr>
        <p:blipFill rotWithShape="1">
          <a:blip r:embed="rId2">
            <a:extLst>
              <a:ext uri="{28A0092B-C50C-407E-A947-70E740481C1C}">
                <a14:useLocalDpi xmlns:a14="http://schemas.microsoft.com/office/drawing/2010/main" val="0"/>
              </a:ext>
            </a:extLst>
          </a:blip>
          <a:srcRect t="13427" r="3" b="3"/>
          <a:stretch/>
        </p:blipFill>
        <p:spPr>
          <a:xfrm>
            <a:off x="4979987" y="540033"/>
            <a:ext cx="6671025" cy="5775279"/>
          </a:xfrm>
          <a:prstGeom prst="rect">
            <a:avLst/>
          </a:prstGeom>
        </p:spPr>
      </p:pic>
    </p:spTree>
    <p:extLst>
      <p:ext uri="{BB962C8B-B14F-4D97-AF65-F5344CB8AC3E}">
        <p14:creationId xmlns:p14="http://schemas.microsoft.com/office/powerpoint/2010/main" val="438901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AEB7F98-32EC-40D3-89EE-C84330231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A1A0FB-08A7-B09E-AB64-E4DA163E94E9}"/>
              </a:ext>
            </a:extLst>
          </p:cNvPr>
          <p:cNvSpPr>
            <a:spLocks noGrp="1"/>
          </p:cNvSpPr>
          <p:nvPr>
            <p:ph type="title"/>
          </p:nvPr>
        </p:nvSpPr>
        <p:spPr>
          <a:xfrm>
            <a:off x="540988" y="540033"/>
            <a:ext cx="3884962" cy="1331604"/>
          </a:xfrm>
        </p:spPr>
        <p:txBody>
          <a:bodyPr anchor="b">
            <a:normAutofit/>
          </a:bodyPr>
          <a:lstStyle/>
          <a:p>
            <a:pPr algn="ctr"/>
            <a:r>
              <a:rPr lang="en-US" b="1"/>
              <a:t>What is Phishing?</a:t>
            </a:r>
            <a:endParaRPr lang="en-US"/>
          </a:p>
        </p:txBody>
      </p:sp>
      <p:cxnSp>
        <p:nvCxnSpPr>
          <p:cNvPr id="17" name="Straight Connector 16">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13469"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1">
            <a:extLst>
              <a:ext uri="{FF2B5EF4-FFF2-40B4-BE49-F238E27FC236}">
                <a16:creationId xmlns:a16="http://schemas.microsoft.com/office/drawing/2014/main" id="{9EDDFD6D-7085-6BBA-4298-6233B85EE93E}"/>
              </a:ext>
            </a:extLst>
          </p:cNvPr>
          <p:cNvSpPr>
            <a:spLocks noGrp="1" noChangeArrowheads="1"/>
          </p:cNvSpPr>
          <p:nvPr>
            <p:ph idx="1"/>
          </p:nvPr>
        </p:nvSpPr>
        <p:spPr bwMode="auto">
          <a:xfrm>
            <a:off x="540988" y="2759076"/>
            <a:ext cx="3884962" cy="300989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fontScale="85000" lnSpcReduction="10000"/>
          </a:bodyPr>
          <a:lstStyle/>
          <a:p>
            <a:pPr marL="0" marR="0" lvl="0" indent="0" defTabSz="914400" rtl="0" eaLnBrk="0" fontAlgn="base" latinLnBrk="0" hangingPunct="0">
              <a:lnSpc>
                <a:spcPct val="115000"/>
              </a:lnSpc>
              <a:spcBef>
                <a:spcPct val="0"/>
              </a:spcBef>
              <a:spcAft>
                <a:spcPts val="600"/>
              </a:spcAft>
              <a:buClrTx/>
              <a:buSzTx/>
              <a:buFontTx/>
              <a:buNone/>
              <a:tabLst/>
            </a:pPr>
            <a:endParaRPr kumimoji="0" lang="en-US" altLang="en-US" sz="16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lnSpc>
                <a:spcPct val="115000"/>
              </a:lnSpc>
              <a:spcBef>
                <a:spcPct val="0"/>
              </a:spcBef>
              <a:spcAft>
                <a:spcPts val="600"/>
              </a:spcAft>
              <a:buClrTx/>
              <a:buSzTx/>
              <a:buFontTx/>
              <a:buChar char="•"/>
              <a:tabLst/>
            </a:pPr>
            <a:r>
              <a:rPr kumimoji="0" lang="en-US" altLang="en-US" sz="1600" b="0" i="0" u="none" strike="noStrike" cap="none" normalizeH="0" baseline="0" dirty="0">
                <a:ln>
                  <a:noFill/>
                </a:ln>
                <a:effectLst/>
                <a:latin typeface="Arial" panose="020B0604020202020204" pitchFamily="34" charset="0"/>
              </a:rPr>
              <a:t>Phishing is a deceptive attempt to steal your personal information, such as usernames, passwords, credit card numbers, and Social Security numbers.</a:t>
            </a:r>
          </a:p>
          <a:p>
            <a:pPr marL="0" marR="0" lvl="0" indent="0" defTabSz="914400" rtl="0" eaLnBrk="0" fontAlgn="base" latinLnBrk="0" hangingPunct="0">
              <a:lnSpc>
                <a:spcPct val="115000"/>
              </a:lnSpc>
              <a:spcBef>
                <a:spcPct val="0"/>
              </a:spcBef>
              <a:spcAft>
                <a:spcPts val="600"/>
              </a:spcAft>
              <a:buClrTx/>
              <a:buSzTx/>
              <a:buFontTx/>
              <a:buChar char="•"/>
              <a:tabLst/>
            </a:pPr>
            <a:r>
              <a:rPr kumimoji="0" lang="en-US" altLang="en-US" sz="1600" b="0" i="0" u="none" strike="noStrike" cap="none" normalizeH="0" baseline="0" dirty="0">
                <a:ln>
                  <a:noFill/>
                </a:ln>
                <a:effectLst/>
                <a:latin typeface="Arial" panose="020B0604020202020204" pitchFamily="34" charset="0"/>
              </a:rPr>
              <a:t>Phishing attacks can come in many forms, including emails, text messages, phone calls, and social media messages.</a:t>
            </a:r>
          </a:p>
          <a:p>
            <a:pPr marL="0" marR="0" lvl="0" indent="0" defTabSz="914400" rtl="0" eaLnBrk="0" fontAlgn="base" latinLnBrk="0" hangingPunct="0">
              <a:lnSpc>
                <a:spcPct val="115000"/>
              </a:lnSpc>
              <a:spcBef>
                <a:spcPct val="0"/>
              </a:spcBef>
              <a:spcAft>
                <a:spcPts val="600"/>
              </a:spcAft>
              <a:buClrTx/>
              <a:buSzTx/>
              <a:buFontTx/>
              <a:buChar char="•"/>
              <a:tabLst/>
            </a:pPr>
            <a:r>
              <a:rPr lang="en-US" sz="1600" dirty="0">
                <a:latin typeface="Arial" panose="020B0604020202020204" pitchFamily="34" charset="0"/>
                <a:cs typeface="Arial" panose="020B0604020202020204" pitchFamily="34" charset="0"/>
              </a:rPr>
              <a:t>Phishing is a major threat to everyone who uses the internet. Phishers are constantly coming up with new ways to trick people, so it's important to be aware of the latest tactics</a:t>
            </a:r>
            <a:r>
              <a:rPr lang="en-US" sz="1600" dirty="0"/>
              <a:t>.</a:t>
            </a:r>
            <a:r>
              <a:rPr kumimoji="0" lang="en-US" altLang="en-US" sz="1600" b="0" i="0" u="none" strike="noStrike" cap="none" normalizeH="0" baseline="0" dirty="0">
                <a:ln>
                  <a:noFill/>
                </a:ln>
                <a:effectLst/>
                <a:latin typeface="Arial" panose="020B0604020202020204" pitchFamily="34" charset="0"/>
              </a:rPr>
              <a:t> </a:t>
            </a:r>
          </a:p>
        </p:txBody>
      </p:sp>
      <p:sp>
        <p:nvSpPr>
          <p:cNvPr id="15" name="Rectangle 14">
            <a:extLst>
              <a:ext uri="{FF2B5EF4-FFF2-40B4-BE49-F238E27FC236}">
                <a16:creationId xmlns:a16="http://schemas.microsoft.com/office/drawing/2014/main" id="{DAD9000E-708C-464D-A86F-4ABE391B6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6337" y="0"/>
            <a:ext cx="7205663"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6" name="Picture 5" descr="A person in a suit and tie holding a fishing hook next to a computer&#10;&#10;Description automatically generated">
            <a:extLst>
              <a:ext uri="{FF2B5EF4-FFF2-40B4-BE49-F238E27FC236}">
                <a16:creationId xmlns:a16="http://schemas.microsoft.com/office/drawing/2014/main" id="{F28EA9FE-3D84-1745-202E-476FB2726C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7200" y="657225"/>
            <a:ext cx="6113812" cy="5353050"/>
          </a:xfrm>
          <a:prstGeom prst="rect">
            <a:avLst/>
          </a:prstGeom>
        </p:spPr>
      </p:pic>
    </p:spTree>
    <p:extLst>
      <p:ext uri="{BB962C8B-B14F-4D97-AF65-F5344CB8AC3E}">
        <p14:creationId xmlns:p14="http://schemas.microsoft.com/office/powerpoint/2010/main" val="328529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F5F8B5-2577-3680-D977-65B4DF400FAE}"/>
              </a:ext>
            </a:extLst>
          </p:cNvPr>
          <p:cNvSpPr>
            <a:spLocks noGrp="1"/>
          </p:cNvSpPr>
          <p:nvPr>
            <p:ph type="title"/>
          </p:nvPr>
        </p:nvSpPr>
        <p:spPr>
          <a:xfrm>
            <a:off x="1080000" y="540032"/>
            <a:ext cx="4426782" cy="1331605"/>
          </a:xfrm>
        </p:spPr>
        <p:txBody>
          <a:bodyPr anchor="b">
            <a:normAutofit/>
          </a:bodyPr>
          <a:lstStyle/>
          <a:p>
            <a:pPr algn="ctr"/>
            <a:r>
              <a:rPr lang="en-US" b="1"/>
              <a:t>How Phishing Works</a:t>
            </a:r>
            <a:endParaRPr lang="en-US"/>
          </a:p>
        </p:txBody>
      </p:sp>
      <p:cxnSp>
        <p:nvCxnSpPr>
          <p:cNvPr id="26" name="Straight Connector 25">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023391"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1">
            <a:extLst>
              <a:ext uri="{FF2B5EF4-FFF2-40B4-BE49-F238E27FC236}">
                <a16:creationId xmlns:a16="http://schemas.microsoft.com/office/drawing/2014/main" id="{68A98109-8272-4230-19EF-72E2FB65A314}"/>
              </a:ext>
            </a:extLst>
          </p:cNvPr>
          <p:cNvSpPr>
            <a:spLocks noGrp="1" noChangeArrowheads="1"/>
          </p:cNvSpPr>
          <p:nvPr>
            <p:ph idx="1"/>
          </p:nvPr>
        </p:nvSpPr>
        <p:spPr bwMode="auto">
          <a:xfrm>
            <a:off x="975225" y="1976465"/>
            <a:ext cx="4460874" cy="472913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Autofit/>
          </a:bodyPr>
          <a:lstStyle/>
          <a:p>
            <a:pPr marL="0" marR="0" lvl="0" indent="0" defTabSz="914400" rtl="0" eaLnBrk="0" fontAlgn="base" latinLnBrk="0" hangingPunct="0">
              <a:lnSpc>
                <a:spcPct val="115000"/>
              </a:lnSpc>
              <a:spcBef>
                <a:spcPct val="0"/>
              </a:spcBef>
              <a:spcAft>
                <a:spcPts val="600"/>
              </a:spcAft>
              <a:buClrTx/>
              <a:buSzTx/>
              <a:buFontTx/>
              <a:buNone/>
              <a:tabLst/>
            </a:pPr>
            <a:endParaRPr kumimoji="0" lang="en-US" altLang="en-US" sz="1400" b="0" i="0" u="none" strike="noStrike" cap="none" normalizeH="0" baseline="0" dirty="0">
              <a:ln>
                <a:noFill/>
              </a:ln>
              <a:effectLst/>
              <a:latin typeface="Arial" panose="020B0604020202020204" pitchFamily="34" charset="0"/>
              <a:cs typeface="Arial" panose="020B0604020202020204" pitchFamily="34" charset="0"/>
            </a:endParaRPr>
          </a:p>
          <a:p>
            <a:pPr marL="0" marR="0" lvl="0" indent="0" defTabSz="914400" rtl="0" eaLnBrk="0" fontAlgn="base" latinLnBrk="0" hangingPunct="0">
              <a:lnSpc>
                <a:spcPct val="115000"/>
              </a:lnSpc>
              <a:spcBef>
                <a:spcPct val="0"/>
              </a:spcBef>
              <a:spcAft>
                <a:spcPts val="600"/>
              </a:spcAft>
              <a:buClrTx/>
              <a:buSzTx/>
              <a:buFontTx/>
              <a:buChar char="•"/>
              <a:tabLst/>
            </a:pPr>
            <a:r>
              <a:rPr kumimoji="0" lang="en-US" altLang="en-US" sz="1400" b="0" i="0" u="none" strike="noStrike" cap="none" normalizeH="0" baseline="0" dirty="0">
                <a:ln>
                  <a:noFill/>
                </a:ln>
                <a:effectLst/>
                <a:latin typeface="Arial" panose="020B0604020202020204" pitchFamily="34" charset="0"/>
                <a:cs typeface="Arial" panose="020B0604020202020204" pitchFamily="34" charset="0"/>
              </a:rPr>
              <a:t>Phishers typically send emails or messages that appear to be from a legitimate source, such as a bank, credit card company, social media platform, or even a friend.</a:t>
            </a:r>
          </a:p>
          <a:p>
            <a:pPr marL="0" marR="0" lvl="0" indent="0" defTabSz="914400" rtl="0" eaLnBrk="0" fontAlgn="base" latinLnBrk="0" hangingPunct="0">
              <a:lnSpc>
                <a:spcPct val="115000"/>
              </a:lnSpc>
              <a:spcBef>
                <a:spcPct val="0"/>
              </a:spcBef>
              <a:spcAft>
                <a:spcPts val="600"/>
              </a:spcAft>
              <a:buClrTx/>
              <a:buSzTx/>
              <a:buFontTx/>
              <a:buChar char="•"/>
              <a:tabLst/>
            </a:pPr>
            <a:r>
              <a:rPr kumimoji="0" lang="en-US" altLang="en-US" sz="1400" b="0" i="0" u="none" strike="noStrike" cap="none" normalizeH="0" baseline="0" dirty="0">
                <a:ln>
                  <a:noFill/>
                </a:ln>
                <a:effectLst/>
                <a:latin typeface="Arial" panose="020B0604020202020204" pitchFamily="34" charset="0"/>
                <a:cs typeface="Arial" panose="020B0604020202020204" pitchFamily="34" charset="0"/>
              </a:rPr>
              <a:t>The message will often create a sense of urgency or importance, trying to pressure you into clicking on a link or opening an attachment. </a:t>
            </a:r>
          </a:p>
          <a:p>
            <a:pPr marL="0" marR="0" lvl="0" indent="0" defTabSz="914400" rtl="0" eaLnBrk="0" fontAlgn="base" latinLnBrk="0" hangingPunct="0">
              <a:lnSpc>
                <a:spcPct val="115000"/>
              </a:lnSpc>
              <a:spcBef>
                <a:spcPct val="0"/>
              </a:spcBef>
              <a:spcAft>
                <a:spcPts val="600"/>
              </a:spcAft>
              <a:buClrTx/>
              <a:buSzTx/>
              <a:buFontTx/>
              <a:buChar char="•"/>
              <a:tabLst/>
            </a:pPr>
            <a:r>
              <a:rPr kumimoji="0" lang="en-US" altLang="en-US" sz="1400" b="0" i="0" u="none" strike="noStrike" cap="none" normalizeH="0" baseline="0" dirty="0">
                <a:ln>
                  <a:noFill/>
                </a:ln>
                <a:effectLst/>
                <a:latin typeface="Arial" panose="020B0604020202020204" pitchFamily="34" charset="0"/>
                <a:cs typeface="Arial" panose="020B0604020202020204" pitchFamily="34" charset="0"/>
              </a:rPr>
              <a:t>The link or attachment will take you to a fake website that looks like the real website. Once you enter your information on the fake website, the phisher can steal it.</a:t>
            </a:r>
          </a:p>
          <a:p>
            <a:pPr marL="0" marR="0" lvl="0" indent="0" defTabSz="914400" rtl="0" eaLnBrk="0" fontAlgn="base" latinLnBrk="0" hangingPunct="0">
              <a:lnSpc>
                <a:spcPct val="115000"/>
              </a:lnSpc>
              <a:spcBef>
                <a:spcPct val="0"/>
              </a:spcBef>
              <a:spcAft>
                <a:spcPts val="600"/>
              </a:spcAft>
              <a:buClrTx/>
              <a:buSzTx/>
              <a:buFontTx/>
              <a:buChar char="•"/>
              <a:tabLst/>
            </a:pPr>
            <a:r>
              <a:rPr lang="en-US" sz="1400" dirty="0">
                <a:latin typeface="Arial" panose="020B0604020202020204" pitchFamily="34" charset="0"/>
                <a:cs typeface="Arial" panose="020B0604020202020204" pitchFamily="34" charset="0"/>
              </a:rPr>
              <a:t>Phishers are very good at making their emails and messages look real. They may use logos, fonts, and other design elements that are copied from the real company. They may also use personal information that they have obtained about you from other sources, such as social media.</a:t>
            </a:r>
            <a:r>
              <a:rPr kumimoji="0" lang="en-US" altLang="en-US" sz="1400" b="0" i="0" u="none" strike="noStrike" cap="none" normalizeH="0" baseline="0" dirty="0">
                <a:ln>
                  <a:noFill/>
                </a:ln>
                <a:effectLst/>
                <a:latin typeface="Arial" panose="020B0604020202020204" pitchFamily="34" charset="0"/>
                <a:cs typeface="Arial" panose="020B0604020202020204" pitchFamily="34" charset="0"/>
              </a:rPr>
              <a:t> </a:t>
            </a:r>
          </a:p>
        </p:txBody>
      </p:sp>
      <p:sp>
        <p:nvSpPr>
          <p:cNvPr id="28" name="Rectangle 27">
            <a:extLst>
              <a:ext uri="{FF2B5EF4-FFF2-40B4-BE49-F238E27FC236}">
                <a16:creationId xmlns:a16="http://schemas.microsoft.com/office/drawing/2014/main" id="{AA11AC2B-E0EE-4BB9-8BC1-EC5DA9DBE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4794" y="0"/>
            <a:ext cx="5537206"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6" name="Picture 5" descr="A diagram of a computer network&#10;&#10;Description automatically generated">
            <a:extLst>
              <a:ext uri="{FF2B5EF4-FFF2-40B4-BE49-F238E27FC236}">
                <a16:creationId xmlns:a16="http://schemas.microsoft.com/office/drawing/2014/main" id="{883FB323-35CD-AE3E-6D71-4F0A2F08CF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0850" y="917361"/>
            <a:ext cx="5290043" cy="5378664"/>
          </a:xfrm>
          <a:prstGeom prst="rect">
            <a:avLst/>
          </a:prstGeom>
        </p:spPr>
      </p:pic>
    </p:spTree>
    <p:extLst>
      <p:ext uri="{BB962C8B-B14F-4D97-AF65-F5344CB8AC3E}">
        <p14:creationId xmlns:p14="http://schemas.microsoft.com/office/powerpoint/2010/main" val="4199883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4542CC-BC9F-8CA6-C5EC-9404299796A8}"/>
              </a:ext>
            </a:extLst>
          </p:cNvPr>
          <p:cNvSpPr>
            <a:spLocks noGrp="1"/>
          </p:cNvSpPr>
          <p:nvPr>
            <p:ph type="title"/>
          </p:nvPr>
        </p:nvSpPr>
        <p:spPr>
          <a:xfrm>
            <a:off x="1045908" y="584464"/>
            <a:ext cx="4460874" cy="1093505"/>
          </a:xfrm>
        </p:spPr>
        <p:txBody>
          <a:bodyPr anchor="b">
            <a:normAutofit fontScale="90000"/>
          </a:bodyPr>
          <a:lstStyle/>
          <a:p>
            <a:pPr algn="ctr"/>
            <a:r>
              <a:rPr lang="en-US" b="1" dirty="0"/>
              <a:t>Common Types of Phishing Attacks</a:t>
            </a:r>
            <a:br>
              <a:rPr lang="en-US" b="1" dirty="0"/>
            </a:br>
            <a:endParaRPr lang="en-US" dirty="0"/>
          </a:p>
        </p:txBody>
      </p:sp>
      <p:cxnSp>
        <p:nvCxnSpPr>
          <p:cNvPr id="12" name="Straight Connector 11">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023391"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32564ED-117E-227C-61A5-33AA2AFF535A}"/>
              </a:ext>
            </a:extLst>
          </p:cNvPr>
          <p:cNvSpPr>
            <a:spLocks noGrp="1"/>
          </p:cNvSpPr>
          <p:nvPr>
            <p:ph idx="1"/>
          </p:nvPr>
        </p:nvSpPr>
        <p:spPr>
          <a:xfrm>
            <a:off x="1096960" y="1511301"/>
            <a:ext cx="4460874" cy="5137149"/>
          </a:xfrm>
        </p:spPr>
        <p:txBody>
          <a:bodyPr>
            <a:noAutofit/>
          </a:bodyPr>
          <a:lstStyle/>
          <a:p>
            <a:pPr>
              <a:lnSpc>
                <a:spcPct val="115000"/>
              </a:lnSpc>
            </a:pPr>
            <a:r>
              <a:rPr lang="en-US" sz="1200" b="1" u="sng" dirty="0"/>
              <a:t>Email Phishing</a:t>
            </a:r>
          </a:p>
          <a:p>
            <a:pPr>
              <a:lnSpc>
                <a:spcPct val="115000"/>
              </a:lnSpc>
            </a:pPr>
            <a:r>
              <a:rPr lang="en-US" sz="1200" u="sng" dirty="0"/>
              <a:t>Email phishing has been around since the 1990s. Typically, the email alerts the victim to the compromise of an account and requests that they respond immediately by clicking on a link. Most of the time, these emails are easy to spot because they have spelling or grammar mistakes.</a:t>
            </a:r>
          </a:p>
          <a:p>
            <a:pPr>
              <a:lnSpc>
                <a:spcPct val="115000"/>
              </a:lnSpc>
            </a:pPr>
            <a:r>
              <a:rPr lang="en-US" sz="1200" b="1" u="sng" dirty="0"/>
              <a:t>Spear Phishing</a:t>
            </a:r>
          </a:p>
          <a:p>
            <a:pPr>
              <a:lnSpc>
                <a:spcPct val="115000"/>
              </a:lnSpc>
            </a:pPr>
            <a:r>
              <a:rPr lang="en-US" sz="1200" u="sng" dirty="0"/>
              <a:t>Spear phishing attacks target a particular group or type of person, such as a system administrator or HR director. These emails may talk about the recipient's area of expertise, include a link to a file download that the victim is told to click, and demand a quick answer.</a:t>
            </a:r>
          </a:p>
          <a:p>
            <a:pPr>
              <a:lnSpc>
                <a:spcPct val="115000"/>
              </a:lnSpc>
            </a:pPr>
            <a:r>
              <a:rPr lang="en-US" sz="1200" b="1" u="sng" dirty="0"/>
              <a:t>Whaling</a:t>
            </a:r>
          </a:p>
          <a:p>
            <a:pPr>
              <a:lnSpc>
                <a:spcPct val="115000"/>
              </a:lnSpc>
            </a:pPr>
            <a:r>
              <a:rPr lang="en-US" sz="1200" u="sng" dirty="0"/>
              <a:t>Whaling is a type of phishing that is even more specific and tries to trick a "whale," like a CEO or CFO in a certain industry or company. The email may threaten the company with legal action, or mention "inside" financial information. Of course, the intended victim must click a link to "learn more" and is then directed to a fake website where they must enter login credentials and important company information, such as tax IDs and bank account numbers.</a:t>
            </a:r>
          </a:p>
          <a:p>
            <a:pPr>
              <a:lnSpc>
                <a:spcPct val="115000"/>
              </a:lnSpc>
            </a:pPr>
            <a:endParaRPr lang="en-US" sz="1200" u="sng" dirty="0"/>
          </a:p>
        </p:txBody>
      </p:sp>
      <p:sp>
        <p:nvSpPr>
          <p:cNvPr id="14" name="Rectangle 13">
            <a:extLst>
              <a:ext uri="{FF2B5EF4-FFF2-40B4-BE49-F238E27FC236}">
                <a16:creationId xmlns:a16="http://schemas.microsoft.com/office/drawing/2014/main" id="{AA11AC2B-E0EE-4BB9-8BC1-EC5DA9DBE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4794" y="0"/>
            <a:ext cx="5537206"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5" name="Picture 4" descr="A diagram of a type of phishing&#10;&#10;Description automatically generated">
            <a:extLst>
              <a:ext uri="{FF2B5EF4-FFF2-40B4-BE49-F238E27FC236}">
                <a16:creationId xmlns:a16="http://schemas.microsoft.com/office/drawing/2014/main" id="{86B9A291-EEAC-DD2B-75E9-B7C8C67729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8864" y="657225"/>
            <a:ext cx="4452148" cy="5829300"/>
          </a:xfrm>
          <a:prstGeom prst="rect">
            <a:avLst/>
          </a:prstGeom>
        </p:spPr>
      </p:pic>
    </p:spTree>
    <p:extLst>
      <p:ext uri="{BB962C8B-B14F-4D97-AF65-F5344CB8AC3E}">
        <p14:creationId xmlns:p14="http://schemas.microsoft.com/office/powerpoint/2010/main" val="1684424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3409A9-1E0D-7F38-9384-D418960A06FD}"/>
              </a:ext>
            </a:extLst>
          </p:cNvPr>
          <p:cNvSpPr>
            <a:spLocks noGrp="1"/>
          </p:cNvSpPr>
          <p:nvPr>
            <p:ph type="title"/>
          </p:nvPr>
        </p:nvSpPr>
        <p:spPr>
          <a:xfrm>
            <a:off x="1080000" y="540032"/>
            <a:ext cx="4426782" cy="1331605"/>
          </a:xfrm>
        </p:spPr>
        <p:txBody>
          <a:bodyPr anchor="b">
            <a:normAutofit/>
          </a:bodyPr>
          <a:lstStyle/>
          <a:p>
            <a:pPr algn="ctr"/>
            <a:r>
              <a:rPr lang="en-US" b="1" dirty="0"/>
              <a:t>Common Types of Phishing Attacks</a:t>
            </a:r>
            <a:br>
              <a:rPr lang="en-US" b="1" dirty="0"/>
            </a:br>
            <a:endParaRPr lang="en-US"/>
          </a:p>
        </p:txBody>
      </p:sp>
      <p:cxnSp>
        <p:nvCxnSpPr>
          <p:cNvPr id="21" name="Straight Connector 20">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023391"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9832906-741A-76C0-F29F-28DD24B0754B}"/>
              </a:ext>
            </a:extLst>
          </p:cNvPr>
          <p:cNvSpPr>
            <a:spLocks noGrp="1"/>
          </p:cNvSpPr>
          <p:nvPr>
            <p:ph idx="1"/>
          </p:nvPr>
        </p:nvSpPr>
        <p:spPr>
          <a:xfrm>
            <a:off x="1096960" y="1454151"/>
            <a:ext cx="4460874" cy="5527674"/>
          </a:xfrm>
        </p:spPr>
        <p:txBody>
          <a:bodyPr>
            <a:noAutofit/>
          </a:bodyPr>
          <a:lstStyle/>
          <a:p>
            <a:pPr>
              <a:lnSpc>
                <a:spcPct val="115000"/>
              </a:lnSpc>
            </a:pPr>
            <a:r>
              <a:rPr lang="en-US" sz="1050" b="1" u="sng" dirty="0">
                <a:latin typeface="Arial" panose="020B0604020202020204" pitchFamily="34" charset="0"/>
                <a:cs typeface="Arial" panose="020B0604020202020204" pitchFamily="34" charset="0"/>
              </a:rPr>
              <a:t>Smishing</a:t>
            </a:r>
          </a:p>
          <a:p>
            <a:pPr>
              <a:lnSpc>
                <a:spcPct val="115000"/>
              </a:lnSpc>
            </a:pPr>
            <a:r>
              <a:rPr lang="en-US" sz="1050" u="sng" dirty="0">
                <a:latin typeface="Arial" panose="020B0604020202020204" pitchFamily="34" charset="0"/>
                <a:cs typeface="Arial" panose="020B0604020202020204" pitchFamily="34" charset="0"/>
              </a:rPr>
              <a:t>Smishing is an attack that is carried out through cell phone text messaging or short message service (SMS). Smishing attacks often look like they come from a bank and come in the form of SMS messages. The text message informs the recipient that their account has been compromised and that they must act right away. The attacker questions the victim about their bank account number, SSN, etc. The attacker then has access to the victim's bank account.</a:t>
            </a:r>
          </a:p>
          <a:p>
            <a:pPr>
              <a:lnSpc>
                <a:spcPct val="115000"/>
              </a:lnSpc>
            </a:pPr>
            <a:r>
              <a:rPr lang="en-US" sz="1050" b="1" u="sng" dirty="0">
                <a:latin typeface="Arial" panose="020B0604020202020204" pitchFamily="34" charset="0"/>
                <a:cs typeface="Arial" panose="020B0604020202020204" pitchFamily="34" charset="0"/>
              </a:rPr>
              <a:t>Vishing</a:t>
            </a:r>
          </a:p>
          <a:p>
            <a:pPr>
              <a:lnSpc>
                <a:spcPct val="115000"/>
              </a:lnSpc>
            </a:pPr>
            <a:r>
              <a:rPr lang="en-US" sz="1050" u="sng" dirty="0">
                <a:latin typeface="Arial" panose="020B0604020202020204" pitchFamily="34" charset="0"/>
                <a:cs typeface="Arial" panose="020B0604020202020204" pitchFamily="34" charset="0"/>
              </a:rPr>
              <a:t>A vishing is carried out via phone call. A typical vishing attack involves a call from a person posing as a representative from a computer hardware, software, or antivirus company. They tell the victim that they have found a virus on the victim's computer. The attacker will then ask for credit card numbers so that the antivirus program on the computer can be updated. If successful, this type of attack is a double whammy: the attacker gets valid credit card information and may also have installed malware on the victim's computer. The malware might include anything from a bot to a Trojan that spies on the victim's online behavior in order to steal more information, such as bank account credentials.</a:t>
            </a:r>
          </a:p>
          <a:p>
            <a:pPr>
              <a:lnSpc>
                <a:spcPct val="115000"/>
              </a:lnSpc>
            </a:pPr>
            <a:r>
              <a:rPr lang="en-US" sz="1050" b="1" u="sng" dirty="0">
                <a:latin typeface="Arial" panose="020B0604020202020204" pitchFamily="34" charset="0"/>
                <a:cs typeface="Arial" panose="020B0604020202020204" pitchFamily="34" charset="0"/>
              </a:rPr>
              <a:t>Man-in-the-Middle</a:t>
            </a:r>
          </a:p>
          <a:p>
            <a:pPr>
              <a:lnSpc>
                <a:spcPct val="115000"/>
              </a:lnSpc>
            </a:pPr>
            <a:r>
              <a:rPr lang="en-US" sz="1050" u="sng" dirty="0">
                <a:latin typeface="Arial" panose="020B0604020202020204" pitchFamily="34" charset="0"/>
                <a:cs typeface="Arial" panose="020B0604020202020204" pitchFamily="34" charset="0"/>
              </a:rPr>
              <a:t>The latest evolution of phishing attacks is the Man-in-the-Middle</a:t>
            </a:r>
            <a:r>
              <a:rPr lang="en-US" sz="1050" u="sng" dirty="0">
                <a:latin typeface="Arial" panose="020B0604020202020204" pitchFamily="34" charset="0"/>
                <a:cs typeface="Arial" panose="020B0604020202020204" pitchFamily="34" charset="0"/>
                <a:hlinkClick r:id="rId2"/>
              </a:rPr>
              <a:t> </a:t>
            </a:r>
            <a:r>
              <a:rPr lang="en-US" sz="1050" u="sng" dirty="0">
                <a:latin typeface="Arial" panose="020B0604020202020204" pitchFamily="34" charset="0"/>
                <a:cs typeface="Arial" panose="020B0604020202020204" pitchFamily="34" charset="0"/>
              </a:rPr>
              <a:t>(MITM) toolkit, which acts as malicious reverse proxy servers of online services, mirroring target website content to users while extracting credentials like MFA tokens and session cookies in transit.</a:t>
            </a:r>
          </a:p>
          <a:p>
            <a:pPr>
              <a:lnSpc>
                <a:spcPct val="115000"/>
              </a:lnSpc>
            </a:pPr>
            <a:endParaRPr lang="en-US" sz="1050" u="sng" dirty="0">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AA11AC2B-E0EE-4BB9-8BC1-EC5DA9DBE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4794" y="0"/>
            <a:ext cx="5537206"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5" name="Picture 4" descr="A diagram of a type of phishing&#10;&#10;Description automatically generated">
            <a:extLst>
              <a:ext uri="{FF2B5EF4-FFF2-40B4-BE49-F238E27FC236}">
                <a16:creationId xmlns:a16="http://schemas.microsoft.com/office/drawing/2014/main" id="{26A9E9B7-9968-B047-1130-4BCA6E0938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8864" y="1095375"/>
            <a:ext cx="4452148" cy="5457825"/>
          </a:xfrm>
          <a:prstGeom prst="rect">
            <a:avLst/>
          </a:prstGeom>
        </p:spPr>
      </p:pic>
    </p:spTree>
    <p:extLst>
      <p:ext uri="{BB962C8B-B14F-4D97-AF65-F5344CB8AC3E}">
        <p14:creationId xmlns:p14="http://schemas.microsoft.com/office/powerpoint/2010/main" val="1730127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9DA714-4403-B67A-EBAD-F731DAC1FF25}"/>
              </a:ext>
            </a:extLst>
          </p:cNvPr>
          <p:cNvSpPr>
            <a:spLocks noGrp="1"/>
          </p:cNvSpPr>
          <p:nvPr>
            <p:ph type="title"/>
          </p:nvPr>
        </p:nvSpPr>
        <p:spPr>
          <a:xfrm>
            <a:off x="1080000" y="592787"/>
            <a:ext cx="6120000" cy="1278850"/>
          </a:xfrm>
        </p:spPr>
        <p:txBody>
          <a:bodyPr anchor="b">
            <a:normAutofit/>
          </a:bodyPr>
          <a:lstStyle/>
          <a:p>
            <a:pPr algn="ctr"/>
            <a:r>
              <a:rPr lang="en-US" b="1"/>
              <a:t>How to Recognize Phishing</a:t>
            </a:r>
            <a:endParaRPr lang="en-US"/>
          </a:p>
        </p:txBody>
      </p:sp>
      <p:cxnSp>
        <p:nvCxnSpPr>
          <p:cNvPr id="18" name="Straight Connector 17">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70000"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1">
            <a:extLst>
              <a:ext uri="{FF2B5EF4-FFF2-40B4-BE49-F238E27FC236}">
                <a16:creationId xmlns:a16="http://schemas.microsoft.com/office/drawing/2014/main" id="{A3FFB3A1-16C0-BD73-2BEB-DE0A6DDE380D}"/>
              </a:ext>
            </a:extLst>
          </p:cNvPr>
          <p:cNvSpPr>
            <a:spLocks noGrp="1" noChangeArrowheads="1"/>
          </p:cNvSpPr>
          <p:nvPr>
            <p:ph idx="1"/>
          </p:nvPr>
        </p:nvSpPr>
        <p:spPr bwMode="auto">
          <a:xfrm>
            <a:off x="1101725" y="2235201"/>
            <a:ext cx="6121400" cy="380364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Autofit/>
          </a:bodyPr>
          <a:lstStyle/>
          <a:p>
            <a:pPr marL="0" marR="0" lvl="0" indent="0" defTabSz="914400" rtl="0" eaLnBrk="0" fontAlgn="base" latinLnBrk="0" hangingPunct="0">
              <a:lnSpc>
                <a:spcPct val="115000"/>
              </a:lnSpc>
              <a:spcBef>
                <a:spcPct val="0"/>
              </a:spcBef>
              <a:spcAft>
                <a:spcPts val="600"/>
              </a:spcAft>
              <a:buClrTx/>
              <a:buSzTx/>
              <a:buFontTx/>
              <a:buNone/>
              <a:tabLst/>
            </a:pPr>
            <a:endParaRPr kumimoji="0" lang="en-US" altLang="en-US" sz="14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lnSpc>
                <a:spcPct val="115000"/>
              </a:lnSpc>
              <a:spcBef>
                <a:spcPct val="0"/>
              </a:spcBef>
              <a:spcAft>
                <a:spcPts val="600"/>
              </a:spcAft>
              <a:buClrTx/>
              <a:buSzTx/>
              <a:buFontTx/>
              <a:buChar char="•"/>
              <a:tabLst/>
            </a:pPr>
            <a:r>
              <a:rPr kumimoji="0" lang="en-US" altLang="en-US" sz="1400" b="0" i="0" u="none" strike="noStrike" cap="none" normalizeH="0" baseline="0" dirty="0">
                <a:ln>
                  <a:noFill/>
                </a:ln>
                <a:effectLst/>
                <a:latin typeface="Arial" panose="020B0604020202020204" pitchFamily="34" charset="0"/>
              </a:rPr>
              <a:t>Be suspicious of any emails or messages that ask you to click on a link or open an attachment.</a:t>
            </a:r>
          </a:p>
          <a:p>
            <a:pPr marL="0" marR="0" lvl="0" indent="0" defTabSz="914400" rtl="0" eaLnBrk="0" fontAlgn="base" latinLnBrk="0" hangingPunct="0">
              <a:lnSpc>
                <a:spcPct val="115000"/>
              </a:lnSpc>
              <a:spcBef>
                <a:spcPct val="0"/>
              </a:spcBef>
              <a:spcAft>
                <a:spcPts val="600"/>
              </a:spcAft>
              <a:buClrTx/>
              <a:buSzTx/>
              <a:buFontTx/>
              <a:buChar char="•"/>
              <a:tabLst/>
            </a:pPr>
            <a:r>
              <a:rPr kumimoji="0" lang="en-US" altLang="en-US" sz="1400" b="0" i="0" u="none" strike="noStrike" cap="none" normalizeH="0" baseline="0" dirty="0">
                <a:ln>
                  <a:noFill/>
                </a:ln>
                <a:effectLst/>
                <a:latin typeface="Arial" panose="020B0604020202020204" pitchFamily="34" charset="0"/>
              </a:rPr>
              <a:t>Don't click on links or open attachments from senders you don't know. </a:t>
            </a:r>
          </a:p>
          <a:p>
            <a:pPr marL="0" marR="0" lvl="0" indent="0" defTabSz="914400" rtl="0" eaLnBrk="0" fontAlgn="base" latinLnBrk="0" hangingPunct="0">
              <a:lnSpc>
                <a:spcPct val="115000"/>
              </a:lnSpc>
              <a:spcBef>
                <a:spcPct val="0"/>
              </a:spcBef>
              <a:spcAft>
                <a:spcPts val="600"/>
              </a:spcAft>
              <a:buClrTx/>
              <a:buSzTx/>
              <a:buFontTx/>
              <a:buChar char="•"/>
              <a:tabLst/>
            </a:pPr>
            <a:r>
              <a:rPr kumimoji="0" lang="en-US" altLang="en-US" sz="1400" b="0" i="0" u="none" strike="noStrike" cap="none" normalizeH="0" baseline="0" dirty="0">
                <a:ln>
                  <a:noFill/>
                </a:ln>
                <a:effectLst/>
                <a:latin typeface="Arial" panose="020B0604020202020204" pitchFamily="34" charset="0"/>
              </a:rPr>
              <a:t>Check the sender's address carefully. Phishing emails often have typos or misspellings in the sender's address. </a:t>
            </a:r>
          </a:p>
          <a:p>
            <a:pPr marL="0" marR="0" lvl="0" indent="0" defTabSz="914400" rtl="0" eaLnBrk="0" fontAlgn="base" latinLnBrk="0" hangingPunct="0">
              <a:lnSpc>
                <a:spcPct val="115000"/>
              </a:lnSpc>
              <a:spcBef>
                <a:spcPct val="0"/>
              </a:spcBef>
              <a:spcAft>
                <a:spcPts val="600"/>
              </a:spcAft>
              <a:buClrTx/>
              <a:buSzTx/>
              <a:buFontTx/>
              <a:buChar char="•"/>
              <a:tabLst/>
            </a:pPr>
            <a:r>
              <a:rPr kumimoji="0" lang="en-US" altLang="en-US" sz="1400" b="0" i="0" u="none" strike="noStrike" cap="none" normalizeH="0" baseline="0" dirty="0">
                <a:ln>
                  <a:noFill/>
                </a:ln>
                <a:effectLst/>
                <a:latin typeface="Arial" panose="020B0604020202020204" pitchFamily="34" charset="0"/>
              </a:rPr>
              <a:t>Be wary of emails or messages that create a sense of urgency or importance. </a:t>
            </a:r>
          </a:p>
          <a:p>
            <a:pPr marL="0" marR="0" lvl="0" indent="0" defTabSz="914400" rtl="0" eaLnBrk="0" fontAlgn="base" latinLnBrk="0" hangingPunct="0">
              <a:lnSpc>
                <a:spcPct val="115000"/>
              </a:lnSpc>
              <a:spcBef>
                <a:spcPct val="0"/>
              </a:spcBef>
              <a:spcAft>
                <a:spcPts val="600"/>
              </a:spcAft>
              <a:buClrTx/>
              <a:buSzTx/>
              <a:buFontTx/>
              <a:buChar char="•"/>
              <a:tabLst/>
            </a:pPr>
            <a:r>
              <a:rPr kumimoji="0" lang="en-US" altLang="en-US" sz="1400" b="0" i="0" u="none" strike="noStrike" cap="none" normalizeH="0" baseline="0" dirty="0">
                <a:ln>
                  <a:noFill/>
                </a:ln>
                <a:effectLst/>
                <a:latin typeface="Arial" panose="020B0604020202020204" pitchFamily="34" charset="0"/>
              </a:rPr>
              <a:t>If you're not sure whether an email or message is legitimate, contact the sender directly to verify. </a:t>
            </a:r>
          </a:p>
          <a:p>
            <a:pPr marL="0" marR="0" lvl="0" indent="0" defTabSz="914400" rtl="0" eaLnBrk="0" fontAlgn="base" latinLnBrk="0" hangingPunct="0">
              <a:lnSpc>
                <a:spcPct val="115000"/>
              </a:lnSpc>
              <a:spcBef>
                <a:spcPct val="0"/>
              </a:spcBef>
              <a:spcAft>
                <a:spcPts val="600"/>
              </a:spcAft>
              <a:buClrTx/>
              <a:buSzTx/>
              <a:buFontTx/>
              <a:buNone/>
              <a:tabLst/>
            </a:pPr>
            <a:r>
              <a:rPr kumimoji="0" lang="en-US" altLang="en-US" sz="1400" b="0" i="0" u="none" strike="noStrike" cap="none" normalizeH="0" baseline="0" dirty="0">
                <a:ln>
                  <a:noFill/>
                </a:ln>
                <a:effectLst/>
                <a:latin typeface="Arial" panose="020B0604020202020204" pitchFamily="34" charset="0"/>
              </a:rPr>
              <a:t>There are a few key things to look for when trying to identify a phishing attempt. By following these tips, you can help protect yourself from falling victim to a phishing attack.</a:t>
            </a:r>
          </a:p>
        </p:txBody>
      </p:sp>
      <p:sp>
        <p:nvSpPr>
          <p:cNvPr id="19" name="Rectangle 18">
            <a:extLst>
              <a:ext uri="{FF2B5EF4-FFF2-40B4-BE49-F238E27FC236}">
                <a16:creationId xmlns:a16="http://schemas.microsoft.com/office/drawing/2014/main" id="{CE7512AD-9E2D-4DC1-B4A2-A93A51CDE9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24850" y="0"/>
            <a:ext cx="3867150"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6" name="Picture 5" descr="A blue screen with text on it&#10;&#10;Description automatically generated">
            <a:extLst>
              <a:ext uri="{FF2B5EF4-FFF2-40B4-BE49-F238E27FC236}">
                <a16:creationId xmlns:a16="http://schemas.microsoft.com/office/drawing/2014/main" id="{C36C42ED-6E27-4A03-BCD2-3CF2812A86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7975" y="209550"/>
            <a:ext cx="3748775" cy="6553199"/>
          </a:xfrm>
          <a:prstGeom prst="rect">
            <a:avLst/>
          </a:prstGeom>
        </p:spPr>
      </p:pic>
    </p:spTree>
    <p:extLst>
      <p:ext uri="{BB962C8B-B14F-4D97-AF65-F5344CB8AC3E}">
        <p14:creationId xmlns:p14="http://schemas.microsoft.com/office/powerpoint/2010/main" val="1756052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6C9638-6419-6E74-BC01-E5C91204C098}"/>
              </a:ext>
            </a:extLst>
          </p:cNvPr>
          <p:cNvSpPr>
            <a:spLocks noGrp="1"/>
          </p:cNvSpPr>
          <p:nvPr>
            <p:ph type="title"/>
          </p:nvPr>
        </p:nvSpPr>
        <p:spPr>
          <a:xfrm>
            <a:off x="1080000" y="540032"/>
            <a:ext cx="4426782" cy="1331605"/>
          </a:xfrm>
        </p:spPr>
        <p:txBody>
          <a:bodyPr anchor="b">
            <a:normAutofit/>
          </a:bodyPr>
          <a:lstStyle/>
          <a:p>
            <a:pPr algn="ctr"/>
            <a:r>
              <a:rPr lang="en-US" b="1" dirty="0"/>
              <a:t>What to Do If You Receive a Phishing Email</a:t>
            </a:r>
            <a:endParaRPr lang="en-US"/>
          </a:p>
        </p:txBody>
      </p:sp>
      <p:cxnSp>
        <p:nvCxnSpPr>
          <p:cNvPr id="13" name="Straight Connector 12">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023391"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1">
            <a:extLst>
              <a:ext uri="{FF2B5EF4-FFF2-40B4-BE49-F238E27FC236}">
                <a16:creationId xmlns:a16="http://schemas.microsoft.com/office/drawing/2014/main" id="{8462224B-D9C6-5192-9FFD-EB9C5ACD99B3}"/>
              </a:ext>
            </a:extLst>
          </p:cNvPr>
          <p:cNvSpPr>
            <a:spLocks noGrp="1" noChangeArrowheads="1"/>
          </p:cNvSpPr>
          <p:nvPr>
            <p:ph idx="1"/>
          </p:nvPr>
        </p:nvSpPr>
        <p:spPr bwMode="auto">
          <a:xfrm>
            <a:off x="1232400" y="2073276"/>
            <a:ext cx="4460874" cy="412749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lnSpc>
                <a:spcPct val="115000"/>
              </a:lnSpc>
              <a:spcBef>
                <a:spcPct val="0"/>
              </a:spcBef>
              <a:spcAft>
                <a:spcPts val="600"/>
              </a:spcAft>
              <a:buClrTx/>
              <a:buSzTx/>
              <a:buFontTx/>
              <a:buNone/>
              <a:tabLst/>
            </a:pPr>
            <a:endParaRPr kumimoji="0" lang="en-US" altLang="en-US" sz="14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lnSpc>
                <a:spcPct val="115000"/>
              </a:lnSpc>
              <a:spcBef>
                <a:spcPct val="0"/>
              </a:spcBef>
              <a:spcAft>
                <a:spcPts val="600"/>
              </a:spcAft>
              <a:buClrTx/>
              <a:buSzTx/>
              <a:buFontTx/>
              <a:buChar char="•"/>
              <a:tabLst/>
            </a:pPr>
            <a:r>
              <a:rPr kumimoji="0" lang="en-US" altLang="en-US" sz="1400" b="0" i="0" u="none" strike="noStrike" cap="none" normalizeH="0" baseline="0" dirty="0">
                <a:ln>
                  <a:noFill/>
                </a:ln>
                <a:effectLst/>
                <a:latin typeface="Arial" panose="020B0604020202020204" pitchFamily="34" charset="0"/>
              </a:rPr>
              <a:t>Do not click on any links or open any attachments in the email.</a:t>
            </a:r>
          </a:p>
          <a:p>
            <a:pPr marL="0" marR="0" lvl="0" indent="0" defTabSz="914400" rtl="0" eaLnBrk="0" fontAlgn="base" latinLnBrk="0" hangingPunct="0">
              <a:lnSpc>
                <a:spcPct val="115000"/>
              </a:lnSpc>
              <a:spcBef>
                <a:spcPct val="0"/>
              </a:spcBef>
              <a:spcAft>
                <a:spcPts val="600"/>
              </a:spcAft>
              <a:buClrTx/>
              <a:buSzTx/>
              <a:buFontTx/>
              <a:buChar char="•"/>
              <a:tabLst/>
            </a:pPr>
            <a:r>
              <a:rPr kumimoji="0" lang="en-US" altLang="en-US" sz="1400" b="0" i="0" u="none" strike="noStrike" cap="none" normalizeH="0" baseline="0" dirty="0">
                <a:ln>
                  <a:noFill/>
                </a:ln>
                <a:effectLst/>
                <a:latin typeface="Arial" panose="020B0604020202020204" pitchFamily="34" charset="0"/>
              </a:rPr>
              <a:t>Delete the email immediately. </a:t>
            </a:r>
          </a:p>
          <a:p>
            <a:pPr marL="0" marR="0" lvl="0" indent="0" defTabSz="914400" rtl="0" eaLnBrk="0" fontAlgn="base" latinLnBrk="0" hangingPunct="0">
              <a:lnSpc>
                <a:spcPct val="115000"/>
              </a:lnSpc>
              <a:spcBef>
                <a:spcPct val="0"/>
              </a:spcBef>
              <a:spcAft>
                <a:spcPts val="600"/>
              </a:spcAft>
              <a:buClrTx/>
              <a:buSzTx/>
              <a:buFontTx/>
              <a:buChar char="•"/>
              <a:tabLst/>
            </a:pPr>
            <a:r>
              <a:rPr kumimoji="0" lang="en-US" altLang="en-US" sz="1400" b="0" i="0" u="none" strike="noStrike" cap="none" normalizeH="0" baseline="0" dirty="0">
                <a:ln>
                  <a:noFill/>
                </a:ln>
                <a:effectLst/>
                <a:latin typeface="Arial" panose="020B0604020202020204" pitchFamily="34" charset="0"/>
              </a:rPr>
              <a:t>If you think you may have entered your personal information on a fake website, report the phishing attempt to the legitimate company and change your passwords immediately. </a:t>
            </a:r>
          </a:p>
          <a:p>
            <a:pPr marL="0" marR="0" lvl="0" indent="0" defTabSz="914400" rtl="0" eaLnBrk="0" fontAlgn="base" latinLnBrk="0" hangingPunct="0">
              <a:lnSpc>
                <a:spcPct val="115000"/>
              </a:lnSpc>
              <a:spcBef>
                <a:spcPct val="0"/>
              </a:spcBef>
              <a:spcAft>
                <a:spcPts val="600"/>
              </a:spcAft>
              <a:buClrTx/>
              <a:buSzTx/>
              <a:buFontTx/>
              <a:buNone/>
              <a:tabLst/>
            </a:pPr>
            <a:r>
              <a:rPr kumimoji="0" lang="en-US" altLang="en-US" sz="1400" b="0" i="0" u="none" strike="noStrike" cap="none" normalizeH="0" baseline="0" dirty="0">
                <a:ln>
                  <a:noFill/>
                </a:ln>
                <a:effectLst/>
                <a:latin typeface="Arial" panose="020B0604020202020204" pitchFamily="34" charset="0"/>
              </a:rPr>
              <a:t> If you think you've received a phishing email, the best thing to do is to delete it immediately. Don't click on any links or open any attachments. If you're concerned that you may have entered your personal information on a fake website, contact the legitimate company and report the phishing attempt. You should also change your passwords immediately.</a:t>
            </a:r>
          </a:p>
        </p:txBody>
      </p:sp>
      <p:sp>
        <p:nvSpPr>
          <p:cNvPr id="15" name="Rectangle 14">
            <a:extLst>
              <a:ext uri="{FF2B5EF4-FFF2-40B4-BE49-F238E27FC236}">
                <a16:creationId xmlns:a16="http://schemas.microsoft.com/office/drawing/2014/main" id="{AA11AC2B-E0EE-4BB9-8BC1-EC5DA9DBE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4794" y="0"/>
            <a:ext cx="5537206"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6" name="Picture 5" descr="A blue and white website with icons&#10;&#10;Description automatically generated">
            <a:extLst>
              <a:ext uri="{FF2B5EF4-FFF2-40B4-BE49-F238E27FC236}">
                <a16:creationId xmlns:a16="http://schemas.microsoft.com/office/drawing/2014/main" id="{31A9B910-244D-355B-1E41-D3323F2A8D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1285" y="457200"/>
            <a:ext cx="5036389" cy="5953125"/>
          </a:xfrm>
          <a:prstGeom prst="rect">
            <a:avLst/>
          </a:prstGeom>
        </p:spPr>
      </p:pic>
    </p:spTree>
    <p:extLst>
      <p:ext uri="{BB962C8B-B14F-4D97-AF65-F5344CB8AC3E}">
        <p14:creationId xmlns:p14="http://schemas.microsoft.com/office/powerpoint/2010/main" val="1357805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1F5EC-236D-A873-C7FB-2486BF2ED49B}"/>
              </a:ext>
            </a:extLst>
          </p:cNvPr>
          <p:cNvSpPr>
            <a:spLocks noGrp="1"/>
          </p:cNvSpPr>
          <p:nvPr>
            <p:ph type="title"/>
          </p:nvPr>
        </p:nvSpPr>
        <p:spPr>
          <a:xfrm>
            <a:off x="1080000" y="540033"/>
            <a:ext cx="4426782" cy="1331604"/>
          </a:xfrm>
        </p:spPr>
        <p:txBody>
          <a:bodyPr anchor="b">
            <a:normAutofit/>
          </a:bodyPr>
          <a:lstStyle/>
          <a:p>
            <a:pPr algn="ctr"/>
            <a:r>
              <a:rPr lang="en-US" b="1" dirty="0"/>
              <a:t>Social Engineering</a:t>
            </a:r>
            <a:endParaRPr lang="en-US"/>
          </a:p>
        </p:txBody>
      </p:sp>
      <p:cxnSp>
        <p:nvCxnSpPr>
          <p:cNvPr id="13" name="Straight Connector 12">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023391"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1">
            <a:extLst>
              <a:ext uri="{FF2B5EF4-FFF2-40B4-BE49-F238E27FC236}">
                <a16:creationId xmlns:a16="http://schemas.microsoft.com/office/drawing/2014/main" id="{BE3831BB-7258-9C0A-2AF5-50086074886A}"/>
              </a:ext>
            </a:extLst>
          </p:cNvPr>
          <p:cNvSpPr>
            <a:spLocks noGrp="1" noChangeArrowheads="1"/>
          </p:cNvSpPr>
          <p:nvPr>
            <p:ph idx="1"/>
          </p:nvPr>
        </p:nvSpPr>
        <p:spPr bwMode="auto">
          <a:xfrm>
            <a:off x="1080000" y="2759076"/>
            <a:ext cx="4460874" cy="340359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Autofit/>
          </a:bodyPr>
          <a:lstStyle/>
          <a:p>
            <a:pPr marL="0" marR="0" lvl="0" indent="0" defTabSz="914400" rtl="0" eaLnBrk="0" fontAlgn="base" latinLnBrk="0" hangingPunct="0">
              <a:lnSpc>
                <a:spcPct val="115000"/>
              </a:lnSpc>
              <a:spcBef>
                <a:spcPct val="0"/>
              </a:spcBef>
              <a:spcAft>
                <a:spcPts val="600"/>
              </a:spcAft>
              <a:buClrTx/>
              <a:buSzTx/>
              <a:buFontTx/>
              <a:buNone/>
              <a:tabLst/>
            </a:pPr>
            <a:endParaRPr kumimoji="0" lang="en-US" altLang="en-US" sz="14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lnSpc>
                <a:spcPct val="115000"/>
              </a:lnSpc>
              <a:spcBef>
                <a:spcPct val="0"/>
              </a:spcBef>
              <a:spcAft>
                <a:spcPts val="600"/>
              </a:spcAft>
              <a:buClrTx/>
              <a:buSzTx/>
              <a:buFontTx/>
              <a:buChar char="•"/>
              <a:tabLst/>
            </a:pPr>
            <a:r>
              <a:rPr kumimoji="0" lang="en-US" altLang="en-US" sz="1400" b="0" i="0" u="none" strike="noStrike" cap="none" normalizeH="0" baseline="0" dirty="0">
                <a:ln>
                  <a:noFill/>
                </a:ln>
                <a:effectLst/>
                <a:latin typeface="Arial" panose="020B0604020202020204" pitchFamily="34" charset="0"/>
              </a:rPr>
              <a:t>Social engineering is a tactic that phishers use to trick people into giving up their personal information.</a:t>
            </a:r>
          </a:p>
          <a:p>
            <a:pPr marL="0" marR="0" lvl="0" indent="0" defTabSz="914400" rtl="0" eaLnBrk="0" fontAlgn="base" latinLnBrk="0" hangingPunct="0">
              <a:lnSpc>
                <a:spcPct val="115000"/>
              </a:lnSpc>
              <a:spcBef>
                <a:spcPct val="0"/>
              </a:spcBef>
              <a:spcAft>
                <a:spcPts val="600"/>
              </a:spcAft>
              <a:buClrTx/>
              <a:buSzTx/>
              <a:buFontTx/>
              <a:buChar char="•"/>
              <a:tabLst/>
            </a:pPr>
            <a:r>
              <a:rPr kumimoji="0" lang="en-US" altLang="en-US" sz="1400" b="0" i="0" u="none" strike="noStrike" cap="none" normalizeH="0" baseline="0" dirty="0">
                <a:ln>
                  <a:noFill/>
                </a:ln>
                <a:effectLst/>
                <a:latin typeface="Arial" panose="020B0604020202020204" pitchFamily="34" charset="0"/>
              </a:rPr>
              <a:t>Social engineers may use a variety of techniques, such as: </a:t>
            </a:r>
          </a:p>
          <a:p>
            <a:pPr marL="457200" marR="0" lvl="1" indent="0" defTabSz="914400" rtl="0" eaLnBrk="0" fontAlgn="base" latinLnBrk="0" hangingPunct="0">
              <a:lnSpc>
                <a:spcPct val="115000"/>
              </a:lnSpc>
              <a:spcBef>
                <a:spcPct val="0"/>
              </a:spcBef>
              <a:spcAft>
                <a:spcPts val="600"/>
              </a:spcAft>
              <a:buClrTx/>
              <a:buSzTx/>
              <a:buFontTx/>
              <a:buChar char="•"/>
              <a:tabLst/>
            </a:pPr>
            <a:r>
              <a:rPr kumimoji="0" lang="en-US" altLang="en-US" sz="1400" b="0" i="0" u="none" strike="noStrike" cap="none" normalizeH="0" baseline="0" dirty="0">
                <a:ln>
                  <a:noFill/>
                </a:ln>
                <a:effectLst/>
                <a:latin typeface="Arial" panose="020B0604020202020204" pitchFamily="34" charset="0"/>
              </a:rPr>
              <a:t>Pretending to be a friend or family member </a:t>
            </a:r>
          </a:p>
          <a:p>
            <a:pPr marL="457200" marR="0" lvl="1" indent="0" defTabSz="914400" rtl="0" eaLnBrk="0" fontAlgn="base" latinLnBrk="0" hangingPunct="0">
              <a:lnSpc>
                <a:spcPct val="115000"/>
              </a:lnSpc>
              <a:spcBef>
                <a:spcPct val="0"/>
              </a:spcBef>
              <a:spcAft>
                <a:spcPts val="600"/>
              </a:spcAft>
              <a:buClrTx/>
              <a:buSzTx/>
              <a:buFontTx/>
              <a:buChar char="•"/>
              <a:tabLst/>
            </a:pPr>
            <a:r>
              <a:rPr kumimoji="0" lang="en-US" altLang="en-US" sz="1400" b="0" i="0" u="none" strike="noStrike" cap="none" normalizeH="0" baseline="0" dirty="0">
                <a:ln>
                  <a:noFill/>
                </a:ln>
                <a:effectLst/>
                <a:latin typeface="Arial" panose="020B0604020202020204" pitchFamily="34" charset="0"/>
              </a:rPr>
              <a:t>Posing as a customer service representative </a:t>
            </a:r>
          </a:p>
          <a:p>
            <a:pPr marL="457200" marR="0" lvl="1" indent="0" defTabSz="914400" rtl="0" eaLnBrk="0" fontAlgn="base" latinLnBrk="0" hangingPunct="0">
              <a:lnSpc>
                <a:spcPct val="115000"/>
              </a:lnSpc>
              <a:spcBef>
                <a:spcPct val="0"/>
              </a:spcBef>
              <a:spcAft>
                <a:spcPts val="600"/>
              </a:spcAft>
              <a:buClrTx/>
              <a:buSzTx/>
              <a:buFontTx/>
              <a:buChar char="•"/>
              <a:tabLst/>
            </a:pPr>
            <a:r>
              <a:rPr kumimoji="0" lang="en-US" altLang="en-US" sz="1400" b="0" i="0" u="none" strike="noStrike" cap="none" normalizeH="0" baseline="0" dirty="0">
                <a:ln>
                  <a:noFill/>
                </a:ln>
                <a:effectLst/>
                <a:latin typeface="Arial" panose="020B0604020202020204" pitchFamily="34" charset="0"/>
              </a:rPr>
              <a:t>Creating a sense of urgency or importance </a:t>
            </a:r>
          </a:p>
          <a:p>
            <a:pPr marL="457200" marR="0" lvl="1" indent="0" defTabSz="914400" rtl="0" eaLnBrk="0" fontAlgn="base" latinLnBrk="0" hangingPunct="0">
              <a:lnSpc>
                <a:spcPct val="115000"/>
              </a:lnSpc>
              <a:spcBef>
                <a:spcPct val="0"/>
              </a:spcBef>
              <a:spcAft>
                <a:spcPts val="600"/>
              </a:spcAft>
              <a:buClrTx/>
              <a:buSzTx/>
              <a:buFontTx/>
              <a:buChar char="•"/>
              <a:tabLst/>
            </a:pPr>
            <a:r>
              <a:rPr kumimoji="0" lang="en-US" altLang="en-US" sz="1400" b="0" i="0" u="none" strike="noStrike" cap="none" normalizeH="0" baseline="0" dirty="0">
                <a:ln>
                  <a:noFill/>
                </a:ln>
                <a:effectLst/>
                <a:latin typeface="Arial" panose="020B0604020202020204" pitchFamily="34" charset="0"/>
              </a:rPr>
              <a:t>Offering a reward or incentive </a:t>
            </a:r>
          </a:p>
          <a:p>
            <a:pPr marL="0" marR="0" lvl="0" indent="0" defTabSz="914400" rtl="0" eaLnBrk="0" fontAlgn="base" latinLnBrk="0" hangingPunct="0">
              <a:lnSpc>
                <a:spcPct val="115000"/>
              </a:lnSpc>
              <a:spcBef>
                <a:spcPct val="0"/>
              </a:spcBef>
              <a:spcAft>
                <a:spcPts val="600"/>
              </a:spcAft>
              <a:buClrTx/>
              <a:buSzTx/>
              <a:buFontTx/>
              <a:buNone/>
              <a:tabLst/>
            </a:pPr>
            <a:r>
              <a:rPr lang="en-US" altLang="en-US" sz="3200" dirty="0">
                <a:latin typeface="Arial" panose="020B0604020202020204" pitchFamily="34" charset="0"/>
              </a:rPr>
              <a:t>.</a:t>
            </a:r>
            <a:r>
              <a:rPr kumimoji="0" lang="en-US" altLang="en-US" sz="1400" b="0" i="0" u="none" strike="noStrike" cap="none" normalizeH="0" baseline="0" dirty="0">
                <a:ln>
                  <a:noFill/>
                </a:ln>
                <a:effectLst/>
                <a:latin typeface="Arial" panose="020B0604020202020204" pitchFamily="34" charset="0"/>
              </a:rPr>
              <a:t> Social engineering is a common tactic used</a:t>
            </a:r>
          </a:p>
        </p:txBody>
      </p:sp>
      <p:pic>
        <p:nvPicPr>
          <p:cNvPr id="6" name="Picture 5" descr="A poster of a social engineering explained&#10;&#10;Description automatically generated">
            <a:extLst>
              <a:ext uri="{FF2B5EF4-FFF2-40B4-BE49-F238E27FC236}">
                <a16:creationId xmlns:a16="http://schemas.microsoft.com/office/drawing/2014/main" id="{30A29370-3116-3B90-76C7-B6FE9A06A8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2317" y="261101"/>
            <a:ext cx="5205833" cy="6463549"/>
          </a:xfrm>
          <a:prstGeom prst="rect">
            <a:avLst/>
          </a:prstGeom>
        </p:spPr>
      </p:pic>
    </p:spTree>
    <p:extLst>
      <p:ext uri="{BB962C8B-B14F-4D97-AF65-F5344CB8AC3E}">
        <p14:creationId xmlns:p14="http://schemas.microsoft.com/office/powerpoint/2010/main" val="2032671527"/>
      </p:ext>
    </p:extLst>
  </p:cSld>
  <p:clrMapOvr>
    <a:masterClrMapping/>
  </p:clrMapOvr>
</p:sld>
</file>

<file path=ppt/theme/theme1.xml><?xml version="1.0" encoding="utf-8"?>
<a:theme xmlns:a="http://schemas.openxmlformats.org/drawingml/2006/main" name="LeafVTI">
  <a:themeElements>
    <a:clrScheme name="AnalogousFromRegularSeedLeftStep">
      <a:dk1>
        <a:srgbClr val="000000"/>
      </a:dk1>
      <a:lt1>
        <a:srgbClr val="FFFFFF"/>
      </a:lt1>
      <a:dk2>
        <a:srgbClr val="1B2830"/>
      </a:dk2>
      <a:lt2>
        <a:srgbClr val="F0F3F1"/>
      </a:lt2>
      <a:accent1>
        <a:srgbClr val="E32D9B"/>
      </a:accent1>
      <a:accent2>
        <a:srgbClr val="CD1BD1"/>
      </a:accent2>
      <a:accent3>
        <a:srgbClr val="932DE3"/>
      </a:accent3>
      <a:accent4>
        <a:srgbClr val="4E36D6"/>
      </a:accent4>
      <a:accent5>
        <a:srgbClr val="2D5EE3"/>
      </a:accent5>
      <a:accent6>
        <a:srgbClr val="1B98D1"/>
      </a:accent6>
      <a:hlink>
        <a:srgbClr val="349C5D"/>
      </a:hlink>
      <a:folHlink>
        <a:srgbClr val="7F7F7F"/>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docProps/app.xml><?xml version="1.0" encoding="utf-8"?>
<Properties xmlns="http://schemas.openxmlformats.org/officeDocument/2006/extended-properties" xmlns:vt="http://schemas.openxmlformats.org/officeDocument/2006/docPropsVTypes">
  <TotalTime>50</TotalTime>
  <Words>1599</Words>
  <Application>Microsoft Office PowerPoint</Application>
  <PresentationFormat>Widescreen</PresentationFormat>
  <Paragraphs>65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Avenir Next LT Pro Light</vt:lpstr>
      <vt:lpstr>Rockwell Nova Light</vt:lpstr>
      <vt:lpstr>Wingdings</vt:lpstr>
      <vt:lpstr>LeafVTI</vt:lpstr>
      <vt:lpstr>phishing attacks </vt:lpstr>
      <vt:lpstr>Don't Get Hooked! Phishing Awareness Training</vt:lpstr>
      <vt:lpstr>What is Phishing?</vt:lpstr>
      <vt:lpstr>How Phishing Works</vt:lpstr>
      <vt:lpstr>Common Types of Phishing Attacks </vt:lpstr>
      <vt:lpstr>Common Types of Phishing Attacks </vt:lpstr>
      <vt:lpstr>How to Recognize Phishing</vt:lpstr>
      <vt:lpstr>What to Do If You Receive a Phishing Email</vt:lpstr>
      <vt:lpstr>Social Engineering</vt:lpstr>
      <vt:lpstr>Link manipulation </vt:lpstr>
      <vt:lpstr>Preventing Phishing Attacks </vt:lpstr>
      <vt:lpstr>Conclusion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phishing attacks </dc:title>
  <dc:creator>Khaled Waleed Mohamed Elsaman</dc:creator>
  <cp:lastModifiedBy>Khaled Waleed Mohamed Elsaman</cp:lastModifiedBy>
  <cp:revision>1</cp:revision>
  <dcterms:created xsi:type="dcterms:W3CDTF">2024-04-10T15:51:13Z</dcterms:created>
  <dcterms:modified xsi:type="dcterms:W3CDTF">2024-04-10T16:41:26Z</dcterms:modified>
</cp:coreProperties>
</file>