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8039100" cy="20104100"/>
  <p:notesSz cx="8039100" cy="201041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930" y="9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02932" y="6232271"/>
            <a:ext cx="6833235"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205865" y="11258296"/>
            <a:ext cx="5627370"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01955" y="4623943"/>
            <a:ext cx="3497008"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140136" y="4623943"/>
            <a:ext cx="3497008"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8038439" cy="1782192"/>
          </a:xfrm>
          <a:prstGeom prst="rect">
            <a:avLst/>
          </a:prstGeom>
        </p:spPr>
      </p:pic>
      <p:pic>
        <p:nvPicPr>
          <p:cNvPr id="17" name="bg object 17"/>
          <p:cNvPicPr/>
          <p:nvPr/>
        </p:nvPicPr>
        <p:blipFill>
          <a:blip r:embed="rId8" cstate="print"/>
          <a:stretch>
            <a:fillRect/>
          </a:stretch>
        </p:blipFill>
        <p:spPr>
          <a:xfrm>
            <a:off x="6629818" y="337785"/>
            <a:ext cx="1074630" cy="1106548"/>
          </a:xfrm>
          <a:prstGeom prst="rect">
            <a:avLst/>
          </a:prstGeom>
        </p:spPr>
      </p:pic>
      <p:pic>
        <p:nvPicPr>
          <p:cNvPr id="18" name="bg object 18"/>
          <p:cNvPicPr/>
          <p:nvPr/>
        </p:nvPicPr>
        <p:blipFill>
          <a:blip r:embed="rId9" cstate="print"/>
          <a:stretch>
            <a:fillRect/>
          </a:stretch>
        </p:blipFill>
        <p:spPr>
          <a:xfrm>
            <a:off x="253292" y="280454"/>
            <a:ext cx="1101230" cy="1218269"/>
          </a:xfrm>
          <a:prstGeom prst="rect">
            <a:avLst/>
          </a:prstGeom>
        </p:spPr>
      </p:pic>
      <p:sp>
        <p:nvSpPr>
          <p:cNvPr id="19" name="bg object 19"/>
          <p:cNvSpPr/>
          <p:nvPr/>
        </p:nvSpPr>
        <p:spPr>
          <a:xfrm>
            <a:off x="251784" y="1983687"/>
            <a:ext cx="3526790" cy="4270375"/>
          </a:xfrm>
          <a:custGeom>
            <a:avLst/>
            <a:gdLst/>
            <a:ahLst/>
            <a:cxnLst/>
            <a:rect l="l" t="t" r="r" b="b"/>
            <a:pathLst>
              <a:path w="3526790" h="4270375">
                <a:moveTo>
                  <a:pt x="3411884" y="4270117"/>
                </a:moveTo>
                <a:lnTo>
                  <a:pt x="114401" y="4270117"/>
                </a:lnTo>
                <a:lnTo>
                  <a:pt x="77980" y="4262764"/>
                </a:lnTo>
                <a:lnTo>
                  <a:pt x="37396" y="4235401"/>
                </a:lnTo>
                <a:lnTo>
                  <a:pt x="10033" y="4194817"/>
                </a:lnTo>
                <a:lnTo>
                  <a:pt x="0" y="4145119"/>
                </a:lnTo>
                <a:lnTo>
                  <a:pt x="0" y="127678"/>
                </a:lnTo>
                <a:lnTo>
                  <a:pt x="10033" y="77974"/>
                </a:lnTo>
                <a:lnTo>
                  <a:pt x="37396" y="37390"/>
                </a:lnTo>
                <a:lnTo>
                  <a:pt x="77980" y="10031"/>
                </a:lnTo>
                <a:lnTo>
                  <a:pt x="127678" y="0"/>
                </a:lnTo>
                <a:lnTo>
                  <a:pt x="3398605" y="0"/>
                </a:lnTo>
                <a:lnTo>
                  <a:pt x="3448309" y="10031"/>
                </a:lnTo>
                <a:lnTo>
                  <a:pt x="3488893" y="37390"/>
                </a:lnTo>
                <a:lnTo>
                  <a:pt x="3516252" y="77974"/>
                </a:lnTo>
                <a:lnTo>
                  <a:pt x="3526284" y="127678"/>
                </a:lnTo>
                <a:lnTo>
                  <a:pt x="3526284" y="4145119"/>
                </a:lnTo>
                <a:lnTo>
                  <a:pt x="3516252" y="4194817"/>
                </a:lnTo>
                <a:lnTo>
                  <a:pt x="3488893" y="4235401"/>
                </a:lnTo>
                <a:lnTo>
                  <a:pt x="3448309" y="4262764"/>
                </a:lnTo>
                <a:lnTo>
                  <a:pt x="3411884" y="4270117"/>
                </a:lnTo>
                <a:close/>
              </a:path>
            </a:pathLst>
          </a:custGeom>
          <a:solidFill>
            <a:srgbClr val="E3E3E3"/>
          </a:solidFill>
        </p:spPr>
        <p:txBody>
          <a:bodyPr wrap="square" lIns="0" tIns="0" rIns="0" bIns="0" rtlCol="0"/>
          <a:lstStyle/>
          <a:p>
            <a:endParaRPr/>
          </a:p>
        </p:txBody>
      </p:sp>
      <p:pic>
        <p:nvPicPr>
          <p:cNvPr id="20" name="bg object 20"/>
          <p:cNvPicPr/>
          <p:nvPr/>
        </p:nvPicPr>
        <p:blipFill>
          <a:blip r:embed="rId10" cstate="print"/>
          <a:stretch>
            <a:fillRect/>
          </a:stretch>
        </p:blipFill>
        <p:spPr>
          <a:xfrm>
            <a:off x="397019" y="2485524"/>
            <a:ext cx="69159" cy="69159"/>
          </a:xfrm>
          <a:prstGeom prst="rect">
            <a:avLst/>
          </a:prstGeom>
        </p:spPr>
      </p:pic>
      <p:pic>
        <p:nvPicPr>
          <p:cNvPr id="21" name="bg object 21"/>
          <p:cNvPicPr/>
          <p:nvPr/>
        </p:nvPicPr>
        <p:blipFill>
          <a:blip r:embed="rId11" cstate="print"/>
          <a:stretch>
            <a:fillRect/>
          </a:stretch>
        </p:blipFill>
        <p:spPr>
          <a:xfrm>
            <a:off x="397019" y="3469715"/>
            <a:ext cx="69159" cy="69159"/>
          </a:xfrm>
          <a:prstGeom prst="rect">
            <a:avLst/>
          </a:prstGeom>
        </p:spPr>
      </p:pic>
      <p:pic>
        <p:nvPicPr>
          <p:cNvPr id="22" name="bg object 22"/>
          <p:cNvPicPr/>
          <p:nvPr/>
        </p:nvPicPr>
        <p:blipFill>
          <a:blip r:embed="rId11" cstate="print"/>
          <a:stretch>
            <a:fillRect/>
          </a:stretch>
        </p:blipFill>
        <p:spPr>
          <a:xfrm>
            <a:off x="397019" y="4060230"/>
            <a:ext cx="69159" cy="69159"/>
          </a:xfrm>
          <a:prstGeom prst="rect">
            <a:avLst/>
          </a:prstGeom>
        </p:spPr>
      </p:pic>
      <p:pic>
        <p:nvPicPr>
          <p:cNvPr id="23" name="bg object 23"/>
          <p:cNvPicPr/>
          <p:nvPr/>
        </p:nvPicPr>
        <p:blipFill>
          <a:blip r:embed="rId11" cstate="print"/>
          <a:stretch>
            <a:fillRect/>
          </a:stretch>
        </p:blipFill>
        <p:spPr>
          <a:xfrm>
            <a:off x="397019" y="4650745"/>
            <a:ext cx="69159" cy="69159"/>
          </a:xfrm>
          <a:prstGeom prst="rect">
            <a:avLst/>
          </a:prstGeom>
        </p:spPr>
      </p:pic>
      <p:pic>
        <p:nvPicPr>
          <p:cNvPr id="24" name="bg object 24"/>
          <p:cNvPicPr/>
          <p:nvPr/>
        </p:nvPicPr>
        <p:blipFill>
          <a:blip r:embed="rId11" cstate="print"/>
          <a:stretch>
            <a:fillRect/>
          </a:stretch>
        </p:blipFill>
        <p:spPr>
          <a:xfrm>
            <a:off x="397019" y="5241259"/>
            <a:ext cx="69159" cy="69159"/>
          </a:xfrm>
          <a:prstGeom prst="rect">
            <a:avLst/>
          </a:prstGeom>
        </p:spPr>
      </p:pic>
      <p:sp>
        <p:nvSpPr>
          <p:cNvPr id="2" name="Holder 2"/>
          <p:cNvSpPr>
            <a:spLocks noGrp="1"/>
          </p:cNvSpPr>
          <p:nvPr>
            <p:ph type="title"/>
          </p:nvPr>
        </p:nvSpPr>
        <p:spPr>
          <a:xfrm>
            <a:off x="401955" y="804164"/>
            <a:ext cx="7235190"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01955" y="4623943"/>
            <a:ext cx="723519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733294" y="18696814"/>
            <a:ext cx="2572512"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01955" y="18696814"/>
            <a:ext cx="1848993"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5/25/2025</a:t>
            </a:fld>
            <a:endParaRPr lang="en-US"/>
          </a:p>
        </p:txBody>
      </p:sp>
      <p:sp>
        <p:nvSpPr>
          <p:cNvPr id="6" name="Holder 6"/>
          <p:cNvSpPr>
            <a:spLocks noGrp="1"/>
          </p:cNvSpPr>
          <p:nvPr>
            <p:ph type="sldNum" sz="quarter" idx="7"/>
          </p:nvPr>
        </p:nvSpPr>
        <p:spPr>
          <a:xfrm>
            <a:off x="5788152" y="18696814"/>
            <a:ext cx="1848993"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pe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jpe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jpe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4684" y="2063583"/>
            <a:ext cx="3164840" cy="258404"/>
          </a:xfrm>
          <a:prstGeom prst="rect">
            <a:avLst/>
          </a:prstGeom>
        </p:spPr>
        <p:txBody>
          <a:bodyPr vert="horz" wrap="square" lIns="0" tIns="12065" rIns="0" bIns="0" rtlCol="0">
            <a:spAutoFit/>
          </a:bodyPr>
          <a:lstStyle/>
          <a:p>
            <a:pPr marL="935990">
              <a:lnSpc>
                <a:spcPct val="100000"/>
              </a:lnSpc>
              <a:spcBef>
                <a:spcPts val="95"/>
              </a:spcBef>
            </a:pPr>
            <a:r>
              <a:rPr sz="1600" b="1" spc="-10" dirty="0">
                <a:latin typeface="Trebuchet MS"/>
                <a:cs typeface="Trebuchet MS"/>
              </a:rPr>
              <a:t>MOTIVATION</a:t>
            </a:r>
            <a:endParaRPr sz="1600" dirty="0">
              <a:latin typeface="Trebuchet MS"/>
              <a:cs typeface="Trebuchet MS"/>
            </a:endParaRPr>
          </a:p>
        </p:txBody>
      </p:sp>
      <p:grpSp>
        <p:nvGrpSpPr>
          <p:cNvPr id="3" name="object 3"/>
          <p:cNvGrpSpPr/>
          <p:nvPr/>
        </p:nvGrpSpPr>
        <p:grpSpPr>
          <a:xfrm>
            <a:off x="4029042" y="9552322"/>
            <a:ext cx="3710940" cy="3681729"/>
            <a:chOff x="4029042" y="9552322"/>
            <a:chExt cx="3710940" cy="3681729"/>
          </a:xfrm>
        </p:grpSpPr>
        <p:sp>
          <p:nvSpPr>
            <p:cNvPr id="4" name="object 4"/>
            <p:cNvSpPr/>
            <p:nvPr/>
          </p:nvSpPr>
          <p:spPr>
            <a:xfrm>
              <a:off x="4029042" y="9552322"/>
              <a:ext cx="3710940" cy="3681729"/>
            </a:xfrm>
            <a:custGeom>
              <a:avLst/>
              <a:gdLst/>
              <a:ahLst/>
              <a:cxnLst/>
              <a:rect l="l" t="t" r="r" b="b"/>
              <a:pathLst>
                <a:path w="3710940" h="3681730">
                  <a:moveTo>
                    <a:pt x="3583825" y="3681577"/>
                  </a:moveTo>
                  <a:lnTo>
                    <a:pt x="127594" y="3681577"/>
                  </a:lnTo>
                  <a:lnTo>
                    <a:pt x="77981" y="3671560"/>
                  </a:lnTo>
                  <a:lnTo>
                    <a:pt x="37397" y="3644197"/>
                  </a:lnTo>
                  <a:lnTo>
                    <a:pt x="10033" y="3603612"/>
                  </a:lnTo>
                  <a:lnTo>
                    <a:pt x="0" y="3553915"/>
                  </a:lnTo>
                  <a:lnTo>
                    <a:pt x="0" y="127678"/>
                  </a:lnTo>
                  <a:lnTo>
                    <a:pt x="10033" y="77981"/>
                  </a:lnTo>
                  <a:lnTo>
                    <a:pt x="37397" y="37397"/>
                  </a:lnTo>
                  <a:lnTo>
                    <a:pt x="77981" y="10033"/>
                  </a:lnTo>
                  <a:lnTo>
                    <a:pt x="127678" y="0"/>
                  </a:lnTo>
                  <a:lnTo>
                    <a:pt x="3583741" y="0"/>
                  </a:lnTo>
                  <a:lnTo>
                    <a:pt x="3633438" y="10033"/>
                  </a:lnTo>
                  <a:lnTo>
                    <a:pt x="3674022" y="37397"/>
                  </a:lnTo>
                  <a:lnTo>
                    <a:pt x="3701386" y="77981"/>
                  </a:lnTo>
                  <a:lnTo>
                    <a:pt x="3710345" y="122357"/>
                  </a:lnTo>
                  <a:lnTo>
                    <a:pt x="3710345" y="3559236"/>
                  </a:lnTo>
                  <a:lnTo>
                    <a:pt x="3701386" y="3603612"/>
                  </a:lnTo>
                  <a:lnTo>
                    <a:pt x="3674022" y="3644197"/>
                  </a:lnTo>
                  <a:lnTo>
                    <a:pt x="3633438" y="3671560"/>
                  </a:lnTo>
                  <a:lnTo>
                    <a:pt x="3583825" y="3681577"/>
                  </a:lnTo>
                  <a:close/>
                </a:path>
              </a:pathLst>
            </a:custGeom>
            <a:solidFill>
              <a:srgbClr val="E3E3E3"/>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4212006" y="10104377"/>
              <a:ext cx="69159" cy="69159"/>
            </a:xfrm>
            <a:prstGeom prst="rect">
              <a:avLst/>
            </a:prstGeom>
          </p:spPr>
        </p:pic>
        <p:pic>
          <p:nvPicPr>
            <p:cNvPr id="6" name="object 6"/>
            <p:cNvPicPr/>
            <p:nvPr/>
          </p:nvPicPr>
          <p:blipFill>
            <a:blip r:embed="rId3" cstate="print"/>
            <a:stretch>
              <a:fillRect/>
            </a:stretch>
          </p:blipFill>
          <p:spPr>
            <a:xfrm>
              <a:off x="4212006" y="10694892"/>
              <a:ext cx="69159" cy="69159"/>
            </a:xfrm>
            <a:prstGeom prst="rect">
              <a:avLst/>
            </a:prstGeom>
          </p:spPr>
        </p:pic>
        <p:pic>
          <p:nvPicPr>
            <p:cNvPr id="7" name="object 7"/>
            <p:cNvPicPr/>
            <p:nvPr/>
          </p:nvPicPr>
          <p:blipFill>
            <a:blip r:embed="rId3" cstate="print"/>
            <a:stretch>
              <a:fillRect/>
            </a:stretch>
          </p:blipFill>
          <p:spPr>
            <a:xfrm>
              <a:off x="4212006" y="11285406"/>
              <a:ext cx="69159" cy="69159"/>
            </a:xfrm>
            <a:prstGeom prst="rect">
              <a:avLst/>
            </a:prstGeom>
          </p:spPr>
        </p:pic>
        <p:pic>
          <p:nvPicPr>
            <p:cNvPr id="8" name="object 8"/>
            <p:cNvPicPr/>
            <p:nvPr/>
          </p:nvPicPr>
          <p:blipFill>
            <a:blip r:embed="rId4" cstate="print"/>
            <a:stretch>
              <a:fillRect/>
            </a:stretch>
          </p:blipFill>
          <p:spPr>
            <a:xfrm>
              <a:off x="4212006" y="11875921"/>
              <a:ext cx="69159" cy="69159"/>
            </a:xfrm>
            <a:prstGeom prst="rect">
              <a:avLst/>
            </a:prstGeom>
          </p:spPr>
        </p:pic>
      </p:grpSp>
      <p:sp>
        <p:nvSpPr>
          <p:cNvPr id="9" name="object 9"/>
          <p:cNvSpPr txBox="1"/>
          <p:nvPr/>
        </p:nvSpPr>
        <p:spPr>
          <a:xfrm>
            <a:off x="4233109" y="9693183"/>
            <a:ext cx="3278504" cy="668773"/>
          </a:xfrm>
          <a:prstGeom prst="rect">
            <a:avLst/>
          </a:prstGeom>
        </p:spPr>
        <p:txBody>
          <a:bodyPr vert="horz" wrap="square" lIns="0" tIns="12065" rIns="0" bIns="0" rtlCol="0">
            <a:spAutoFit/>
          </a:bodyPr>
          <a:lstStyle/>
          <a:p>
            <a:pPr marR="171450" algn="ctr">
              <a:lnSpc>
                <a:spcPct val="100000"/>
              </a:lnSpc>
              <a:spcBef>
                <a:spcPts val="95"/>
              </a:spcBef>
            </a:pPr>
            <a:r>
              <a:rPr sz="1600" b="1" spc="-10" dirty="0">
                <a:latin typeface="Trebuchet MS"/>
                <a:cs typeface="Trebuchet MS"/>
              </a:rPr>
              <a:t>OBJECTIVE</a:t>
            </a:r>
            <a:endParaRPr sz="1600" dirty="0">
              <a:latin typeface="Trebuchet MS"/>
              <a:cs typeface="Trebuchet MS"/>
            </a:endParaRPr>
          </a:p>
          <a:p>
            <a:pPr marL="12700" marR="120650">
              <a:lnSpc>
                <a:spcPts val="1550"/>
              </a:lnSpc>
              <a:spcBef>
                <a:spcPts val="1580"/>
              </a:spcBef>
            </a:pPr>
            <a:r>
              <a:rPr sz="1400" spc="-10" dirty="0">
                <a:latin typeface="Arial"/>
                <a:cs typeface="Arial"/>
              </a:rPr>
              <a:t>.</a:t>
            </a:r>
            <a:endParaRPr sz="1400" dirty="0">
              <a:latin typeface="Arial"/>
              <a:cs typeface="Arial"/>
            </a:endParaRPr>
          </a:p>
        </p:txBody>
      </p:sp>
      <p:sp>
        <p:nvSpPr>
          <p:cNvPr id="10" name="object 10"/>
          <p:cNvSpPr/>
          <p:nvPr/>
        </p:nvSpPr>
        <p:spPr>
          <a:xfrm>
            <a:off x="251784" y="6458644"/>
            <a:ext cx="3526790" cy="3032125"/>
          </a:xfrm>
          <a:custGeom>
            <a:avLst/>
            <a:gdLst/>
            <a:ahLst/>
            <a:cxnLst/>
            <a:rect l="l" t="t" r="r" b="b"/>
            <a:pathLst>
              <a:path w="3526790" h="3032125">
                <a:moveTo>
                  <a:pt x="3398628" y="3032129"/>
                </a:moveTo>
                <a:lnTo>
                  <a:pt x="127655" y="3032129"/>
                </a:lnTo>
                <a:lnTo>
                  <a:pt x="77980" y="3022100"/>
                </a:lnTo>
                <a:lnTo>
                  <a:pt x="37396" y="2994737"/>
                </a:lnTo>
                <a:lnTo>
                  <a:pt x="10033" y="2954153"/>
                </a:lnTo>
                <a:lnTo>
                  <a:pt x="0" y="2904455"/>
                </a:lnTo>
                <a:lnTo>
                  <a:pt x="0" y="127678"/>
                </a:lnTo>
                <a:lnTo>
                  <a:pt x="10033" y="77981"/>
                </a:lnTo>
                <a:lnTo>
                  <a:pt x="37396" y="37397"/>
                </a:lnTo>
                <a:lnTo>
                  <a:pt x="77980" y="10033"/>
                </a:lnTo>
                <a:lnTo>
                  <a:pt x="127678" y="0"/>
                </a:lnTo>
                <a:lnTo>
                  <a:pt x="3398605" y="0"/>
                </a:lnTo>
                <a:lnTo>
                  <a:pt x="3448309" y="10033"/>
                </a:lnTo>
                <a:lnTo>
                  <a:pt x="3488893" y="37397"/>
                </a:lnTo>
                <a:lnTo>
                  <a:pt x="3516252" y="77981"/>
                </a:lnTo>
                <a:lnTo>
                  <a:pt x="3526284" y="127678"/>
                </a:lnTo>
                <a:lnTo>
                  <a:pt x="3526284" y="2904455"/>
                </a:lnTo>
                <a:lnTo>
                  <a:pt x="3516252" y="2954153"/>
                </a:lnTo>
                <a:lnTo>
                  <a:pt x="3488893" y="2994737"/>
                </a:lnTo>
                <a:lnTo>
                  <a:pt x="3448309" y="3022100"/>
                </a:lnTo>
                <a:lnTo>
                  <a:pt x="3398628" y="3032129"/>
                </a:lnTo>
                <a:close/>
              </a:path>
            </a:pathLst>
          </a:custGeom>
          <a:solidFill>
            <a:srgbClr val="E3E3E3"/>
          </a:solidFill>
        </p:spPr>
        <p:txBody>
          <a:bodyPr wrap="square" lIns="0" tIns="0" rIns="0" bIns="0" rtlCol="0"/>
          <a:lstStyle/>
          <a:p>
            <a:endParaRPr/>
          </a:p>
        </p:txBody>
      </p:sp>
      <p:sp>
        <p:nvSpPr>
          <p:cNvPr id="11" name="object 11"/>
          <p:cNvSpPr txBox="1"/>
          <p:nvPr/>
        </p:nvSpPr>
        <p:spPr>
          <a:xfrm>
            <a:off x="1299351" y="6477887"/>
            <a:ext cx="1431290" cy="238760"/>
          </a:xfrm>
          <a:prstGeom prst="rect">
            <a:avLst/>
          </a:prstGeom>
        </p:spPr>
        <p:txBody>
          <a:bodyPr vert="horz" wrap="square" lIns="0" tIns="12065" rIns="0" bIns="0" rtlCol="0">
            <a:spAutoFit/>
          </a:bodyPr>
          <a:lstStyle/>
          <a:p>
            <a:pPr marL="12700">
              <a:lnSpc>
                <a:spcPct val="100000"/>
              </a:lnSpc>
              <a:spcBef>
                <a:spcPts val="95"/>
              </a:spcBef>
            </a:pPr>
            <a:r>
              <a:rPr sz="1400" b="1" spc="-35" dirty="0">
                <a:latin typeface="Trebuchet MS"/>
                <a:cs typeface="Trebuchet MS"/>
              </a:rPr>
              <a:t>IMPLEMENTATION</a:t>
            </a:r>
            <a:endParaRPr sz="1400">
              <a:latin typeface="Trebuchet MS"/>
              <a:cs typeface="Trebuchet MS"/>
            </a:endParaRPr>
          </a:p>
        </p:txBody>
      </p:sp>
      <p:sp>
        <p:nvSpPr>
          <p:cNvPr id="13" name="object 13"/>
          <p:cNvSpPr/>
          <p:nvPr/>
        </p:nvSpPr>
        <p:spPr>
          <a:xfrm>
            <a:off x="4057839" y="1983686"/>
            <a:ext cx="3719829" cy="7374255"/>
          </a:xfrm>
          <a:custGeom>
            <a:avLst/>
            <a:gdLst/>
            <a:ahLst/>
            <a:cxnLst/>
            <a:rect l="l" t="t" r="r" b="b"/>
            <a:pathLst>
              <a:path w="3719829" h="7374255">
                <a:moveTo>
                  <a:pt x="3591741" y="7374118"/>
                </a:moveTo>
                <a:lnTo>
                  <a:pt x="127678" y="7374118"/>
                </a:lnTo>
                <a:lnTo>
                  <a:pt x="77980" y="7364084"/>
                </a:lnTo>
                <a:lnTo>
                  <a:pt x="37396" y="7336721"/>
                </a:lnTo>
                <a:lnTo>
                  <a:pt x="10033" y="7296136"/>
                </a:lnTo>
                <a:lnTo>
                  <a:pt x="0" y="7246443"/>
                </a:lnTo>
                <a:lnTo>
                  <a:pt x="0" y="127675"/>
                </a:lnTo>
                <a:lnTo>
                  <a:pt x="10033" y="77974"/>
                </a:lnTo>
                <a:lnTo>
                  <a:pt x="37396" y="37390"/>
                </a:lnTo>
                <a:lnTo>
                  <a:pt x="77980" y="10031"/>
                </a:lnTo>
                <a:lnTo>
                  <a:pt x="127678" y="0"/>
                </a:lnTo>
                <a:lnTo>
                  <a:pt x="3591741" y="0"/>
                </a:lnTo>
                <a:lnTo>
                  <a:pt x="3641446" y="10031"/>
                </a:lnTo>
                <a:lnTo>
                  <a:pt x="3682029" y="37390"/>
                </a:lnTo>
                <a:lnTo>
                  <a:pt x="3709389" y="77974"/>
                </a:lnTo>
                <a:lnTo>
                  <a:pt x="3719419" y="127675"/>
                </a:lnTo>
                <a:lnTo>
                  <a:pt x="3719419" y="7246443"/>
                </a:lnTo>
                <a:lnTo>
                  <a:pt x="3709389" y="7296136"/>
                </a:lnTo>
                <a:lnTo>
                  <a:pt x="3682029" y="7336721"/>
                </a:lnTo>
                <a:lnTo>
                  <a:pt x="3641446" y="7364084"/>
                </a:lnTo>
                <a:lnTo>
                  <a:pt x="3591741" y="7374118"/>
                </a:lnTo>
                <a:close/>
              </a:path>
            </a:pathLst>
          </a:custGeom>
          <a:solidFill>
            <a:srgbClr val="E3E3E3"/>
          </a:solidFill>
        </p:spPr>
        <p:txBody>
          <a:bodyPr wrap="square" lIns="0" tIns="0" rIns="0" bIns="0" rtlCol="0"/>
          <a:lstStyle/>
          <a:p>
            <a:endParaRPr/>
          </a:p>
        </p:txBody>
      </p:sp>
      <p:sp>
        <p:nvSpPr>
          <p:cNvPr id="17" name="object 17"/>
          <p:cNvSpPr txBox="1"/>
          <p:nvPr/>
        </p:nvSpPr>
        <p:spPr>
          <a:xfrm>
            <a:off x="4039030" y="2192785"/>
            <a:ext cx="3610610" cy="227626"/>
          </a:xfrm>
          <a:prstGeom prst="rect">
            <a:avLst/>
          </a:prstGeom>
        </p:spPr>
        <p:txBody>
          <a:bodyPr vert="horz" wrap="square" lIns="0" tIns="12065" rIns="0" bIns="0" rtlCol="0">
            <a:spAutoFit/>
          </a:bodyPr>
          <a:lstStyle/>
          <a:p>
            <a:pPr marL="502920">
              <a:lnSpc>
                <a:spcPct val="100000"/>
              </a:lnSpc>
              <a:spcBef>
                <a:spcPts val="95"/>
              </a:spcBef>
            </a:pPr>
            <a:r>
              <a:rPr lang="en-US" sz="1400" b="1" dirty="0"/>
              <a:t>MATERIALS AND METHODOLOGY</a:t>
            </a:r>
          </a:p>
        </p:txBody>
      </p:sp>
      <p:grpSp>
        <p:nvGrpSpPr>
          <p:cNvPr id="18" name="object 18"/>
          <p:cNvGrpSpPr/>
          <p:nvPr/>
        </p:nvGrpSpPr>
        <p:grpSpPr>
          <a:xfrm>
            <a:off x="4078281" y="13364696"/>
            <a:ext cx="3709035" cy="2697480"/>
            <a:chOff x="4066775" y="13527422"/>
            <a:chExt cx="3709035" cy="2697480"/>
          </a:xfrm>
        </p:grpSpPr>
        <p:sp>
          <p:nvSpPr>
            <p:cNvPr id="19" name="object 19"/>
            <p:cNvSpPr/>
            <p:nvPr/>
          </p:nvSpPr>
          <p:spPr>
            <a:xfrm>
              <a:off x="4066775" y="13527422"/>
              <a:ext cx="3709035" cy="2697480"/>
            </a:xfrm>
            <a:custGeom>
              <a:avLst/>
              <a:gdLst/>
              <a:ahLst/>
              <a:cxnLst/>
              <a:rect l="l" t="t" r="r" b="b"/>
              <a:pathLst>
                <a:path w="3709034" h="2697480">
                  <a:moveTo>
                    <a:pt x="3583751" y="2697392"/>
                  </a:moveTo>
                  <a:lnTo>
                    <a:pt x="127668" y="2697392"/>
                  </a:lnTo>
                  <a:lnTo>
                    <a:pt x="77981" y="2687360"/>
                  </a:lnTo>
                  <a:lnTo>
                    <a:pt x="37397" y="2659997"/>
                  </a:lnTo>
                  <a:lnTo>
                    <a:pt x="10033" y="2619413"/>
                  </a:lnTo>
                  <a:lnTo>
                    <a:pt x="0" y="2569715"/>
                  </a:lnTo>
                  <a:lnTo>
                    <a:pt x="0" y="127678"/>
                  </a:lnTo>
                  <a:lnTo>
                    <a:pt x="10033" y="77981"/>
                  </a:lnTo>
                  <a:lnTo>
                    <a:pt x="37397" y="37397"/>
                  </a:lnTo>
                  <a:lnTo>
                    <a:pt x="77981" y="10033"/>
                  </a:lnTo>
                  <a:lnTo>
                    <a:pt x="127678" y="0"/>
                  </a:lnTo>
                  <a:lnTo>
                    <a:pt x="3583741" y="0"/>
                  </a:lnTo>
                  <a:lnTo>
                    <a:pt x="3633438" y="10033"/>
                  </a:lnTo>
                  <a:lnTo>
                    <a:pt x="3674022" y="37397"/>
                  </a:lnTo>
                  <a:lnTo>
                    <a:pt x="3701386" y="77981"/>
                  </a:lnTo>
                  <a:lnTo>
                    <a:pt x="3708914" y="115269"/>
                  </a:lnTo>
                  <a:lnTo>
                    <a:pt x="3708914" y="2582125"/>
                  </a:lnTo>
                  <a:lnTo>
                    <a:pt x="3701386" y="2619413"/>
                  </a:lnTo>
                  <a:lnTo>
                    <a:pt x="3674022" y="2659997"/>
                  </a:lnTo>
                  <a:lnTo>
                    <a:pt x="3633438" y="2687360"/>
                  </a:lnTo>
                  <a:lnTo>
                    <a:pt x="3583751" y="2697392"/>
                  </a:lnTo>
                  <a:close/>
                </a:path>
              </a:pathLst>
            </a:custGeom>
            <a:solidFill>
              <a:srgbClr val="E3E3E3"/>
            </a:solidFill>
          </p:spPr>
          <p:txBody>
            <a:bodyPr wrap="square" lIns="0" tIns="0" rIns="0" bIns="0" rtlCol="0"/>
            <a:lstStyle/>
            <a:p>
              <a:endParaRPr/>
            </a:p>
          </p:txBody>
        </p:sp>
        <p:pic>
          <p:nvPicPr>
            <p:cNvPr id="20" name="object 20"/>
            <p:cNvPicPr/>
            <p:nvPr/>
          </p:nvPicPr>
          <p:blipFill>
            <a:blip r:embed="rId5" cstate="print"/>
            <a:stretch>
              <a:fillRect/>
            </a:stretch>
          </p:blipFill>
          <p:spPr>
            <a:xfrm>
              <a:off x="4212006" y="13832438"/>
              <a:ext cx="69159" cy="69159"/>
            </a:xfrm>
            <a:prstGeom prst="rect">
              <a:avLst/>
            </a:prstGeom>
          </p:spPr>
        </p:pic>
        <p:pic>
          <p:nvPicPr>
            <p:cNvPr id="21" name="object 21"/>
            <p:cNvPicPr/>
            <p:nvPr/>
          </p:nvPicPr>
          <p:blipFill>
            <a:blip r:embed="rId3" cstate="print"/>
            <a:stretch>
              <a:fillRect/>
            </a:stretch>
          </p:blipFill>
          <p:spPr>
            <a:xfrm>
              <a:off x="4212006" y="14422953"/>
              <a:ext cx="69159" cy="69159"/>
            </a:xfrm>
            <a:prstGeom prst="rect">
              <a:avLst/>
            </a:prstGeom>
          </p:spPr>
        </p:pic>
        <p:pic>
          <p:nvPicPr>
            <p:cNvPr id="22" name="object 22"/>
            <p:cNvPicPr/>
            <p:nvPr/>
          </p:nvPicPr>
          <p:blipFill>
            <a:blip r:embed="rId6" cstate="print"/>
            <a:stretch>
              <a:fillRect/>
            </a:stretch>
          </p:blipFill>
          <p:spPr>
            <a:xfrm>
              <a:off x="4212006" y="15407144"/>
              <a:ext cx="69159" cy="69159"/>
            </a:xfrm>
            <a:prstGeom prst="rect">
              <a:avLst/>
            </a:prstGeom>
          </p:spPr>
        </p:pic>
      </p:grpSp>
      <p:sp>
        <p:nvSpPr>
          <p:cNvPr id="23" name="object 23"/>
          <p:cNvSpPr txBox="1"/>
          <p:nvPr/>
        </p:nvSpPr>
        <p:spPr>
          <a:xfrm>
            <a:off x="4374945" y="13452024"/>
            <a:ext cx="3293745" cy="435376"/>
          </a:xfrm>
          <a:prstGeom prst="rect">
            <a:avLst/>
          </a:prstGeom>
        </p:spPr>
        <p:txBody>
          <a:bodyPr vert="horz" wrap="square" lIns="0" tIns="12065" rIns="0" bIns="0" rtlCol="0">
            <a:spAutoFit/>
          </a:bodyPr>
          <a:lstStyle/>
          <a:p>
            <a:pPr marL="977265">
              <a:lnSpc>
                <a:spcPts val="1614"/>
              </a:lnSpc>
              <a:spcBef>
                <a:spcPts val="95"/>
              </a:spcBef>
            </a:pPr>
            <a:r>
              <a:rPr sz="1400" b="1" spc="-85" dirty="0">
                <a:latin typeface="Trebuchet MS"/>
                <a:cs typeface="Trebuchet MS"/>
              </a:rPr>
              <a:t>FUTURE</a:t>
            </a:r>
            <a:r>
              <a:rPr sz="1400" b="1" spc="-175" dirty="0">
                <a:latin typeface="Trebuchet MS"/>
                <a:cs typeface="Trebuchet MS"/>
              </a:rPr>
              <a:t> </a:t>
            </a:r>
            <a:r>
              <a:rPr sz="1400" b="1" spc="-20" dirty="0">
                <a:latin typeface="Trebuchet MS"/>
                <a:cs typeface="Trebuchet MS"/>
              </a:rPr>
              <a:t>WORK</a:t>
            </a:r>
            <a:endParaRPr sz="1400" dirty="0">
              <a:latin typeface="Trebuchet MS"/>
              <a:cs typeface="Trebuchet MS"/>
            </a:endParaRPr>
          </a:p>
          <a:p>
            <a:pPr marL="12700" marR="184785">
              <a:lnSpc>
                <a:spcPts val="1550"/>
              </a:lnSpc>
              <a:spcBef>
                <a:spcPts val="95"/>
              </a:spcBef>
            </a:pPr>
            <a:r>
              <a:rPr sz="1400" spc="-20" dirty="0">
                <a:latin typeface="Arial"/>
                <a:cs typeface="Arial"/>
              </a:rPr>
              <a:t>.</a:t>
            </a:r>
            <a:endParaRPr sz="1400" dirty="0">
              <a:latin typeface="Arial"/>
              <a:cs typeface="Arial"/>
            </a:endParaRPr>
          </a:p>
        </p:txBody>
      </p:sp>
      <p:grpSp>
        <p:nvGrpSpPr>
          <p:cNvPr id="24" name="object 24"/>
          <p:cNvGrpSpPr/>
          <p:nvPr/>
        </p:nvGrpSpPr>
        <p:grpSpPr>
          <a:xfrm>
            <a:off x="4126832" y="16328181"/>
            <a:ext cx="3711575" cy="3484879"/>
            <a:chOff x="4057838" y="16375988"/>
            <a:chExt cx="3711575" cy="3484879"/>
          </a:xfrm>
        </p:grpSpPr>
        <p:sp>
          <p:nvSpPr>
            <p:cNvPr id="25" name="object 25"/>
            <p:cNvSpPr/>
            <p:nvPr/>
          </p:nvSpPr>
          <p:spPr>
            <a:xfrm>
              <a:off x="4057838" y="16375988"/>
              <a:ext cx="3711575" cy="3484879"/>
            </a:xfrm>
            <a:custGeom>
              <a:avLst/>
              <a:gdLst/>
              <a:ahLst/>
              <a:cxnLst/>
              <a:rect l="l" t="t" r="r" b="b"/>
              <a:pathLst>
                <a:path w="3711575" h="3484880">
                  <a:moveTo>
                    <a:pt x="3583741" y="3484713"/>
                  </a:moveTo>
                  <a:lnTo>
                    <a:pt x="127678" y="3484713"/>
                  </a:lnTo>
                  <a:lnTo>
                    <a:pt x="77981" y="3474674"/>
                  </a:lnTo>
                  <a:lnTo>
                    <a:pt x="37397" y="3447303"/>
                  </a:lnTo>
                  <a:lnTo>
                    <a:pt x="10033" y="3406717"/>
                  </a:lnTo>
                  <a:lnTo>
                    <a:pt x="0" y="3357034"/>
                  </a:lnTo>
                  <a:lnTo>
                    <a:pt x="0" y="127678"/>
                  </a:lnTo>
                  <a:lnTo>
                    <a:pt x="10033" y="77981"/>
                  </a:lnTo>
                  <a:lnTo>
                    <a:pt x="37397" y="37397"/>
                  </a:lnTo>
                  <a:lnTo>
                    <a:pt x="77981" y="10033"/>
                  </a:lnTo>
                  <a:lnTo>
                    <a:pt x="127678" y="0"/>
                  </a:lnTo>
                  <a:lnTo>
                    <a:pt x="3583741" y="0"/>
                  </a:lnTo>
                  <a:lnTo>
                    <a:pt x="3633445" y="10033"/>
                  </a:lnTo>
                  <a:lnTo>
                    <a:pt x="3674029" y="37397"/>
                  </a:lnTo>
                  <a:lnTo>
                    <a:pt x="3701388" y="77981"/>
                  </a:lnTo>
                  <a:lnTo>
                    <a:pt x="3711420" y="127678"/>
                  </a:lnTo>
                  <a:lnTo>
                    <a:pt x="3711420" y="3357034"/>
                  </a:lnTo>
                  <a:lnTo>
                    <a:pt x="3701388" y="3406717"/>
                  </a:lnTo>
                  <a:lnTo>
                    <a:pt x="3674029" y="3447303"/>
                  </a:lnTo>
                  <a:lnTo>
                    <a:pt x="3633445" y="3474674"/>
                  </a:lnTo>
                  <a:lnTo>
                    <a:pt x="3583741" y="3484713"/>
                  </a:lnTo>
                  <a:close/>
                </a:path>
              </a:pathLst>
            </a:custGeom>
            <a:solidFill>
              <a:srgbClr val="E3E3E3"/>
            </a:solidFill>
          </p:spPr>
          <p:txBody>
            <a:bodyPr wrap="square" lIns="0" tIns="0" rIns="0" bIns="0" rtlCol="0"/>
            <a:lstStyle/>
            <a:p>
              <a:endParaRPr dirty="0"/>
            </a:p>
          </p:txBody>
        </p:sp>
        <p:pic>
          <p:nvPicPr>
            <p:cNvPr id="26" name="object 26"/>
            <p:cNvPicPr/>
            <p:nvPr/>
          </p:nvPicPr>
          <p:blipFill>
            <a:blip r:embed="rId7" cstate="print"/>
            <a:stretch>
              <a:fillRect/>
            </a:stretch>
          </p:blipFill>
          <p:spPr>
            <a:xfrm>
              <a:off x="4203086" y="16877842"/>
              <a:ext cx="69159" cy="69159"/>
            </a:xfrm>
            <a:prstGeom prst="rect">
              <a:avLst/>
            </a:prstGeom>
          </p:spPr>
        </p:pic>
        <p:pic>
          <p:nvPicPr>
            <p:cNvPr id="27" name="object 27"/>
            <p:cNvPicPr/>
            <p:nvPr/>
          </p:nvPicPr>
          <p:blipFill>
            <a:blip r:embed="rId8" cstate="print"/>
            <a:stretch>
              <a:fillRect/>
            </a:stretch>
          </p:blipFill>
          <p:spPr>
            <a:xfrm>
              <a:off x="4203086" y="17665195"/>
              <a:ext cx="69159" cy="69159"/>
            </a:xfrm>
            <a:prstGeom prst="rect">
              <a:avLst/>
            </a:prstGeom>
          </p:spPr>
        </p:pic>
        <p:pic>
          <p:nvPicPr>
            <p:cNvPr id="28" name="object 28"/>
            <p:cNvPicPr/>
            <p:nvPr/>
          </p:nvPicPr>
          <p:blipFill>
            <a:blip r:embed="rId9" cstate="print"/>
            <a:stretch>
              <a:fillRect/>
            </a:stretch>
          </p:blipFill>
          <p:spPr>
            <a:xfrm>
              <a:off x="4203086" y="18255710"/>
              <a:ext cx="69159" cy="69159"/>
            </a:xfrm>
            <a:prstGeom prst="rect">
              <a:avLst/>
            </a:prstGeom>
          </p:spPr>
        </p:pic>
        <p:pic>
          <p:nvPicPr>
            <p:cNvPr id="29" name="object 29"/>
            <p:cNvPicPr/>
            <p:nvPr/>
          </p:nvPicPr>
          <p:blipFill>
            <a:blip r:embed="rId10" cstate="print"/>
            <a:stretch>
              <a:fillRect/>
            </a:stretch>
          </p:blipFill>
          <p:spPr>
            <a:xfrm>
              <a:off x="4203086" y="19043063"/>
              <a:ext cx="69159" cy="69159"/>
            </a:xfrm>
            <a:prstGeom prst="rect">
              <a:avLst/>
            </a:prstGeom>
          </p:spPr>
        </p:pic>
      </p:grpSp>
      <p:sp>
        <p:nvSpPr>
          <p:cNvPr id="30" name="object 30"/>
          <p:cNvSpPr txBox="1"/>
          <p:nvPr/>
        </p:nvSpPr>
        <p:spPr>
          <a:xfrm>
            <a:off x="4292552" y="16170638"/>
            <a:ext cx="3371850" cy="668773"/>
          </a:xfrm>
          <a:prstGeom prst="rect">
            <a:avLst/>
          </a:prstGeom>
        </p:spPr>
        <p:txBody>
          <a:bodyPr vert="horz" wrap="square" lIns="0" tIns="12065" rIns="0" bIns="0" rtlCol="0">
            <a:spAutoFit/>
          </a:bodyPr>
          <a:lstStyle/>
          <a:p>
            <a:pPr marL="1021080">
              <a:lnSpc>
                <a:spcPct val="100000"/>
              </a:lnSpc>
              <a:spcBef>
                <a:spcPts val="95"/>
              </a:spcBef>
            </a:pPr>
            <a:r>
              <a:rPr sz="1600" b="1" spc="-10" dirty="0">
                <a:latin typeface="Trebuchet MS"/>
                <a:cs typeface="Trebuchet MS"/>
              </a:rPr>
              <a:t>CONCLUSION</a:t>
            </a:r>
            <a:endParaRPr sz="1600" dirty="0">
              <a:latin typeface="Trebuchet MS"/>
              <a:cs typeface="Trebuchet MS"/>
            </a:endParaRPr>
          </a:p>
          <a:p>
            <a:pPr marL="12700" marR="149225">
              <a:lnSpc>
                <a:spcPts val="1550"/>
              </a:lnSpc>
              <a:spcBef>
                <a:spcPts val="1580"/>
              </a:spcBef>
            </a:pPr>
            <a:r>
              <a:rPr sz="1400" spc="-10" dirty="0">
                <a:latin typeface="Arial"/>
                <a:cs typeface="Arial"/>
              </a:rPr>
              <a:t>.</a:t>
            </a:r>
            <a:endParaRPr sz="1400" dirty="0">
              <a:latin typeface="Arial"/>
              <a:cs typeface="Arial"/>
            </a:endParaRPr>
          </a:p>
        </p:txBody>
      </p:sp>
      <p:grpSp>
        <p:nvGrpSpPr>
          <p:cNvPr id="33" name="object 33"/>
          <p:cNvGrpSpPr/>
          <p:nvPr/>
        </p:nvGrpSpPr>
        <p:grpSpPr>
          <a:xfrm>
            <a:off x="251784" y="9692937"/>
            <a:ext cx="3526790" cy="7425055"/>
            <a:chOff x="251784" y="9692937"/>
            <a:chExt cx="3526790" cy="7425055"/>
          </a:xfrm>
        </p:grpSpPr>
        <p:sp>
          <p:nvSpPr>
            <p:cNvPr id="34" name="object 34"/>
            <p:cNvSpPr/>
            <p:nvPr/>
          </p:nvSpPr>
          <p:spPr>
            <a:xfrm>
              <a:off x="251784" y="9692937"/>
              <a:ext cx="3526790" cy="7425055"/>
            </a:xfrm>
            <a:custGeom>
              <a:avLst/>
              <a:gdLst/>
              <a:ahLst/>
              <a:cxnLst/>
              <a:rect l="l" t="t" r="r" b="b"/>
              <a:pathLst>
                <a:path w="3526790" h="7425055">
                  <a:moveTo>
                    <a:pt x="3407268" y="7424495"/>
                  </a:moveTo>
                  <a:lnTo>
                    <a:pt x="119016" y="7424495"/>
                  </a:lnTo>
                  <a:lnTo>
                    <a:pt x="77980" y="7416206"/>
                  </a:lnTo>
                  <a:lnTo>
                    <a:pt x="37396" y="7388833"/>
                  </a:lnTo>
                  <a:lnTo>
                    <a:pt x="10033" y="7348242"/>
                  </a:lnTo>
                  <a:lnTo>
                    <a:pt x="0" y="7298549"/>
                  </a:lnTo>
                  <a:lnTo>
                    <a:pt x="0" y="127678"/>
                  </a:lnTo>
                  <a:lnTo>
                    <a:pt x="10033" y="77981"/>
                  </a:lnTo>
                  <a:lnTo>
                    <a:pt x="37396" y="37397"/>
                  </a:lnTo>
                  <a:lnTo>
                    <a:pt x="77980" y="10033"/>
                  </a:lnTo>
                  <a:lnTo>
                    <a:pt x="127678" y="0"/>
                  </a:lnTo>
                  <a:lnTo>
                    <a:pt x="3398605" y="0"/>
                  </a:lnTo>
                  <a:lnTo>
                    <a:pt x="3448309" y="10033"/>
                  </a:lnTo>
                  <a:lnTo>
                    <a:pt x="3488893" y="37397"/>
                  </a:lnTo>
                  <a:lnTo>
                    <a:pt x="3516252" y="77981"/>
                  </a:lnTo>
                  <a:lnTo>
                    <a:pt x="3526284" y="127678"/>
                  </a:lnTo>
                  <a:lnTo>
                    <a:pt x="3526284" y="7298549"/>
                  </a:lnTo>
                  <a:lnTo>
                    <a:pt x="3516252" y="7348242"/>
                  </a:lnTo>
                  <a:lnTo>
                    <a:pt x="3488893" y="7388833"/>
                  </a:lnTo>
                  <a:lnTo>
                    <a:pt x="3448309" y="7416206"/>
                  </a:lnTo>
                  <a:lnTo>
                    <a:pt x="3407268" y="7424495"/>
                  </a:lnTo>
                  <a:close/>
                </a:path>
              </a:pathLst>
            </a:custGeom>
            <a:solidFill>
              <a:srgbClr val="E3E3E3"/>
            </a:solidFill>
          </p:spPr>
          <p:txBody>
            <a:bodyPr wrap="square" lIns="0" tIns="0" rIns="0" bIns="0" rtlCol="0"/>
            <a:lstStyle/>
            <a:p>
              <a:endParaRPr/>
            </a:p>
          </p:txBody>
        </p:sp>
        <p:pic>
          <p:nvPicPr>
            <p:cNvPr id="35" name="object 35"/>
            <p:cNvPicPr/>
            <p:nvPr/>
          </p:nvPicPr>
          <p:blipFill>
            <a:blip r:embed="rId2" cstate="print"/>
            <a:stretch>
              <a:fillRect/>
            </a:stretch>
          </p:blipFill>
          <p:spPr>
            <a:xfrm>
              <a:off x="397019" y="10194791"/>
              <a:ext cx="69159" cy="69159"/>
            </a:xfrm>
            <a:prstGeom prst="rect">
              <a:avLst/>
            </a:prstGeom>
          </p:spPr>
        </p:pic>
        <p:pic>
          <p:nvPicPr>
            <p:cNvPr id="36" name="object 36"/>
            <p:cNvPicPr/>
            <p:nvPr/>
          </p:nvPicPr>
          <p:blipFill>
            <a:blip r:embed="rId11" cstate="print"/>
            <a:stretch>
              <a:fillRect/>
            </a:stretch>
          </p:blipFill>
          <p:spPr>
            <a:xfrm>
              <a:off x="397019" y="10982144"/>
              <a:ext cx="69159" cy="69159"/>
            </a:xfrm>
            <a:prstGeom prst="rect">
              <a:avLst/>
            </a:prstGeom>
          </p:spPr>
        </p:pic>
        <p:pic>
          <p:nvPicPr>
            <p:cNvPr id="37" name="object 37"/>
            <p:cNvPicPr/>
            <p:nvPr/>
          </p:nvPicPr>
          <p:blipFill>
            <a:blip r:embed="rId11" cstate="print"/>
            <a:stretch>
              <a:fillRect/>
            </a:stretch>
          </p:blipFill>
          <p:spPr>
            <a:xfrm>
              <a:off x="397019" y="11572658"/>
              <a:ext cx="69159" cy="69159"/>
            </a:xfrm>
            <a:prstGeom prst="rect">
              <a:avLst/>
            </a:prstGeom>
          </p:spPr>
        </p:pic>
        <p:pic>
          <p:nvPicPr>
            <p:cNvPr id="38" name="object 38"/>
            <p:cNvPicPr/>
            <p:nvPr/>
          </p:nvPicPr>
          <p:blipFill>
            <a:blip r:embed="rId11" cstate="print"/>
            <a:stretch>
              <a:fillRect/>
            </a:stretch>
          </p:blipFill>
          <p:spPr>
            <a:xfrm>
              <a:off x="397019" y="12163173"/>
              <a:ext cx="69159" cy="69159"/>
            </a:xfrm>
            <a:prstGeom prst="rect">
              <a:avLst/>
            </a:prstGeom>
          </p:spPr>
        </p:pic>
        <p:pic>
          <p:nvPicPr>
            <p:cNvPr id="39" name="object 39"/>
            <p:cNvPicPr/>
            <p:nvPr/>
          </p:nvPicPr>
          <p:blipFill>
            <a:blip r:embed="rId11" cstate="print"/>
            <a:stretch>
              <a:fillRect/>
            </a:stretch>
          </p:blipFill>
          <p:spPr>
            <a:xfrm>
              <a:off x="397019" y="12950526"/>
              <a:ext cx="69159" cy="69159"/>
            </a:xfrm>
            <a:prstGeom prst="rect">
              <a:avLst/>
            </a:prstGeom>
          </p:spPr>
        </p:pic>
      </p:grpSp>
      <p:sp>
        <p:nvSpPr>
          <p:cNvPr id="41" name="object 41"/>
          <p:cNvSpPr txBox="1"/>
          <p:nvPr/>
        </p:nvSpPr>
        <p:spPr>
          <a:xfrm>
            <a:off x="372319" y="9873077"/>
            <a:ext cx="3406430" cy="4710905"/>
          </a:xfrm>
          <a:prstGeom prst="rect">
            <a:avLst/>
          </a:prstGeom>
          <a:solidFill>
            <a:srgbClr val="E3E3E3"/>
          </a:solidFill>
        </p:spPr>
        <p:txBody>
          <a:bodyPr vert="horz" wrap="square" lIns="0" tIns="12065" rIns="0" bIns="0" rtlCol="0">
            <a:spAutoFit/>
          </a:bodyPr>
          <a:lstStyle/>
          <a:p>
            <a:pPr marL="471805">
              <a:lnSpc>
                <a:spcPct val="100000"/>
              </a:lnSpc>
              <a:spcBef>
                <a:spcPts val="95"/>
              </a:spcBef>
            </a:pPr>
            <a:r>
              <a:rPr b="1" spc="-35" dirty="0">
                <a:latin typeface="Trebuchet MS"/>
                <a:cs typeface="Trebuchet MS"/>
              </a:rPr>
              <a:t>RESULTS</a:t>
            </a:r>
            <a:r>
              <a:rPr b="1" spc="-185" dirty="0">
                <a:latin typeface="Trebuchet MS"/>
                <a:cs typeface="Trebuchet MS"/>
              </a:rPr>
              <a:t> </a:t>
            </a:r>
            <a:r>
              <a:rPr b="1" spc="-10" dirty="0">
                <a:latin typeface="Trebuchet MS"/>
                <a:cs typeface="Trebuchet MS"/>
              </a:rPr>
              <a:t>AND</a:t>
            </a:r>
            <a:r>
              <a:rPr b="1" spc="-180" dirty="0">
                <a:latin typeface="Trebuchet MS"/>
                <a:cs typeface="Trebuchet MS"/>
              </a:rPr>
              <a:t> </a:t>
            </a:r>
            <a:r>
              <a:rPr b="1" spc="-10" dirty="0">
                <a:latin typeface="Trebuchet MS"/>
                <a:cs typeface="Trebuchet MS"/>
              </a:rPr>
              <a:t>ANALYSIS</a:t>
            </a:r>
            <a:r>
              <a:rPr sz="1400" b="1" spc="-10" dirty="0">
                <a:latin typeface="Trebuchet MS"/>
                <a:cs typeface="Trebuchet MS"/>
              </a:rPr>
              <a:t>.</a:t>
            </a:r>
            <a:endParaRPr sz="1400" dirty="0">
              <a:latin typeface="Trebuchet MS"/>
              <a:cs typeface="Trebuchet MS"/>
            </a:endParaRPr>
          </a:p>
          <a:p>
            <a:pPr marL="298450" marR="173990" indent="-285750">
              <a:lnSpc>
                <a:spcPts val="1550"/>
              </a:lnSpc>
              <a:spcBef>
                <a:spcPts val="1580"/>
              </a:spcBef>
              <a:buFont typeface="Wingdings" panose="05000000000000000000" pitchFamily="2" charset="2"/>
              <a:buChar char="Ø"/>
            </a:pPr>
            <a:r>
              <a:rPr sz="1400" dirty="0">
                <a:latin typeface="Arial"/>
                <a:cs typeface="Arial"/>
              </a:rPr>
              <a:t>Accuracy:</a:t>
            </a:r>
            <a:r>
              <a:rPr sz="1400" spc="-160" dirty="0">
                <a:latin typeface="Arial"/>
                <a:cs typeface="Arial"/>
              </a:rPr>
              <a:t> </a:t>
            </a:r>
            <a:r>
              <a:rPr lang="en-US" sz="1400" dirty="0">
                <a:latin typeface="Arial"/>
                <a:cs typeface="Arial"/>
              </a:rPr>
              <a:t>Since the project is multi object , so the accuracy of each object is:</a:t>
            </a:r>
          </a:p>
          <a:p>
            <a:pPr marL="298450" marR="173990" indent="-285750">
              <a:spcBef>
                <a:spcPts val="1580"/>
              </a:spcBef>
              <a:buFont typeface="Wingdings" panose="05000000000000000000" pitchFamily="2" charset="2"/>
              <a:buChar char="Ø"/>
            </a:pPr>
            <a:r>
              <a:rPr lang="en-US" sz="1400" dirty="0">
                <a:latin typeface="Arial"/>
                <a:cs typeface="Arial"/>
              </a:rPr>
              <a:t>the airport accuracy is 97% </a:t>
            </a:r>
          </a:p>
          <a:p>
            <a:pPr marL="298450" marR="173990" indent="-285750">
              <a:spcBef>
                <a:spcPts val="1580"/>
              </a:spcBef>
              <a:buFont typeface="Wingdings" panose="05000000000000000000" pitchFamily="2" charset="2"/>
              <a:buChar char="Ø"/>
            </a:pPr>
            <a:r>
              <a:rPr lang="en-US" sz="1400" dirty="0">
                <a:latin typeface="Arial"/>
                <a:cs typeface="Arial"/>
              </a:rPr>
              <a:t>helicopter accuracy is 98%</a:t>
            </a:r>
          </a:p>
          <a:p>
            <a:pPr marL="298450" marR="173990" indent="-285750">
              <a:spcBef>
                <a:spcPts val="1580"/>
              </a:spcBef>
              <a:buFont typeface="Wingdings" panose="05000000000000000000" pitchFamily="2" charset="2"/>
              <a:buChar char="Ø"/>
            </a:pPr>
            <a:r>
              <a:rPr lang="en-US" sz="1400" dirty="0" err="1">
                <a:latin typeface="Arial"/>
                <a:cs typeface="Arial"/>
              </a:rPr>
              <a:t>oiltank</a:t>
            </a:r>
            <a:r>
              <a:rPr lang="en-US" sz="1400" dirty="0">
                <a:latin typeface="Arial"/>
                <a:cs typeface="Arial"/>
              </a:rPr>
              <a:t> accuracy is 96%</a:t>
            </a:r>
          </a:p>
          <a:p>
            <a:pPr marL="298450" marR="173990" indent="-285750">
              <a:spcBef>
                <a:spcPts val="1580"/>
              </a:spcBef>
              <a:buFont typeface="Wingdings" panose="05000000000000000000" pitchFamily="2" charset="2"/>
              <a:buChar char="Ø"/>
            </a:pPr>
            <a:r>
              <a:rPr lang="en-US" sz="1400" dirty="0">
                <a:latin typeface="Arial"/>
                <a:cs typeface="Arial"/>
              </a:rPr>
              <a:t>Plane accuracy is 98%</a:t>
            </a:r>
          </a:p>
          <a:p>
            <a:pPr marL="298450" marR="173990" indent="-285750">
              <a:spcBef>
                <a:spcPts val="1580"/>
              </a:spcBef>
              <a:buFont typeface="Wingdings" panose="05000000000000000000" pitchFamily="2" charset="2"/>
              <a:buChar char="Ø"/>
            </a:pPr>
            <a:r>
              <a:rPr lang="en-US" sz="1400" dirty="0">
                <a:latin typeface="Arial"/>
                <a:cs typeface="Arial"/>
              </a:rPr>
              <a:t>Warship accuracy is 97%</a:t>
            </a:r>
          </a:p>
          <a:p>
            <a:pPr marL="298450" marR="173990" indent="-285750">
              <a:spcBef>
                <a:spcPts val="1580"/>
              </a:spcBef>
              <a:buFont typeface="Wingdings" panose="05000000000000000000" pitchFamily="2" charset="2"/>
              <a:buChar char="Ø"/>
            </a:pPr>
            <a:r>
              <a:rPr lang="en-US" sz="1400" dirty="0">
                <a:latin typeface="Arial"/>
                <a:cs typeface="Arial"/>
              </a:rPr>
              <a:t>The importance of these features lies in their ability to provide distinctive characteristics that differentiate objects from their surroundings. Geometric features :size Motion-based features: Velocity</a:t>
            </a:r>
          </a:p>
        </p:txBody>
      </p:sp>
      <p:sp>
        <p:nvSpPr>
          <p:cNvPr id="52" name="object 52"/>
          <p:cNvSpPr txBox="1"/>
          <p:nvPr/>
        </p:nvSpPr>
        <p:spPr>
          <a:xfrm>
            <a:off x="1493496" y="529380"/>
            <a:ext cx="6545604" cy="707886"/>
          </a:xfrm>
          <a:prstGeom prst="rect">
            <a:avLst/>
          </a:prstGeom>
        </p:spPr>
        <p:txBody>
          <a:bodyPr vert="horz" wrap="square" lIns="0" tIns="15240" rIns="0" bIns="0" rtlCol="0">
            <a:spAutoFit/>
          </a:bodyPr>
          <a:lstStyle/>
          <a:p>
            <a:pPr marL="33655">
              <a:lnSpc>
                <a:spcPts val="1825"/>
              </a:lnSpc>
            </a:pPr>
            <a:r>
              <a:rPr lang="en-US" sz="2800" b="1" i="1" spc="-70" dirty="0">
                <a:solidFill>
                  <a:srgbClr val="FFFFFF"/>
                </a:solidFill>
                <a:latin typeface="Trebuchet MS"/>
                <a:cs typeface="Trebuchet MS"/>
              </a:rPr>
              <a:t>Military multi object detection</a:t>
            </a:r>
          </a:p>
          <a:p>
            <a:pPr marL="33655">
              <a:lnSpc>
                <a:spcPts val="1825"/>
              </a:lnSpc>
            </a:pPr>
            <a:r>
              <a:rPr lang="en-US" sz="2800" b="1" i="1" spc="-70" dirty="0">
                <a:solidFill>
                  <a:srgbClr val="FFFFFF"/>
                </a:solidFill>
                <a:latin typeface="Trebuchet MS"/>
                <a:cs typeface="Trebuchet MS"/>
              </a:rPr>
              <a:t> </a:t>
            </a:r>
            <a:r>
              <a:rPr lang="en-US" sz="1600" b="1" spc="-70" dirty="0">
                <a:solidFill>
                  <a:srgbClr val="FFFFFF"/>
                </a:solidFill>
                <a:latin typeface="Trebuchet MS"/>
                <a:cs typeface="Trebuchet MS"/>
              </a:rPr>
              <a:t>based on </a:t>
            </a:r>
          </a:p>
          <a:p>
            <a:pPr marL="33655">
              <a:lnSpc>
                <a:spcPts val="1825"/>
              </a:lnSpc>
            </a:pPr>
            <a:r>
              <a:rPr lang="en-US" sz="1600" b="1" spc="-70" dirty="0">
                <a:solidFill>
                  <a:srgbClr val="FFFFFF"/>
                </a:solidFill>
                <a:latin typeface="Trebuchet MS"/>
                <a:cs typeface="Trebuchet MS"/>
              </a:rPr>
              <a:t>COMPUTER VISION AND DEEP</a:t>
            </a:r>
            <a:r>
              <a:rPr lang="en-US" sz="1600" b="1" spc="-210" dirty="0">
                <a:solidFill>
                  <a:srgbClr val="FFFFFF"/>
                </a:solidFill>
                <a:latin typeface="Trebuchet MS"/>
                <a:cs typeface="Trebuchet MS"/>
              </a:rPr>
              <a:t> </a:t>
            </a:r>
            <a:r>
              <a:rPr lang="en-US" sz="1600" b="1" spc="-10" dirty="0">
                <a:solidFill>
                  <a:srgbClr val="FFFFFF"/>
                </a:solidFill>
                <a:latin typeface="Trebuchet MS"/>
                <a:cs typeface="Trebuchet MS"/>
              </a:rPr>
              <a:t>LEARNING</a:t>
            </a:r>
            <a:endParaRPr sz="1600" dirty="0">
              <a:latin typeface="Trebuchet MS"/>
              <a:cs typeface="Trebuchet MS"/>
            </a:endParaRPr>
          </a:p>
        </p:txBody>
      </p:sp>
      <p:sp>
        <p:nvSpPr>
          <p:cNvPr id="53" name="TextBox 52">
            <a:extLst>
              <a:ext uri="{FF2B5EF4-FFF2-40B4-BE49-F238E27FC236}">
                <a16:creationId xmlns:a16="http://schemas.microsoft.com/office/drawing/2014/main" xmlns="" id="{730C2729-7C06-EDF6-BB8F-3B2508DA0A5F}"/>
              </a:ext>
            </a:extLst>
          </p:cNvPr>
          <p:cNvSpPr txBox="1"/>
          <p:nvPr/>
        </p:nvSpPr>
        <p:spPr>
          <a:xfrm>
            <a:off x="4029042" y="2508250"/>
            <a:ext cx="3809366" cy="3461742"/>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a:effectLst/>
                <a:latin typeface="unset"/>
              </a:rPr>
              <a:t>Military multi-object detection </a:t>
            </a:r>
            <a:r>
              <a:rPr lang="en-US" sz="1400" dirty="0">
                <a:effectLst/>
                <a:latin typeface="unset"/>
              </a:rPr>
              <a:t>is a deep learning-based project. Collect datasets that are diverse, including annotated images and videos of military environments. Examples can include but are not limited to different objects, such as vehicles, personnel, equipment, and obstacles in diverse conditions.</a:t>
            </a:r>
            <a:endParaRPr lang="en-US" sz="1400" dirty="0">
              <a:effectLst/>
            </a:endParaRPr>
          </a:p>
          <a:p>
            <a:pPr marL="171450" indent="-171450">
              <a:buFont typeface="Wingdings" panose="05000000000000000000" pitchFamily="2" charset="2"/>
              <a:buChar char="Ø"/>
            </a:pPr>
            <a:r>
              <a:rPr lang="en-US" sz="1200" b="1" dirty="0"/>
              <a:t>  Key Technologies</a:t>
            </a:r>
            <a:r>
              <a:rPr lang="en-US" sz="1600" dirty="0"/>
              <a:t>:</a:t>
            </a:r>
          </a:p>
          <a:p>
            <a:pPr lvl="8" algn="l"/>
            <a:r>
              <a:rPr lang="en-US" sz="1400" dirty="0"/>
              <a:t>     Deep learning</a:t>
            </a:r>
            <a:r>
              <a:rPr lang="en-US" sz="1100" dirty="0"/>
              <a:t>{Convolutional Neural Networks</a:t>
            </a:r>
          </a:p>
          <a:p>
            <a:pPr lvl="8" algn="l"/>
            <a:r>
              <a:rPr lang="en-US" sz="1100" dirty="0"/>
              <a:t>      </a:t>
            </a:r>
            <a:r>
              <a:rPr lang="en-US" sz="1200" dirty="0"/>
              <a:t>CNNs, You Only Look Once (YOLO)}</a:t>
            </a:r>
          </a:p>
          <a:p>
            <a:pPr lvl="8" algn="l"/>
            <a:r>
              <a:rPr lang="en-US" sz="1200" dirty="0"/>
              <a:t>     Computer Vision{Feature Extraction, Object</a:t>
            </a:r>
          </a:p>
          <a:p>
            <a:pPr lvl="8" algn="l"/>
            <a:r>
              <a:rPr lang="en-US" sz="1200" dirty="0"/>
              <a:t>      Localization, Object Tracking</a:t>
            </a:r>
          </a:p>
          <a:p>
            <a:pPr marL="171450" lvl="8" indent="-171450" algn="l">
              <a:buFont typeface="Wingdings" panose="05000000000000000000" pitchFamily="2" charset="2"/>
              <a:buChar char="Ø"/>
            </a:pPr>
            <a:r>
              <a:rPr lang="en-US" sz="1200" b="1" dirty="0"/>
              <a:t> </a:t>
            </a:r>
            <a:r>
              <a:rPr lang="en-US" sz="1200" dirty="0"/>
              <a:t>Data Augmentation and Preprocessing</a:t>
            </a:r>
            <a:r>
              <a:rPr lang="en-US" sz="1200" dirty="0">
                <a:effectLst/>
              </a:rPr>
              <a:t/>
            </a:r>
            <a:br>
              <a:rPr lang="en-US" sz="1200" dirty="0">
                <a:effectLst/>
              </a:rPr>
            </a:br>
            <a:r>
              <a:rPr lang="en-US" sz="1200" dirty="0">
                <a:effectLst/>
              </a:rPr>
              <a:t> </a:t>
            </a:r>
            <a:r>
              <a:rPr lang="en-US" sz="1200" dirty="0"/>
              <a:t>Image Normalization(Adjusting image pixel values to a standard range)</a:t>
            </a:r>
            <a:endParaRPr lang="en-US" dirty="0"/>
          </a:p>
        </p:txBody>
      </p:sp>
      <p:sp>
        <p:nvSpPr>
          <p:cNvPr id="56" name="TextBox 55">
            <a:extLst>
              <a:ext uri="{FF2B5EF4-FFF2-40B4-BE49-F238E27FC236}">
                <a16:creationId xmlns:a16="http://schemas.microsoft.com/office/drawing/2014/main" xmlns="" id="{383C2A8D-0C36-4058-A097-8CF85F3D8404}"/>
              </a:ext>
            </a:extLst>
          </p:cNvPr>
          <p:cNvSpPr txBox="1"/>
          <p:nvPr/>
        </p:nvSpPr>
        <p:spPr>
          <a:xfrm>
            <a:off x="407468" y="2306598"/>
            <a:ext cx="3164840" cy="3970318"/>
          </a:xfrm>
          <a:prstGeom prst="rect">
            <a:avLst/>
          </a:prstGeom>
          <a:solidFill>
            <a:srgbClr val="E3E3E3"/>
          </a:solidFill>
        </p:spPr>
        <p:txBody>
          <a:bodyPr wrap="square" rtlCol="0">
            <a:spAutoFit/>
          </a:bodyPr>
          <a:lstStyle/>
          <a:p>
            <a:pPr marL="285750" indent="-285750">
              <a:buFont typeface="Wingdings" panose="05000000000000000000" pitchFamily="2" charset="2"/>
              <a:buChar char="Ø"/>
            </a:pPr>
            <a:r>
              <a:rPr lang="en-US" sz="1400" dirty="0"/>
              <a:t>Improving national security and defense capabilities .</a:t>
            </a:r>
          </a:p>
          <a:p>
            <a:pPr marL="285750" indent="-285750">
              <a:buFont typeface="Wingdings" panose="05000000000000000000" pitchFamily="2" charset="2"/>
              <a:buChar char="Ø"/>
            </a:pPr>
            <a:r>
              <a:rPr lang="en-US" sz="1400" dirty="0"/>
              <a:t>Reducing Human Error specially in high-stress situations.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 Reduced risk to human Because of this dependence on autonomous systems, militaries reduce the risks that come with putting human lives in harm's way during dangerous missions...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It may detect threats that may be potentially damaging well before the threat becomes a menace.</a:t>
            </a:r>
          </a:p>
          <a:p>
            <a:pPr marL="285750" indent="-285750">
              <a:buFont typeface="Wingdings" panose="05000000000000000000" pitchFamily="2" charset="2"/>
              <a:buChar char="Ø"/>
            </a:pPr>
            <a:r>
              <a:rPr lang="en-US" sz="1400" dirty="0"/>
              <a:t>Stronger capability for protection against threats and ensuring national defense.</a:t>
            </a:r>
          </a:p>
        </p:txBody>
      </p:sp>
      <p:pic>
        <p:nvPicPr>
          <p:cNvPr id="58" name="Picture 57">
            <a:extLst>
              <a:ext uri="{FF2B5EF4-FFF2-40B4-BE49-F238E27FC236}">
                <a16:creationId xmlns:a16="http://schemas.microsoft.com/office/drawing/2014/main" xmlns="" id="{CF051E68-94DB-E97D-B8B4-23319E9D7A9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0940" y="6787085"/>
            <a:ext cx="2671934" cy="2671934"/>
          </a:xfrm>
          <a:prstGeom prst="rect">
            <a:avLst/>
          </a:prstGeom>
        </p:spPr>
      </p:pic>
      <p:pic>
        <p:nvPicPr>
          <p:cNvPr id="60" name="Picture 59">
            <a:extLst>
              <a:ext uri="{FF2B5EF4-FFF2-40B4-BE49-F238E27FC236}">
                <a16:creationId xmlns:a16="http://schemas.microsoft.com/office/drawing/2014/main" xmlns="" id="{376FA922-BFCE-F448-AA70-A9EBC157BBE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94214" y="14552232"/>
            <a:ext cx="3337271" cy="2502954"/>
          </a:xfrm>
          <a:prstGeom prst="rect">
            <a:avLst/>
          </a:prstGeom>
        </p:spPr>
      </p:pic>
      <p:pic>
        <p:nvPicPr>
          <p:cNvPr id="66" name="Picture 65">
            <a:extLst>
              <a:ext uri="{FF2B5EF4-FFF2-40B4-BE49-F238E27FC236}">
                <a16:creationId xmlns:a16="http://schemas.microsoft.com/office/drawing/2014/main" xmlns="" id="{E253D2EC-289A-F585-B908-A05DF6A1133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129372" y="5939504"/>
            <a:ext cx="3610610" cy="1885722"/>
          </a:xfrm>
          <a:prstGeom prst="rect">
            <a:avLst/>
          </a:prstGeom>
        </p:spPr>
      </p:pic>
      <p:pic>
        <p:nvPicPr>
          <p:cNvPr id="70" name="Picture 69">
            <a:extLst>
              <a:ext uri="{FF2B5EF4-FFF2-40B4-BE49-F238E27FC236}">
                <a16:creationId xmlns:a16="http://schemas.microsoft.com/office/drawing/2014/main" xmlns="" id="{BE865231-7C9C-C1CF-31C2-5B6A30E8D41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78281" y="8024691"/>
            <a:ext cx="3709035" cy="1167312"/>
          </a:xfrm>
          <a:prstGeom prst="rect">
            <a:avLst/>
          </a:prstGeom>
        </p:spPr>
      </p:pic>
      <p:sp>
        <p:nvSpPr>
          <p:cNvPr id="75" name="Rectangle: Rounded Corners 74">
            <a:extLst>
              <a:ext uri="{FF2B5EF4-FFF2-40B4-BE49-F238E27FC236}">
                <a16:creationId xmlns:a16="http://schemas.microsoft.com/office/drawing/2014/main" xmlns="" id="{9FD286CD-EC07-6CC9-51A0-4C86E86F3D2A}"/>
              </a:ext>
            </a:extLst>
          </p:cNvPr>
          <p:cNvSpPr/>
          <p:nvPr/>
        </p:nvSpPr>
        <p:spPr>
          <a:xfrm>
            <a:off x="76628" y="17229746"/>
            <a:ext cx="3990147" cy="2720440"/>
          </a:xfrm>
          <a:prstGeom prst="roundRect">
            <a:avLst/>
          </a:prstGeom>
          <a:solidFill>
            <a:srgbClr val="E3E3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925" algn="ctr">
              <a:lnSpc>
                <a:spcPts val="1175"/>
              </a:lnSpc>
              <a:spcBef>
                <a:spcPts val="45"/>
              </a:spcBef>
            </a:pPr>
            <a:endParaRPr lang="en-US" b="1" spc="-10" dirty="0" smtClean="0">
              <a:solidFill>
                <a:schemeClr val="tx1"/>
              </a:solidFill>
              <a:latin typeface="Trebuchet MS"/>
              <a:cs typeface="Trebuchet MS"/>
            </a:endParaRPr>
          </a:p>
          <a:p>
            <a:pPr marL="36195" algn="ctr">
              <a:lnSpc>
                <a:spcPct val="100000"/>
              </a:lnSpc>
              <a:spcBef>
                <a:spcPts val="135"/>
              </a:spcBef>
            </a:pPr>
            <a:r>
              <a:rPr lang="en-US" b="1" dirty="0" smtClean="0">
                <a:solidFill>
                  <a:schemeClr val="tx1"/>
                </a:solidFill>
                <a:latin typeface="Trebuchet MS"/>
                <a:cs typeface="Trebuchet MS"/>
              </a:rPr>
              <a:t>SUPERVISED</a:t>
            </a:r>
            <a:r>
              <a:rPr lang="en-US" b="1" spc="-160" dirty="0" smtClean="0">
                <a:solidFill>
                  <a:schemeClr val="tx1"/>
                </a:solidFill>
                <a:latin typeface="Trebuchet MS"/>
                <a:cs typeface="Trebuchet MS"/>
              </a:rPr>
              <a:t> </a:t>
            </a:r>
            <a:r>
              <a:rPr lang="en-US" b="1" spc="-10" dirty="0" smtClean="0">
                <a:solidFill>
                  <a:schemeClr val="tx1"/>
                </a:solidFill>
                <a:latin typeface="Trebuchet MS"/>
                <a:cs typeface="Trebuchet MS"/>
              </a:rPr>
              <a:t>BY:</a:t>
            </a:r>
            <a:endParaRPr lang="ar-EG" b="1" spc="-10" dirty="0" smtClean="0">
              <a:solidFill>
                <a:schemeClr val="tx1"/>
              </a:solidFill>
              <a:latin typeface="Trebuchet MS"/>
              <a:cs typeface="Trebuchet MS"/>
            </a:endParaRPr>
          </a:p>
          <a:p>
            <a:pPr marL="36195" algn="ctr">
              <a:lnSpc>
                <a:spcPct val="100000"/>
              </a:lnSpc>
              <a:spcBef>
                <a:spcPts val="135"/>
              </a:spcBef>
            </a:pPr>
            <a:endParaRPr lang="en-US" sz="1800" b="1" dirty="0">
              <a:solidFill>
                <a:schemeClr val="tx1"/>
              </a:solidFill>
              <a:latin typeface="Trebuchet MS"/>
              <a:cs typeface="Trebuchet MS"/>
            </a:endParaRPr>
          </a:p>
          <a:p>
            <a:pPr marL="320675" indent="-285750" algn="l">
              <a:lnSpc>
                <a:spcPts val="1175"/>
              </a:lnSpc>
              <a:spcBef>
                <a:spcPts val="45"/>
              </a:spcBef>
              <a:buFont typeface="Wingdings" panose="05000000000000000000" pitchFamily="2" charset="2"/>
              <a:buChar char="Ø"/>
            </a:pPr>
            <a:r>
              <a:rPr lang="en-US" sz="1800" b="1" dirty="0">
                <a:solidFill>
                  <a:schemeClr val="tx1"/>
                </a:solidFill>
                <a:latin typeface="Trebuchet MS"/>
                <a:cs typeface="Trebuchet MS"/>
              </a:rPr>
              <a:t>Khaled Zakaria 4231810 </a:t>
            </a:r>
          </a:p>
        </p:txBody>
      </p:sp>
      <p:sp>
        <p:nvSpPr>
          <p:cNvPr id="76" name="Rectangle: Rounded Corners 75">
            <a:extLst>
              <a:ext uri="{FF2B5EF4-FFF2-40B4-BE49-F238E27FC236}">
                <a16:creationId xmlns:a16="http://schemas.microsoft.com/office/drawing/2014/main" xmlns="" id="{47EA9497-F526-AF4E-1991-E905F90DD4B1}"/>
              </a:ext>
            </a:extLst>
          </p:cNvPr>
          <p:cNvSpPr/>
          <p:nvPr/>
        </p:nvSpPr>
        <p:spPr>
          <a:xfrm>
            <a:off x="4148249" y="16644358"/>
            <a:ext cx="3709035" cy="3098034"/>
          </a:xfrm>
          <a:prstGeom prst="roundRect">
            <a:avLst/>
          </a:prstGeom>
          <a:solidFill>
            <a:srgbClr val="E3E3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Wingdings" panose="05000000000000000000" pitchFamily="2" charset="2"/>
              <a:buChar char="Ø"/>
            </a:pPr>
            <a:r>
              <a:rPr lang="en-US" dirty="0">
                <a:solidFill>
                  <a:schemeClr val="tx1"/>
                </a:solidFill>
              </a:rPr>
              <a:t>Advanced object detection systems around military deployment have greatly improved in terms of both accuracy and reliability, especially those which tend to exploit deep learning with AI. Most of the modern algorithms are now able to detect and identify with great precision various military objects such as vehicles, weapons</a:t>
            </a:r>
          </a:p>
        </p:txBody>
      </p:sp>
      <p:sp>
        <p:nvSpPr>
          <p:cNvPr id="78" name="Rectangle: Rounded Corners 77">
            <a:extLst>
              <a:ext uri="{FF2B5EF4-FFF2-40B4-BE49-F238E27FC236}">
                <a16:creationId xmlns:a16="http://schemas.microsoft.com/office/drawing/2014/main" xmlns="" id="{7F521DBB-BCB7-524B-C90A-94E0C2CBEBFE}"/>
              </a:ext>
            </a:extLst>
          </p:cNvPr>
          <p:cNvSpPr/>
          <p:nvPr/>
        </p:nvSpPr>
        <p:spPr>
          <a:xfrm>
            <a:off x="4097121" y="10010210"/>
            <a:ext cx="3673207" cy="3263214"/>
          </a:xfrm>
          <a:prstGeom prst="roundRect">
            <a:avLst/>
          </a:prstGeom>
          <a:solidFill>
            <a:srgbClr val="E3E3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Wingdings" panose="05000000000000000000" pitchFamily="2" charset="2"/>
              <a:buChar char="Ø"/>
            </a:pPr>
            <a:r>
              <a:rPr lang="en-US" dirty="0">
                <a:solidFill>
                  <a:schemeClr val="tx1"/>
                </a:solidFill>
              </a:rPr>
              <a:t>Develop an Accurate Detection System</a:t>
            </a:r>
          </a:p>
          <a:p>
            <a:pPr marL="285750" indent="-285750" algn="l">
              <a:buFont typeface="Wingdings" panose="05000000000000000000" pitchFamily="2" charset="2"/>
              <a:buChar char="Ø"/>
            </a:pPr>
            <a:r>
              <a:rPr lang="en-US" dirty="0">
                <a:solidFill>
                  <a:schemeClr val="tx1"/>
                </a:solidFill>
              </a:rPr>
              <a:t>Ensure Real-Time Performance</a:t>
            </a:r>
          </a:p>
          <a:p>
            <a:pPr marL="285750" indent="-285750" algn="l">
              <a:buFont typeface="Wingdings" panose="05000000000000000000" pitchFamily="2" charset="2"/>
              <a:buChar char="Ø"/>
            </a:pPr>
            <a:r>
              <a:rPr lang="en-US" dirty="0">
                <a:solidFill>
                  <a:schemeClr val="tx1"/>
                </a:solidFill>
              </a:rPr>
              <a:t>Improve Situational Awareness</a:t>
            </a:r>
          </a:p>
          <a:p>
            <a:pPr marL="285750" indent="-285750" algn="l">
              <a:buFont typeface="Wingdings" panose="05000000000000000000" pitchFamily="2" charset="2"/>
              <a:buChar char="Ø"/>
            </a:pPr>
            <a:r>
              <a:rPr lang="en-US" dirty="0">
                <a:solidFill>
                  <a:schemeClr val="tx1"/>
                </a:solidFill>
              </a:rPr>
              <a:t>Adapt to Diverse Environmental Conditions</a:t>
            </a:r>
          </a:p>
          <a:p>
            <a:pPr marL="285750" indent="-285750" algn="l">
              <a:buFont typeface="Wingdings" panose="05000000000000000000" pitchFamily="2" charset="2"/>
              <a:buChar char="Ø"/>
            </a:pPr>
            <a:r>
              <a:rPr lang="en-US" dirty="0">
                <a:solidFill>
                  <a:schemeClr val="tx1"/>
                </a:solidFill>
              </a:rPr>
              <a:t> Develop a User-Friendly Interface</a:t>
            </a:r>
          </a:p>
          <a:p>
            <a:pPr marL="285750" indent="-285750" algn="l">
              <a:buFont typeface="Wingdings" panose="05000000000000000000" pitchFamily="2" charset="2"/>
              <a:buChar char="Ø"/>
            </a:pPr>
            <a:r>
              <a:rPr lang="en-US" dirty="0">
                <a:solidFill>
                  <a:schemeClr val="tx1"/>
                </a:solidFill>
              </a:rPr>
              <a:t>Advance Technological Capabilities</a:t>
            </a:r>
          </a:p>
        </p:txBody>
      </p:sp>
      <p:sp>
        <p:nvSpPr>
          <p:cNvPr id="79" name="Rectangle: Rounded Corners 78">
            <a:extLst>
              <a:ext uri="{FF2B5EF4-FFF2-40B4-BE49-F238E27FC236}">
                <a16:creationId xmlns:a16="http://schemas.microsoft.com/office/drawing/2014/main" xmlns="" id="{F78601D8-DAC2-6F6D-976A-3595E96E6B23}"/>
              </a:ext>
            </a:extLst>
          </p:cNvPr>
          <p:cNvSpPr/>
          <p:nvPr/>
        </p:nvSpPr>
        <p:spPr>
          <a:xfrm>
            <a:off x="4126832" y="13768068"/>
            <a:ext cx="3778506" cy="2177659"/>
          </a:xfrm>
          <a:prstGeom prst="roundRect">
            <a:avLst>
              <a:gd name="adj" fmla="val 11826"/>
            </a:avLst>
          </a:prstGeom>
          <a:solidFill>
            <a:srgbClr val="E3E3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Ø"/>
            </a:pPr>
            <a:r>
              <a:rPr lang="en-US" dirty="0" smtClean="0">
                <a:solidFill>
                  <a:schemeClr val="tx1"/>
                </a:solidFill>
              </a:rPr>
              <a:t>We will add the project system to  hardware components that will simulate the idea </a:t>
            </a:r>
            <a:endParaRPr lang="en-US" dirty="0">
              <a:solidFill>
                <a:schemeClr val="tx1"/>
              </a:solidFill>
            </a:endParaRPr>
          </a:p>
          <a:p>
            <a:pPr marL="285750" indent="-285750" algn="ctr">
              <a:buFont typeface="Wingdings" panose="05000000000000000000" pitchFamily="2" charset="2"/>
              <a:buChar char="Ø"/>
            </a:pPr>
            <a:r>
              <a:rPr lang="en-US" dirty="0" smtClean="0">
                <a:solidFill>
                  <a:schemeClr val="tx1"/>
                </a:solidFill>
              </a:rPr>
              <a:t>Improve data and add more various object </a:t>
            </a:r>
          </a:p>
          <a:p>
            <a:pPr marL="285750" indent="-285750" algn="ctr">
              <a:buFont typeface="Wingdings" panose="05000000000000000000" pitchFamily="2" charset="2"/>
              <a:buChar char="Ø"/>
            </a:pPr>
            <a:r>
              <a:rPr lang="en-US" dirty="0" smtClean="0">
                <a:solidFill>
                  <a:schemeClr val="tx1"/>
                </a:solidFill>
              </a:rPr>
              <a:t>And we plan to make a system to shoot their location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170</TotalTime>
  <Words>370</Words>
  <Application>Microsoft Office PowerPoint</Application>
  <PresentationFormat>Custom</PresentationFormat>
  <Paragraphs>48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Roll up 2.pptx</dc:title>
  <dc:creator>Mazen Khalid</dc:creator>
  <cp:keywords>DAGGnYG3d2E,BAFR7gNwR6o</cp:keywords>
  <cp:lastModifiedBy>Lenovo ideapad</cp:lastModifiedBy>
  <cp:revision>4</cp:revision>
  <dcterms:created xsi:type="dcterms:W3CDTF">2024-08-31T22:08:37Z</dcterms:created>
  <dcterms:modified xsi:type="dcterms:W3CDTF">2025-05-24T22:38:28Z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2024-06-07T00:00:00Z</vt:filetime>
  </property>
  <property fmtid="{D5CDD505-2E9C-101B-9397-08002B2CF9AE}" pid="3" name="Creator">
    <vt:lpwstr>Canva</vt:lpwstr>
  </property>
  <property fmtid="{D5CDD505-2E9C-101B-9397-08002B2CF9AE}" pid="4" name="LastSaved">
    <vt:filetime>2024-08-31T00:00:00Z</vt:filetime>
  </property>
  <property fmtid="{D5CDD505-2E9C-101B-9397-08002B2CF9AE}" pid="5" name="Producer">
    <vt:lpwstr>3-Heights(TM) PDF Security Shell 4.8.25.2 (http://www.pdf-tools.com)</vt:lpwstr>
  </property>
</Properties>
</file>