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33" r:id="rId3"/>
    <p:sldId id="334" r:id="rId4"/>
    <p:sldId id="344" r:id="rId5"/>
    <p:sldId id="346" r:id="rId6"/>
    <p:sldId id="335" r:id="rId7"/>
    <p:sldId id="347" r:id="rId8"/>
    <p:sldId id="325" r:id="rId9"/>
    <p:sldId id="348" r:id="rId10"/>
    <p:sldId id="326" r:id="rId11"/>
    <p:sldId id="327" r:id="rId12"/>
    <p:sldId id="349" r:id="rId13"/>
    <p:sldId id="328" r:id="rId14"/>
    <p:sldId id="329" r:id="rId15"/>
    <p:sldId id="337" r:id="rId16"/>
    <p:sldId id="354" r:id="rId17"/>
    <p:sldId id="350" r:id="rId18"/>
    <p:sldId id="358" r:id="rId19"/>
    <p:sldId id="360" r:id="rId20"/>
    <p:sldId id="359" r:id="rId21"/>
    <p:sldId id="363" r:id="rId22"/>
    <p:sldId id="355" r:id="rId23"/>
    <p:sldId id="351" r:id="rId24"/>
    <p:sldId id="330" r:id="rId25"/>
    <p:sldId id="340" r:id="rId26"/>
    <p:sldId id="361" r:id="rId27"/>
    <p:sldId id="371" r:id="rId28"/>
    <p:sldId id="372" r:id="rId29"/>
    <p:sldId id="373" r:id="rId30"/>
    <p:sldId id="374" r:id="rId31"/>
    <p:sldId id="292" r:id="rId32"/>
    <p:sldId id="362" r:id="rId33"/>
    <p:sldId id="331" r:id="rId34"/>
    <p:sldId id="293" r:id="rId35"/>
    <p:sldId id="342" r:id="rId36"/>
    <p:sldId id="294" r:id="rId37"/>
    <p:sldId id="343" r:id="rId38"/>
    <p:sldId id="369" r:id="rId39"/>
    <p:sldId id="370" r:id="rId4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5B261B1-7C34-48A4-BD5B-B9654862AC3F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7180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6"/>
            <a:ext cx="297180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F56F071-5772-4AE2-AAA6-7F6E286F7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2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308735-B33F-4510-A9FE-F8BA605B14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3950" y="595313"/>
            <a:ext cx="4630738" cy="34750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9" y="4419019"/>
            <a:ext cx="5908675" cy="418015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0432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15DA41-9EDB-4DE0-AF34-27A15A257A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3950" y="595313"/>
            <a:ext cx="4630738" cy="34750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9" y="4419019"/>
            <a:ext cx="5908675" cy="418015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5758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F071-5772-4AE2-AAA6-7F6E286F78E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50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F071-5772-4AE2-AAA6-7F6E286F78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465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Lecture5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7540625" cy="4746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Instruction Support for </a:t>
            </a:r>
            <a:r>
              <a:rPr lang="en-US" sz="3600" dirty="0" smtClean="0"/>
              <a:t>Procedures</a:t>
            </a:r>
            <a:endParaRPr lang="en-US" sz="3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1816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MIPS supports an instruction just for functions </a:t>
            </a:r>
            <a:r>
              <a:rPr lang="en-US" b="1" i="1" dirty="0" err="1" smtClean="0">
                <a:solidFill>
                  <a:srgbClr val="FF0000"/>
                </a:solidFill>
              </a:rPr>
              <a:t>jal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Syntax for </a:t>
            </a:r>
            <a:r>
              <a:rPr lang="en-US" dirty="0" err="1" smtClean="0">
                <a:latin typeface="Courier New" pitchFamily="49" charset="0"/>
              </a:rPr>
              <a:t>jal</a:t>
            </a:r>
            <a:r>
              <a:rPr lang="en-US" dirty="0" smtClean="0"/>
              <a:t> (jump and link) is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jal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	label</a:t>
            </a:r>
            <a:endParaRPr lang="en-US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>
                <a:latin typeface="Courier New" pitchFamily="49" charset="0"/>
              </a:rPr>
              <a:t>Steps that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</a:rPr>
              <a:t> does:</a:t>
            </a:r>
            <a:endParaRPr lang="en-US" dirty="0" smtClean="0"/>
          </a:p>
          <a:p>
            <a:pPr lvl="1" eaLnBrk="1" hangingPunct="1"/>
            <a:r>
              <a:rPr lang="en-US" dirty="0" smtClean="0"/>
              <a:t>Step 1 (</a:t>
            </a:r>
            <a:r>
              <a:rPr lang="en-US" b="1" dirty="0" smtClean="0">
                <a:solidFill>
                  <a:srgbClr val="FF0000"/>
                </a:solidFill>
              </a:rPr>
              <a:t>link</a:t>
            </a:r>
            <a:r>
              <a:rPr lang="en-US" dirty="0" smtClean="0"/>
              <a:t>): Save address of </a:t>
            </a:r>
            <a:r>
              <a:rPr lang="en-US" i="1" dirty="0" smtClean="0"/>
              <a:t>next</a:t>
            </a:r>
            <a:r>
              <a:rPr lang="en-US" dirty="0" smtClean="0"/>
              <a:t> instruction into </a:t>
            </a:r>
            <a:r>
              <a:rPr lang="en-US" dirty="0" smtClean="0">
                <a:latin typeface="Courier" pitchFamily="49" charset="0"/>
              </a:rPr>
              <a:t>$</a:t>
            </a:r>
            <a:r>
              <a:rPr lang="en-US" dirty="0" err="1" smtClean="0">
                <a:latin typeface="Courier" pitchFamily="49" charset="0"/>
              </a:rPr>
              <a:t>ra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Step 2 (</a:t>
            </a:r>
            <a:r>
              <a:rPr lang="en-US" b="1" dirty="0" smtClean="0">
                <a:solidFill>
                  <a:srgbClr val="FF0000"/>
                </a:solidFill>
              </a:rPr>
              <a:t>jump</a:t>
            </a:r>
            <a:r>
              <a:rPr lang="en-US" dirty="0" smtClean="0"/>
              <a:t>): Jump to the given label</a:t>
            </a:r>
          </a:p>
        </p:txBody>
      </p:sp>
    </p:spTree>
    <p:extLst>
      <p:ext uri="{BB962C8B-B14F-4D97-AF65-F5344CB8AC3E}">
        <p14:creationId xmlns:p14="http://schemas.microsoft.com/office/powerpoint/2010/main" xmlns="" val="2792419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7540625" cy="93186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dirty="0"/>
              <a:t>Instruction Support for </a:t>
            </a:r>
            <a:r>
              <a:rPr lang="en-US" dirty="0" smtClean="0"/>
              <a:t>Procedures</a:t>
            </a:r>
            <a:endParaRPr 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6662"/>
            <a:ext cx="8229600" cy="5164138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/>
              <a:t>Syntax for </a:t>
            </a:r>
            <a:r>
              <a:rPr lang="en-US" sz="3600" b="1" dirty="0" err="1" smtClean="0">
                <a:latin typeface="Courier New" pitchFamily="49" charset="0"/>
              </a:rPr>
              <a:t>jr</a:t>
            </a:r>
            <a:r>
              <a:rPr lang="en-US" sz="3600" b="1" dirty="0" smtClean="0"/>
              <a:t> (jump register):</a:t>
            </a:r>
          </a:p>
          <a:p>
            <a:pPr lvl="1" eaLnBrk="1" hangingPunct="1">
              <a:buFontTx/>
              <a:buNone/>
            </a:pPr>
            <a:r>
              <a:rPr lang="en-US" sz="3200" b="1" dirty="0" smtClean="0"/>
              <a:t>		</a:t>
            </a:r>
            <a:r>
              <a:rPr lang="en-US" sz="3200" b="1" dirty="0" err="1" smtClean="0">
                <a:solidFill>
                  <a:srgbClr val="FF0000"/>
                </a:solidFill>
                <a:latin typeface="Courier New" pitchFamily="49" charset="0"/>
              </a:rPr>
              <a:t>jr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</a:rPr>
              <a:t> register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3600" b="1" dirty="0" smtClean="0"/>
              <a:t>Instead of providing a label to jump to, the </a:t>
            </a:r>
            <a:r>
              <a:rPr lang="en-US" sz="3600" b="1" dirty="0" err="1" smtClean="0">
                <a:latin typeface="Courier New" pitchFamily="49" charset="0"/>
              </a:rPr>
              <a:t>jr</a:t>
            </a:r>
            <a:r>
              <a:rPr lang="en-US" sz="3600" b="1" dirty="0" smtClean="0"/>
              <a:t> instruction provides a register which contains an address to jump to.</a:t>
            </a:r>
          </a:p>
        </p:txBody>
      </p:sp>
    </p:spTree>
    <p:extLst>
      <p:ext uri="{BB962C8B-B14F-4D97-AF65-F5344CB8AC3E}">
        <p14:creationId xmlns:p14="http://schemas.microsoft.com/office/powerpoint/2010/main" xmlns="" val="3205158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Very useful for function calls:</a:t>
            </a:r>
            <a:br>
              <a:rPr lang="en-US" b="1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b="1" dirty="0" err="1" smtClean="0">
                <a:solidFill>
                  <a:srgbClr val="FF0000"/>
                </a:solidFill>
                <a:latin typeface="Courier New" pitchFamily="49" charset="0"/>
              </a:rPr>
              <a:t>jal</a:t>
            </a:r>
            <a:r>
              <a:rPr lang="en-US" sz="3200" b="1" dirty="0" smtClean="0"/>
              <a:t> stores return address in register </a:t>
            </a:r>
            <a:r>
              <a:rPr lang="en-US" sz="3200" b="1" dirty="0" smtClean="0">
                <a:latin typeface="Courier" pitchFamily="49" charset="0"/>
              </a:rPr>
              <a:t>($</a:t>
            </a:r>
            <a:r>
              <a:rPr lang="en-US" sz="3200" b="1" dirty="0" err="1" smtClean="0">
                <a:latin typeface="Courier" pitchFamily="49" charset="0"/>
              </a:rPr>
              <a:t>ra</a:t>
            </a:r>
            <a:r>
              <a:rPr lang="en-US" sz="3200" b="1" dirty="0" smtClean="0"/>
              <a:t>)</a:t>
            </a:r>
          </a:p>
          <a:p>
            <a:pPr lvl="1"/>
            <a:r>
              <a:rPr lang="en-US" sz="3200" b="1" dirty="0" err="1" smtClean="0">
                <a:solidFill>
                  <a:srgbClr val="FF0000"/>
                </a:solidFill>
                <a:latin typeface="Courier New" pitchFamily="49" charset="0"/>
              </a:rPr>
              <a:t>jr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</a:rPr>
              <a:t> $</a:t>
            </a:r>
            <a:r>
              <a:rPr lang="en-US" sz="3200" b="1" dirty="0" err="1" smtClean="0">
                <a:solidFill>
                  <a:srgbClr val="FF0000"/>
                </a:solidFill>
                <a:latin typeface="Courier New" pitchFamily="49" charset="0"/>
              </a:rPr>
              <a:t>ra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/>
              <a:t>jumps back to that address</a:t>
            </a:r>
          </a:p>
          <a:p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main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caller put the parameter value in $a0-$a3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jal</a:t>
            </a:r>
            <a:r>
              <a:rPr lang="en-US" dirty="0" smtClean="0"/>
              <a:t> to save address in $</a:t>
            </a:r>
            <a:r>
              <a:rPr lang="en-US" dirty="0" err="1" smtClean="0"/>
              <a:t>ra</a:t>
            </a:r>
            <a:r>
              <a:rPr lang="en-US" dirty="0" smtClean="0"/>
              <a:t> and to jump to the procedure address (</a:t>
            </a:r>
            <a:r>
              <a:rPr lang="en-US" dirty="0" err="1" smtClean="0"/>
              <a:t>callee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Callee</a:t>
            </a:r>
            <a:r>
              <a:rPr lang="en-US" dirty="0" smtClean="0"/>
              <a:t> executed and save result in $v0-$v1</a:t>
            </a:r>
          </a:p>
          <a:p>
            <a:r>
              <a:rPr lang="en-US" dirty="0" smtClean="0"/>
              <a:t>Return control to caller by: </a:t>
            </a: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5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Register Spilling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registers used by the caller must keep their original value after calling the procedure.</a:t>
            </a:r>
          </a:p>
          <a:p>
            <a:r>
              <a:rPr lang="en-US" dirty="0" smtClean="0"/>
              <a:t>Use </a:t>
            </a:r>
            <a:r>
              <a:rPr lang="en-US" b="1" i="1" dirty="0" smtClean="0"/>
              <a:t>register spilling</a:t>
            </a:r>
            <a:r>
              <a:rPr lang="en-US" i="1" dirty="0" smtClean="0"/>
              <a:t> </a:t>
            </a:r>
            <a:r>
              <a:rPr lang="en-US" dirty="0" smtClean="0"/>
              <a:t>to save the original register value before calling the procedure, then restore it back after procedure calling.</a:t>
            </a:r>
          </a:p>
        </p:txBody>
      </p:sp>
    </p:spTree>
    <p:extLst>
      <p:ext uri="{BB962C8B-B14F-4D97-AF65-F5344CB8AC3E}">
        <p14:creationId xmlns:p14="http://schemas.microsoft.com/office/powerpoint/2010/main" xmlns="" val="26572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Register Spilling and </a:t>
            </a:r>
            <a:r>
              <a:rPr lang="en-US" dirty="0" smtClean="0"/>
              <a:t>Data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1) The static registers, $s0-$s7, must have the same value leaving a procedure as coming into a procedure.</a:t>
            </a:r>
          </a:p>
          <a:p>
            <a:r>
              <a:rPr lang="en-US" dirty="0" smtClean="0"/>
              <a:t>2) The address in $</a:t>
            </a:r>
            <a:r>
              <a:rPr lang="en-US" dirty="0" err="1" smtClean="0"/>
              <a:t>ra</a:t>
            </a:r>
            <a:r>
              <a:rPr lang="en-US" dirty="0" smtClean="0"/>
              <a:t> register must be available at the end of the procedure to continue proper evaluation after the procedure has ended.</a:t>
            </a:r>
          </a:p>
          <a:p>
            <a:r>
              <a:rPr lang="en-US" dirty="0" smtClean="0"/>
              <a:t>3) The registers, $t0-$t9, $a0-$a3, and $v0-v1 may be changed without restoring their previous values at the end.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Register Spilling and </a:t>
            </a:r>
            <a:r>
              <a:rPr lang="en-US" dirty="0" smtClean="0"/>
              <a:t>Data Allocation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data structure for register spilling is stack</a:t>
            </a:r>
          </a:p>
          <a:p>
            <a:r>
              <a:rPr lang="en-US" i="1" dirty="0" smtClean="0"/>
              <a:t>MIPS reserves the stack pointer in register 29 $sp </a:t>
            </a:r>
          </a:p>
          <a:p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Allocating space for new data in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FF0000"/>
                </a:solidFill>
              </a:rPr>
              <a:t>stack</a:t>
            </a:r>
            <a:r>
              <a:rPr lang="en-US" dirty="0" smtClean="0"/>
              <a:t> is also used to store variables that are local to the function and can’t fit in the registers. Like arrays declared in functions.</a:t>
            </a:r>
          </a:p>
          <a:p>
            <a:r>
              <a:rPr lang="en-US" dirty="0" smtClean="0"/>
              <a:t>The segment of the stack containing procedure’s saved registers and local variables is called a </a:t>
            </a:r>
            <a:r>
              <a:rPr lang="en-US" b="1" dirty="0" smtClean="0"/>
              <a:t>procedure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Allocating space for new data on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space in memory for static variables and for dynamic data structures.</a:t>
            </a:r>
          </a:p>
          <a:p>
            <a:r>
              <a:rPr lang="en-US" dirty="0" smtClean="0"/>
              <a:t>The stack start in the high end of memory and grows 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Allocating space for new data on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first part is reserved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Home of MIPS machine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Static data segment: place for constants and other static variables</a:t>
            </a:r>
          </a:p>
          <a:p>
            <a:pPr>
              <a:buNone/>
            </a:pPr>
            <a:r>
              <a:rPr lang="en-US" dirty="0" smtClean="0"/>
              <a:t>4. Arrays and linked lists grows and shrink; heap</a:t>
            </a:r>
          </a:p>
          <a:p>
            <a:pPr>
              <a:buNone/>
            </a:pPr>
            <a:r>
              <a:rPr lang="en-US" dirty="0" smtClean="0"/>
              <a:t>5. Stack and heap grows towards each other.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Write Procedures?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some sequence of instructions that performs some useful job, and you’ll need to use them over and over again. </a:t>
            </a:r>
          </a:p>
          <a:p>
            <a:r>
              <a:rPr lang="en-US" dirty="0" smtClean="0"/>
              <a:t>A procedure is a construct to reduce the number of times you must repeat these same instructions in your code. </a:t>
            </a:r>
          </a:p>
          <a:p>
            <a:r>
              <a:rPr lang="en-US" dirty="0" smtClean="0"/>
              <a:t>Using procedures makes your code legible</a:t>
            </a:r>
          </a:p>
          <a:p>
            <a:r>
              <a:rPr lang="en-US" dirty="0" smtClean="0"/>
              <a:t>You can even make libraries of procedures so you can reuse them in different programs.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Memory Organization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590675"/>
            <a:ext cx="7677150" cy="3676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5306397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Dynamic data is accessed via pointers held by the program being executed, with </a:t>
            </a:r>
            <a:r>
              <a:rPr lang="en-US" dirty="0" smtClean="0">
                <a:latin typeface="Times New Roman" panose="02020603050405020304" pitchFamily="18" charset="0"/>
              </a:rPr>
              <a:t>addresses returned </a:t>
            </a:r>
            <a:r>
              <a:rPr lang="en-US" dirty="0">
                <a:latin typeface="Times New Roman" panose="02020603050405020304" pitchFamily="18" charset="0"/>
              </a:rPr>
              <a:t>by the memory allocator in the underlying operating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9277"/>
            <a:ext cx="8339138" cy="51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44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Allocating space for new data in procedures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$</a:t>
            </a:r>
            <a:r>
              <a:rPr lang="en-US" b="1" i="1" dirty="0" err="1" smtClean="0">
                <a:solidFill>
                  <a:srgbClr val="FF0000"/>
                </a:solidFill>
              </a:rPr>
              <a:t>fp</a:t>
            </a:r>
            <a:r>
              <a:rPr lang="en-US" dirty="0" smtClean="0"/>
              <a:t> (frame pointer) pointer to the first word of the frame of a procedure.</a:t>
            </a:r>
          </a:p>
          <a:p>
            <a:r>
              <a:rPr lang="en-US" b="1" i="1" u="sng" dirty="0" err="1" smtClean="0"/>
              <a:t>fp</a:t>
            </a:r>
            <a:r>
              <a:rPr lang="en-US" dirty="0" smtClean="0"/>
              <a:t> is a good reference for local function variables</a:t>
            </a:r>
          </a:p>
          <a:p>
            <a:r>
              <a:rPr lang="en-US" dirty="0" smtClean="0"/>
              <a:t>The addresses in $sp and $</a:t>
            </a:r>
            <a:r>
              <a:rPr lang="en-US" dirty="0" err="1" smtClean="0"/>
              <a:t>fp</a:t>
            </a:r>
            <a:r>
              <a:rPr lang="en-US" dirty="0" smtClean="0"/>
              <a:t> (frame pointer) should be the same leaving as entering.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allocation before and after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9" r="6553"/>
          <a:stretch>
            <a:fillRect/>
          </a:stretch>
        </p:blipFill>
        <p:spPr bwMode="auto">
          <a:xfrm>
            <a:off x="152400" y="933450"/>
            <a:ext cx="92202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spilling-Example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err="1" smtClean="0"/>
              <a:t>g,h,i,j,f</a:t>
            </a:r>
            <a:r>
              <a:rPr lang="en-US" dirty="0" smtClean="0"/>
              <a:t> will be saved in $a0, $a1, $a2, $a3, $v0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5342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464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spilling-Example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three registers $S0, $t0 and $t1. 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leaf_example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93535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048000"/>
            <a:ext cx="6972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-228600" y="3048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200" b="1" dirty="0" smtClean="0"/>
              <a:t>Return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152400" y="1447800"/>
            <a:ext cx="533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 smtClean="0"/>
              <a:t>Body</a:t>
            </a:r>
            <a:endParaRPr lang="en-US" sz="3200" b="1" dirty="0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4572000"/>
            <a:ext cx="6619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28600" y="45720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b="1" dirty="0" smtClean="0"/>
              <a:t>restore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4106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procedures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Leaf procedures do not call other procedures.</a:t>
            </a:r>
          </a:p>
          <a:p>
            <a:r>
              <a:rPr lang="en-US" dirty="0" smtClean="0"/>
              <a:t>We needn’t spill temp registers in Leaf procedures .</a:t>
            </a:r>
          </a:p>
          <a:p>
            <a:r>
              <a:rPr lang="en-US" dirty="0" smtClean="0"/>
              <a:t>A </a:t>
            </a:r>
            <a:r>
              <a:rPr lang="en-US" i="1" dirty="0"/>
              <a:t>non-leaf procedure </a:t>
            </a:r>
            <a:r>
              <a:rPr lang="en-US" dirty="0"/>
              <a:t>is one that does call another procedure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Non-leaf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Non-leaf procedures </a:t>
            </a:r>
            <a:r>
              <a:rPr lang="en-US" dirty="0" smtClean="0"/>
              <a:t>make </a:t>
            </a:r>
            <a:r>
              <a:rPr lang="en-US" dirty="0"/>
              <a:t>procedure calls</a:t>
            </a:r>
          </a:p>
          <a:p>
            <a:pPr marL="0" indent="0">
              <a:buNone/>
            </a:pPr>
            <a:r>
              <a:rPr lang="en-US" dirty="0" smtClean="0"/>
              <a:t>   by </a:t>
            </a:r>
            <a:r>
              <a:rPr lang="en-US" dirty="0"/>
              <a:t>executing a jump-and-link instruction:</a:t>
            </a:r>
          </a:p>
          <a:p>
            <a:r>
              <a:rPr lang="en-US" dirty="0" err="1"/>
              <a:t>jal</a:t>
            </a:r>
            <a:r>
              <a:rPr lang="en-US" dirty="0"/>
              <a:t> procedure_0 </a:t>
            </a:r>
            <a:r>
              <a:rPr lang="en-US" dirty="0" smtClean="0"/>
              <a:t>      # </a:t>
            </a:r>
            <a:r>
              <a:rPr lang="en-US" sz="2000" dirty="0"/>
              <a:t>puts PC+4 into $</a:t>
            </a:r>
            <a:r>
              <a:rPr lang="en-US" sz="2000" dirty="0" err="1"/>
              <a:t>ra</a:t>
            </a:r>
            <a:r>
              <a:rPr lang="en-US" sz="2000" dirty="0"/>
              <a:t> for return</a:t>
            </a:r>
          </a:p>
          <a:p>
            <a:r>
              <a:rPr lang="en-US" dirty="0"/>
              <a:t>But, if procedure_0 also makes a call, say</a:t>
            </a:r>
          </a:p>
          <a:p>
            <a:r>
              <a:rPr lang="en-US" dirty="0" err="1"/>
              <a:t>jal</a:t>
            </a:r>
            <a:r>
              <a:rPr lang="en-US" dirty="0"/>
              <a:t> procedure_1 </a:t>
            </a:r>
            <a:r>
              <a:rPr lang="en-US" dirty="0" smtClean="0"/>
              <a:t>     # </a:t>
            </a:r>
            <a:r>
              <a:rPr lang="en-US" sz="2000" dirty="0"/>
              <a:t>puts PC+4 into $</a:t>
            </a:r>
            <a:r>
              <a:rPr lang="en-US" sz="2000" dirty="0" err="1"/>
              <a:t>ra</a:t>
            </a:r>
            <a:r>
              <a:rPr lang="en-US" sz="2000" dirty="0"/>
              <a:t> for return</a:t>
            </a:r>
          </a:p>
          <a:p>
            <a:r>
              <a:rPr lang="en-US" dirty="0"/>
              <a:t>then the original return address just got overwritten…</a:t>
            </a:r>
            <a:endParaRPr lang="ar-E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7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Preserving the Return Address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Non-leaf </a:t>
            </a:r>
            <a:r>
              <a:rPr lang="en-US" dirty="0"/>
              <a:t>procedures must back up the value of their return address before making a call </a:t>
            </a:r>
            <a:r>
              <a:rPr lang="en-US" dirty="0" smtClean="0"/>
              <a:t>to another </a:t>
            </a:r>
            <a:r>
              <a:rPr lang="en-US" dirty="0"/>
              <a:t>procedure:</a:t>
            </a:r>
          </a:p>
          <a:p>
            <a:r>
              <a:rPr lang="en-US" dirty="0" err="1"/>
              <a:t>addi</a:t>
            </a:r>
            <a:r>
              <a:rPr lang="en-US" dirty="0"/>
              <a:t> 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-</a:t>
            </a:r>
            <a:r>
              <a:rPr lang="en-US" dirty="0" smtClean="0"/>
              <a:t>4           </a:t>
            </a:r>
            <a:r>
              <a:rPr lang="en-US" dirty="0"/>
              <a:t># make room on stack</a:t>
            </a:r>
          </a:p>
          <a:p>
            <a:r>
              <a:rPr lang="en-US" dirty="0" err="1"/>
              <a:t>sw</a:t>
            </a:r>
            <a:r>
              <a:rPr lang="en-US" dirty="0"/>
              <a:t> $</a:t>
            </a:r>
            <a:r>
              <a:rPr lang="en-US" dirty="0" err="1"/>
              <a:t>ra</a:t>
            </a:r>
            <a:r>
              <a:rPr lang="en-US" dirty="0"/>
              <a:t>, 0($</a:t>
            </a:r>
            <a:r>
              <a:rPr lang="en-US" dirty="0" err="1"/>
              <a:t>sp</a:t>
            </a:r>
            <a:r>
              <a:rPr lang="en-US" dirty="0" smtClean="0"/>
              <a:t>)               </a:t>
            </a:r>
            <a:r>
              <a:rPr lang="en-US" dirty="0"/>
              <a:t># </a:t>
            </a:r>
            <a:r>
              <a:rPr lang="en-US" dirty="0" smtClean="0"/>
              <a:t> save </a:t>
            </a:r>
            <a:r>
              <a:rPr lang="en-US" dirty="0"/>
              <a:t>return address</a:t>
            </a:r>
          </a:p>
          <a:p>
            <a:r>
              <a:rPr lang="en-US" dirty="0"/>
              <a:t>And they must restore the return address before they attempt to return:</a:t>
            </a:r>
          </a:p>
          <a:p>
            <a:r>
              <a:rPr lang="en-US" dirty="0" err="1"/>
              <a:t>lw</a:t>
            </a:r>
            <a:r>
              <a:rPr lang="en-US" dirty="0"/>
              <a:t> $</a:t>
            </a:r>
            <a:r>
              <a:rPr lang="en-US" dirty="0" err="1"/>
              <a:t>ra</a:t>
            </a:r>
            <a:r>
              <a:rPr lang="en-US" dirty="0"/>
              <a:t>, 0($</a:t>
            </a:r>
            <a:r>
              <a:rPr lang="en-US" dirty="0" err="1"/>
              <a:t>sp</a:t>
            </a:r>
            <a:r>
              <a:rPr lang="en-US" dirty="0"/>
              <a:t>) </a:t>
            </a:r>
            <a:r>
              <a:rPr lang="en-US" dirty="0" smtClean="0"/>
              <a:t>                 # </a:t>
            </a:r>
            <a:r>
              <a:rPr lang="en-US" dirty="0"/>
              <a:t>retrieve return address</a:t>
            </a:r>
          </a:p>
          <a:p>
            <a:r>
              <a:rPr lang="en-US" dirty="0" err="1"/>
              <a:t>addi</a:t>
            </a:r>
            <a:r>
              <a:rPr lang="en-US" dirty="0"/>
              <a:t> 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4 </a:t>
            </a:r>
            <a:r>
              <a:rPr lang="en-US" dirty="0" smtClean="0"/>
              <a:t>                           # </a:t>
            </a:r>
            <a:r>
              <a:rPr lang="en-US" dirty="0"/>
              <a:t>pop it off the stack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303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main features</a:t>
            </a:r>
            <a:br>
              <a:rPr lang="en-US" dirty="0" smtClean="0"/>
            </a:br>
            <a:r>
              <a:rPr lang="en-US" dirty="0" smtClean="0"/>
              <a:t>of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features of procedures are: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arguments, </a:t>
            </a:r>
          </a:p>
          <a:p>
            <a:r>
              <a:rPr lang="en-US" i="1" dirty="0" smtClean="0"/>
              <a:t>return values, </a:t>
            </a:r>
          </a:p>
          <a:p>
            <a:r>
              <a:rPr lang="en-US" i="1" dirty="0" smtClean="0"/>
              <a:t>local data, </a:t>
            </a:r>
          </a:p>
          <a:p>
            <a:r>
              <a:rPr lang="en-US" i="1" dirty="0" smtClean="0"/>
              <a:t>body</a:t>
            </a:r>
          </a:p>
          <a:p>
            <a:r>
              <a:rPr lang="en-US" i="1" dirty="0" smtClean="0"/>
              <a:t> being</a:t>
            </a:r>
          </a:p>
          <a:p>
            <a:r>
              <a:rPr lang="en-US" i="1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to do this will almost certainly lead to a catastrophic runtime failure.</a:t>
            </a:r>
          </a:p>
          <a:p>
            <a:r>
              <a:rPr lang="en-US" dirty="0"/>
              <a:t>The safest way to do this is to back up the address immediately when the procedure is entered, and to restore it immediately before the return is executed. </a:t>
            </a:r>
            <a:r>
              <a:rPr lang="en-US"/>
              <a:t>Of course, you must keep careful track of the stack pointer during all of this…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85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(</a:t>
            </a:r>
            <a:r>
              <a:rPr lang="en-US" dirty="0" err="1" smtClean="0"/>
              <a:t>nonleaf</a:t>
            </a:r>
            <a:r>
              <a:rPr lang="en-US" dirty="0" smtClean="0"/>
              <a:t> )procedures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happen when a function calls another function? 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nonleaf</a:t>
            </a:r>
            <a:r>
              <a:rPr lang="en-US" dirty="0" smtClean="0"/>
              <a:t> procedures save all arguments $a0-$a3 and $</a:t>
            </a:r>
            <a:r>
              <a:rPr lang="en-US" dirty="0" err="1" smtClean="0"/>
              <a:t>ra</a:t>
            </a:r>
            <a:r>
              <a:rPr lang="en-US" dirty="0" smtClean="0"/>
              <a:t> and temp registers $t0-$t9.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spilling-Example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save three registers $S0, $t0 and $t1. We push the old values onto the stack by creating space for three words (12 bytes) on the stack. </a:t>
            </a:r>
            <a:endParaRPr lang="ar-E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81400"/>
            <a:ext cx="8305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leaf_example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93535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048000"/>
            <a:ext cx="6972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3810000"/>
            <a:ext cx="533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 smtClean="0"/>
              <a:t>restore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-228600" y="3048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200" b="1" dirty="0" smtClean="0"/>
              <a:t>Return</a:t>
            </a:r>
            <a:endParaRPr lang="en-US" sz="3200" b="1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819525"/>
            <a:ext cx="80391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52400" y="1447800"/>
            <a:ext cx="533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 smtClean="0"/>
              <a:t>Body</a:t>
            </a:r>
            <a:endParaRPr lang="en-US" sz="3200" b="1" dirty="0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5486400"/>
            <a:ext cx="6619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304800" y="54102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b="1" dirty="0" smtClean="0"/>
              <a:t>restore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4106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Recursive function-example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838200" y="914400"/>
            <a:ext cx="68865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4800" y="3352800"/>
            <a:ext cx="80391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>
            <a:off x="7800975" y="3124200"/>
            <a:ext cx="1343025" cy="2133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2 items in the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function-example- cont.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for 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Put 1 into a value register </a:t>
            </a:r>
            <a:endParaRPr lang="ar-EG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90600" y="2514600"/>
            <a:ext cx="69723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90600" y="4495800"/>
            <a:ext cx="6667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function-example-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 is not less than 1 the argument n is decremented and </a:t>
            </a:r>
            <a:r>
              <a:rPr lang="en-US" u="sng" dirty="0" smtClean="0"/>
              <a:t>fact</a:t>
            </a:r>
            <a:r>
              <a:rPr lang="en-US" dirty="0" smtClean="0"/>
              <a:t> is called again.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old return address and argument are restored 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600" y="5029200"/>
            <a:ext cx="86582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28600" y="2971800"/>
            <a:ext cx="8534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register $v0 gets the product of old argument $a0 and the current value of $v0 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 jumps again to the return address.</a:t>
            </a:r>
          </a:p>
          <a:p>
            <a:endParaRPr lang="ar-E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3124200"/>
            <a:ext cx="7000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14400" y="4724400"/>
            <a:ext cx="6943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Finding </a:t>
            </a:r>
            <a:r>
              <a:rPr lang="en-US" dirty="0">
                <a:solidFill>
                  <a:srgbClr val="FF0000"/>
                </a:solidFill>
              </a:rPr>
              <a:t>the Median Value 4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implementing a MIPS procedure to find the median value in an array of integers.</a:t>
            </a:r>
          </a:p>
          <a:p>
            <a:r>
              <a:rPr lang="en-US" dirty="0"/>
              <a:t>The only efficient way to do this is to partially sort the array elements until the </a:t>
            </a:r>
            <a:r>
              <a:rPr lang="en-US" dirty="0" smtClean="0"/>
              <a:t>median value </a:t>
            </a:r>
            <a:r>
              <a:rPr lang="en-US" dirty="0"/>
              <a:t>is revealed.</a:t>
            </a:r>
          </a:p>
          <a:p>
            <a:r>
              <a:rPr lang="en-US" dirty="0"/>
              <a:t>For example, given the list of eleven values below </a:t>
            </a:r>
            <a:r>
              <a:rPr lang="en-US" dirty="0" err="1"/>
              <a:t>below</a:t>
            </a:r>
            <a:endParaRPr lang="en-US" dirty="0"/>
          </a:p>
          <a:p>
            <a:r>
              <a:rPr lang="en-US" dirty="0"/>
              <a:t>17 </a:t>
            </a:r>
            <a:r>
              <a:rPr lang="en-US" dirty="0" smtClean="0"/>
              <a:t> 43  21  19  </a:t>
            </a:r>
            <a:r>
              <a:rPr lang="en-US" dirty="0"/>
              <a:t>6 </a:t>
            </a:r>
            <a:r>
              <a:rPr lang="en-US" dirty="0" smtClean="0"/>
              <a:t> 34  32  25  45  29  13</a:t>
            </a:r>
            <a:endParaRPr lang="en-US" dirty="0"/>
          </a:p>
          <a:p>
            <a:r>
              <a:rPr lang="en-US" dirty="0"/>
              <a:t>we could sort it into the following form</a:t>
            </a:r>
          </a:p>
          <a:p>
            <a:r>
              <a:rPr lang="en-US" dirty="0"/>
              <a:t>6 </a:t>
            </a:r>
            <a:r>
              <a:rPr lang="en-US" dirty="0" smtClean="0"/>
              <a:t> 13  17  </a:t>
            </a:r>
            <a:r>
              <a:rPr lang="en-US" dirty="0"/>
              <a:t>19 </a:t>
            </a:r>
            <a:r>
              <a:rPr lang="en-US" dirty="0" smtClean="0"/>
              <a:t> 21  25 </a:t>
            </a:r>
            <a:r>
              <a:rPr lang="en-US" dirty="0"/>
              <a:t>. . .</a:t>
            </a:r>
          </a:p>
          <a:p>
            <a:r>
              <a:rPr lang="en-US" dirty="0"/>
              <a:t>and then see that the median is clearly 25.</a:t>
            </a:r>
          </a:p>
        </p:txBody>
      </p:sp>
    </p:spTree>
    <p:extLst>
      <p:ext uri="{BB962C8B-B14F-4D97-AF65-F5344CB8AC3E}">
        <p14:creationId xmlns:p14="http://schemas.microsoft.com/office/powerpoint/2010/main" xmlns="" val="102220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Stack Layout 5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/>
              <a:t>we do not want to do is destroy the original list while finding the median.</a:t>
            </a:r>
          </a:p>
          <a:p>
            <a:r>
              <a:rPr lang="en-US" sz="2800" dirty="0"/>
              <a:t>So, we need to give our MIPS </a:t>
            </a:r>
            <a:r>
              <a:rPr lang="en-US" sz="2800" dirty="0" smtClean="0"/>
              <a:t> procedure </a:t>
            </a:r>
            <a:r>
              <a:rPr lang="en-US" sz="2800" dirty="0"/>
              <a:t>a copy of the list, and the place </a:t>
            </a:r>
            <a:r>
              <a:rPr lang="en-US" sz="2800" dirty="0" smtClean="0"/>
              <a:t>to </a:t>
            </a:r>
            <a:r>
              <a:rPr lang="en-US" sz="2800" dirty="0"/>
              <a:t>do that is </a:t>
            </a:r>
            <a:r>
              <a:rPr lang="en-US" sz="2800" dirty="0" smtClean="0"/>
              <a:t>the runtime </a:t>
            </a:r>
            <a:r>
              <a:rPr lang="en-US" sz="2800" dirty="0"/>
              <a:t>stack.</a:t>
            </a:r>
          </a:p>
          <a:p>
            <a:r>
              <a:rPr lang="en-US" sz="2800" dirty="0"/>
              <a:t>Before calling the procedure, we will organize the stack like this: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procedure can then </a:t>
            </a:r>
            <a:r>
              <a:rPr lang="en-US" sz="2800" dirty="0" smtClean="0"/>
              <a:t>manipulate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list elements directly on the stack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and use </a:t>
            </a:r>
            <a:r>
              <a:rPr lang="en-US" sz="2800" dirty="0" smtClean="0"/>
              <a:t>an appropriate </a:t>
            </a:r>
            <a:r>
              <a:rPr lang="en-US" sz="2800" dirty="0"/>
              <a:t>register to return the median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4038600"/>
            <a:ext cx="2034635" cy="20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014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main features</a:t>
            </a:r>
            <a:br>
              <a:rPr lang="en-US" dirty="0" smtClean="0"/>
            </a:br>
            <a:r>
              <a:rPr lang="en-US" dirty="0" smtClean="0"/>
              <a:t>of procedures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The arguments are </a:t>
            </a:r>
            <a:r>
              <a:rPr lang="en-US" dirty="0" smtClean="0"/>
              <a:t>values passed into a procedure when it is called by some piece of code, which may or may not be another procedure 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return values are values returned from the </a:t>
            </a:r>
            <a:r>
              <a:rPr lang="en-US" i="1" dirty="0" err="1" smtClean="0"/>
              <a:t>callee</a:t>
            </a:r>
            <a:r>
              <a:rPr lang="en-US" i="1" dirty="0" smtClean="0"/>
              <a:t> procedure to the </a:t>
            </a:r>
            <a:r>
              <a:rPr lang="en-US" dirty="0" smtClean="0"/>
              <a:t>caller in response to being called with particular arguments.</a:t>
            </a:r>
          </a:p>
          <a:p>
            <a:r>
              <a:rPr lang="en-US" dirty="0" smtClean="0"/>
              <a:t> 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main features</a:t>
            </a:r>
            <a:br>
              <a:rPr lang="en-US" dirty="0" smtClean="0"/>
            </a:br>
            <a:r>
              <a:rPr lang="en-US" dirty="0" smtClean="0"/>
              <a:t>of procedures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 data is data used with the </a:t>
            </a:r>
            <a:r>
              <a:rPr lang="en-US" dirty="0" smtClean="0"/>
              <a:t>procedure that exists for only as long as a particular instance of a procedure call is still being</a:t>
            </a:r>
          </a:p>
          <a:p>
            <a:pPr>
              <a:buNone/>
            </a:pPr>
            <a:r>
              <a:rPr lang="en-US" dirty="0" smtClean="0"/>
              <a:t>    evaluated. 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being of a procedure is the fact that it must exist somewhere in memory, so it </a:t>
            </a:r>
            <a:r>
              <a:rPr lang="en-US" dirty="0" smtClean="0"/>
              <a:t>takes up space and has a position.</a:t>
            </a:r>
          </a:p>
          <a:p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1561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perform in the execution of a procedure (</a:t>
            </a:r>
            <a:r>
              <a:rPr lang="en-US" dirty="0" err="1" smtClean="0"/>
              <a:t>callee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81200"/>
            <a:ext cx="830580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500" dirty="0" smtClean="0">
                <a:latin typeface="+mn-lt"/>
                <a:cs typeface="+mn-cs"/>
              </a:rPr>
              <a:t>Place </a:t>
            </a:r>
            <a:r>
              <a:rPr lang="en-US" sz="2500" dirty="0">
                <a:latin typeface="+mn-lt"/>
                <a:cs typeface="+mn-cs"/>
              </a:rPr>
              <a:t>parameters in a place where procedure can access them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500" dirty="0">
                <a:latin typeface="+mn-lt"/>
                <a:cs typeface="+mn-cs"/>
              </a:rPr>
              <a:t>Transfer control to the procedure 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500" dirty="0">
                <a:latin typeface="+mn-lt"/>
                <a:cs typeface="+mn-cs"/>
              </a:rPr>
              <a:t>Acquire storage resources needed for the procedure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500" dirty="0">
                <a:latin typeface="+mn-lt"/>
                <a:cs typeface="+mn-cs"/>
              </a:rPr>
              <a:t>Perform the desired task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500" dirty="0">
                <a:latin typeface="+mn-lt"/>
                <a:cs typeface="+mn-cs"/>
              </a:rPr>
              <a:t>Place the result value in a place where the calling program (caller) can access them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500" dirty="0">
                <a:latin typeface="+mn-lt"/>
                <a:cs typeface="+mn-cs"/>
              </a:rPr>
              <a:t>Return control to the point of origin, since a procedure can be called from several points in a </a:t>
            </a:r>
            <a:r>
              <a:rPr lang="en-US" sz="2500" dirty="0" smtClean="0">
                <a:latin typeface="+mn-lt"/>
                <a:cs typeface="+mn-cs"/>
              </a:rPr>
              <a:t>program</a:t>
            </a:r>
            <a:endParaRPr lang="en-US" sz="25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Registers for procedure calling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Registers provide fast way of access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$a0-$a3</a:t>
            </a:r>
            <a:r>
              <a:rPr lang="en-US" dirty="0" smtClean="0"/>
              <a:t>: four argument registers to place parameters in (if we need more in the procedure, use stack)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$v0-$v1</a:t>
            </a:r>
            <a:r>
              <a:rPr lang="en-US" dirty="0" smtClean="0"/>
              <a:t>: two value registers for return values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817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for procedure calling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/>
              <a:t>: one return address register to return to the point of origin. Address of next instruction after function call.</a:t>
            </a:r>
          </a:p>
          <a:p>
            <a:r>
              <a:rPr lang="en-US" dirty="0" smtClean="0"/>
              <a:t> Return address (</a:t>
            </a:r>
            <a:r>
              <a:rPr lang="en-US" dirty="0" err="1" smtClean="0"/>
              <a:t>ra</a:t>
            </a:r>
            <a:r>
              <a:rPr lang="en-US" dirty="0" smtClean="0"/>
              <a:t>) is register number 31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20979</TotalTime>
  <Words>1465</Words>
  <Application>Microsoft Office PowerPoint</Application>
  <PresentationFormat>On-screen Show (4:3)</PresentationFormat>
  <Paragraphs>166</Paragraphs>
  <Slides>39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procedures</vt:lpstr>
      <vt:lpstr>Why Write Procedures? </vt:lpstr>
      <vt:lpstr>The main features of procedures</vt:lpstr>
      <vt:lpstr>The main features of procedures</vt:lpstr>
      <vt:lpstr>The main features of procedures</vt:lpstr>
      <vt:lpstr>Slide 6</vt:lpstr>
      <vt:lpstr>Steps to perform in the execution of a procedure (callee) </vt:lpstr>
      <vt:lpstr>Registers for procedure calling</vt:lpstr>
      <vt:lpstr>Registers for procedure calling</vt:lpstr>
      <vt:lpstr>Instruction Support for Procedures</vt:lpstr>
      <vt:lpstr>Instruction Support for Procedures</vt:lpstr>
      <vt:lpstr>Very useful for function calls: </vt:lpstr>
      <vt:lpstr>Procedure main steps</vt:lpstr>
      <vt:lpstr>Register Spilling</vt:lpstr>
      <vt:lpstr>Register Spilling and Data Allocation</vt:lpstr>
      <vt:lpstr>Register Spilling and Data Allocation</vt:lpstr>
      <vt:lpstr>Allocating space for new data in procedures</vt:lpstr>
      <vt:lpstr>Allocating space for new data on heap</vt:lpstr>
      <vt:lpstr>Allocating space for new data on heap</vt:lpstr>
      <vt:lpstr>MIPS Memory Organization</vt:lpstr>
      <vt:lpstr>The System Stack </vt:lpstr>
      <vt:lpstr>Allocating space for new data in procedures</vt:lpstr>
      <vt:lpstr>Stack allocation before and after function call</vt:lpstr>
      <vt:lpstr>Register spilling-Example</vt:lpstr>
      <vt:lpstr>Register spilling-Example</vt:lpstr>
      <vt:lpstr>Function execution</vt:lpstr>
      <vt:lpstr>Leaf procedures </vt:lpstr>
      <vt:lpstr>Non-leaf procedures</vt:lpstr>
      <vt:lpstr>Preserving the Return Address </vt:lpstr>
      <vt:lpstr>Slide 30</vt:lpstr>
      <vt:lpstr>Nested (nonleaf )procedures</vt:lpstr>
      <vt:lpstr>Register spilling-Example</vt:lpstr>
      <vt:lpstr>Function execution</vt:lpstr>
      <vt:lpstr>Recursive function-example</vt:lpstr>
      <vt:lpstr>Recursive function-example- cont.</vt:lpstr>
      <vt:lpstr>Recursive function-example- cont.</vt:lpstr>
      <vt:lpstr>Slide 37</vt:lpstr>
      <vt:lpstr>Example Finding the Median Value 4 </vt:lpstr>
      <vt:lpstr>Stack Layout 5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eidemary</dc:creator>
  <cp:lastModifiedBy>it.eng</cp:lastModifiedBy>
  <cp:revision>116</cp:revision>
  <dcterms:created xsi:type="dcterms:W3CDTF">2006-08-16T00:00:00Z</dcterms:created>
  <dcterms:modified xsi:type="dcterms:W3CDTF">2019-10-16T07:27:28Z</dcterms:modified>
</cp:coreProperties>
</file>