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b4a8426ea834c5e/Documents/Accenture%20Forage/SocialBuzz_Top5Categ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b4a8426ea834c5e/Documents/Accenture%20Forage/SocialBuzz_Top5Catego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[SocialBuzz_Top5Categories.xlsx]Categories!PivotTable3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Categories!$F$3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AFF"/>
            </a:solidFill>
          </c:spPr>
          <c:dPt>
            <c:idx val="0"/>
            <c:bubble3D val="0"/>
            <c:spPr>
              <a:solidFill>
                <a:srgbClr val="89E0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FE-49FE-AD04-6EC5FF6CD4FE}"/>
              </c:ext>
            </c:extLst>
          </c:dPt>
          <c:dPt>
            <c:idx val="1"/>
            <c:bubble3D val="0"/>
            <c:spPr>
              <a:solidFill>
                <a:srgbClr val="C9F1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FE-49FE-AD04-6EC5FF6CD4FE}"/>
              </c:ext>
            </c:extLst>
          </c:dPt>
          <c:dPt>
            <c:idx val="2"/>
            <c:bubble3D val="0"/>
            <c:spPr>
              <a:solidFill>
                <a:srgbClr val="00BA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FE-49FE-AD04-6EC5FF6CD4FE}"/>
              </c:ext>
            </c:extLst>
          </c:dPt>
          <c:dLbls>
            <c:dLbl>
              <c:idx val="0"/>
              <c:layout>
                <c:manualLayout>
                  <c:x val="-0.14453772670308104"/>
                  <c:y val="0.1363767218886848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FE-49FE-AD04-6EC5FF6CD4FE}"/>
                </c:ext>
              </c:extLst>
            </c:dLbl>
            <c:dLbl>
              <c:idx val="1"/>
              <c:layout>
                <c:manualLayout>
                  <c:x val="-0.11179009718379797"/>
                  <c:y val="-0.1219073009277850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FE-49FE-AD04-6EC5FF6CD4FE}"/>
                </c:ext>
              </c:extLst>
            </c:dLbl>
            <c:dLbl>
              <c:idx val="2"/>
              <c:layout>
                <c:manualLayout>
                  <c:x val="0.18788158236977134"/>
                  <c:y val="-4.532807960872364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2FE-49FE-AD04-6EC5FF6CD4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Graphik Regular" panose="020B0503030202060203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Categories!$E$4:$E$7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Categories!$F$4:$F$7</c:f>
              <c:numCache>
                <c:formatCode>General</c:formatCode>
                <c:ptCount val="3"/>
                <c:pt idx="0">
                  <c:v>7695</c:v>
                </c:pt>
                <c:pt idx="1">
                  <c:v>3071</c:v>
                </c:pt>
                <c:pt idx="2">
                  <c:v>13807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2FE-49FE-AD04-6EC5FF6CD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16859379064103"/>
          <c:y val="0.91289099736755919"/>
          <c:w val="0.41867170319926228"/>
          <c:h val="4.9589124271689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phik Regular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[SocialBuzz_Top5Categories.xlsx]Categories!PivotTable1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2"/>
          </a:solidFill>
          <a:ln>
            <a:noFill/>
          </a:ln>
          <a:effectLst/>
        </c:spPr>
      </c:pivotFmt>
      <c:pivotFmt>
        <c:idx val="2"/>
        <c:spPr>
          <a:solidFill>
            <a:schemeClr val="bg2"/>
          </a:solidFill>
          <a:ln>
            <a:noFill/>
          </a:ln>
          <a:effectLst/>
        </c:spPr>
      </c:pivotFmt>
      <c:pivotFmt>
        <c:idx val="3"/>
        <c:spPr>
          <a:solidFill>
            <a:schemeClr val="bg2"/>
          </a:solidFill>
          <a:ln>
            <a:noFill/>
          </a:ln>
          <a:effectLst/>
        </c:spPr>
      </c:pivotFmt>
      <c:pivotFmt>
        <c:idx val="4"/>
        <c:spPr>
          <a:solidFill>
            <a:schemeClr val="bg2"/>
          </a:solidFill>
          <a:ln>
            <a:noFill/>
          </a:ln>
          <a:effectLst/>
        </c:spPr>
      </c:pivotFmt>
      <c:pivotFmt>
        <c:idx val="5"/>
        <c:spPr>
          <a:solidFill>
            <a:schemeClr val="bg2"/>
          </a:solidFill>
          <a:ln>
            <a:noFill/>
          </a:ln>
          <a:effectLst/>
        </c:spPr>
      </c:pivotFmt>
      <c:pivotFmt>
        <c:idx val="6"/>
        <c:spPr>
          <a:solidFill>
            <a:schemeClr val="bg2"/>
          </a:solidFill>
          <a:ln>
            <a:noFill/>
          </a:ln>
          <a:effectLst/>
        </c:spPr>
      </c:pivotFmt>
      <c:pivotFmt>
        <c:idx val="7"/>
        <c:spPr>
          <a:solidFill>
            <a:schemeClr val="bg2"/>
          </a:solidFill>
          <a:ln>
            <a:noFill/>
          </a:ln>
          <a:effectLst/>
        </c:spPr>
      </c:pivotFmt>
      <c:pivotFmt>
        <c:idx val="8"/>
        <c:spPr>
          <a:solidFill>
            <a:schemeClr val="bg2"/>
          </a:solidFill>
          <a:ln>
            <a:noFill/>
          </a:ln>
          <a:effectLst/>
        </c:spPr>
      </c:pivotFmt>
      <c:pivotFmt>
        <c:idx val="9"/>
        <c:spPr>
          <a:solidFill>
            <a:schemeClr val="bg2"/>
          </a:solidFill>
          <a:ln>
            <a:noFill/>
          </a:ln>
          <a:effectLst/>
        </c:spPr>
      </c:pivotFmt>
      <c:pivotFmt>
        <c:idx val="10"/>
        <c:spPr>
          <a:solidFill>
            <a:schemeClr val="bg2"/>
          </a:solidFill>
          <a:ln>
            <a:noFill/>
          </a:ln>
          <a:effectLst/>
        </c:spPr>
      </c:pivotFmt>
      <c:pivotFmt>
        <c:idx val="11"/>
        <c:spPr>
          <a:solidFill>
            <a:schemeClr val="bg2"/>
          </a:solidFill>
          <a:ln>
            <a:noFill/>
          </a:ln>
          <a:effectLst/>
        </c:spPr>
      </c:pivotFmt>
      <c:pivotFmt>
        <c:idx val="12"/>
        <c:spPr>
          <a:solidFill>
            <a:srgbClr val="7030A0"/>
          </a:solidFill>
          <a:ln>
            <a:noFill/>
          </a:ln>
          <a:effectLst/>
        </c:spPr>
      </c:pivotFmt>
      <c:pivotFmt>
        <c:idx val="13"/>
        <c:spPr>
          <a:solidFill>
            <a:srgbClr val="7030A0"/>
          </a:solidFill>
          <a:ln>
            <a:noFill/>
          </a:ln>
          <a:effectLst/>
        </c:spPr>
      </c:pivotFmt>
      <c:pivotFmt>
        <c:idx val="14"/>
        <c:spPr>
          <a:solidFill>
            <a:srgbClr val="7030A0"/>
          </a:solidFill>
          <a:ln>
            <a:noFill/>
          </a:ln>
          <a:effectLst/>
        </c:spPr>
      </c:pivotFmt>
      <c:pivotFmt>
        <c:idx val="15"/>
        <c:spPr>
          <a:solidFill>
            <a:srgbClr val="7030A0"/>
          </a:solidFill>
          <a:ln>
            <a:noFill/>
          </a:ln>
          <a:effectLst/>
        </c:spPr>
      </c:pivotFmt>
      <c:pivotFmt>
        <c:idx val="16"/>
        <c:spPr>
          <a:solidFill>
            <a:srgbClr val="7030A0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bg2"/>
          </a:solidFill>
          <a:ln>
            <a:noFill/>
          </a:ln>
          <a:effectLst/>
        </c:spPr>
      </c:pivotFmt>
      <c:pivotFmt>
        <c:idx val="19"/>
        <c:spPr>
          <a:solidFill>
            <a:schemeClr val="bg2"/>
          </a:solidFill>
          <a:ln>
            <a:noFill/>
          </a:ln>
          <a:effectLst/>
        </c:spPr>
      </c:pivotFmt>
      <c:pivotFmt>
        <c:idx val="20"/>
        <c:spPr>
          <a:solidFill>
            <a:schemeClr val="bg2"/>
          </a:solidFill>
          <a:ln>
            <a:noFill/>
          </a:ln>
          <a:effectLst/>
        </c:spPr>
      </c:pivotFmt>
      <c:pivotFmt>
        <c:idx val="21"/>
        <c:spPr>
          <a:solidFill>
            <a:schemeClr val="bg2"/>
          </a:solidFill>
          <a:ln>
            <a:noFill/>
          </a:ln>
          <a:effectLst/>
        </c:spPr>
      </c:pivotFmt>
      <c:pivotFmt>
        <c:idx val="22"/>
        <c:spPr>
          <a:solidFill>
            <a:schemeClr val="bg2"/>
          </a:solidFill>
          <a:ln>
            <a:noFill/>
          </a:ln>
          <a:effectLst/>
        </c:spPr>
      </c:pivotFmt>
      <c:pivotFmt>
        <c:idx val="23"/>
        <c:spPr>
          <a:solidFill>
            <a:schemeClr val="bg2"/>
          </a:solidFill>
          <a:ln>
            <a:noFill/>
          </a:ln>
          <a:effectLst/>
        </c:spPr>
      </c:pivotFmt>
      <c:pivotFmt>
        <c:idx val="24"/>
        <c:spPr>
          <a:solidFill>
            <a:schemeClr val="bg2"/>
          </a:solidFill>
          <a:ln>
            <a:noFill/>
          </a:ln>
          <a:effectLst/>
        </c:spPr>
      </c:pivotFmt>
      <c:pivotFmt>
        <c:idx val="25"/>
        <c:spPr>
          <a:solidFill>
            <a:schemeClr val="bg2"/>
          </a:solidFill>
          <a:ln>
            <a:noFill/>
          </a:ln>
          <a:effectLst/>
        </c:spPr>
      </c:pivotFmt>
      <c:pivotFmt>
        <c:idx val="26"/>
        <c:spPr>
          <a:solidFill>
            <a:schemeClr val="bg2"/>
          </a:solidFill>
          <a:ln>
            <a:noFill/>
          </a:ln>
          <a:effectLst/>
        </c:spPr>
      </c:pivotFmt>
      <c:pivotFmt>
        <c:idx val="27"/>
        <c:spPr>
          <a:solidFill>
            <a:schemeClr val="bg2"/>
          </a:solidFill>
          <a:ln>
            <a:noFill/>
          </a:ln>
          <a:effectLst/>
        </c:spPr>
      </c:pivotFmt>
      <c:pivotFmt>
        <c:idx val="28"/>
        <c:spPr>
          <a:solidFill>
            <a:schemeClr val="bg2"/>
          </a:solidFill>
          <a:ln>
            <a:noFill/>
          </a:ln>
          <a:effectLst/>
        </c:spPr>
      </c:pivotFmt>
      <c:pivotFmt>
        <c:idx val="29"/>
        <c:spPr>
          <a:solidFill>
            <a:srgbClr val="7030A0"/>
          </a:solidFill>
          <a:ln>
            <a:noFill/>
          </a:ln>
          <a:effectLst/>
        </c:spPr>
      </c:pivotFmt>
      <c:pivotFmt>
        <c:idx val="30"/>
        <c:spPr>
          <a:solidFill>
            <a:srgbClr val="7030A0"/>
          </a:solidFill>
          <a:ln>
            <a:noFill/>
          </a:ln>
          <a:effectLst/>
        </c:spPr>
      </c:pivotFmt>
      <c:pivotFmt>
        <c:idx val="31"/>
        <c:spPr>
          <a:solidFill>
            <a:srgbClr val="7030A0"/>
          </a:solidFill>
          <a:ln>
            <a:noFill/>
          </a:ln>
          <a:effectLst/>
        </c:spPr>
      </c:pivotFmt>
      <c:pivotFmt>
        <c:idx val="32"/>
        <c:spPr>
          <a:solidFill>
            <a:srgbClr val="7030A0"/>
          </a:solidFill>
          <a:ln>
            <a:noFill/>
          </a:ln>
          <a:effectLst/>
        </c:spPr>
      </c:pivotFmt>
      <c:pivotFmt>
        <c:idx val="33"/>
        <c:spPr>
          <a:solidFill>
            <a:srgbClr val="7030A0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bg2"/>
          </a:solidFill>
          <a:ln>
            <a:noFill/>
          </a:ln>
          <a:effectLst/>
        </c:spPr>
      </c:pivotFmt>
      <c:pivotFmt>
        <c:idx val="36"/>
        <c:spPr>
          <a:solidFill>
            <a:schemeClr val="bg2"/>
          </a:solidFill>
          <a:ln>
            <a:noFill/>
          </a:ln>
          <a:effectLst/>
        </c:spPr>
      </c:pivotFmt>
      <c:pivotFmt>
        <c:idx val="37"/>
        <c:spPr>
          <a:solidFill>
            <a:schemeClr val="bg2"/>
          </a:solidFill>
          <a:ln>
            <a:noFill/>
          </a:ln>
          <a:effectLst/>
        </c:spPr>
      </c:pivotFmt>
      <c:pivotFmt>
        <c:idx val="38"/>
        <c:spPr>
          <a:solidFill>
            <a:schemeClr val="bg2"/>
          </a:solidFill>
          <a:ln>
            <a:noFill/>
          </a:ln>
          <a:effectLst/>
        </c:spPr>
      </c:pivotFmt>
      <c:pivotFmt>
        <c:idx val="39"/>
        <c:spPr>
          <a:solidFill>
            <a:schemeClr val="bg2"/>
          </a:solidFill>
          <a:ln>
            <a:noFill/>
          </a:ln>
          <a:effectLst/>
        </c:spPr>
      </c:pivotFmt>
      <c:pivotFmt>
        <c:idx val="40"/>
        <c:spPr>
          <a:solidFill>
            <a:schemeClr val="bg2"/>
          </a:solidFill>
          <a:ln>
            <a:noFill/>
          </a:ln>
          <a:effectLst/>
        </c:spPr>
      </c:pivotFmt>
      <c:pivotFmt>
        <c:idx val="41"/>
        <c:spPr>
          <a:solidFill>
            <a:schemeClr val="bg2"/>
          </a:solidFill>
          <a:ln>
            <a:noFill/>
          </a:ln>
          <a:effectLst/>
        </c:spPr>
      </c:pivotFmt>
      <c:pivotFmt>
        <c:idx val="42"/>
        <c:spPr>
          <a:solidFill>
            <a:schemeClr val="bg2"/>
          </a:solidFill>
          <a:ln>
            <a:noFill/>
          </a:ln>
          <a:effectLst/>
        </c:spPr>
      </c:pivotFmt>
      <c:pivotFmt>
        <c:idx val="43"/>
        <c:spPr>
          <a:solidFill>
            <a:schemeClr val="bg2"/>
          </a:solidFill>
          <a:ln>
            <a:noFill/>
          </a:ln>
          <a:effectLst/>
        </c:spPr>
      </c:pivotFmt>
      <c:pivotFmt>
        <c:idx val="44"/>
        <c:spPr>
          <a:solidFill>
            <a:schemeClr val="bg2"/>
          </a:solidFill>
          <a:ln>
            <a:noFill/>
          </a:ln>
          <a:effectLst/>
        </c:spPr>
      </c:pivotFmt>
      <c:pivotFmt>
        <c:idx val="45"/>
        <c:spPr>
          <a:solidFill>
            <a:schemeClr val="bg2"/>
          </a:solidFill>
          <a:ln>
            <a:noFill/>
          </a:ln>
          <a:effectLst/>
        </c:spPr>
      </c:pivotFmt>
      <c:pivotFmt>
        <c:idx val="46"/>
        <c:spPr>
          <a:solidFill>
            <a:srgbClr val="7030A0"/>
          </a:solidFill>
          <a:ln>
            <a:noFill/>
          </a:ln>
          <a:effectLst/>
        </c:spPr>
      </c:pivotFmt>
      <c:pivotFmt>
        <c:idx val="47"/>
        <c:spPr>
          <a:solidFill>
            <a:srgbClr val="7030A0"/>
          </a:solidFill>
          <a:ln>
            <a:noFill/>
          </a:ln>
          <a:effectLst/>
        </c:spPr>
      </c:pivotFmt>
      <c:pivotFmt>
        <c:idx val="48"/>
        <c:spPr>
          <a:solidFill>
            <a:srgbClr val="7030A0"/>
          </a:solidFill>
          <a:ln>
            <a:noFill/>
          </a:ln>
          <a:effectLst/>
        </c:spPr>
      </c:pivotFmt>
      <c:pivotFmt>
        <c:idx val="49"/>
        <c:spPr>
          <a:solidFill>
            <a:srgbClr val="7030A0"/>
          </a:solidFill>
          <a:ln>
            <a:noFill/>
          </a:ln>
          <a:effectLst/>
        </c:spPr>
      </c:pivotFmt>
      <c:pivotFmt>
        <c:idx val="50"/>
        <c:spPr>
          <a:solidFill>
            <a:srgbClr val="7030A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1736882964749755"/>
          <c:y val="3.8095242856548285E-2"/>
          <c:w val="0.86130921484273049"/>
          <c:h val="0.910354569473137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Categories!$B$3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E7-4548-97B0-2C6DE895EA2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E7-4548-97B0-2C6DE895EA23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E7-4548-97B0-2C6DE895EA23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0E7-4548-97B0-2C6DE895EA23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0E7-4548-97B0-2C6DE895EA23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0E7-4548-97B0-2C6DE895EA23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0E7-4548-97B0-2C6DE895EA23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0E7-4548-97B0-2C6DE895EA23}"/>
              </c:ext>
            </c:extLst>
          </c:dPt>
          <c:dPt>
            <c:idx val="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0E7-4548-97B0-2C6DE895EA23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0E7-4548-97B0-2C6DE895EA23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0E7-4548-97B0-2C6DE895EA23}"/>
              </c:ext>
            </c:extLst>
          </c:dPt>
          <c:dPt>
            <c:idx val="11"/>
            <c:invertIfNegative val="0"/>
            <c:bubble3D val="0"/>
            <c:spPr>
              <a:solidFill>
                <a:srgbClr val="00B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0E7-4548-97B0-2C6DE895EA23}"/>
              </c:ext>
            </c:extLst>
          </c:dPt>
          <c:dPt>
            <c:idx val="12"/>
            <c:invertIfNegative val="0"/>
            <c:bubble3D val="0"/>
            <c:spPr>
              <a:solidFill>
                <a:srgbClr val="00B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0E7-4548-97B0-2C6DE895EA23}"/>
              </c:ext>
            </c:extLst>
          </c:dPt>
          <c:dPt>
            <c:idx val="13"/>
            <c:invertIfNegative val="0"/>
            <c:bubble3D val="0"/>
            <c:spPr>
              <a:solidFill>
                <a:srgbClr val="00B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0E7-4548-97B0-2C6DE895EA23}"/>
              </c:ext>
            </c:extLst>
          </c:dPt>
          <c:dPt>
            <c:idx val="14"/>
            <c:invertIfNegative val="0"/>
            <c:bubble3D val="0"/>
            <c:spPr>
              <a:solidFill>
                <a:srgbClr val="00B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0E7-4548-97B0-2C6DE895EA23}"/>
              </c:ext>
            </c:extLst>
          </c:dPt>
          <c:dPt>
            <c:idx val="15"/>
            <c:invertIfNegative val="0"/>
            <c:bubble3D val="0"/>
            <c:spPr>
              <a:solidFill>
                <a:srgbClr val="00B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E0E7-4548-97B0-2C6DE895EA23}"/>
              </c:ext>
            </c:extLst>
          </c:dPt>
          <c:cat>
            <c:strRef>
              <c:f>Categories!$A$4:$A$20</c:f>
              <c:strCache>
                <c:ptCount val="16"/>
                <c:pt idx="0">
                  <c:v>public speaking</c:v>
                </c:pt>
                <c:pt idx="1">
                  <c:v>veganism</c:v>
                </c:pt>
                <c:pt idx="2">
                  <c:v>tennis</c:v>
                </c:pt>
                <c:pt idx="3">
                  <c:v>dogs</c:v>
                </c:pt>
                <c:pt idx="4">
                  <c:v>Studying</c:v>
                </c:pt>
                <c:pt idx="5">
                  <c:v>fitness</c:v>
                </c:pt>
                <c:pt idx="6">
                  <c:v>education</c:v>
                </c:pt>
                <c:pt idx="7">
                  <c:v>soccer</c:v>
                </c:pt>
                <c:pt idx="8">
                  <c:v>travel</c:v>
                </c:pt>
                <c:pt idx="9">
                  <c:v>cooking</c:v>
                </c:pt>
                <c:pt idx="10">
                  <c:v>culture</c:v>
                </c:pt>
                <c:pt idx="11">
                  <c:v>technology</c:v>
                </c:pt>
                <c:pt idx="12">
                  <c:v>food</c:v>
                </c:pt>
                <c:pt idx="13">
                  <c:v>healthy eating</c:v>
                </c:pt>
                <c:pt idx="14">
                  <c:v>science</c:v>
                </c:pt>
                <c:pt idx="15">
                  <c:v>Animals</c:v>
                </c:pt>
              </c:strCache>
            </c:strRef>
          </c:cat>
          <c:val>
            <c:numRef>
              <c:f>Categories!$B$4:$B$20</c:f>
              <c:numCache>
                <c:formatCode>General</c:formatCode>
                <c:ptCount val="16"/>
                <c:pt idx="0">
                  <c:v>1217</c:v>
                </c:pt>
                <c:pt idx="1">
                  <c:v>1248</c:v>
                </c:pt>
                <c:pt idx="2">
                  <c:v>1328</c:v>
                </c:pt>
                <c:pt idx="3">
                  <c:v>1338</c:v>
                </c:pt>
                <c:pt idx="4">
                  <c:v>1363</c:v>
                </c:pt>
                <c:pt idx="5">
                  <c:v>1395</c:v>
                </c:pt>
                <c:pt idx="6">
                  <c:v>1433</c:v>
                </c:pt>
                <c:pt idx="7">
                  <c:v>1457</c:v>
                </c:pt>
                <c:pt idx="8">
                  <c:v>1647</c:v>
                </c:pt>
                <c:pt idx="9">
                  <c:v>1664</c:v>
                </c:pt>
                <c:pt idx="10">
                  <c:v>1676</c:v>
                </c:pt>
                <c:pt idx="11">
                  <c:v>1698</c:v>
                </c:pt>
                <c:pt idx="12">
                  <c:v>1699</c:v>
                </c:pt>
                <c:pt idx="13">
                  <c:v>1717</c:v>
                </c:pt>
                <c:pt idx="14">
                  <c:v>1796</c:v>
                </c:pt>
                <c:pt idx="15">
                  <c:v>1897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0E7-4548-97B0-2C6DE895E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axId val="814067056"/>
        <c:axId val="814065808"/>
      </c:barChart>
      <c:catAx>
        <c:axId val="814067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phik Regular" panose="020B0503030202060203"/>
                <a:ea typeface="+mn-ea"/>
                <a:cs typeface="+mn-cs"/>
              </a:defRPr>
            </a:pPr>
            <a:endParaRPr lang="en-US"/>
          </a:p>
        </c:txPr>
        <c:crossAx val="814065808"/>
        <c:crosses val="autoZero"/>
        <c:auto val="1"/>
        <c:lblAlgn val="ctr"/>
        <c:lblOffset val="100"/>
        <c:noMultiLvlLbl val="0"/>
      </c:catAx>
      <c:valAx>
        <c:axId val="814065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phik Regular" panose="020B0503030202060203"/>
                <a:ea typeface="+mn-ea"/>
                <a:cs typeface="+mn-cs"/>
              </a:defRPr>
            </a:pPr>
            <a:endParaRPr lang="en-US"/>
          </a:p>
        </c:txPr>
        <c:crossAx val="81406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68960" y="156265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CE6899F-9A2D-F62D-826F-1D245B9DE126}"/>
              </a:ext>
            </a:extLst>
          </p:cNvPr>
          <p:cNvSpPr txBox="1"/>
          <p:nvPr/>
        </p:nvSpPr>
        <p:spPr>
          <a:xfrm>
            <a:off x="2011581" y="3156235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AECAED-9279-3B79-04D6-9492CD76D9D7}"/>
              </a:ext>
            </a:extLst>
          </p:cNvPr>
          <p:cNvSpPr txBox="1"/>
          <p:nvPr/>
        </p:nvSpPr>
        <p:spPr>
          <a:xfrm>
            <a:off x="2797887" y="6004437"/>
            <a:ext cx="4325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raphik Regular" panose="020B0503030202060203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4012DC-E1DA-9449-1F39-0D56C6C1FC00}"/>
              </a:ext>
            </a:extLst>
          </p:cNvPr>
          <p:cNvSpPr txBox="1"/>
          <p:nvPr/>
        </p:nvSpPr>
        <p:spPr>
          <a:xfrm>
            <a:off x="10752597" y="1280882"/>
            <a:ext cx="71628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Graphik Regular" panose="020B0503030202060203"/>
              </a:rPr>
              <a:t>The Top 5 categories are </a:t>
            </a:r>
            <a:r>
              <a:rPr lang="en-US" sz="2800" b="1" dirty="0">
                <a:latin typeface="Graphik Regular" panose="020B0503030202060203"/>
              </a:rPr>
              <a:t>Animals, science, healthy living, food, and technology</a:t>
            </a:r>
            <a:r>
              <a:rPr lang="en-US" sz="2800" dirty="0">
                <a:latin typeface="Graphik Regular" panose="020B0503030202060203"/>
              </a:rPr>
              <a:t>. The total reactions for Animals is </a:t>
            </a:r>
            <a:r>
              <a:rPr lang="en-US" sz="2800" b="1" dirty="0">
                <a:latin typeface="Graphik Regular" panose="020B0503030202060203"/>
              </a:rPr>
              <a:t>1,897</a:t>
            </a:r>
            <a:r>
              <a:rPr lang="en-US" sz="2800" dirty="0">
                <a:latin typeface="Graphik Regular" panose="020B0503030202060203"/>
              </a:rPr>
              <a:t> which </a:t>
            </a:r>
            <a:r>
              <a:rPr lang="en-US" sz="2800" b="1" dirty="0">
                <a:latin typeface="Graphik Regular" panose="020B0503030202060203"/>
              </a:rPr>
              <a:t>is 8%</a:t>
            </a:r>
            <a:r>
              <a:rPr lang="en-US" sz="2800" dirty="0">
                <a:latin typeface="Graphik Regular" panose="020B0503030202060203"/>
              </a:rPr>
              <a:t> of the total reactions.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5213D1-B88B-284A-004E-EED897A959DF}"/>
              </a:ext>
            </a:extLst>
          </p:cNvPr>
          <p:cNvSpPr txBox="1"/>
          <p:nvPr/>
        </p:nvSpPr>
        <p:spPr>
          <a:xfrm>
            <a:off x="10839166" y="4311300"/>
            <a:ext cx="7162800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Positive</a:t>
            </a:r>
            <a:r>
              <a:rPr lang="en-US" sz="2800" dirty="0">
                <a:latin typeface="Graphik Regular" panose="020B0503030202060203"/>
              </a:rPr>
              <a:t> feedbacks comprises </a:t>
            </a:r>
            <a:r>
              <a:rPr lang="en-US" sz="2800" b="1" dirty="0">
                <a:latin typeface="Graphik Regular" panose="020B0503030202060203"/>
              </a:rPr>
              <a:t>56% </a:t>
            </a:r>
            <a:r>
              <a:rPr lang="en-US" sz="2800" dirty="0">
                <a:latin typeface="Graphik Regular" panose="020B0503030202060203"/>
              </a:rPr>
              <a:t>and only 13% negative feedbacks which means that users like posts they see in Social Buzz.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AEF59-1F33-CC88-84A6-B2B8234DDD5E}"/>
              </a:ext>
            </a:extLst>
          </p:cNvPr>
          <p:cNvSpPr txBox="1"/>
          <p:nvPr/>
        </p:nvSpPr>
        <p:spPr>
          <a:xfrm>
            <a:off x="10839166" y="7260778"/>
            <a:ext cx="71628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Accenture</a:t>
            </a:r>
            <a:r>
              <a:rPr lang="en-US" sz="2800" dirty="0">
                <a:latin typeface="Graphik Regular" panose="020B0503030202060203"/>
              </a:rPr>
              <a:t> can help in analyzing big data set for future large-scale production.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9014786" cy="5509429"/>
            <a:chOff x="0" y="0"/>
            <a:chExt cx="12019715" cy="345136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chemeClr val="accent1">
                      <a:lumMod val="75000"/>
                    </a:schemeClr>
                  </a:solidFill>
                  <a:latin typeface="Graphik Regular" panose="020B0503030202060203" pitchFamily="34" charset="0"/>
                </a:rPr>
                <a:t>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1305" y="906331"/>
              <a:ext cx="11988410" cy="25450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r>
                <a:rPr lang="en-US" sz="44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r>
                <a:rPr lang="en-US" sz="44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r>
                <a:rPr lang="en-US" sz="44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r>
                <a:rPr lang="en-US" sz="44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r>
                <a:rPr lang="en-US" sz="44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0C46C2-8544-725E-70B3-B333E944277C}"/>
              </a:ext>
            </a:extLst>
          </p:cNvPr>
          <p:cNvSpPr txBox="1"/>
          <p:nvPr/>
        </p:nvSpPr>
        <p:spPr>
          <a:xfrm>
            <a:off x="8499198" y="3411121"/>
            <a:ext cx="7565048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Graphik Regular" panose="020B0503030202060203"/>
              </a:rPr>
              <a:t>Social Buzz has reached over </a:t>
            </a:r>
            <a:r>
              <a:rPr lang="en-US" sz="32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Graphik Regular" panose="020B0503030202060203"/>
              </a:rPr>
              <a:t>500 million </a:t>
            </a:r>
            <a:r>
              <a:rPr lang="en-US" sz="32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Graphik Regular" panose="020B0503030202060203"/>
              </a:rPr>
              <a:t>active users each month. They have scaled quicker than anticipated and need the help of an advisory firm to oversee their scaling process effectively 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75E519-6ABC-39FC-BC80-A2E7199B80A8}"/>
              </a:ext>
            </a:extLst>
          </p:cNvPr>
          <p:cNvSpPr txBox="1"/>
          <p:nvPr/>
        </p:nvSpPr>
        <p:spPr>
          <a:xfrm>
            <a:off x="2470588" y="4733985"/>
            <a:ext cx="67796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b="0" i="0" u="none" strike="noStrike" baseline="0" dirty="0">
              <a:solidFill>
                <a:schemeClr val="bg1"/>
              </a:solidFill>
              <a:latin typeface="Graphik Regular" panose="020B0503030202060203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bg1"/>
                </a:solidFill>
                <a:latin typeface="Graphik Regular" panose="020B0503030202060203"/>
              </a:rPr>
              <a:t>Every day over </a:t>
            </a:r>
            <a:r>
              <a:rPr lang="en-US" sz="2400" b="1" i="0" u="none" strike="noStrike" baseline="0" dirty="0">
                <a:solidFill>
                  <a:schemeClr val="bg1"/>
                </a:solidFill>
                <a:latin typeface="Graphik Regular" panose="020B0503030202060203"/>
              </a:rPr>
              <a:t>100,000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Graphik Regular" panose="020B0503030202060203"/>
              </a:rPr>
              <a:t> pieces of content, ranging from text, images, videos and GIFs are posted. 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Graphik Regular" panose="020B0503030202060203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bg1"/>
                </a:solidFill>
                <a:latin typeface="Graphik Regular" panose="020B0503030202060203"/>
              </a:rPr>
              <a:t>All this data is highly unstructured and requires extremely sophisticated and expensive technology to manage and maintain. 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Graphik Regular" panose="020B0503030202060203"/>
            </a:endParaRPr>
          </a:p>
          <a:p>
            <a:pPr algn="just"/>
            <a:endParaRPr lang="en-US" sz="2400" b="0" i="0" u="none" strike="noStrike" baseline="0" dirty="0">
              <a:solidFill>
                <a:schemeClr val="bg1"/>
              </a:solidFill>
              <a:latin typeface="Graphik Regular" panose="020B0503030202060203"/>
            </a:endParaRPr>
          </a:p>
          <a:p>
            <a:pPr algn="just"/>
            <a:r>
              <a:rPr lang="en-US" sz="2400" b="0" i="0" u="none" strike="noStrike" baseline="0" dirty="0">
                <a:solidFill>
                  <a:schemeClr val="bg1"/>
                </a:solidFill>
                <a:latin typeface="Graphik Regular" panose="020B0503030202060203"/>
              </a:rPr>
              <a:t>Out of the </a:t>
            </a:r>
            <a:r>
              <a:rPr lang="en-US" sz="2400" b="1" i="0" u="none" strike="noStrike" baseline="0" dirty="0">
                <a:solidFill>
                  <a:schemeClr val="bg1"/>
                </a:solidFill>
                <a:latin typeface="Graphik Regular" panose="020B0503030202060203"/>
              </a:rPr>
              <a:t>250 people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Graphik Regular" panose="020B0503030202060203"/>
              </a:rPr>
              <a:t> working at Social Buzz, 200 of them are technical staff working on maintaining this highly complex technology. </a:t>
            </a:r>
            <a:endParaRPr lang="en-US" sz="2400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11825797" y="7173163"/>
            <a:ext cx="2085137" cy="2085137"/>
          </a:xfrm>
          <a:custGeom>
            <a:avLst/>
            <a:gdLst/>
            <a:ahLst/>
            <a:cxnLst/>
            <a:rect l="l" t="t" r="r" b="b"/>
            <a:pathLst>
              <a:path w="6350000" h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800" spc="-80" dirty="0">
                <a:solidFill>
                  <a:schemeClr val="accent1">
                    <a:lumMod val="75000"/>
                  </a:schemeClr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C117BA3C-F862-38E7-DC3B-5F3570A46586}"/>
              </a:ext>
            </a:extLst>
          </p:cNvPr>
          <p:cNvGrpSpPr/>
          <p:nvPr/>
        </p:nvGrpSpPr>
        <p:grpSpPr>
          <a:xfrm>
            <a:off x="14293092" y="1825527"/>
            <a:ext cx="3387263" cy="805710"/>
            <a:chOff x="0" y="-47625"/>
            <a:chExt cx="3488063" cy="1074280"/>
          </a:xfrm>
        </p:grpSpPr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DB1AE89B-566B-2958-A8C5-83E98DBC63CE}"/>
                </a:ext>
              </a:extLst>
            </p:cNvPr>
            <p:cNvSpPr txBox="1"/>
            <p:nvPr/>
          </p:nvSpPr>
          <p:spPr>
            <a:xfrm>
              <a:off x="0" y="564990"/>
              <a:ext cx="3488063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latin typeface="Graphik Regular" panose="020B0503030202060203"/>
                  <a:ea typeface="Gadugi" panose="020B0502040204020203" pitchFamily="34" charset="0"/>
                </a:rPr>
                <a:t>Chief Technology Architect</a:t>
              </a:r>
            </a:p>
          </p:txBody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17CE2AC4-138B-6D34-14EA-E6A575AB026F}"/>
                </a:ext>
              </a:extLst>
            </p:cNvPr>
            <p:cNvSpPr txBox="1"/>
            <p:nvPr/>
          </p:nvSpPr>
          <p:spPr>
            <a:xfrm>
              <a:off x="0" y="-47625"/>
              <a:ext cx="3488063" cy="498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b="1" spc="-21" dirty="0">
                  <a:latin typeface="Graphik Regular" panose="020B0503030202060203"/>
                  <a:ea typeface="Gadugi" panose="020B0502040204020203" pitchFamily="34" charset="0"/>
                </a:rPr>
                <a:t>ANDREW FLEMING</a:t>
              </a:r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8573A3D5-C66B-59DF-159E-05BF8EE55218}"/>
              </a:ext>
            </a:extLst>
          </p:cNvPr>
          <p:cNvGrpSpPr/>
          <p:nvPr/>
        </p:nvGrpSpPr>
        <p:grpSpPr>
          <a:xfrm>
            <a:off x="14455172" y="4740644"/>
            <a:ext cx="3387263" cy="805710"/>
            <a:chOff x="0" y="-47625"/>
            <a:chExt cx="3488063" cy="1074279"/>
          </a:xfrm>
        </p:grpSpPr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67209610-B473-AF42-4590-AFCC0C3B0B4A}"/>
                </a:ext>
              </a:extLst>
            </p:cNvPr>
            <p:cNvSpPr txBox="1"/>
            <p:nvPr/>
          </p:nvSpPr>
          <p:spPr>
            <a:xfrm>
              <a:off x="0" y="564989"/>
              <a:ext cx="3488063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latin typeface="Graphik Regular" panose="020B0503030202060203"/>
                  <a:ea typeface="Gadugi" panose="020B0502040204020203" pitchFamily="34" charset="0"/>
                </a:rPr>
                <a:t>Senior Principal</a:t>
              </a:r>
            </a:p>
          </p:txBody>
        </p:sp>
        <p:sp>
          <p:nvSpPr>
            <p:cNvPr id="37" name="TextBox 37">
              <a:extLst>
                <a:ext uri="{FF2B5EF4-FFF2-40B4-BE49-F238E27FC236}">
                  <a16:creationId xmlns:a16="http://schemas.microsoft.com/office/drawing/2014/main" id="{BC27ABAC-DE1C-A99C-9A36-44FC2C922E67}"/>
                </a:ext>
              </a:extLst>
            </p:cNvPr>
            <p:cNvSpPr txBox="1"/>
            <p:nvPr/>
          </p:nvSpPr>
          <p:spPr>
            <a:xfrm>
              <a:off x="0" y="-47625"/>
              <a:ext cx="3488063" cy="498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b="1" spc="-21" dirty="0">
                  <a:latin typeface="Graphik Regular" panose="020B0503030202060203"/>
                  <a:ea typeface="Gadugi" panose="020B0502040204020203" pitchFamily="34" charset="0"/>
                </a:rPr>
                <a:t>MARCUS ROMPTON</a:t>
              </a:r>
            </a:p>
          </p:txBody>
        </p:sp>
      </p:grpSp>
      <p:grpSp>
        <p:nvGrpSpPr>
          <p:cNvPr id="38" name="Group 35">
            <a:extLst>
              <a:ext uri="{FF2B5EF4-FFF2-40B4-BE49-F238E27FC236}">
                <a16:creationId xmlns:a16="http://schemas.microsoft.com/office/drawing/2014/main" id="{B611EB53-680D-D894-170C-BBABCBB6AFA2}"/>
              </a:ext>
            </a:extLst>
          </p:cNvPr>
          <p:cNvGrpSpPr/>
          <p:nvPr/>
        </p:nvGrpSpPr>
        <p:grpSpPr>
          <a:xfrm>
            <a:off x="14455171" y="7922988"/>
            <a:ext cx="3387263" cy="805710"/>
            <a:chOff x="0" y="-47625"/>
            <a:chExt cx="3488063" cy="1074279"/>
          </a:xfrm>
        </p:grpSpPr>
        <p:sp>
          <p:nvSpPr>
            <p:cNvPr id="39" name="TextBox 36">
              <a:extLst>
                <a:ext uri="{FF2B5EF4-FFF2-40B4-BE49-F238E27FC236}">
                  <a16:creationId xmlns:a16="http://schemas.microsoft.com/office/drawing/2014/main" id="{8DBCAFD7-C710-90E0-76BE-505BD1DCF600}"/>
                </a:ext>
              </a:extLst>
            </p:cNvPr>
            <p:cNvSpPr txBox="1"/>
            <p:nvPr/>
          </p:nvSpPr>
          <p:spPr>
            <a:xfrm>
              <a:off x="0" y="564989"/>
              <a:ext cx="3488063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latin typeface="Graphik Regular" panose="020B0503030202060203"/>
                  <a:ea typeface="Gadugi" panose="020B0502040204020203" pitchFamily="34" charset="0"/>
                </a:rPr>
                <a:t>DATA ANALYST</a:t>
              </a:r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2B5788D0-D375-4812-9137-5B234E728AEB}"/>
                </a:ext>
              </a:extLst>
            </p:cNvPr>
            <p:cNvSpPr txBox="1"/>
            <p:nvPr/>
          </p:nvSpPr>
          <p:spPr>
            <a:xfrm>
              <a:off x="0" y="-47625"/>
              <a:ext cx="3488063" cy="498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b="1" spc="-21" dirty="0">
                  <a:latin typeface="Graphik Regular" panose="020B0503030202060203"/>
                  <a:ea typeface="Gadugi" panose="020B0502040204020203" pitchFamily="34" charset="0"/>
                </a:rPr>
                <a:t>Sayyed Khaleel Basha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07BCF140-2E58-C36D-CE7E-11D2AEA411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17396" r="-936" b="43412"/>
          <a:stretch/>
        </p:blipFill>
        <p:spPr>
          <a:xfrm>
            <a:off x="10899402" y="6867727"/>
            <a:ext cx="2582222" cy="22335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D4573-A0AA-2FB1-FEC5-74F07E6EE2FA}"/>
              </a:ext>
            </a:extLst>
          </p:cNvPr>
          <p:cNvSpPr txBox="1"/>
          <p:nvPr/>
        </p:nvSpPr>
        <p:spPr>
          <a:xfrm>
            <a:off x="3875427" y="1477730"/>
            <a:ext cx="4702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Graphik Regular" panose="020B0503030202060203"/>
              </a:rPr>
              <a:t>Ask The Right Questions</a:t>
            </a:r>
            <a:endParaRPr lang="en-US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B3D940-FB8A-6664-3A48-45CB12AD3E32}"/>
              </a:ext>
            </a:extLst>
          </p:cNvPr>
          <p:cNvSpPr txBox="1"/>
          <p:nvPr/>
        </p:nvSpPr>
        <p:spPr>
          <a:xfrm>
            <a:off x="5683992" y="3055207"/>
            <a:ext cx="3031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Graphik Regular" panose="020B0503030202060203"/>
              </a:rPr>
              <a:t>Data Collection</a:t>
            </a:r>
            <a:endParaRPr lang="en-US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09D9BD-0D0F-A8AE-5AD1-B02D87C9CB9E}"/>
              </a:ext>
            </a:extLst>
          </p:cNvPr>
          <p:cNvSpPr txBox="1"/>
          <p:nvPr/>
        </p:nvSpPr>
        <p:spPr>
          <a:xfrm>
            <a:off x="7371530" y="4729129"/>
            <a:ext cx="287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Graphik Regular" panose="020B0503030202060203"/>
              </a:rPr>
              <a:t> Data Cleaning</a:t>
            </a:r>
            <a:endParaRPr lang="en-US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839FDC-2652-EB22-7747-B21668633C76}"/>
              </a:ext>
            </a:extLst>
          </p:cNvPr>
          <p:cNvSpPr txBox="1"/>
          <p:nvPr/>
        </p:nvSpPr>
        <p:spPr>
          <a:xfrm>
            <a:off x="9360930" y="6266856"/>
            <a:ext cx="3748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Graphik Regular" panose="020B0503030202060203"/>
              </a:rPr>
              <a:t>Analyzing The Data</a:t>
            </a:r>
            <a:endParaRPr lang="en-US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07B019-BE8C-B2D5-D3B2-5007ED5BA996}"/>
              </a:ext>
            </a:extLst>
          </p:cNvPr>
          <p:cNvSpPr txBox="1"/>
          <p:nvPr/>
        </p:nvSpPr>
        <p:spPr>
          <a:xfrm>
            <a:off x="11253175" y="7975777"/>
            <a:ext cx="465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Graphik Regular" panose="020B0503030202060203"/>
              </a:rPr>
              <a:t>Interpreting The Results</a:t>
            </a:r>
            <a:endParaRPr lang="en-US" sz="3600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E92848-963B-3150-0E3A-A256F0066C0C}"/>
              </a:ext>
            </a:extLst>
          </p:cNvPr>
          <p:cNvSpPr txBox="1"/>
          <p:nvPr/>
        </p:nvSpPr>
        <p:spPr>
          <a:xfrm>
            <a:off x="1922227" y="4013768"/>
            <a:ext cx="33820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BAFF"/>
                </a:solidFill>
                <a:latin typeface="Graphik Regular" panose="020B0503030202060203"/>
              </a:rPr>
              <a:t>13,807</a:t>
            </a:r>
            <a:endParaRPr lang="en-US" sz="2800" dirty="0">
              <a:solidFill>
                <a:srgbClr val="00BAFF"/>
              </a:solidFill>
              <a:latin typeface="Graphik Regular" panose="020B0503030202060203"/>
            </a:endParaRPr>
          </a:p>
          <a:p>
            <a:pPr algn="ctr"/>
            <a:r>
              <a:rPr lang="en-US" sz="3200" b="1" dirty="0">
                <a:latin typeface="Graphik Regular" panose="020B0503030202060203"/>
              </a:rPr>
              <a:t>Positive Feedbacks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618C3-FACB-3BE4-4B95-0BDA74E8D8C5}"/>
              </a:ext>
            </a:extLst>
          </p:cNvPr>
          <p:cNvSpPr txBox="1"/>
          <p:nvPr/>
        </p:nvSpPr>
        <p:spPr>
          <a:xfrm>
            <a:off x="7247799" y="4013768"/>
            <a:ext cx="27655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BAFF"/>
                </a:solidFill>
                <a:latin typeface="Graphik Regular" panose="020B0503030202060203"/>
              </a:rPr>
              <a:t>1,622</a:t>
            </a:r>
            <a:endParaRPr lang="en-US" sz="2800" dirty="0">
              <a:solidFill>
                <a:srgbClr val="00BAFF"/>
              </a:solidFill>
              <a:latin typeface="Graphik Regular" panose="020B0503030202060203"/>
            </a:endParaRPr>
          </a:p>
          <a:p>
            <a:pPr algn="ctr"/>
            <a:r>
              <a:rPr lang="en-US" sz="3200" b="1" dirty="0">
                <a:latin typeface="Graphik Regular" panose="020B0503030202060203"/>
              </a:rPr>
              <a:t>Heart Reacts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BC6F98-5B8B-F24B-BCD8-6A5466C49745}"/>
              </a:ext>
            </a:extLst>
          </p:cNvPr>
          <p:cNvSpPr txBox="1"/>
          <p:nvPr/>
        </p:nvSpPr>
        <p:spPr>
          <a:xfrm>
            <a:off x="12239228" y="3521325"/>
            <a:ext cx="386612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BAFF"/>
                </a:solidFill>
                <a:latin typeface="Graphik Regular" panose="020B0503030202060203"/>
              </a:rPr>
              <a:t>1,897</a:t>
            </a:r>
            <a:r>
              <a:rPr lang="en-US" sz="2800" dirty="0">
                <a:latin typeface="Graphik Regular" panose="020B0503030202060203"/>
              </a:rPr>
              <a:t> </a:t>
            </a:r>
          </a:p>
          <a:p>
            <a:pPr algn="ctr"/>
            <a:r>
              <a:rPr lang="en-US" sz="3200" b="1" dirty="0">
                <a:latin typeface="Graphik Regular" panose="020B0503030202060203"/>
              </a:rPr>
              <a:t>Total Reactions under</a:t>
            </a:r>
          </a:p>
          <a:p>
            <a:pPr algn="ctr"/>
            <a:r>
              <a:rPr lang="en-US" sz="3200" b="1" dirty="0">
                <a:latin typeface="Graphik Regular" panose="020B0503030202060203"/>
              </a:rPr>
              <a:t> Animals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86280A26-C251-7BB8-6675-49212AFEF374}"/>
              </a:ext>
            </a:extLst>
          </p:cNvPr>
          <p:cNvSpPr txBox="1"/>
          <p:nvPr/>
        </p:nvSpPr>
        <p:spPr>
          <a:xfrm>
            <a:off x="2726695" y="1306841"/>
            <a:ext cx="1431002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Insights: Percentage of Feedbacks 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2ACAC40-79C6-5E9E-6BAE-69F5EF677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084155"/>
              </p:ext>
            </p:extLst>
          </p:nvPr>
        </p:nvGraphicFramePr>
        <p:xfrm>
          <a:off x="5583504" y="2537947"/>
          <a:ext cx="8912149" cy="69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57CD030F-17A1-79C6-68A3-471A53EDCDDF}"/>
              </a:ext>
            </a:extLst>
          </p:cNvPr>
          <p:cNvSpPr txBox="1"/>
          <p:nvPr/>
        </p:nvSpPr>
        <p:spPr>
          <a:xfrm>
            <a:off x="2929574" y="724439"/>
            <a:ext cx="1431002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Insights: Ranked Category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A8E2F6E-4E16-9EDE-F983-A8A0B6D1A1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032549"/>
              </p:ext>
            </p:extLst>
          </p:nvPr>
        </p:nvGraphicFramePr>
        <p:xfrm>
          <a:off x="3398940" y="1756112"/>
          <a:ext cx="14889060" cy="766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270</Words>
  <Application>Microsoft Office PowerPoint</Application>
  <PresentationFormat>Custom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SAYYED KHALEEL BASHA</cp:lastModifiedBy>
  <cp:revision>9</cp:revision>
  <dcterms:created xsi:type="dcterms:W3CDTF">2006-08-16T00:00:00Z</dcterms:created>
  <dcterms:modified xsi:type="dcterms:W3CDTF">2025-03-30T17:41:21Z</dcterms:modified>
  <dc:identifier>DAEhDyfaYKE</dc:identifier>
</cp:coreProperties>
</file>