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9" r:id="rId3"/>
    <p:sldId id="260" r:id="rId4"/>
    <p:sldId id="261" r:id="rId5"/>
    <p:sldId id="268" r:id="rId6"/>
    <p:sldId id="262" r:id="rId7"/>
    <p:sldId id="274" r:id="rId8"/>
    <p:sldId id="263" r:id="rId9"/>
    <p:sldId id="275" r:id="rId10"/>
    <p:sldId id="265" r:id="rId11"/>
    <p:sldId id="266" r:id="rId12"/>
    <p:sldId id="269" r:id="rId13"/>
    <p:sldId id="272" r:id="rId14"/>
    <p:sldId id="270" r:id="rId15"/>
  </p:sldIdLst>
  <p:sldSz cx="9144000" cy="6858000" type="screen4x3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5" autoAdjust="0"/>
    <p:restoredTop sz="90146" autoAdjust="0"/>
  </p:normalViewPr>
  <p:slideViewPr>
    <p:cSldViewPr snapToGrid="0">
      <p:cViewPr>
        <p:scale>
          <a:sx n="55" d="100"/>
          <a:sy n="55" d="100"/>
        </p:scale>
        <p:origin x="173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4E607-1B93-4E25-8CFC-0848AF690F04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3C257-2990-4C9F-9B99-22312B938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8096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3C257-2990-4C9F-9B99-22312B938BC7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188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3C257-2990-4C9F-9B99-22312B938BC7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087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3C257-2990-4C9F-9B99-22312B938BC7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522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3C257-2990-4C9F-9B99-22312B938BC7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339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3E2E1-A6B0-4E8A-80DF-783CBD8D7491}" type="datetime1">
              <a:rPr lang="ru-RU" smtClean="0"/>
              <a:t>13.06.2019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1B332-9ECC-464E-8679-8DC0976961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2623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3776E-5C6A-4EA8-8C22-B8A3B513DC15}" type="datetime1">
              <a:rPr lang="ru-RU" smtClean="0"/>
              <a:t>13.06.2019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1B332-9ECC-464E-8679-8DC0976961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564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D19E0-A67A-4A75-BFBA-BFBF2A8DDEA6}" type="datetime1">
              <a:rPr lang="ru-RU" smtClean="0"/>
              <a:t>13.06.2019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1B332-9ECC-464E-8679-8DC0976961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0788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E8CF3-1EF9-4B05-A061-8F2F04C43EFD}" type="datetime1">
              <a:rPr lang="ru-RU" smtClean="0"/>
              <a:t>13.06.2019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1B332-9ECC-464E-8679-8DC0976961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722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29F2-075D-41AB-9BB5-3EE761B3CAF0}" type="datetime1">
              <a:rPr lang="ru-RU" smtClean="0"/>
              <a:t>13.06.2019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1B332-9ECC-464E-8679-8DC0976961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118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7225D-BB4C-4C9F-AAA9-C7C5629F210F}" type="datetime1">
              <a:rPr lang="ru-RU" smtClean="0"/>
              <a:t>13.06.2019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1B332-9ECC-464E-8679-8DC0976961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489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21B05-CCDB-48C0-8C4F-88A3932E7D45}" type="datetime1">
              <a:rPr lang="ru-RU" smtClean="0"/>
              <a:t>13.06.2019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1B332-9ECC-464E-8679-8DC0976961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1275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EAB8-8BAA-4272-A2C1-60EBC89633A3}" type="datetime1">
              <a:rPr lang="ru-RU" smtClean="0"/>
              <a:t>13.06.2019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1B332-9ECC-464E-8679-8DC0976961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428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F9DE-68F4-4B2C-B11C-DAF3E7CE5A2D}" type="datetime1">
              <a:rPr lang="ru-RU" smtClean="0"/>
              <a:t>13.06.2019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1B332-9ECC-464E-8679-8DC0976961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1117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F3F4-C02C-4374-BAB4-57B392C08803}" type="datetime1">
              <a:rPr lang="ru-RU" smtClean="0"/>
              <a:t>13.06.2019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1B332-9ECC-464E-8679-8DC0976961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5749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C6E1-F6A5-4E1E-8232-36103DF2EAD6}" type="datetime1">
              <a:rPr lang="ru-RU" smtClean="0"/>
              <a:t>13.06.2019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1B332-9ECC-464E-8679-8DC0976961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61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1FF8E-240D-487C-BB0B-496DC6E054C3}" type="datetime1">
              <a:rPr lang="ru-RU" smtClean="0"/>
              <a:t>13.06.2019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1B332-9ECC-464E-8679-8DC0976961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1243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7713"/>
            <a:ext cx="7772400" cy="4223657"/>
          </a:xfrm>
        </p:spPr>
        <p:txBody>
          <a:bodyPr>
            <a:noAutofit/>
          </a:bodyPr>
          <a:lstStyle/>
          <a:p>
            <a:r>
              <a:rPr lang="ru-RU" sz="2000" dirty="0" smtClean="0"/>
              <a:t>Московский физико-технический институт                    (государственный университет)</a:t>
            </a:r>
            <a:br>
              <a:rPr lang="ru-RU" sz="2000" dirty="0" smtClean="0"/>
            </a:br>
            <a:r>
              <a:rPr lang="ru-RU" sz="2000" dirty="0" smtClean="0"/>
              <a:t>Факультет радиотехники и кибернетики</a:t>
            </a:r>
            <a:br>
              <a:rPr lang="ru-RU" sz="2000" dirty="0" smtClean="0"/>
            </a:br>
            <a:r>
              <a:rPr lang="ru-RU" sz="2000" dirty="0" smtClean="0"/>
              <a:t>Кафедра информатики и вычислительной техники</a:t>
            </a:r>
            <a:br>
              <a:rPr lang="ru-RU" sz="2000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Выпускная квалификационная работа магистра</a:t>
            </a:r>
            <a:br>
              <a:rPr lang="ru-RU" sz="2400" dirty="0" smtClean="0"/>
            </a:br>
            <a:r>
              <a:rPr lang="ru-RU" sz="3200" b="1" dirty="0" smtClean="0"/>
              <a:t/>
            </a:r>
            <a:br>
              <a:rPr lang="ru-RU" sz="3200" b="1" dirty="0" smtClean="0"/>
            </a:br>
            <a:r>
              <a:rPr lang="ru-RU" sz="3200" b="1" dirty="0" smtClean="0"/>
              <a:t>Разработка однопроцессорного и  двухпроцессорного модулей на базе микропроцессора «Эльбрус-8С2» для серверов</a:t>
            </a:r>
            <a:endParaRPr lang="ru-RU" sz="32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00200" y="4966381"/>
            <a:ext cx="6858000" cy="1655762"/>
          </a:xfrm>
        </p:spPr>
        <p:txBody>
          <a:bodyPr/>
          <a:lstStyle/>
          <a:p>
            <a:pPr algn="r"/>
            <a:r>
              <a:rPr lang="ru-RU" dirty="0" smtClean="0"/>
              <a:t>Научный руководитель: д.т.н. Бычков И.Н.</a:t>
            </a:r>
          </a:p>
          <a:p>
            <a:pPr algn="r"/>
            <a:r>
              <a:rPr lang="ru-RU" dirty="0" smtClean="0"/>
              <a:t>Студент: </a:t>
            </a:r>
            <a:r>
              <a:rPr lang="ru-RU" dirty="0" err="1" smtClean="0"/>
              <a:t>Халиков</a:t>
            </a:r>
            <a:r>
              <a:rPr lang="ru-RU" dirty="0" smtClean="0"/>
              <a:t> А.В., 313гр. 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85800" y="6095999"/>
            <a:ext cx="7772400" cy="6604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 smtClean="0"/>
              <a:t>Москва, 2019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282239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03870"/>
            <a:ext cx="8515350" cy="43170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Разработка МУС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535578"/>
            <a:ext cx="3783693" cy="632242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1800" dirty="0" smtClean="0"/>
              <a:t>Основные ограничения:</a:t>
            </a:r>
          </a:p>
          <a:p>
            <a:pPr>
              <a:lnSpc>
                <a:spcPct val="100000"/>
              </a:lnSpc>
            </a:pPr>
            <a:r>
              <a:rPr lang="ru-RU" sz="1800" dirty="0" smtClean="0"/>
              <a:t>МУС-А основан на микросхеме </a:t>
            </a:r>
            <a:r>
              <a:rPr lang="en-US" sz="1800" dirty="0" err="1"/>
              <a:t>Aspeed</a:t>
            </a:r>
            <a:r>
              <a:rPr lang="en-US" sz="1800" dirty="0"/>
              <a:t> AST2400/AST1250</a:t>
            </a:r>
            <a:r>
              <a:rPr lang="en-US" sz="1800" dirty="0" smtClean="0"/>
              <a:t>.</a:t>
            </a:r>
            <a:endParaRPr lang="ru-RU" sz="1800" dirty="0" smtClean="0"/>
          </a:p>
          <a:p>
            <a:pPr>
              <a:lnSpc>
                <a:spcPct val="100000"/>
              </a:lnSpc>
            </a:pPr>
            <a:r>
              <a:rPr lang="ru-RU" sz="1800" dirty="0"/>
              <a:t>С</a:t>
            </a:r>
            <a:r>
              <a:rPr lang="ru-RU" sz="1800" dirty="0" smtClean="0"/>
              <a:t>овместимость </a:t>
            </a:r>
            <a:r>
              <a:rPr lang="ru-RU" sz="1800" dirty="0"/>
              <a:t>с МУС фирмы </a:t>
            </a:r>
            <a:r>
              <a:rPr lang="en-US" sz="1800" dirty="0"/>
              <a:t>Pigeon Point PPMM-700R</a:t>
            </a:r>
            <a:r>
              <a:rPr lang="ru-RU" sz="1800" dirty="0"/>
              <a:t> в серверных модулях. </a:t>
            </a:r>
            <a:endParaRPr lang="ru-RU" sz="1800" dirty="0" smtClean="0"/>
          </a:p>
          <a:p>
            <a:pPr>
              <a:lnSpc>
                <a:spcPct val="100000"/>
              </a:lnSpc>
            </a:pPr>
            <a:r>
              <a:rPr lang="ru-RU" sz="1800" dirty="0" smtClean="0"/>
              <a:t>Компонентная </a:t>
            </a:r>
            <a:r>
              <a:rPr lang="ru-RU" sz="1800"/>
              <a:t>база </a:t>
            </a:r>
            <a:r>
              <a:rPr lang="ru-RU" sz="1800" smtClean="0"/>
              <a:t>МУС представлена </a:t>
            </a:r>
            <a:r>
              <a:rPr lang="ru-RU" sz="1800" dirty="0" smtClean="0"/>
              <a:t>в руководстве </a:t>
            </a:r>
            <a:r>
              <a:rPr lang="ru-RU" sz="1800" dirty="0"/>
              <a:t>по разработке фирмы </a:t>
            </a:r>
            <a:r>
              <a:rPr lang="en-US" sz="1800" dirty="0" err="1"/>
              <a:t>Aspeed</a:t>
            </a:r>
            <a:r>
              <a:rPr lang="ru-RU" sz="1800" dirty="0" smtClean="0"/>
              <a:t>.</a:t>
            </a:r>
            <a:r>
              <a:rPr lang="ru-RU" sz="1800" dirty="0"/>
              <a:t> </a:t>
            </a:r>
            <a:r>
              <a:rPr lang="ru-RU" sz="1800" dirty="0" smtClean="0"/>
              <a:t>ЭКБ анализирована </a:t>
            </a:r>
            <a:r>
              <a:rPr lang="ru-RU" sz="1800" dirty="0"/>
              <a:t>и </a:t>
            </a:r>
            <a:r>
              <a:rPr lang="ru-RU" sz="1800" dirty="0" smtClean="0"/>
              <a:t>выбрана.</a:t>
            </a:r>
            <a:r>
              <a:rPr lang="en-US" sz="1800" dirty="0" smtClean="0"/>
              <a:t> </a:t>
            </a:r>
            <a:endParaRPr lang="ru-RU" sz="18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800" dirty="0" smtClean="0"/>
              <a:t>Приняты следующие решения:</a:t>
            </a:r>
          </a:p>
          <a:p>
            <a:pPr>
              <a:lnSpc>
                <a:spcPct val="100000"/>
              </a:lnSpc>
            </a:pPr>
            <a:r>
              <a:rPr lang="ru-RU" sz="1800" dirty="0"/>
              <a:t>В силу отсутствия интерфейса</a:t>
            </a:r>
            <a:r>
              <a:rPr lang="en-US" sz="1800" dirty="0"/>
              <a:t> SPI</a:t>
            </a:r>
            <a:r>
              <a:rPr lang="ru-RU" sz="1800" dirty="0"/>
              <a:t> программирования </a:t>
            </a:r>
            <a:r>
              <a:rPr lang="ru-RU" sz="1800" dirty="0" err="1"/>
              <a:t>флеш</a:t>
            </a:r>
            <a:r>
              <a:rPr lang="ru-RU" sz="1800" dirty="0"/>
              <a:t>-памяти МУС на </a:t>
            </a:r>
            <a:r>
              <a:rPr lang="en-US" sz="1800" dirty="0"/>
              <a:t>Pigeon-Point PPMM-700R </a:t>
            </a:r>
            <a:r>
              <a:rPr lang="ru-RU" sz="1800" dirty="0"/>
              <a:t>для программирования занят последовательный порт МУС. Во избежание попадания сигнала </a:t>
            </a:r>
            <a:r>
              <a:rPr lang="en-US" sz="1800" dirty="0"/>
              <a:t>RS-232 </a:t>
            </a:r>
            <a:r>
              <a:rPr lang="ru-RU" sz="1800" dirty="0"/>
              <a:t>на микросхему </a:t>
            </a:r>
            <a:r>
              <a:rPr lang="en-US" sz="1800" dirty="0"/>
              <a:t>SPI</a:t>
            </a:r>
            <a:r>
              <a:rPr lang="ru-RU" sz="1800" dirty="0"/>
              <a:t>,</a:t>
            </a:r>
            <a:r>
              <a:rPr lang="en-US" sz="1800" dirty="0"/>
              <a:t> </a:t>
            </a:r>
            <a:r>
              <a:rPr lang="ru-RU" sz="1800" dirty="0"/>
              <a:t>был установлен микропереключатель, изолирующий </a:t>
            </a:r>
            <a:r>
              <a:rPr lang="ru-RU" sz="1800" dirty="0" err="1"/>
              <a:t>флеш</a:t>
            </a:r>
            <a:r>
              <a:rPr lang="ru-RU" sz="1800" dirty="0"/>
              <a:t>-память.</a:t>
            </a:r>
          </a:p>
          <a:p>
            <a:pPr marL="0" indent="0">
              <a:lnSpc>
                <a:spcPct val="100000"/>
              </a:lnSpc>
              <a:buNone/>
            </a:pPr>
            <a:endParaRPr lang="ru-RU" sz="1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059" y="121799"/>
            <a:ext cx="4787648" cy="656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70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03870"/>
            <a:ext cx="8515350" cy="43170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Разработка МУС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535578"/>
            <a:ext cx="8123464" cy="632242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1900" dirty="0" smtClean="0"/>
              <a:t>Составлена электрическая схема согласно документации на </a:t>
            </a:r>
            <a:r>
              <a:rPr lang="en-US" sz="1900" dirty="0" smtClean="0"/>
              <a:t>AST2400 </a:t>
            </a:r>
            <a:r>
              <a:rPr lang="ru-RU" sz="1900" dirty="0" smtClean="0"/>
              <a:t>и на используемые микросхемы.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900" dirty="0" smtClean="0"/>
              <a:t>Выбрано число слоев – 8 и толщина платы – 1мм (стандарт </a:t>
            </a:r>
            <a:r>
              <a:rPr lang="en-US" sz="1900" dirty="0" smtClean="0"/>
              <a:t>DDR3 SODIMM</a:t>
            </a:r>
            <a:r>
              <a:rPr lang="ru-RU" sz="1900" dirty="0" smtClean="0"/>
              <a:t>)</a:t>
            </a:r>
            <a:r>
              <a:rPr lang="en-US" sz="19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900" dirty="0" smtClean="0"/>
              <a:t>Расставлены компоненты и выполнена трассировка, проведен </a:t>
            </a:r>
            <a:r>
              <a:rPr lang="en-US" sz="1900" dirty="0" smtClean="0"/>
              <a:t>DRC</a:t>
            </a:r>
            <a:r>
              <a:rPr lang="ru-RU" sz="19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900" dirty="0" smtClean="0"/>
              <a:t>Подготовлены файлы для отправки на завод и создания КД</a:t>
            </a:r>
            <a:r>
              <a:rPr lang="en-US" sz="1900" dirty="0"/>
              <a:t>.</a:t>
            </a:r>
            <a:endParaRPr lang="ru-RU" sz="19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ru-RU" sz="1900" dirty="0" smtClean="0"/>
              <a:t>Созданная КД проверена</a:t>
            </a:r>
            <a:r>
              <a:rPr lang="en-US" sz="1900" dirty="0" smtClean="0"/>
              <a:t>.</a:t>
            </a:r>
            <a:endParaRPr lang="ru-RU" sz="1900" dirty="0" smtClean="0"/>
          </a:p>
          <a:p>
            <a:pPr>
              <a:lnSpc>
                <a:spcPct val="100000"/>
              </a:lnSpc>
            </a:pPr>
            <a:endParaRPr lang="ru-RU" sz="1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489" y="3207656"/>
            <a:ext cx="6589786" cy="346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52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03870"/>
            <a:ext cx="8515350" cy="43170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Программные средства МУС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535578"/>
            <a:ext cx="7886700" cy="632242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1900" dirty="0" smtClean="0"/>
              <a:t>Использованы </a:t>
            </a:r>
            <a:r>
              <a:rPr lang="ru-RU" sz="1900" dirty="0"/>
              <a:t>и </a:t>
            </a:r>
            <a:r>
              <a:rPr lang="ru-RU" sz="1900" dirty="0" smtClean="0"/>
              <a:t>доработаны программные средства проекта </a:t>
            </a:r>
            <a:r>
              <a:rPr lang="en-US" sz="1900" dirty="0" smtClean="0"/>
              <a:t>Facebook </a:t>
            </a:r>
            <a:r>
              <a:rPr lang="en-US" sz="1900" dirty="0" err="1" smtClean="0"/>
              <a:t>OpenBMC</a:t>
            </a:r>
            <a:r>
              <a:rPr lang="en-US" sz="1900" dirty="0" smtClean="0"/>
              <a:t> </a:t>
            </a:r>
            <a:r>
              <a:rPr lang="ru-RU" sz="1900" dirty="0" smtClean="0"/>
              <a:t>для МУС на основе </a:t>
            </a:r>
            <a:r>
              <a:rPr lang="en-US" sz="1900" dirty="0" err="1" smtClean="0"/>
              <a:t>Aspeed</a:t>
            </a:r>
            <a:r>
              <a:rPr lang="en-US" sz="1900" dirty="0" smtClean="0"/>
              <a:t> AST2400</a:t>
            </a:r>
            <a:r>
              <a:rPr lang="ru-RU" sz="1900" dirty="0" smtClean="0"/>
              <a:t>, исходный код которого находится в открытом доступе</a:t>
            </a:r>
            <a:r>
              <a:rPr lang="en-US" sz="19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900" dirty="0"/>
              <a:t>С</a:t>
            </a:r>
            <a:r>
              <a:rPr lang="ru-RU" sz="1900" dirty="0" smtClean="0"/>
              <a:t>остав программных средств</a:t>
            </a:r>
            <a:r>
              <a:rPr lang="en-US" sz="1900" dirty="0" smtClean="0"/>
              <a:t>:</a:t>
            </a:r>
          </a:p>
          <a:p>
            <a:pPr>
              <a:lnSpc>
                <a:spcPct val="100000"/>
              </a:lnSpc>
            </a:pPr>
            <a:r>
              <a:rPr lang="ru-RU" sz="1900" dirty="0" smtClean="0"/>
              <a:t>программа начального старта </a:t>
            </a:r>
            <a:r>
              <a:rPr lang="en-US" sz="1900" dirty="0" smtClean="0"/>
              <a:t>U-BOOT</a:t>
            </a:r>
          </a:p>
          <a:p>
            <a:pPr>
              <a:lnSpc>
                <a:spcPct val="100000"/>
              </a:lnSpc>
            </a:pPr>
            <a:r>
              <a:rPr lang="ru-RU" sz="1900" dirty="0" smtClean="0"/>
              <a:t>ОС </a:t>
            </a:r>
            <a:r>
              <a:rPr lang="en-US" sz="1900" dirty="0" smtClean="0"/>
              <a:t>Linux</a:t>
            </a:r>
            <a:r>
              <a:rPr lang="ru-RU" sz="1900" dirty="0" smtClean="0"/>
              <a:t>,</a:t>
            </a:r>
            <a:r>
              <a:rPr lang="en-US" sz="1900" dirty="0" smtClean="0"/>
              <a:t> </a:t>
            </a:r>
            <a:r>
              <a:rPr lang="ru-RU" sz="1900" dirty="0" smtClean="0"/>
              <a:t>версия ядра 4.1.19</a:t>
            </a:r>
          </a:p>
          <a:p>
            <a:pPr>
              <a:lnSpc>
                <a:spcPct val="100000"/>
              </a:lnSpc>
            </a:pPr>
            <a:r>
              <a:rPr lang="ru-RU" sz="1900" dirty="0"/>
              <a:t>п</a:t>
            </a:r>
            <a:r>
              <a:rPr lang="ru-RU" sz="1900" dirty="0" smtClean="0"/>
              <a:t>рограммные средства, реализующие функционал МУС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900" dirty="0" smtClean="0"/>
              <a:t>С программными средствами были проведены следующие работы, определяющие функционал МУС: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ru-RU" sz="1900" dirty="0"/>
              <a:t>н</a:t>
            </a:r>
            <a:r>
              <a:rPr lang="ru-RU" sz="1900" dirty="0" smtClean="0"/>
              <a:t>астроен вывод </a:t>
            </a:r>
            <a:r>
              <a:rPr lang="ru-RU" sz="1900" dirty="0" smtClean="0"/>
              <a:t>последовательного порта</a:t>
            </a:r>
            <a:r>
              <a:rPr lang="en-US" sz="1900" dirty="0" smtClean="0"/>
              <a:t>;</a:t>
            </a:r>
            <a:endParaRPr lang="ru-RU" sz="1900" dirty="0" smtClean="0"/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ru-RU" sz="1900" dirty="0" smtClean="0"/>
              <a:t>определены и сконфигурированы </a:t>
            </a:r>
            <a:r>
              <a:rPr lang="en-US" sz="1900" dirty="0" smtClean="0"/>
              <a:t>GPIO, </a:t>
            </a:r>
            <a:r>
              <a:rPr lang="ru-RU" sz="1900" dirty="0" smtClean="0"/>
              <a:t>написаны скрипты для включения</a:t>
            </a:r>
            <a:r>
              <a:rPr lang="en-US" sz="1900" dirty="0" smtClean="0"/>
              <a:t>/</a:t>
            </a:r>
            <a:r>
              <a:rPr lang="ru-RU" sz="1900" dirty="0" smtClean="0"/>
              <a:t>выключения и перезагрузки системы</a:t>
            </a:r>
            <a:r>
              <a:rPr lang="en-US" sz="1900" dirty="0" smtClean="0"/>
              <a:t>;</a:t>
            </a:r>
            <a:endParaRPr lang="ru-RU" sz="1900" dirty="0" smtClean="0"/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ru-RU" sz="1900" dirty="0" smtClean="0"/>
              <a:t>написан скрипт, конфигурирующий программные средства и </a:t>
            </a:r>
            <a:r>
              <a:rPr lang="en-US" sz="1900" dirty="0" smtClean="0"/>
              <a:t>GPIO </a:t>
            </a:r>
            <a:r>
              <a:rPr lang="ru-RU" sz="1900" dirty="0" smtClean="0"/>
              <a:t>при запуске</a:t>
            </a:r>
            <a:r>
              <a:rPr lang="en-US" sz="1900" dirty="0" smtClean="0"/>
              <a:t>;</a:t>
            </a:r>
            <a:endParaRPr lang="ru-RU" sz="1900" dirty="0" smtClean="0"/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ru-RU" sz="1900" dirty="0" smtClean="0"/>
              <a:t>написан скрипт, сохраняющий и загружающий настройки </a:t>
            </a:r>
            <a:r>
              <a:rPr lang="en-US" sz="1900" dirty="0" smtClean="0"/>
              <a:t>IP </a:t>
            </a:r>
            <a:r>
              <a:rPr lang="ru-RU" sz="1900" dirty="0" smtClean="0"/>
              <a:t>и </a:t>
            </a:r>
            <a:r>
              <a:rPr lang="en-US" sz="1900" dirty="0" smtClean="0"/>
              <a:t>MAC </a:t>
            </a:r>
            <a:r>
              <a:rPr lang="ru-RU" sz="1900" dirty="0" smtClean="0"/>
              <a:t>адресов на </a:t>
            </a:r>
            <a:r>
              <a:rPr lang="ru-RU" sz="1900" dirty="0" err="1" smtClean="0"/>
              <a:t>флеш</a:t>
            </a:r>
            <a:r>
              <a:rPr lang="ru-RU" sz="1900" dirty="0" smtClean="0"/>
              <a:t>-память;</a:t>
            </a:r>
            <a:endParaRPr lang="ru-RU" sz="1900" dirty="0" smtClean="0"/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ru-RU" sz="1900" dirty="0" smtClean="0"/>
              <a:t>подключены модули </a:t>
            </a:r>
            <a:r>
              <a:rPr lang="en-US" sz="1900" dirty="0" smtClean="0"/>
              <a:t>Linux </a:t>
            </a:r>
            <a:r>
              <a:rPr lang="ru-RU" sz="1900" dirty="0" smtClean="0"/>
              <a:t>для работы по локальной сети и </a:t>
            </a:r>
            <a:r>
              <a:rPr lang="en-US" sz="1900" dirty="0" smtClean="0"/>
              <a:t>I2C.</a:t>
            </a:r>
            <a:endParaRPr lang="ru-RU" sz="1900" dirty="0" smtClean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ru-RU" sz="1900" dirty="0" smtClean="0"/>
              <a:t>Подготовлены информация и инструкция к МУС-А для создания ПД.</a:t>
            </a:r>
            <a:endParaRPr lang="ru-RU" sz="1900" dirty="0"/>
          </a:p>
        </p:txBody>
      </p:sp>
    </p:spTree>
    <p:extLst>
      <p:ext uri="{BB962C8B-B14F-4D97-AF65-F5344CB8AC3E}">
        <p14:creationId xmlns:p14="http://schemas.microsoft.com/office/powerpoint/2010/main" val="325187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03870"/>
            <a:ext cx="8515350" cy="43170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Программные средства МУС</a:t>
            </a:r>
            <a:endParaRPr lang="ru-RU" dirty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89" y="554563"/>
            <a:ext cx="8026071" cy="33318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89" y="3886447"/>
            <a:ext cx="8026071" cy="29174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9031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03870"/>
            <a:ext cx="8515350" cy="43170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535579"/>
            <a:ext cx="7886700" cy="632242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200" dirty="0"/>
              <a:t>В результате проделанной </a:t>
            </a:r>
            <a:r>
              <a:rPr lang="ru-RU" sz="2200" dirty="0" smtClean="0"/>
              <a:t>работы:</a:t>
            </a:r>
            <a:endParaRPr lang="en-US" sz="2200" dirty="0"/>
          </a:p>
          <a:p>
            <a:pPr>
              <a:lnSpc>
                <a:spcPct val="100000"/>
              </a:lnSpc>
            </a:pPr>
            <a:r>
              <a:rPr lang="ru-RU" sz="2200" dirty="0" smtClean="0"/>
              <a:t>разработан </a:t>
            </a:r>
            <a:r>
              <a:rPr lang="ru-RU" sz="2200" dirty="0"/>
              <a:t>однопроцессорный и двухпроцессорный серверные модули на микропроцессоре «Эльбрус-8С2» в форм-факторах </a:t>
            </a:r>
            <a:r>
              <a:rPr lang="en-US" sz="2200" dirty="0"/>
              <a:t>Micro ATX </a:t>
            </a:r>
            <a:r>
              <a:rPr lang="ru-RU" sz="2200" dirty="0"/>
              <a:t>и </a:t>
            </a:r>
            <a:r>
              <a:rPr lang="en-US" sz="2200" dirty="0"/>
              <a:t>Extended ATX</a:t>
            </a:r>
            <a:r>
              <a:rPr lang="ru-RU" sz="2200" dirty="0"/>
              <a:t> и </a:t>
            </a:r>
            <a:r>
              <a:rPr lang="ru-RU" sz="2200" dirty="0" smtClean="0"/>
              <a:t>реализован </a:t>
            </a:r>
            <a:r>
              <a:rPr lang="ru-RU" sz="2200" dirty="0"/>
              <a:t>на модулях функционал для </a:t>
            </a:r>
            <a:r>
              <a:rPr lang="ru-RU" sz="2200" dirty="0" smtClean="0"/>
              <a:t>наладки</a:t>
            </a:r>
            <a:r>
              <a:rPr lang="en-US" sz="2200" dirty="0"/>
              <a:t>;</a:t>
            </a:r>
            <a:endParaRPr lang="ru-RU" sz="2200" dirty="0"/>
          </a:p>
          <a:p>
            <a:pPr>
              <a:lnSpc>
                <a:spcPct val="100000"/>
              </a:lnSpc>
            </a:pPr>
            <a:r>
              <a:rPr lang="ru-RU" sz="2200" dirty="0" smtClean="0"/>
              <a:t>разработан </a:t>
            </a:r>
            <a:r>
              <a:rPr lang="ru-RU" sz="2200" dirty="0"/>
              <a:t>модуль управления </a:t>
            </a:r>
            <a:r>
              <a:rPr lang="ru-RU" sz="2200" dirty="0" smtClean="0"/>
              <a:t>системой МУС-А в </a:t>
            </a:r>
            <a:r>
              <a:rPr lang="ru-RU" sz="2200" dirty="0"/>
              <a:t>форм-факторе </a:t>
            </a:r>
            <a:r>
              <a:rPr lang="en-US" sz="2200" dirty="0"/>
              <a:t>DDR3 SODIMM, </a:t>
            </a:r>
            <a:r>
              <a:rPr lang="ru-RU" sz="2200" dirty="0"/>
              <a:t>совместимый с </a:t>
            </a:r>
            <a:r>
              <a:rPr lang="ru-RU" sz="2200" dirty="0" smtClean="0"/>
              <a:t>МУС </a:t>
            </a:r>
            <a:r>
              <a:rPr lang="ru-RU" sz="2200" dirty="0"/>
              <a:t>фирмы </a:t>
            </a:r>
            <a:r>
              <a:rPr lang="en-US" sz="2200" dirty="0"/>
              <a:t>Pigeon Point </a:t>
            </a:r>
            <a:r>
              <a:rPr lang="en-US" sz="2200" dirty="0" smtClean="0"/>
              <a:t>PPMM-700R; </a:t>
            </a:r>
            <a:endParaRPr lang="ru-RU" sz="2200" dirty="0"/>
          </a:p>
          <a:p>
            <a:pPr>
              <a:lnSpc>
                <a:spcPct val="100000"/>
              </a:lnSpc>
            </a:pPr>
            <a:r>
              <a:rPr lang="ru-RU" sz="2200" dirty="0" smtClean="0"/>
              <a:t>адаптировано </a:t>
            </a:r>
            <a:r>
              <a:rPr lang="ru-RU" sz="2200" dirty="0"/>
              <a:t>ОПО и СПО для микросхемы </a:t>
            </a:r>
            <a:r>
              <a:rPr lang="en-US" sz="2200" dirty="0" err="1"/>
              <a:t>Aspeed</a:t>
            </a:r>
            <a:r>
              <a:rPr lang="en-US" sz="2200" dirty="0"/>
              <a:t> AST2400 </a:t>
            </a:r>
            <a:r>
              <a:rPr lang="ru-RU" sz="2200" dirty="0"/>
              <a:t>для </a:t>
            </a:r>
            <a:r>
              <a:rPr lang="ru-RU" sz="2200" dirty="0" smtClean="0"/>
              <a:t>разработанного МУС-А</a:t>
            </a:r>
            <a:r>
              <a:rPr lang="en-US" sz="2200" dirty="0" smtClean="0"/>
              <a:t>;</a:t>
            </a:r>
            <a:endParaRPr lang="ru-RU" sz="2200" dirty="0" smtClean="0"/>
          </a:p>
          <a:p>
            <a:pPr>
              <a:lnSpc>
                <a:spcPct val="100000"/>
              </a:lnSpc>
            </a:pPr>
            <a:r>
              <a:rPr lang="ru-RU" sz="2200" dirty="0"/>
              <a:t>подготовлены данные для создания КД, ПД и ТД к </a:t>
            </a:r>
            <a:r>
              <a:rPr lang="ru-RU" sz="2200" dirty="0" smtClean="0"/>
              <a:t>модулям;</a:t>
            </a:r>
          </a:p>
          <a:p>
            <a:pPr>
              <a:lnSpc>
                <a:spcPct val="100000"/>
              </a:lnSpc>
            </a:pPr>
            <a:r>
              <a:rPr lang="ru-RU" sz="2200" dirty="0" smtClean="0"/>
              <a:t>разработанные серверные модули успешно налажены и протестированы</a:t>
            </a:r>
            <a:r>
              <a:rPr lang="ru-RU" sz="2200" dirty="0" smtClean="0"/>
              <a:t>. </a:t>
            </a:r>
            <a:endParaRPr lang="en-US" sz="2200" dirty="0" smtClean="0"/>
          </a:p>
          <a:p>
            <a:pPr>
              <a:lnSpc>
                <a:spcPct val="100000"/>
              </a:lnSpc>
            </a:pPr>
            <a:r>
              <a:rPr lang="ru-RU" sz="2200" dirty="0"/>
              <a:t>п</a:t>
            </a:r>
            <a:r>
              <a:rPr lang="ru-RU" sz="2200" dirty="0" smtClean="0"/>
              <a:t>амять м</a:t>
            </a:r>
            <a:r>
              <a:rPr lang="ru-RU" sz="2200" dirty="0" smtClean="0"/>
              <a:t>одуля  </a:t>
            </a:r>
            <a:r>
              <a:rPr lang="en-US" sz="2200" dirty="0" smtClean="0"/>
              <a:t>E8C2-uATX/SE</a:t>
            </a:r>
            <a:r>
              <a:rPr lang="ru-RU" sz="2200" dirty="0" smtClean="0"/>
              <a:t> продемонстрировала лучшие результаты тестирования на данном </a:t>
            </a:r>
            <a:r>
              <a:rPr lang="ru-RU" sz="2200" dirty="0" err="1" smtClean="0"/>
              <a:t>м.п</a:t>
            </a:r>
            <a:r>
              <a:rPr lang="ru-RU" sz="2200" dirty="0" smtClean="0"/>
              <a:t>. </a:t>
            </a:r>
            <a:r>
              <a:rPr lang="ru-RU" sz="2200" dirty="0" smtClean="0"/>
              <a:t>на частоте 2400МГц.</a:t>
            </a:r>
            <a:endParaRPr lang="ru-RU" sz="2200" dirty="0" smtClean="0"/>
          </a:p>
        </p:txBody>
      </p:sp>
    </p:spTree>
    <p:extLst>
      <p:ext uri="{BB962C8B-B14F-4D97-AF65-F5344CB8AC3E}">
        <p14:creationId xmlns:p14="http://schemas.microsoft.com/office/powerpoint/2010/main" val="362065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03870"/>
            <a:ext cx="8225064" cy="43170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Цель работы и </a:t>
            </a:r>
            <a:r>
              <a:rPr lang="ru-RU" dirty="0" smtClean="0"/>
              <a:t>требования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49" y="666206"/>
            <a:ext cx="8515351" cy="6191794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b="1" dirty="0" smtClean="0"/>
              <a:t>Цель</a:t>
            </a:r>
            <a:r>
              <a:rPr lang="en-US" sz="2000" b="1" dirty="0" smtClean="0"/>
              <a:t>: </a:t>
            </a:r>
            <a:r>
              <a:rPr lang="ru-RU" sz="2000" dirty="0" smtClean="0"/>
              <a:t>разработать однопроцессорный </a:t>
            </a:r>
            <a:r>
              <a:rPr lang="ru-RU" sz="2000" dirty="0" smtClean="0"/>
              <a:t>и </a:t>
            </a:r>
            <a:r>
              <a:rPr lang="ru-RU" sz="2000" dirty="0" smtClean="0"/>
              <a:t>двухпроцессорный серверные модули </a:t>
            </a:r>
            <a:r>
              <a:rPr lang="ru-RU" sz="2000" dirty="0" smtClean="0"/>
              <a:t>на микропроцессоре «Эльбрус-8С2» </a:t>
            </a:r>
            <a:r>
              <a:rPr lang="ru-RU" sz="2000" dirty="0" smtClean="0"/>
              <a:t>и модуль управления системой.</a:t>
            </a:r>
            <a:endParaRPr lang="ru-RU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ru-RU" sz="2000" b="1" dirty="0" smtClean="0"/>
              <a:t>Требования:</a:t>
            </a:r>
            <a:endParaRPr lang="ru-RU" sz="2000" b="1" dirty="0" smtClean="0"/>
          </a:p>
          <a:p>
            <a:pPr>
              <a:lnSpc>
                <a:spcPct val="100000"/>
              </a:lnSpc>
            </a:pPr>
            <a:r>
              <a:rPr lang="ru-RU" sz="2000" dirty="0" smtClean="0"/>
              <a:t>форм-фактор: однопроцессорный </a:t>
            </a:r>
            <a:r>
              <a:rPr lang="ru-RU" sz="2000" dirty="0"/>
              <a:t>модуль – </a:t>
            </a:r>
            <a:r>
              <a:rPr lang="en-US" sz="2000" dirty="0" smtClean="0"/>
              <a:t>Micro ATX</a:t>
            </a:r>
            <a:r>
              <a:rPr lang="ru-RU" sz="2000" dirty="0" smtClean="0"/>
              <a:t>, двухпроцессорный модуль – </a:t>
            </a:r>
            <a:r>
              <a:rPr lang="en-US" sz="2000" dirty="0" smtClean="0"/>
              <a:t>Extended ATX</a:t>
            </a:r>
            <a:r>
              <a:rPr lang="ru-RU" sz="2000" dirty="0" smtClean="0"/>
              <a:t>;</a:t>
            </a:r>
          </a:p>
          <a:p>
            <a:pPr>
              <a:lnSpc>
                <a:spcPct val="100000"/>
              </a:lnSpc>
            </a:pPr>
            <a:r>
              <a:rPr lang="ru-RU" sz="2000" dirty="0" smtClean="0"/>
              <a:t>реализовать на серверных </a:t>
            </a:r>
            <a:r>
              <a:rPr lang="ru-RU" sz="2000" dirty="0" smtClean="0"/>
              <a:t>модулях функционал </a:t>
            </a:r>
            <a:r>
              <a:rPr lang="ru-RU" sz="2000" dirty="0" smtClean="0"/>
              <a:t>наладки</a:t>
            </a:r>
            <a:r>
              <a:rPr lang="ru-RU" sz="2000" dirty="0"/>
              <a:t>;</a:t>
            </a:r>
            <a:endParaRPr lang="ru-RU" sz="2000" dirty="0" smtClean="0"/>
          </a:p>
          <a:p>
            <a:pPr>
              <a:lnSpc>
                <a:spcPct val="100000"/>
              </a:lnSpc>
            </a:pPr>
            <a:r>
              <a:rPr lang="ru-RU" sz="2000" dirty="0" smtClean="0"/>
              <a:t>микросхема МУС – </a:t>
            </a:r>
            <a:r>
              <a:rPr lang="en-US" sz="2000" dirty="0" err="1" smtClean="0"/>
              <a:t>Aspeed</a:t>
            </a:r>
            <a:r>
              <a:rPr lang="en-US" sz="2000" dirty="0" smtClean="0"/>
              <a:t> AST2400; </a:t>
            </a:r>
            <a:r>
              <a:rPr lang="ru-RU" sz="2000" dirty="0"/>
              <a:t>форм-фактор </a:t>
            </a:r>
            <a:r>
              <a:rPr lang="ru-RU" sz="2000" dirty="0" smtClean="0"/>
              <a:t>МУС </a:t>
            </a:r>
            <a:r>
              <a:rPr lang="ru-RU" sz="2000" dirty="0"/>
              <a:t>– </a:t>
            </a:r>
            <a:r>
              <a:rPr lang="en-US" sz="2000" dirty="0" smtClean="0"/>
              <a:t>DDR3 </a:t>
            </a:r>
            <a:r>
              <a:rPr lang="en-US" sz="2000" dirty="0" smtClean="0"/>
              <a:t>SODIMM; </a:t>
            </a:r>
            <a:r>
              <a:rPr lang="ru-RU" sz="2000" dirty="0" smtClean="0"/>
              <a:t>совместимость с </a:t>
            </a:r>
            <a:r>
              <a:rPr lang="en-US" sz="2000" dirty="0" smtClean="0"/>
              <a:t>Pigeon Point </a:t>
            </a:r>
            <a:r>
              <a:rPr lang="en-US" sz="2000" dirty="0" smtClean="0"/>
              <a:t>PPMM-700R</a:t>
            </a:r>
            <a:r>
              <a:rPr lang="ru-RU" sz="2000" dirty="0"/>
              <a:t>;</a:t>
            </a:r>
            <a:endParaRPr lang="ru-RU" sz="2000" dirty="0" smtClean="0"/>
          </a:p>
          <a:p>
            <a:pPr>
              <a:lnSpc>
                <a:spcPct val="100000"/>
              </a:lnSpc>
            </a:pPr>
            <a:r>
              <a:rPr lang="ru-RU" sz="2000" dirty="0" smtClean="0"/>
              <a:t>адаптировать </a:t>
            </a:r>
            <a:r>
              <a:rPr lang="ru-RU" sz="2000" dirty="0" smtClean="0"/>
              <a:t>программные средства для МУС.</a:t>
            </a:r>
            <a:endParaRPr lang="ru-RU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ru-RU" sz="2000" b="1" dirty="0"/>
              <a:t>Модули </a:t>
            </a:r>
            <a:r>
              <a:rPr lang="ru-RU" sz="2000" b="1" dirty="0" smtClean="0"/>
              <a:t>управления системой </a:t>
            </a:r>
            <a:r>
              <a:rPr lang="ru-RU" sz="2000" b="1" dirty="0"/>
              <a:t>(</a:t>
            </a:r>
            <a:r>
              <a:rPr lang="ru-RU" sz="2000" b="1" dirty="0" smtClean="0"/>
              <a:t>МУС)</a:t>
            </a:r>
            <a:r>
              <a:rPr lang="ru-RU" sz="2000" dirty="0" smtClean="0"/>
              <a:t> </a:t>
            </a:r>
            <a:r>
              <a:rPr lang="ru-RU" sz="2000" dirty="0"/>
              <a:t>- модули, интегрированные в серверные модули или подключаемые к ним</a:t>
            </a:r>
            <a:r>
              <a:rPr lang="ru-RU" sz="2000" dirty="0" smtClean="0"/>
              <a:t>.</a:t>
            </a:r>
            <a:r>
              <a:rPr lang="en-US" sz="2000" dirty="0" smtClean="0"/>
              <a:t> </a:t>
            </a:r>
            <a:r>
              <a:rPr lang="ru-RU" sz="2000" dirty="0" smtClean="0"/>
              <a:t>МУС входят в комплект поставки серверных модулей. МУС предоставляют возможность осуществлять следующие действия </a:t>
            </a:r>
            <a:r>
              <a:rPr lang="ru-RU" sz="2000" dirty="0"/>
              <a:t>по сети </a:t>
            </a:r>
            <a:r>
              <a:rPr lang="ru-RU" sz="2000" dirty="0" smtClean="0"/>
              <a:t>МУС системным администраторам:</a:t>
            </a:r>
            <a:endParaRPr lang="ru-RU" sz="20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u-RU" sz="2000" dirty="0"/>
              <a:t>Включение, </a:t>
            </a:r>
            <a:r>
              <a:rPr lang="ru-RU" sz="2000" dirty="0" smtClean="0"/>
              <a:t>выключени</a:t>
            </a:r>
            <a:r>
              <a:rPr lang="ru-RU" sz="2000" dirty="0"/>
              <a:t>е</a:t>
            </a:r>
            <a:r>
              <a:rPr lang="ru-RU" sz="2000" dirty="0" smtClean="0"/>
              <a:t>, </a:t>
            </a:r>
            <a:r>
              <a:rPr lang="ru-RU" sz="2000" dirty="0"/>
              <a:t>перезагрузка сервера</a:t>
            </a:r>
            <a:r>
              <a:rPr lang="en-US" sz="2000" dirty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Предоставление доступа к последовательному порту сервера</a:t>
            </a:r>
            <a:r>
              <a:rPr lang="en-US" sz="2000" dirty="0"/>
              <a:t>;</a:t>
            </a:r>
            <a:r>
              <a:rPr lang="ru-RU" sz="2000" dirty="0"/>
              <a:t> 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Считывание и запись данных в </a:t>
            </a:r>
            <a:r>
              <a:rPr lang="en-US" sz="2000" dirty="0"/>
              <a:t>EEPROM </a:t>
            </a:r>
            <a:r>
              <a:rPr lang="ru-RU" sz="2000" dirty="0"/>
              <a:t>память сервера</a:t>
            </a:r>
            <a:r>
              <a:rPr lang="en-US" sz="2000" dirty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Считывание показаний датчиков температуры, источников напряжения</a:t>
            </a:r>
            <a:r>
              <a:rPr lang="en-US" sz="2000" dirty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Запись системных логов сервера</a:t>
            </a:r>
            <a:r>
              <a:rPr lang="ru-RU" sz="2000" dirty="0" smtClean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 smtClean="0"/>
              <a:t>Другие действия согласно спецификации </a:t>
            </a:r>
            <a:r>
              <a:rPr lang="en-US" sz="2000" dirty="0" smtClean="0"/>
              <a:t>IPMI 2.0</a:t>
            </a:r>
            <a:endParaRPr lang="ru-RU" sz="2000" dirty="0"/>
          </a:p>
          <a:p>
            <a:pPr marL="0" indent="0">
              <a:lnSpc>
                <a:spcPct val="100000"/>
              </a:lnSpc>
              <a:buNone/>
            </a:pP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33900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03870"/>
            <a:ext cx="8515350" cy="43170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Задачи</a:t>
            </a:r>
            <a:r>
              <a:rPr lang="en-US" dirty="0" smtClean="0"/>
              <a:t> </a:t>
            </a:r>
            <a:r>
              <a:rPr lang="ru-RU" dirty="0" smtClean="0"/>
              <a:t>по</a:t>
            </a:r>
            <a:r>
              <a:rPr lang="ru-RU" dirty="0" smtClean="0"/>
              <a:t> разработке модулей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769256"/>
            <a:ext cx="7886700" cy="5921829"/>
          </a:xfrm>
          <a:noFill/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dirty="0" smtClean="0"/>
              <a:t>Формирование и учет основных ограничений – выбор корпуса, расположение компонентов, типов корпусов, выбор электронно-компонентной базы, технологические ограничения (технологии монтажа, тестирования).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000" dirty="0" smtClean="0"/>
              <a:t>Выполнение проектирования согласно маршруту проектирования с учетом указанных ограничений: </a:t>
            </a:r>
            <a:endParaRPr lang="en-US" sz="2000" dirty="0" smtClean="0"/>
          </a:p>
          <a:p>
            <a:pPr>
              <a:lnSpc>
                <a:spcPct val="100000"/>
              </a:lnSpc>
            </a:pPr>
            <a:r>
              <a:rPr lang="ru-RU" sz="2000" dirty="0" smtClean="0"/>
              <a:t>Разработка функциональной схемы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pPr>
              <a:lnSpc>
                <a:spcPct val="100000"/>
              </a:lnSpc>
            </a:pPr>
            <a:r>
              <a:rPr lang="ru-RU" sz="2000" dirty="0" smtClean="0"/>
              <a:t>Разработка принципиальной электрической схемы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pPr>
              <a:lnSpc>
                <a:spcPct val="100000"/>
              </a:lnSpc>
            </a:pPr>
            <a:r>
              <a:rPr lang="ru-RU" sz="2000" dirty="0" smtClean="0"/>
              <a:t>Размещение и трассировка компонентов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pPr>
              <a:lnSpc>
                <a:spcPct val="100000"/>
              </a:lnSpc>
            </a:pPr>
            <a:r>
              <a:rPr lang="ru-RU" sz="2000" dirty="0" smtClean="0"/>
              <a:t>Проведение </a:t>
            </a:r>
            <a:r>
              <a:rPr lang="en-US" sz="2000" dirty="0" smtClean="0"/>
              <a:t>DRC, </a:t>
            </a:r>
            <a:r>
              <a:rPr lang="ru-RU" sz="2000" dirty="0" smtClean="0"/>
              <a:t>поиск ошибок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pPr>
              <a:lnSpc>
                <a:spcPct val="100000"/>
              </a:lnSpc>
            </a:pPr>
            <a:r>
              <a:rPr lang="ru-RU" sz="2000" dirty="0" smtClean="0"/>
              <a:t>Генерация файлов для отправки на завод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pPr>
              <a:lnSpc>
                <a:spcPct val="100000"/>
              </a:lnSpc>
            </a:pPr>
            <a:r>
              <a:rPr lang="ru-RU" sz="2000" dirty="0" smtClean="0"/>
              <a:t>Подготовка файлов для создания конструкторской документации </a:t>
            </a:r>
          </a:p>
          <a:p>
            <a:pPr>
              <a:lnSpc>
                <a:spcPct val="100000"/>
              </a:lnSpc>
            </a:pPr>
            <a:r>
              <a:rPr lang="ru-RU" sz="2000" dirty="0" smtClean="0"/>
              <a:t>Тестирование и наладка</a:t>
            </a:r>
            <a:r>
              <a:rPr lang="en-US" sz="2000" dirty="0"/>
              <a:t>.</a:t>
            </a:r>
            <a:endParaRPr lang="ru-RU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ru-RU" sz="2000" dirty="0" smtClean="0"/>
              <a:t>Участие в создании конструкторской, программной и технологической документации.</a:t>
            </a: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126844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03870"/>
            <a:ext cx="8515350" cy="43170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Анализ ЭКБ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535578"/>
            <a:ext cx="9144000" cy="551075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1800" dirty="0" smtClean="0"/>
              <a:t>Среди </a:t>
            </a:r>
            <a:r>
              <a:rPr lang="ru-RU" sz="1800" dirty="0" smtClean="0"/>
              <a:t>преобразователей напряжения </a:t>
            </a:r>
            <a:r>
              <a:rPr lang="ru-RU" sz="1800" dirty="0" smtClean="0"/>
              <a:t>выбраны следующие:</a:t>
            </a:r>
            <a:endParaRPr lang="ru-RU" sz="1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ru-RU" sz="1600" dirty="0" smtClean="0"/>
              <a:t> </a:t>
            </a:r>
            <a:endParaRPr lang="ru-RU" sz="16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405301"/>
              </p:ext>
            </p:extLst>
          </p:nvPr>
        </p:nvGraphicFramePr>
        <p:xfrm>
          <a:off x="98611" y="967286"/>
          <a:ext cx="894677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5045">
                  <a:extLst>
                    <a:ext uri="{9D8B030D-6E8A-4147-A177-3AD203B41FA5}">
                      <a16:colId xmlns:a16="http://schemas.microsoft.com/office/drawing/2014/main" val="1084798867"/>
                    </a:ext>
                  </a:extLst>
                </a:gridCol>
                <a:gridCol w="1686688">
                  <a:extLst>
                    <a:ext uri="{9D8B030D-6E8A-4147-A177-3AD203B41FA5}">
                      <a16:colId xmlns:a16="http://schemas.microsoft.com/office/drawing/2014/main" val="3267939921"/>
                    </a:ext>
                  </a:extLst>
                </a:gridCol>
                <a:gridCol w="1778355">
                  <a:extLst>
                    <a:ext uri="{9D8B030D-6E8A-4147-A177-3AD203B41FA5}">
                      <a16:colId xmlns:a16="http://schemas.microsoft.com/office/drawing/2014/main" val="1109495330"/>
                    </a:ext>
                  </a:extLst>
                </a:gridCol>
                <a:gridCol w="1796688">
                  <a:extLst>
                    <a:ext uri="{9D8B030D-6E8A-4147-A177-3AD203B41FA5}">
                      <a16:colId xmlns:a16="http://schemas.microsoft.com/office/drawing/2014/main" val="1792326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Линейный преобразователи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AP7331-WG-7 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MAX8527EUD+ 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MIC69153YML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436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Максимальный выходной ток, мА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300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2000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1500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171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Входное напряжение, В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2-6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1,425-3,6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1,65-5,5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009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Выходное напряжение, 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0,8-5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0,5-</a:t>
                      </a:r>
                      <a:r>
                        <a:rPr lang="en-US" dirty="0" smtClean="0"/>
                        <a:t>4,8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0,5-5,5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398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Размеры, мм и корпус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3x3, SOT25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5x6,4, TSSOP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3x3, DFN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481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Цена, $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0,15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2,2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062139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628881"/>
              </p:ext>
            </p:extLst>
          </p:nvPr>
        </p:nvGraphicFramePr>
        <p:xfrm>
          <a:off x="98611" y="3320210"/>
          <a:ext cx="8946776" cy="3446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0048">
                  <a:extLst>
                    <a:ext uri="{9D8B030D-6E8A-4147-A177-3AD203B41FA5}">
                      <a16:colId xmlns:a16="http://schemas.microsoft.com/office/drawing/2014/main" val="1213186548"/>
                    </a:ext>
                  </a:extLst>
                </a:gridCol>
                <a:gridCol w="681317">
                  <a:extLst>
                    <a:ext uri="{9D8B030D-6E8A-4147-A177-3AD203B41FA5}">
                      <a16:colId xmlns:a16="http://schemas.microsoft.com/office/drawing/2014/main" val="529282764"/>
                    </a:ext>
                  </a:extLst>
                </a:gridCol>
                <a:gridCol w="663389">
                  <a:extLst>
                    <a:ext uri="{9D8B030D-6E8A-4147-A177-3AD203B41FA5}">
                      <a16:colId xmlns:a16="http://schemas.microsoft.com/office/drawing/2014/main" val="1216844694"/>
                    </a:ext>
                  </a:extLst>
                </a:gridCol>
                <a:gridCol w="663388">
                  <a:extLst>
                    <a:ext uri="{9D8B030D-6E8A-4147-A177-3AD203B41FA5}">
                      <a16:colId xmlns:a16="http://schemas.microsoft.com/office/drawing/2014/main" val="2910682100"/>
                    </a:ext>
                  </a:extLst>
                </a:gridCol>
                <a:gridCol w="663388">
                  <a:extLst>
                    <a:ext uri="{9D8B030D-6E8A-4147-A177-3AD203B41FA5}">
                      <a16:colId xmlns:a16="http://schemas.microsoft.com/office/drawing/2014/main" val="2087973364"/>
                    </a:ext>
                  </a:extLst>
                </a:gridCol>
                <a:gridCol w="788894">
                  <a:extLst>
                    <a:ext uri="{9D8B030D-6E8A-4147-A177-3AD203B41FA5}">
                      <a16:colId xmlns:a16="http://schemas.microsoft.com/office/drawing/2014/main" val="2496811601"/>
                    </a:ext>
                  </a:extLst>
                </a:gridCol>
                <a:gridCol w="806824">
                  <a:extLst>
                    <a:ext uri="{9D8B030D-6E8A-4147-A177-3AD203B41FA5}">
                      <a16:colId xmlns:a16="http://schemas.microsoft.com/office/drawing/2014/main" val="4073004005"/>
                    </a:ext>
                  </a:extLst>
                </a:gridCol>
                <a:gridCol w="663388">
                  <a:extLst>
                    <a:ext uri="{9D8B030D-6E8A-4147-A177-3AD203B41FA5}">
                      <a16:colId xmlns:a16="http://schemas.microsoft.com/office/drawing/2014/main" val="2131977128"/>
                    </a:ext>
                  </a:extLst>
                </a:gridCol>
                <a:gridCol w="726140">
                  <a:extLst>
                    <a:ext uri="{9D8B030D-6E8A-4147-A177-3AD203B41FA5}">
                      <a16:colId xmlns:a16="http://schemas.microsoft.com/office/drawing/2014/main" val="364635890"/>
                    </a:ext>
                  </a:extLst>
                </a:gridCol>
              </a:tblGrid>
              <a:tr h="886597">
                <a:tc>
                  <a:txBody>
                    <a:bodyPr/>
                    <a:lstStyle/>
                    <a:p>
                      <a:r>
                        <a:rPr lang="ru-RU" dirty="0" smtClean="0"/>
                        <a:t>Импульсные преобразователи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PDT012A0X3</a:t>
                      </a:r>
                      <a:endParaRPr lang="ru-RU" dirty="0"/>
                    </a:p>
                  </a:txBody>
                  <a:tcPr vert="vert27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MDT040A0X3</a:t>
                      </a:r>
                      <a:endParaRPr lang="ru-RU" dirty="0"/>
                    </a:p>
                  </a:txBody>
                  <a:tcPr vert="vert27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UDT020A0X3</a:t>
                      </a:r>
                      <a:endParaRPr lang="ru-RU" dirty="0"/>
                    </a:p>
                  </a:txBody>
                  <a:tcPr vert="vert27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PDT003A0X3</a:t>
                      </a:r>
                      <a:endParaRPr lang="ru-RU" dirty="0"/>
                    </a:p>
                  </a:txBody>
                  <a:tcPr vert="vert27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IR3843A</a:t>
                      </a:r>
                      <a:endParaRPr lang="ru-RU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IR3899</a:t>
                      </a:r>
                      <a:endParaRPr lang="ru-RU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IR3899</a:t>
                      </a:r>
                      <a:endParaRPr lang="ru-RU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TPS543C20</a:t>
                      </a:r>
                      <a:endParaRPr lang="ru-RU" dirty="0"/>
                    </a:p>
                  </a:txBody>
                  <a:tcPr vert="vert270"/>
                </a:tc>
                <a:extLst>
                  <a:ext uri="{0D108BD9-81ED-4DB2-BD59-A6C34878D82A}">
                    <a16:rowId xmlns:a16="http://schemas.microsoft.com/office/drawing/2014/main" val="11947762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 smtClean="0"/>
                        <a:t>Максимальный выходной </a:t>
                      </a:r>
                      <a:r>
                        <a:rPr lang="ru-RU" dirty="0" err="1" smtClean="0"/>
                        <a:t>ток,А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12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403741"/>
                  </a:ext>
                </a:extLst>
              </a:tr>
              <a:tr h="363110">
                <a:tc>
                  <a:txBody>
                    <a:bodyPr/>
                    <a:lstStyle/>
                    <a:p>
                      <a:r>
                        <a:rPr lang="ru-RU" dirty="0" smtClean="0"/>
                        <a:t>Входное напряжение, В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3-14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5-14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3-14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3-14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2-21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1-21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2-22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4-14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225945"/>
                  </a:ext>
                </a:extLst>
              </a:tr>
              <a:tr h="363110">
                <a:tc>
                  <a:txBody>
                    <a:bodyPr/>
                    <a:lstStyle/>
                    <a:p>
                      <a:r>
                        <a:rPr lang="ru-RU" dirty="0" smtClean="0"/>
                        <a:t>Выходное напряжение, 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0,6-5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0,6-2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0,6-5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0,6-5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0,7-19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0,5-18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0,6-5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0,6-5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503415"/>
                  </a:ext>
                </a:extLst>
              </a:tr>
              <a:tr h="363110">
                <a:tc>
                  <a:txBody>
                    <a:bodyPr/>
                    <a:lstStyle/>
                    <a:p>
                      <a:r>
                        <a:rPr lang="ru-RU" dirty="0" smtClean="0"/>
                        <a:t>Встроенная индуктивность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188816"/>
                  </a:ext>
                </a:extLst>
              </a:tr>
              <a:tr h="363110">
                <a:tc>
                  <a:txBody>
                    <a:bodyPr/>
                    <a:lstStyle/>
                    <a:p>
                      <a:r>
                        <a:rPr lang="ru-RU" dirty="0" smtClean="0"/>
                        <a:t>Шина </a:t>
                      </a:r>
                      <a:r>
                        <a:rPr lang="en-US" dirty="0" err="1" smtClean="0"/>
                        <a:t>PMBus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602111"/>
                  </a:ext>
                </a:extLst>
              </a:tr>
              <a:tr h="363110">
                <a:tc>
                  <a:txBody>
                    <a:bodyPr/>
                    <a:lstStyle/>
                    <a:p>
                      <a:r>
                        <a:rPr lang="ru-RU" dirty="0" smtClean="0"/>
                        <a:t>Длина, мм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33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12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603531"/>
                  </a:ext>
                </a:extLst>
              </a:tr>
              <a:tr h="363110">
                <a:tc>
                  <a:txBody>
                    <a:bodyPr/>
                    <a:lstStyle/>
                    <a:p>
                      <a:r>
                        <a:rPr lang="ru-RU" dirty="0" smtClean="0"/>
                        <a:t>Цена, $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25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12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1,5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504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579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Объект 10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45" y="487362"/>
            <a:ext cx="7484759" cy="6370638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03869"/>
            <a:ext cx="8515350" cy="76698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Схема однопроцессорного модуля </a:t>
            </a:r>
            <a:r>
              <a:rPr lang="en-US" dirty="0" smtClean="0"/>
              <a:t>E8C2-uATX/SE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242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30629"/>
            <a:ext cx="5543550" cy="88910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Решения по разработке электрической схемы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879" y="2306885"/>
            <a:ext cx="4585122" cy="4551116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6348046" y="60115"/>
            <a:ext cx="311247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1 – процессорный блок</a:t>
            </a:r>
            <a:r>
              <a:rPr lang="en-US" sz="2000" dirty="0"/>
              <a:t>; </a:t>
            </a:r>
            <a:endParaRPr lang="ru-RU" sz="2000" dirty="0" smtClean="0"/>
          </a:p>
          <a:p>
            <a:r>
              <a:rPr lang="ru-RU" sz="2000" dirty="0" smtClean="0"/>
              <a:t>2 </a:t>
            </a:r>
            <a:r>
              <a:rPr lang="ru-RU" sz="2000" dirty="0"/>
              <a:t>– блок соединителей</a:t>
            </a:r>
            <a:r>
              <a:rPr lang="en-US" sz="2000" dirty="0"/>
              <a:t> </a:t>
            </a:r>
            <a:r>
              <a:rPr lang="ru-RU" sz="2000" dirty="0"/>
              <a:t>задней панели</a:t>
            </a:r>
            <a:r>
              <a:rPr lang="en-US" sz="2000" dirty="0"/>
              <a:t>;</a:t>
            </a:r>
            <a:r>
              <a:rPr lang="ru-RU" sz="2000" dirty="0"/>
              <a:t> </a:t>
            </a:r>
            <a:endParaRPr lang="ru-RU" sz="2000" dirty="0" smtClean="0"/>
          </a:p>
          <a:p>
            <a:r>
              <a:rPr lang="ru-RU" sz="2000" dirty="0" smtClean="0"/>
              <a:t>3 </a:t>
            </a:r>
            <a:r>
              <a:rPr lang="ru-RU" sz="2000" dirty="0"/>
              <a:t>– соединитель МУС; </a:t>
            </a:r>
            <a:endParaRPr lang="ru-RU" sz="2000" dirty="0" smtClean="0"/>
          </a:p>
          <a:p>
            <a:r>
              <a:rPr lang="ru-RU" sz="2000" dirty="0" smtClean="0"/>
              <a:t>4 </a:t>
            </a:r>
            <a:r>
              <a:rPr lang="ru-RU" sz="2000" dirty="0"/>
              <a:t>– контроллер периферийных интерфейсов КПИ-2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28648" y="1183500"/>
            <a:ext cx="3930231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0400" indent="-230400">
              <a:buFont typeface="Arial" panose="020B0604020202020204" pitchFamily="34" charset="0"/>
              <a:buChar char="•"/>
            </a:pPr>
            <a:r>
              <a:rPr lang="ru-RU" sz="2200" dirty="0" smtClean="0"/>
              <a:t>Взяты </a:t>
            </a:r>
            <a:r>
              <a:rPr lang="ru-RU" sz="2200" dirty="0"/>
              <a:t>за основу модули на микропроцессоре «Эльбрус-8С», удален процессорный блок.</a:t>
            </a:r>
            <a:r>
              <a:rPr lang="en-US" sz="2200" dirty="0"/>
              <a:t> </a:t>
            </a:r>
            <a:r>
              <a:rPr lang="ru-RU" sz="2200" dirty="0"/>
              <a:t> В процессорный блок входят: микропроцессор, оперативная память, </a:t>
            </a:r>
            <a:r>
              <a:rPr lang="ru-RU" sz="2200" dirty="0" smtClean="0"/>
              <a:t>системы </a:t>
            </a:r>
            <a:r>
              <a:rPr lang="ru-RU" sz="2200" dirty="0"/>
              <a:t>питания </a:t>
            </a:r>
            <a:r>
              <a:rPr lang="ru-RU" sz="2200" dirty="0" smtClean="0"/>
              <a:t>и синхронизации микропроцессора.</a:t>
            </a:r>
          </a:p>
          <a:p>
            <a:pPr marL="230400" indent="-2304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200" dirty="0" smtClean="0"/>
              <a:t>Разработаны </a:t>
            </a:r>
            <a:r>
              <a:rPr lang="ru-RU" sz="2200" dirty="0"/>
              <a:t>процессорные блоки для </a:t>
            </a:r>
            <a:r>
              <a:rPr lang="ru-RU" sz="2200" dirty="0" err="1"/>
              <a:t>м.п</a:t>
            </a:r>
            <a:r>
              <a:rPr lang="ru-RU" sz="2200" dirty="0"/>
              <a:t>. «Эльбрус-8С2</a:t>
            </a:r>
            <a:r>
              <a:rPr lang="ru-RU" sz="2200" dirty="0" smtClean="0"/>
              <a:t>».</a:t>
            </a:r>
          </a:p>
          <a:p>
            <a:pPr marL="230400" indent="-230400">
              <a:buFont typeface="Arial" panose="020B0604020202020204" pitchFamily="34" charset="0"/>
              <a:buChar char="•"/>
            </a:pPr>
            <a:r>
              <a:rPr lang="ru-RU" sz="2200" dirty="0"/>
              <a:t>Определены компоненты </a:t>
            </a:r>
            <a:r>
              <a:rPr lang="ru-RU" sz="2200" dirty="0" smtClean="0"/>
              <a:t>модулей.</a:t>
            </a:r>
            <a:endParaRPr lang="ru-RU" sz="2200" dirty="0"/>
          </a:p>
          <a:p>
            <a:pPr marL="230400" indent="-2304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5744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03870"/>
            <a:ext cx="8515350" cy="1039130"/>
          </a:xfrm>
        </p:spPr>
        <p:txBody>
          <a:bodyPr>
            <a:normAutofit fontScale="90000"/>
          </a:bodyPr>
          <a:lstStyle/>
          <a:p>
            <a:r>
              <a:rPr lang="ru-RU" dirty="0"/>
              <a:t>Решения </a:t>
            </a:r>
            <a:r>
              <a:rPr lang="ru-RU" dirty="0" smtClean="0"/>
              <a:t>по </a:t>
            </a:r>
            <a:r>
              <a:rPr lang="ru-RU" dirty="0"/>
              <a:t>разработке электрической схемы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318846"/>
            <a:ext cx="7886700" cy="8241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dirty="0" smtClean="0"/>
              <a:t>Произведен </a:t>
            </a:r>
            <a:r>
              <a:rPr lang="ru-RU" sz="2200" dirty="0"/>
              <a:t>расчет индуктивностей, емкостей и </a:t>
            </a:r>
            <a:r>
              <a:rPr lang="ru-RU" sz="2200" dirty="0" smtClean="0"/>
              <a:t>резисторов.</a:t>
            </a:r>
            <a:endParaRPr lang="ru-RU" sz="2200" dirty="0"/>
          </a:p>
          <a:p>
            <a:pPr>
              <a:lnSpc>
                <a:spcPct val="100000"/>
              </a:lnSpc>
            </a:pPr>
            <a:r>
              <a:rPr lang="ru-RU" sz="2200" dirty="0" smtClean="0"/>
              <a:t>Подключены интерфейсы к микросхемам и соединителям согласно их стандартам.</a:t>
            </a:r>
            <a:endParaRPr lang="ru-RU" sz="2200" dirty="0"/>
          </a:p>
          <a:p>
            <a:pPr>
              <a:lnSpc>
                <a:spcPct val="100000"/>
              </a:lnSpc>
            </a:pPr>
            <a:r>
              <a:rPr lang="ru-RU" sz="2200" dirty="0" smtClean="0"/>
              <a:t>Для анализа рабочей области напряжения разделено </a:t>
            </a:r>
            <a:r>
              <a:rPr lang="ru-RU" sz="2200" dirty="0"/>
              <a:t>питание </a:t>
            </a:r>
            <a:r>
              <a:rPr lang="en-US" sz="2200" dirty="0"/>
              <a:t>+0V9_UNCORE </a:t>
            </a:r>
            <a:r>
              <a:rPr lang="ru-RU" sz="2200" dirty="0"/>
              <a:t>на два номинала </a:t>
            </a:r>
            <a:r>
              <a:rPr lang="en-US" sz="2200" dirty="0"/>
              <a:t>+0V9_MC (</a:t>
            </a:r>
            <a:r>
              <a:rPr lang="ru-RU" sz="2200" dirty="0"/>
              <a:t>питание подсистемы памяти</a:t>
            </a:r>
            <a:r>
              <a:rPr lang="en-US" sz="2200" dirty="0"/>
              <a:t>)</a:t>
            </a:r>
            <a:r>
              <a:rPr lang="ru-RU" sz="2200" dirty="0"/>
              <a:t> и </a:t>
            </a:r>
            <a:r>
              <a:rPr lang="en-US" sz="2200" dirty="0"/>
              <a:t>+0V9_LINK (</a:t>
            </a:r>
            <a:r>
              <a:rPr lang="ru-RU" sz="2200" dirty="0"/>
              <a:t>питание подсистемы </a:t>
            </a:r>
            <a:r>
              <a:rPr lang="ru-RU" sz="2200" dirty="0" err="1"/>
              <a:t>линков</a:t>
            </a:r>
            <a:r>
              <a:rPr lang="en-US" sz="2200" dirty="0"/>
              <a:t>)</a:t>
            </a:r>
            <a:r>
              <a:rPr lang="ru-RU" sz="2200" dirty="0"/>
              <a:t>, подключены тестовые точки к выходному напряжению основных номиналов, к резисторам, определяющим выходное напряжение и к синхросигналам </a:t>
            </a:r>
            <a:r>
              <a:rPr lang="ru-RU" sz="2200" dirty="0" smtClean="0"/>
              <a:t>микропроцессора</a:t>
            </a:r>
            <a:r>
              <a:rPr lang="en-US" sz="2200" dirty="0" smtClean="0"/>
              <a:t>, </a:t>
            </a:r>
            <a:r>
              <a:rPr lang="ru-RU" sz="2200" dirty="0" smtClean="0"/>
              <a:t>предоставлена </a:t>
            </a:r>
            <a:r>
              <a:rPr lang="ru-RU" sz="2200" dirty="0"/>
              <a:t>возможность </a:t>
            </a:r>
            <a:r>
              <a:rPr lang="ru-RU" sz="2200" dirty="0" err="1"/>
              <a:t>программно</a:t>
            </a:r>
            <a:r>
              <a:rPr lang="ru-RU" sz="2200" dirty="0"/>
              <a:t> изменять напряжение на преобразователях.</a:t>
            </a:r>
          </a:p>
          <a:p>
            <a:pPr>
              <a:lnSpc>
                <a:spcPct val="100000"/>
              </a:lnSpc>
            </a:pPr>
            <a:r>
              <a:rPr lang="ru-RU" sz="2200" dirty="0" smtClean="0"/>
              <a:t>Подключены устройства, управляемые по </a:t>
            </a:r>
            <a:r>
              <a:rPr lang="en-US" sz="2200" dirty="0" smtClean="0"/>
              <a:t>I2C</a:t>
            </a:r>
            <a:r>
              <a:rPr lang="ru-RU" sz="2200" dirty="0" smtClean="0"/>
              <a:t>, а также КПИ-2 и МУП к </a:t>
            </a:r>
            <a:r>
              <a:rPr lang="en-US" sz="2200" dirty="0" smtClean="0"/>
              <a:t>I2C </a:t>
            </a:r>
            <a:r>
              <a:rPr lang="ru-RU" sz="2200" dirty="0" smtClean="0"/>
              <a:t>шинам.  Подключены устройства к шине </a:t>
            </a:r>
            <a:r>
              <a:rPr lang="en-US" sz="2200" dirty="0" smtClean="0"/>
              <a:t>JTAG.</a:t>
            </a:r>
            <a:endParaRPr lang="en-US" sz="2200" dirty="0"/>
          </a:p>
          <a:p>
            <a:pPr>
              <a:lnSpc>
                <a:spcPct val="100000"/>
              </a:lnSpc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38486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53201"/>
            <a:ext cx="8515350" cy="96475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</a:t>
            </a:r>
            <a:r>
              <a:rPr lang="ru-RU" dirty="0" smtClean="0"/>
              <a:t>ешения по р</a:t>
            </a:r>
            <a:r>
              <a:rPr lang="ru-RU" dirty="0" smtClean="0"/>
              <a:t>азмещении </a:t>
            </a:r>
            <a:r>
              <a:rPr lang="ru-RU" dirty="0" smtClean="0"/>
              <a:t>и </a:t>
            </a:r>
            <a:r>
              <a:rPr lang="ru-RU" dirty="0" smtClean="0"/>
              <a:t>трассировке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967286"/>
            <a:ext cx="8515349" cy="632242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u-RU" sz="1900" dirty="0" smtClean="0"/>
              <a:t>Выбрано число слоев – 14. Заданы параметры трасс, исходя из их значений волнового сопротивления.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u-RU" sz="1900" dirty="0" smtClean="0"/>
              <a:t>Произведены размещение и трассировка.</a:t>
            </a:r>
            <a:endParaRPr lang="ru-RU" sz="1900" dirty="0" smtClean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u-RU" sz="1900" dirty="0" smtClean="0"/>
              <a:t>Произведена </a:t>
            </a:r>
            <a:r>
              <a:rPr lang="ru-RU" sz="1900" dirty="0"/>
              <a:t>установка выбранных </a:t>
            </a:r>
            <a:r>
              <a:rPr lang="ru-RU" sz="1900" dirty="0" smtClean="0"/>
              <a:t>микросхем и соединителей вне процессорного блока с учетом требований по селективной пайке и произведена трассировка согласно требованиям и стандартам.  Определены полигоны питания на слоях питания. Методами САПР </a:t>
            </a:r>
            <a:r>
              <a:rPr lang="en-US" sz="1900" dirty="0" smtClean="0"/>
              <a:t>Mentor Graphics </a:t>
            </a:r>
            <a:r>
              <a:rPr lang="ru-RU" sz="1900" dirty="0" smtClean="0"/>
              <a:t>установлено падение напряжения на полигонах питания.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u-RU" sz="1900" dirty="0" smtClean="0"/>
              <a:t>Проведены доработки по улучшению трассировки высокочастотных интерфейсов.</a:t>
            </a:r>
            <a:endParaRPr lang="ru-RU" sz="1900" dirty="0" smtClean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922" y="4343399"/>
            <a:ext cx="4589584" cy="243218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40" y="4343400"/>
            <a:ext cx="3387689" cy="243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94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0"/>
            <a:ext cx="8515350" cy="119017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</a:t>
            </a:r>
            <a:r>
              <a:rPr lang="ru-RU" dirty="0"/>
              <a:t>в</a:t>
            </a:r>
            <a:r>
              <a:rPr lang="ru-RU" dirty="0" smtClean="0"/>
              <a:t>едение </a:t>
            </a:r>
            <a:r>
              <a:rPr lang="en-US" dirty="0" smtClean="0"/>
              <a:t>DRC </a:t>
            </a:r>
            <a:r>
              <a:rPr lang="ru-RU" dirty="0" smtClean="0"/>
              <a:t>и подготовка к созданию КД. Наладка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190171"/>
            <a:ext cx="5860073" cy="566782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u-RU" sz="2000" dirty="0" smtClean="0"/>
              <a:t>Проведен </a:t>
            </a:r>
            <a:r>
              <a:rPr lang="en-US" sz="2000" dirty="0" smtClean="0"/>
              <a:t>DRC (design rule check) – </a:t>
            </a:r>
            <a:r>
              <a:rPr lang="ru-RU" sz="2000" dirty="0" smtClean="0"/>
              <a:t>проверка размещения и трассировки на технологические ошибки, такие как короткое замыкание. Найденные ошибки исправлены.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u-RU" sz="2000" dirty="0" smtClean="0"/>
              <a:t>Сгенерированы </a:t>
            </a:r>
            <a:r>
              <a:rPr lang="en-US" sz="2000" dirty="0" err="1" smtClean="0"/>
              <a:t>gerber</a:t>
            </a:r>
            <a:r>
              <a:rPr lang="ru-RU" sz="2000" dirty="0" smtClean="0"/>
              <a:t>-файлы – файлы, предоставляющие послойное описание платы для изготовления фотошаблона. </a:t>
            </a:r>
            <a:endParaRPr lang="ru-RU" sz="20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u-RU" sz="2000" dirty="0" smtClean="0"/>
              <a:t>Сгенерирован </a:t>
            </a:r>
            <a:r>
              <a:rPr lang="en-US" sz="2000" dirty="0" err="1" smtClean="0"/>
              <a:t>bom</a:t>
            </a:r>
            <a:r>
              <a:rPr lang="ru-RU" sz="2000" dirty="0" smtClean="0"/>
              <a:t>-файл, содержащий список компонентов платы для создания спецификации.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u-RU" sz="2000" dirty="0" smtClean="0"/>
              <a:t>Сгенерирован чертеж верхнего и нижнего слоя для создания сборочного чертежа.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u-RU" sz="2000" dirty="0" smtClean="0"/>
              <a:t>Проверена разработанная конструкторская документация на модуль.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u-RU" sz="2000" dirty="0" smtClean="0"/>
              <a:t>Осуществлена наладка модулей. В результате модули доказали работоспособность. </a:t>
            </a:r>
            <a:endParaRPr lang="ru-RU" sz="2000" dirty="0" smtClean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809" y="1190171"/>
            <a:ext cx="2812907" cy="268533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534" y="4035479"/>
            <a:ext cx="2596267" cy="282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56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27738</TotalTime>
  <Words>1104</Words>
  <Application>Microsoft Office PowerPoint</Application>
  <PresentationFormat>Экран (4:3)</PresentationFormat>
  <Paragraphs>193</Paragraphs>
  <Slides>14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Московский физико-технический институт                    (государственный университет) Факультет радиотехники и кибернетики Кафедра информатики и вычислительной техники   Выпускная квалификационная работа магистра  Разработка однопроцессорного и  двухпроцессорного модулей на базе микропроцессора «Эльбрус-8С2» для серверов</vt:lpstr>
      <vt:lpstr>Цель работы и требования</vt:lpstr>
      <vt:lpstr>Задачи по разработке модулей</vt:lpstr>
      <vt:lpstr>Анализ ЭКБ</vt:lpstr>
      <vt:lpstr>Схема однопроцессорного модуля E8C2-uATX/SE</vt:lpstr>
      <vt:lpstr>Решения по разработке электрической схемы</vt:lpstr>
      <vt:lpstr>Решения по разработке электрической схемы</vt:lpstr>
      <vt:lpstr>Решения по размещении и трассировке</vt:lpstr>
      <vt:lpstr>Проведение DRC и подготовка к созданию КД. Наладка</vt:lpstr>
      <vt:lpstr>Разработка МУС</vt:lpstr>
      <vt:lpstr>Разработка МУС</vt:lpstr>
      <vt:lpstr>Программные средства МУС</vt:lpstr>
      <vt:lpstr>Программные средства МУС</vt:lpstr>
      <vt:lpstr>Результаты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однопроцессорного  двухпроцессорного модулей на базе микропроцессора «Эльбрус-8С2» для серверов</dc:title>
  <dc:creator>RePack by Diakov</dc:creator>
  <cp:lastModifiedBy>RePack by Diakov</cp:lastModifiedBy>
  <cp:revision>198</cp:revision>
  <cp:lastPrinted>2019-06-13T09:54:49Z</cp:lastPrinted>
  <dcterms:created xsi:type="dcterms:W3CDTF">2019-05-19T08:07:47Z</dcterms:created>
  <dcterms:modified xsi:type="dcterms:W3CDTF">2019-06-14T05:00:25Z</dcterms:modified>
</cp:coreProperties>
</file>