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4732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0" dirty="0"/>
              <a:pPr marL="147320">
                <a:lnSpc>
                  <a:spcPct val="100000"/>
                </a:lnSpc>
                <a:spcBef>
                  <a:spcPts val="220"/>
                </a:spcBef>
              </a:pPr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4732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0" dirty="0"/>
              <a:pPr marL="147320">
                <a:lnSpc>
                  <a:spcPct val="100000"/>
                </a:lnSpc>
                <a:spcBef>
                  <a:spcPts val="220"/>
                </a:spcBef>
              </a:pPr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4732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0" dirty="0"/>
              <a:pPr marL="147320">
                <a:lnSpc>
                  <a:spcPct val="100000"/>
                </a:lnSpc>
                <a:spcBef>
                  <a:spcPts val="220"/>
                </a:spcBef>
              </a:pPr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4732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0" dirty="0"/>
              <a:pPr marL="147320">
                <a:lnSpc>
                  <a:spcPct val="100000"/>
                </a:lnSpc>
                <a:spcBef>
                  <a:spcPts val="220"/>
                </a:spcBef>
              </a:pPr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4732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0" dirty="0"/>
              <a:pPr marL="147320">
                <a:lnSpc>
                  <a:spcPct val="100000"/>
                </a:lnSpc>
                <a:spcBef>
                  <a:spcPts val="220"/>
                </a:spcBef>
              </a:pPr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575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9575" y="133350"/>
            <a:ext cx="8734425" cy="27622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9575" y="0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42875" y="133350"/>
                </a:moveTo>
                <a:lnTo>
                  <a:pt x="0" y="133350"/>
                </a:lnTo>
                <a:lnTo>
                  <a:pt x="0" y="276225"/>
                </a:lnTo>
                <a:lnTo>
                  <a:pt x="142875" y="276225"/>
                </a:lnTo>
                <a:lnTo>
                  <a:pt x="142875" y="133350"/>
                </a:lnTo>
                <a:close/>
              </a:path>
              <a:path w="276225" h="276225">
                <a:moveTo>
                  <a:pt x="276225" y="0"/>
                </a:moveTo>
                <a:lnTo>
                  <a:pt x="142875" y="0"/>
                </a:lnTo>
                <a:lnTo>
                  <a:pt x="142875" y="133350"/>
                </a:lnTo>
                <a:lnTo>
                  <a:pt x="276225" y="133350"/>
                </a:lnTo>
                <a:lnTo>
                  <a:pt x="276225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2450" y="133350"/>
            <a:ext cx="133350" cy="142875"/>
          </a:xfrm>
          <a:custGeom>
            <a:avLst/>
            <a:gdLst/>
            <a:ahLst/>
            <a:cxnLst/>
            <a:rect l="l" t="t" r="r" b="b"/>
            <a:pathLst>
              <a:path w="133350" h="142875">
                <a:moveTo>
                  <a:pt x="133350" y="0"/>
                </a:moveTo>
                <a:lnTo>
                  <a:pt x="0" y="0"/>
                </a:lnTo>
                <a:lnTo>
                  <a:pt x="0" y="142875"/>
                </a:lnTo>
                <a:lnTo>
                  <a:pt x="133350" y="142875"/>
                </a:lnTo>
                <a:lnTo>
                  <a:pt x="1333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6225" y="27622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3350" y="13335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0"/>
                </a:moveTo>
                <a:lnTo>
                  <a:pt x="0" y="0"/>
                </a:lnTo>
                <a:lnTo>
                  <a:pt x="0" y="142875"/>
                </a:lnTo>
                <a:lnTo>
                  <a:pt x="142875" y="142875"/>
                </a:lnTo>
                <a:lnTo>
                  <a:pt x="142875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6225" y="276224"/>
            <a:ext cx="276225" cy="266700"/>
          </a:xfrm>
          <a:custGeom>
            <a:avLst/>
            <a:gdLst/>
            <a:ahLst/>
            <a:cxnLst/>
            <a:rect l="l" t="t" r="r" b="b"/>
            <a:pathLst>
              <a:path w="276225" h="266700">
                <a:moveTo>
                  <a:pt x="133350" y="133350"/>
                </a:moveTo>
                <a:lnTo>
                  <a:pt x="0" y="133350"/>
                </a:lnTo>
                <a:lnTo>
                  <a:pt x="0" y="266700"/>
                </a:lnTo>
                <a:lnTo>
                  <a:pt x="133350" y="266700"/>
                </a:lnTo>
                <a:lnTo>
                  <a:pt x="133350" y="133350"/>
                </a:lnTo>
                <a:close/>
              </a:path>
              <a:path w="276225" h="266700">
                <a:moveTo>
                  <a:pt x="276225" y="0"/>
                </a:moveTo>
                <a:lnTo>
                  <a:pt x="133350" y="0"/>
                </a:lnTo>
                <a:lnTo>
                  <a:pt x="133350" y="133350"/>
                </a:lnTo>
                <a:lnTo>
                  <a:pt x="276225" y="133350"/>
                </a:lnTo>
                <a:lnTo>
                  <a:pt x="276225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007" y="68516"/>
            <a:ext cx="6649084" cy="51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1953577"/>
            <a:ext cx="8318500" cy="3716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3425" y="6448303"/>
            <a:ext cx="303276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4732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0" dirty="0"/>
              <a:pPr marL="147320">
                <a:lnSpc>
                  <a:spcPct val="100000"/>
                </a:lnSpc>
                <a:spcBef>
                  <a:spcPts val="220"/>
                </a:spcBef>
              </a:pPr>
              <a:t>‹N°›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e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19900"/>
          </a:xfrm>
          <a:custGeom>
            <a:avLst/>
            <a:gdLst/>
            <a:ahLst/>
            <a:cxnLst/>
            <a:rect l="l" t="t" r="r" b="b"/>
            <a:pathLst>
              <a:path w="9144000" h="6819900">
                <a:moveTo>
                  <a:pt x="0" y="6819898"/>
                </a:moveTo>
                <a:lnTo>
                  <a:pt x="9144000" y="6819898"/>
                </a:lnTo>
                <a:lnTo>
                  <a:pt x="9144000" y="0"/>
                </a:lnTo>
                <a:lnTo>
                  <a:pt x="0" y="0"/>
                </a:lnTo>
                <a:lnTo>
                  <a:pt x="0" y="6819898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4732" y="2680906"/>
            <a:ext cx="703262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574675" marR="5080" indent="-562610">
              <a:lnSpc>
                <a:spcPts val="5260"/>
              </a:lnSpc>
              <a:spcBef>
                <a:spcPts val="254"/>
              </a:spcBef>
            </a:pPr>
            <a:r>
              <a:rPr sz="4400" dirty="0"/>
              <a:t>Chapitre</a:t>
            </a:r>
            <a:r>
              <a:rPr sz="4400" spc="-175" dirty="0"/>
              <a:t> </a:t>
            </a:r>
            <a:r>
              <a:rPr sz="4400" dirty="0"/>
              <a:t>1:</a:t>
            </a:r>
            <a:r>
              <a:rPr sz="4400" spc="-30" dirty="0"/>
              <a:t> </a:t>
            </a:r>
            <a:r>
              <a:rPr sz="4400" spc="55" dirty="0"/>
              <a:t>Introduction</a:t>
            </a:r>
            <a:r>
              <a:rPr sz="4400" spc="-275" dirty="0"/>
              <a:t> </a:t>
            </a:r>
            <a:r>
              <a:rPr sz="4400" spc="-25" dirty="0"/>
              <a:t>aux </a:t>
            </a:r>
            <a:r>
              <a:rPr sz="4400" spc="60" dirty="0"/>
              <a:t>architectures</a:t>
            </a:r>
            <a:r>
              <a:rPr sz="4400" spc="-170" dirty="0"/>
              <a:t> </a:t>
            </a:r>
            <a:r>
              <a:rPr sz="4400" spc="130" dirty="0"/>
              <a:t>logicielles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488426" y="6463665"/>
            <a:ext cx="1276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Black"/>
                <a:cs typeface="Arial Black"/>
              </a:rPr>
              <a:t>1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0425" y="238125"/>
            <a:ext cx="2543175" cy="254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" y="38100"/>
            <a:ext cx="9039225" cy="657225"/>
          </a:xfrm>
          <a:custGeom>
            <a:avLst/>
            <a:gdLst/>
            <a:ahLst/>
            <a:cxnLst/>
            <a:rect l="l" t="t" r="r" b="b"/>
            <a:pathLst>
              <a:path w="9039225" h="657225">
                <a:moveTo>
                  <a:pt x="9039225" y="0"/>
                </a:moveTo>
                <a:lnTo>
                  <a:pt x="0" y="0"/>
                </a:lnTo>
                <a:lnTo>
                  <a:pt x="0" y="657225"/>
                </a:lnTo>
                <a:lnTo>
                  <a:pt x="9039225" y="657225"/>
                </a:lnTo>
                <a:lnTo>
                  <a:pt x="9039225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50229" y="801052"/>
            <a:ext cx="3425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5595" algn="l"/>
                <a:tab pos="2138680" algn="l"/>
              </a:tabLst>
            </a:pPr>
            <a:r>
              <a:rPr sz="2400" spc="-10" dirty="0">
                <a:latin typeface="Times New Roman"/>
                <a:cs typeface="Times New Roman"/>
              </a:rPr>
              <a:t>définissent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un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ensembles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10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87007" y="801052"/>
            <a:ext cx="6270625" cy="763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5080" indent="-286385">
              <a:lnSpc>
                <a:spcPct val="101699"/>
              </a:lnSpc>
              <a:spcBef>
                <a:spcPts val="50"/>
              </a:spcBef>
              <a:buFont typeface="Wingdings"/>
              <a:buChar char=""/>
              <a:tabLst>
                <a:tab pos="298450" algn="l"/>
                <a:tab pos="1871980" algn="l"/>
                <a:tab pos="2138680" algn="l"/>
                <a:tab pos="2682240" algn="l"/>
                <a:tab pos="3073400" algn="l"/>
                <a:tab pos="3787775" algn="l"/>
                <a:tab pos="4370070" algn="l"/>
                <a:tab pos="4674870" algn="l"/>
                <a:tab pos="5123180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Interfaces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d’un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composant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elles d'opérations,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spc="-20" dirty="0">
                <a:latin typeface="Times New Roman"/>
                <a:cs typeface="Times New Roman"/>
              </a:rPr>
              <a:t>ayant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une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visibilité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publique,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9250" y="1173162"/>
            <a:ext cx="2367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9925" algn="l"/>
                <a:tab pos="1861820" algn="l"/>
              </a:tabLst>
            </a:pPr>
            <a:r>
              <a:rPr sz="2400" spc="-25" dirty="0">
                <a:latin typeface="Times New Roman"/>
                <a:cs typeface="Times New Roman"/>
              </a:rPr>
              <a:t>qui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doivent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40" dirty="0">
                <a:latin typeface="Times New Roman"/>
                <a:cs typeface="Times New Roman"/>
              </a:rPr>
              <a:t>être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007" y="1535049"/>
            <a:ext cx="8893175" cy="3692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algn="just">
              <a:lnSpc>
                <a:spcPts val="2865"/>
              </a:lnSpc>
              <a:spcBef>
                <a:spcPts val="105"/>
              </a:spcBef>
            </a:pPr>
            <a:r>
              <a:rPr sz="2400" dirty="0">
                <a:latin typeface="Times New Roman"/>
                <a:cs typeface="Times New Roman"/>
              </a:rPr>
              <a:t>implémentées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composant.</a:t>
            </a:r>
            <a:endParaRPr sz="2400">
              <a:latin typeface="Times New Roman"/>
              <a:cs typeface="Times New Roman"/>
            </a:endParaRPr>
          </a:p>
          <a:p>
            <a:pPr marL="298450" indent="-285750" algn="just">
              <a:lnSpc>
                <a:spcPts val="2865"/>
              </a:lnSpc>
              <a:buFont typeface="Wingdings"/>
              <a:buChar char=""/>
              <a:tabLst>
                <a:tab pos="298450" algn="l"/>
              </a:tabLst>
            </a:pPr>
            <a:r>
              <a:rPr sz="2400" spc="10" dirty="0">
                <a:latin typeface="Times New Roman"/>
                <a:cs typeface="Times New Roman"/>
              </a:rPr>
              <a:t>Deux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types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d'interfaces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peuvent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être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représentés</a:t>
            </a:r>
            <a:r>
              <a:rPr sz="2400" spc="-50" dirty="0">
                <a:latin typeface="Times New Roman"/>
                <a:cs typeface="Times New Roman"/>
              </a:rPr>
              <a:t> :</a:t>
            </a:r>
            <a:endParaRPr sz="2400">
              <a:latin typeface="Times New Roman"/>
              <a:cs typeface="Times New Roman"/>
            </a:endParaRPr>
          </a:p>
          <a:p>
            <a:pPr marL="812165" marR="8255" lvl="1" indent="-342265" algn="just">
              <a:lnSpc>
                <a:spcPct val="100400"/>
              </a:lnSpc>
              <a:spcBef>
                <a:spcPts val="35"/>
              </a:spcBef>
              <a:buFont typeface="Wingdings"/>
              <a:buChar char=""/>
              <a:tabLst>
                <a:tab pos="813435" algn="l"/>
              </a:tabLst>
            </a:pPr>
            <a:r>
              <a:rPr sz="2400" b="1" dirty="0">
                <a:latin typeface="Times New Roman"/>
                <a:cs typeface="Times New Roman"/>
              </a:rPr>
              <a:t>Interfaces</a:t>
            </a:r>
            <a:r>
              <a:rPr sz="2400" b="1" spc="4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fournies</a:t>
            </a:r>
            <a:r>
              <a:rPr sz="2400" b="1" spc="4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5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ces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interfaces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décrivent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que 	</a:t>
            </a:r>
            <a:r>
              <a:rPr sz="2400" dirty="0">
                <a:latin typeface="Times New Roman"/>
                <a:cs typeface="Times New Roman"/>
              </a:rPr>
              <a:t>des</a:t>
            </a:r>
            <a:r>
              <a:rPr sz="2400" spc="4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instances</a:t>
            </a:r>
            <a:r>
              <a:rPr sz="2400" spc="4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d'un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discriminant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(le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fournisseur)</a:t>
            </a:r>
            <a:r>
              <a:rPr sz="2400" spc="5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offrent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à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leurs 	clients</a:t>
            </a:r>
            <a:endParaRPr sz="2400">
              <a:latin typeface="Times New Roman"/>
              <a:cs typeface="Times New Roman"/>
            </a:endParaRPr>
          </a:p>
          <a:p>
            <a:pPr marL="812165" lvl="1" indent="-342265" algn="just">
              <a:lnSpc>
                <a:spcPts val="2840"/>
              </a:lnSpc>
              <a:buFont typeface="Wingdings"/>
              <a:buChar char=""/>
              <a:tabLst>
                <a:tab pos="812165" algn="l"/>
              </a:tabLst>
            </a:pPr>
            <a:r>
              <a:rPr sz="2400" b="1" dirty="0">
                <a:latin typeface="Times New Roman"/>
                <a:cs typeface="Times New Roman"/>
              </a:rPr>
              <a:t>Interfaces</a:t>
            </a:r>
            <a:r>
              <a:rPr sz="2400" b="1" spc="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requises</a:t>
            </a:r>
            <a:r>
              <a:rPr sz="2400" b="1" spc="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définissent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dont</a:t>
            </a:r>
            <a:endParaRPr sz="2400">
              <a:latin typeface="Times New Roman"/>
              <a:cs typeface="Times New Roman"/>
            </a:endParaRPr>
          </a:p>
          <a:p>
            <a:pPr marL="813435" marR="8255" algn="just">
              <a:lnSpc>
                <a:spcPts val="293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discriminant  a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besoin  pour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exécuter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ses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fonctions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spc="70" dirty="0">
                <a:latin typeface="Times New Roman"/>
                <a:cs typeface="Times New Roman"/>
              </a:rPr>
              <a:t>et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pour </a:t>
            </a:r>
            <a:r>
              <a:rPr sz="2400" dirty="0">
                <a:latin typeface="Times New Roman"/>
                <a:cs typeface="Times New Roman"/>
              </a:rPr>
              <a:t>remplir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propres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obligations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envers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clients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2745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Une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généralement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nom</a:t>
            </a:r>
            <a:r>
              <a:rPr sz="2400" u="heavy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qui</a:t>
            </a:r>
            <a:r>
              <a:rPr sz="2400" u="none" spc="15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reflète</a:t>
            </a:r>
            <a:r>
              <a:rPr sz="2400" u="none" spc="22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le</a:t>
            </a:r>
            <a:r>
              <a:rPr sz="2400" u="none" spc="130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rôle</a:t>
            </a:r>
            <a:r>
              <a:rPr sz="2400" u="none" spc="21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qu'elle</a:t>
            </a:r>
            <a:r>
              <a:rPr sz="2400" u="none" spc="225" dirty="0">
                <a:latin typeface="Times New Roman"/>
                <a:cs typeface="Times New Roman"/>
              </a:rPr>
              <a:t> </a:t>
            </a:r>
            <a:r>
              <a:rPr sz="2400" u="none" spc="-20" dirty="0">
                <a:latin typeface="Times New Roman"/>
                <a:cs typeface="Times New Roman"/>
              </a:rPr>
              <a:t>joue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Times New Roman"/>
                <a:cs typeface="Times New Roman"/>
              </a:rPr>
              <a:t>dans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Diagramme</a:t>
            </a:r>
            <a:r>
              <a:rPr spc="65" dirty="0"/>
              <a:t> </a:t>
            </a:r>
            <a:r>
              <a:rPr spc="60" dirty="0"/>
              <a:t>de</a:t>
            </a:r>
            <a:r>
              <a:rPr spc="65" dirty="0"/>
              <a:t> </a:t>
            </a:r>
            <a:r>
              <a:rPr spc="45" dirty="0"/>
              <a:t>composants</a:t>
            </a:r>
            <a:r>
              <a:rPr spc="135" dirty="0"/>
              <a:t> </a:t>
            </a:r>
            <a:r>
              <a:rPr spc="-25" dirty="0"/>
              <a:t>(3)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" y="38100"/>
            <a:ext cx="9039225" cy="657225"/>
          </a:xfrm>
          <a:custGeom>
            <a:avLst/>
            <a:gdLst/>
            <a:ahLst/>
            <a:cxnLst/>
            <a:rect l="l" t="t" r="r" b="b"/>
            <a:pathLst>
              <a:path w="9039225" h="657225">
                <a:moveTo>
                  <a:pt x="9039225" y="0"/>
                </a:moveTo>
                <a:lnTo>
                  <a:pt x="0" y="0"/>
                </a:lnTo>
                <a:lnTo>
                  <a:pt x="0" y="657225"/>
                </a:lnTo>
                <a:lnTo>
                  <a:pt x="9039225" y="657225"/>
                </a:lnTo>
                <a:lnTo>
                  <a:pt x="9039225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Diagramme</a:t>
            </a:r>
            <a:r>
              <a:rPr spc="65" dirty="0"/>
              <a:t> </a:t>
            </a:r>
            <a:r>
              <a:rPr spc="60" dirty="0"/>
              <a:t>de</a:t>
            </a:r>
            <a:r>
              <a:rPr spc="65" dirty="0"/>
              <a:t> </a:t>
            </a:r>
            <a:r>
              <a:rPr spc="45" dirty="0"/>
              <a:t>composants</a:t>
            </a:r>
            <a:r>
              <a:rPr spc="135" dirty="0"/>
              <a:t> </a:t>
            </a:r>
            <a:r>
              <a:rPr spc="-25" dirty="0"/>
              <a:t>(4)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7007" y="842327"/>
            <a:ext cx="8740775" cy="21316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3535">
              <a:lnSpc>
                <a:spcPct val="101699"/>
              </a:lnSpc>
              <a:spcBef>
                <a:spcPts val="5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Représentation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UML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d’interfaces: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plusieurs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manières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de </a:t>
            </a:r>
            <a:r>
              <a:rPr sz="2400" dirty="0">
                <a:latin typeface="Times New Roman"/>
                <a:cs typeface="Times New Roman"/>
              </a:rPr>
              <a:t>schématiser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UML.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plus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adoptées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sont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889000" lvl="1" indent="-419100">
              <a:lnSpc>
                <a:spcPts val="2850"/>
              </a:lnSpc>
              <a:buFont typeface="Wingdings"/>
              <a:buChar char=""/>
              <a:tabLst>
                <a:tab pos="88900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Avec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connecteurs</a:t>
            </a:r>
            <a:r>
              <a:rPr sz="2400" b="1" spc="2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d’assemblage</a:t>
            </a:r>
            <a:r>
              <a:rPr sz="2400" b="1" spc="125" dirty="0">
                <a:latin typeface="Times New Roman"/>
                <a:cs typeface="Times New Roman"/>
              </a:rPr>
              <a:t> </a:t>
            </a:r>
            <a:r>
              <a:rPr sz="2400" b="1" spc="-229" dirty="0">
                <a:latin typeface="Times New Roman"/>
                <a:cs typeface="Times New Roman"/>
              </a:rPr>
              <a:t>: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interfaces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requises</a:t>
            </a:r>
            <a:endParaRPr sz="2150">
              <a:latin typeface="Times New Roman"/>
              <a:cs typeface="Times New Roman"/>
            </a:endParaRPr>
          </a:p>
          <a:p>
            <a:pPr marL="813435" marR="501650">
              <a:lnSpc>
                <a:spcPct val="101899"/>
              </a:lnSpc>
              <a:spcBef>
                <a:spcPts val="30"/>
              </a:spcBef>
            </a:pPr>
            <a:r>
              <a:rPr sz="2150" dirty="0">
                <a:latin typeface="Times New Roman"/>
                <a:cs typeface="Times New Roman"/>
              </a:rPr>
              <a:t>(représentées</a:t>
            </a:r>
            <a:r>
              <a:rPr sz="2150" spc="335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Times New Roman"/>
                <a:cs typeface="Times New Roman"/>
              </a:rPr>
              <a:t>par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un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demi-cercle)</a:t>
            </a:r>
            <a:r>
              <a:rPr sz="2150" spc="2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et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interfaces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fournies </a:t>
            </a:r>
            <a:r>
              <a:rPr sz="2150" dirty="0">
                <a:latin typeface="Times New Roman"/>
                <a:cs typeface="Times New Roman"/>
              </a:rPr>
              <a:t>(représentées</a:t>
            </a:r>
            <a:r>
              <a:rPr sz="2150" spc="405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Times New Roman"/>
                <a:cs typeface="Times New Roman"/>
              </a:rPr>
              <a:t>par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un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cercle)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raccordées</a:t>
            </a:r>
            <a:r>
              <a:rPr sz="2150" spc="4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au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composant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Times New Roman"/>
                <a:cs typeface="Times New Roman"/>
              </a:rPr>
              <a:t>par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imes New Roman"/>
                <a:cs typeface="Times New Roman"/>
              </a:rPr>
              <a:t>un </a:t>
            </a:r>
            <a:r>
              <a:rPr sz="2150" spc="45" dirty="0">
                <a:latin typeface="Times New Roman"/>
                <a:cs typeface="Times New Roman"/>
              </a:rPr>
              <a:t>trait.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75" y="2924175"/>
            <a:ext cx="7905750" cy="18764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" y="38100"/>
            <a:ext cx="9039225" cy="657225"/>
          </a:xfrm>
          <a:custGeom>
            <a:avLst/>
            <a:gdLst/>
            <a:ahLst/>
            <a:cxnLst/>
            <a:rect l="l" t="t" r="r" b="b"/>
            <a:pathLst>
              <a:path w="9039225" h="657225">
                <a:moveTo>
                  <a:pt x="9039225" y="0"/>
                </a:moveTo>
                <a:lnTo>
                  <a:pt x="0" y="0"/>
                </a:lnTo>
                <a:lnTo>
                  <a:pt x="0" y="657225"/>
                </a:lnTo>
                <a:lnTo>
                  <a:pt x="9039225" y="657225"/>
                </a:lnTo>
                <a:lnTo>
                  <a:pt x="9039225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5962" y="913511"/>
            <a:ext cx="7626984" cy="17405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275590" algn="just">
              <a:lnSpc>
                <a:spcPct val="102800"/>
              </a:lnSpc>
              <a:spcBef>
                <a:spcPts val="25"/>
              </a:spcBef>
              <a:buSzPct val="95833"/>
              <a:buFont typeface="Wingdings"/>
              <a:buChar char=""/>
              <a:tabLst>
                <a:tab pos="288290" algn="l"/>
              </a:tabLst>
            </a:pPr>
            <a:r>
              <a:rPr sz="2400" b="1" dirty="0">
                <a:latin typeface="Times New Roman"/>
                <a:cs typeface="Times New Roman"/>
              </a:rPr>
              <a:t>Dans</a:t>
            </a:r>
            <a:r>
              <a:rPr sz="2400" b="1" spc="11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un</a:t>
            </a:r>
            <a:r>
              <a:rPr sz="2400" b="1" spc="8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classeur</a:t>
            </a:r>
            <a:r>
              <a:rPr sz="2400" b="1" spc="10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séparé</a:t>
            </a:r>
            <a:r>
              <a:rPr sz="2400" b="1" spc="325" dirty="0">
                <a:latin typeface="Times New Roman"/>
                <a:cs typeface="Times New Roman"/>
              </a:rPr>
              <a:t>  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7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6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interfaces</a:t>
            </a:r>
            <a:r>
              <a:rPr sz="2150" spc="11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requises</a:t>
            </a:r>
            <a:r>
              <a:rPr sz="2150" spc="110" dirty="0">
                <a:latin typeface="Times New Roman"/>
                <a:cs typeface="Times New Roman"/>
              </a:rPr>
              <a:t>  </a:t>
            </a:r>
            <a:r>
              <a:rPr sz="2150" spc="30" dirty="0">
                <a:latin typeface="Times New Roman"/>
                <a:cs typeface="Times New Roman"/>
              </a:rPr>
              <a:t>sont </a:t>
            </a:r>
            <a:r>
              <a:rPr sz="2150" dirty="0">
                <a:latin typeface="Times New Roman"/>
                <a:cs typeface="Times New Roman"/>
              </a:rPr>
              <a:t>reliées  au</a:t>
            </a:r>
            <a:r>
              <a:rPr sz="2150" spc="7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composant</a:t>
            </a:r>
            <a:r>
              <a:rPr sz="2150" spc="60" dirty="0">
                <a:latin typeface="Times New Roman"/>
                <a:cs typeface="Times New Roman"/>
              </a:rPr>
              <a:t>  </a:t>
            </a:r>
            <a:r>
              <a:rPr sz="2150" spc="70" dirty="0">
                <a:latin typeface="Times New Roman"/>
                <a:cs typeface="Times New Roman"/>
              </a:rPr>
              <a:t>par</a:t>
            </a:r>
            <a:r>
              <a:rPr sz="2150" spc="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une</a:t>
            </a:r>
            <a:r>
              <a:rPr sz="2150" spc="5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flèche</a:t>
            </a:r>
            <a:r>
              <a:rPr sz="2150" spc="45" dirty="0">
                <a:latin typeface="Times New Roman"/>
                <a:cs typeface="Times New Roman"/>
              </a:rPr>
              <a:t>  </a:t>
            </a:r>
            <a:r>
              <a:rPr sz="2150" spc="50" dirty="0">
                <a:latin typeface="Times New Roman"/>
                <a:cs typeface="Times New Roman"/>
              </a:rPr>
              <a:t>en</a:t>
            </a:r>
            <a:r>
              <a:rPr sz="2150" spc="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pointillées</a:t>
            </a:r>
            <a:r>
              <a:rPr sz="2150" spc="50" dirty="0">
                <a:latin typeface="Times New Roman"/>
                <a:cs typeface="Times New Roman"/>
              </a:rPr>
              <a:t>  </a:t>
            </a:r>
            <a:r>
              <a:rPr sz="2150" spc="55" dirty="0">
                <a:latin typeface="Times New Roman"/>
                <a:cs typeface="Times New Roman"/>
              </a:rPr>
              <a:t>sur</a:t>
            </a:r>
            <a:r>
              <a:rPr sz="2150" spc="40" dirty="0">
                <a:latin typeface="Times New Roman"/>
                <a:cs typeface="Times New Roman"/>
              </a:rPr>
              <a:t>  </a:t>
            </a:r>
            <a:r>
              <a:rPr sz="2150" spc="-10" dirty="0">
                <a:latin typeface="Times New Roman"/>
                <a:cs typeface="Times New Roman"/>
              </a:rPr>
              <a:t>laquelle </a:t>
            </a:r>
            <a:r>
              <a:rPr sz="2150" dirty="0">
                <a:latin typeface="Times New Roman"/>
                <a:cs typeface="Times New Roman"/>
              </a:rPr>
              <a:t>figure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</a:t>
            </a:r>
            <a:r>
              <a:rPr sz="2150" spc="3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stéréotype</a:t>
            </a:r>
            <a:r>
              <a:rPr sz="2150" spc="285" dirty="0">
                <a:latin typeface="Times New Roman"/>
                <a:cs typeface="Times New Roman"/>
              </a:rPr>
              <a:t> </a:t>
            </a:r>
            <a:r>
              <a:rPr sz="2150" b="1" spc="125" dirty="0">
                <a:latin typeface="Times New Roman"/>
                <a:cs typeface="Times New Roman"/>
              </a:rPr>
              <a:t>&lt;&lt;use&gt;&gt;.</a:t>
            </a:r>
            <a:r>
              <a:rPr sz="2150" b="1" spc="3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interfaces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fournies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sont</a:t>
            </a:r>
            <a:r>
              <a:rPr sz="2150" spc="30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reliées </a:t>
            </a:r>
            <a:r>
              <a:rPr sz="2150" dirty="0">
                <a:latin typeface="Times New Roman"/>
                <a:cs typeface="Times New Roman"/>
              </a:rPr>
              <a:t>au</a:t>
            </a:r>
            <a:r>
              <a:rPr sz="2150" spc="3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composant</a:t>
            </a:r>
            <a:r>
              <a:rPr sz="2150" spc="459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Times New Roman"/>
                <a:cs typeface="Times New Roman"/>
              </a:rPr>
              <a:t>par</a:t>
            </a:r>
            <a:r>
              <a:rPr sz="2150" spc="3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une</a:t>
            </a:r>
            <a:r>
              <a:rPr sz="2150" spc="40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flèche</a:t>
            </a:r>
            <a:r>
              <a:rPr sz="2150" spc="409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en</a:t>
            </a:r>
            <a:r>
              <a:rPr sz="2150" spc="3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pointillées</a:t>
            </a:r>
            <a:r>
              <a:rPr sz="2150" spc="425" dirty="0">
                <a:latin typeface="Times New Roman"/>
                <a:cs typeface="Times New Roman"/>
              </a:rPr>
              <a:t> </a:t>
            </a:r>
            <a:r>
              <a:rPr sz="2150" spc="80" dirty="0">
                <a:latin typeface="Times New Roman"/>
                <a:cs typeface="Times New Roman"/>
              </a:rPr>
              <a:t>sur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laquelle</a:t>
            </a:r>
            <a:r>
              <a:rPr sz="2150" spc="4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figure</a:t>
            </a:r>
            <a:r>
              <a:rPr sz="2150" spc="415" dirty="0">
                <a:latin typeface="Times New Roman"/>
                <a:cs typeface="Times New Roman"/>
              </a:rPr>
              <a:t> </a:t>
            </a:r>
            <a:r>
              <a:rPr sz="2150" spc="25" dirty="0">
                <a:latin typeface="Times New Roman"/>
                <a:cs typeface="Times New Roman"/>
              </a:rPr>
              <a:t>le </a:t>
            </a:r>
            <a:r>
              <a:rPr sz="2150" dirty="0">
                <a:latin typeface="Times New Roman"/>
                <a:cs typeface="Times New Roman"/>
              </a:rPr>
              <a:t>stéréotype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b="1" spc="85" dirty="0">
                <a:latin typeface="Times New Roman"/>
                <a:cs typeface="Times New Roman"/>
              </a:rPr>
              <a:t>&lt;&lt;realize&gt;&gt;</a:t>
            </a:r>
            <a:r>
              <a:rPr sz="2150" b="1" spc="3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(le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bout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la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flèche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est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Times New Roman"/>
                <a:cs typeface="Times New Roman"/>
              </a:rPr>
              <a:t>un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triangle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vide).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Diagramme</a:t>
            </a:r>
            <a:r>
              <a:rPr spc="65" dirty="0"/>
              <a:t> </a:t>
            </a:r>
            <a:r>
              <a:rPr spc="60" dirty="0"/>
              <a:t>de</a:t>
            </a:r>
            <a:r>
              <a:rPr spc="65" dirty="0"/>
              <a:t> </a:t>
            </a:r>
            <a:r>
              <a:rPr spc="45" dirty="0"/>
              <a:t>composants</a:t>
            </a:r>
            <a:r>
              <a:rPr spc="135" dirty="0"/>
              <a:t> </a:t>
            </a:r>
            <a:r>
              <a:rPr spc="-25" dirty="0"/>
              <a:t>(5)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239" y="3286125"/>
            <a:ext cx="8847806" cy="260684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1343025"/>
            <a:ext cx="8420100" cy="494985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775" y="38100"/>
            <a:ext cx="9039225" cy="657225"/>
          </a:xfrm>
          <a:custGeom>
            <a:avLst/>
            <a:gdLst/>
            <a:ahLst/>
            <a:cxnLst/>
            <a:rect l="l" t="t" r="r" b="b"/>
            <a:pathLst>
              <a:path w="9039225" h="657225">
                <a:moveTo>
                  <a:pt x="9039225" y="0"/>
                </a:moveTo>
                <a:lnTo>
                  <a:pt x="0" y="0"/>
                </a:lnTo>
                <a:lnTo>
                  <a:pt x="0" y="657225"/>
                </a:lnTo>
                <a:lnTo>
                  <a:pt x="9039225" y="657225"/>
                </a:lnTo>
                <a:lnTo>
                  <a:pt x="9039225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Diagramme</a:t>
            </a:r>
            <a:r>
              <a:rPr spc="65" dirty="0"/>
              <a:t> </a:t>
            </a:r>
            <a:r>
              <a:rPr spc="60" dirty="0"/>
              <a:t>de</a:t>
            </a:r>
            <a:r>
              <a:rPr spc="65" dirty="0"/>
              <a:t> </a:t>
            </a:r>
            <a:r>
              <a:rPr spc="45" dirty="0"/>
              <a:t>composants</a:t>
            </a:r>
            <a:r>
              <a:rPr spc="135" dirty="0"/>
              <a:t> </a:t>
            </a:r>
            <a:r>
              <a:rPr spc="-25" dirty="0"/>
              <a:t>(6)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13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258445" y="770953"/>
            <a:ext cx="5203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Exemple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diagramme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composants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83651" y="6463665"/>
            <a:ext cx="2349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Black"/>
                <a:cs typeface="Arial Black"/>
              </a:rPr>
              <a:t>14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39" y="34036"/>
            <a:ext cx="8688705" cy="3638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Diagramme</a:t>
            </a:r>
            <a:r>
              <a:rPr sz="30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3000" b="1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déploiement</a:t>
            </a:r>
            <a:endParaRPr sz="3000">
              <a:latin typeface="Times New Roman"/>
              <a:cs typeface="Times New Roman"/>
            </a:endParaRPr>
          </a:p>
          <a:p>
            <a:pPr marL="287655" marR="5080" algn="just">
              <a:lnSpc>
                <a:spcPct val="101899"/>
              </a:lnSpc>
              <a:spcBef>
                <a:spcPts val="1660"/>
              </a:spcBef>
            </a:pPr>
            <a:r>
              <a:rPr sz="2150" spc="85" dirty="0">
                <a:latin typeface="Times New Roman"/>
                <a:cs typeface="Times New Roman"/>
              </a:rPr>
              <a:t>Un</a:t>
            </a:r>
            <a:r>
              <a:rPr sz="2150" spc="240" dirty="0">
                <a:latin typeface="Times New Roman"/>
                <a:cs typeface="Times New Roman"/>
              </a:rPr>
              <a:t>  </a:t>
            </a:r>
            <a:r>
              <a:rPr sz="2150" b="1" dirty="0">
                <a:latin typeface="Times New Roman"/>
                <a:cs typeface="Times New Roman"/>
              </a:rPr>
              <a:t>diagramme</a:t>
            </a:r>
            <a:r>
              <a:rPr sz="2150" b="1" spc="275" dirty="0">
                <a:latin typeface="Times New Roman"/>
                <a:cs typeface="Times New Roman"/>
              </a:rPr>
              <a:t>  </a:t>
            </a:r>
            <a:r>
              <a:rPr sz="2150" b="1" dirty="0">
                <a:latin typeface="Times New Roman"/>
                <a:cs typeface="Times New Roman"/>
              </a:rPr>
              <a:t>de</a:t>
            </a:r>
            <a:r>
              <a:rPr sz="2150" b="1" spc="270" dirty="0">
                <a:latin typeface="Times New Roman"/>
                <a:cs typeface="Times New Roman"/>
              </a:rPr>
              <a:t>  </a:t>
            </a:r>
            <a:r>
              <a:rPr sz="2150" b="1" spc="50" dirty="0">
                <a:latin typeface="Times New Roman"/>
                <a:cs typeface="Times New Roman"/>
              </a:rPr>
              <a:t>déploiement</a:t>
            </a:r>
            <a:r>
              <a:rPr sz="2150" b="1" spc="31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est</a:t>
            </a:r>
            <a:r>
              <a:rPr sz="2150" spc="26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une</a:t>
            </a:r>
            <a:r>
              <a:rPr sz="2150" spc="254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vue</a:t>
            </a:r>
            <a:r>
              <a:rPr sz="2150" spc="254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statique</a:t>
            </a:r>
            <a:r>
              <a:rPr sz="2150" spc="254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qui</a:t>
            </a:r>
            <a:r>
              <a:rPr sz="2150" spc="285" dirty="0">
                <a:latin typeface="Times New Roman"/>
                <a:cs typeface="Times New Roman"/>
              </a:rPr>
              <a:t>  </a:t>
            </a:r>
            <a:r>
              <a:rPr sz="2150" spc="80" dirty="0">
                <a:latin typeface="Times New Roman"/>
                <a:cs typeface="Times New Roman"/>
              </a:rPr>
              <a:t>sert</a:t>
            </a:r>
            <a:r>
              <a:rPr sz="2150" spc="270" dirty="0">
                <a:latin typeface="Times New Roman"/>
                <a:cs typeface="Times New Roman"/>
              </a:rPr>
              <a:t>  </a:t>
            </a:r>
            <a:r>
              <a:rPr sz="2150" spc="-50" dirty="0">
                <a:latin typeface="Times New Roman"/>
                <a:cs typeface="Times New Roman"/>
              </a:rPr>
              <a:t>à </a:t>
            </a:r>
            <a:r>
              <a:rPr sz="2150" spc="65" dirty="0">
                <a:latin typeface="Times New Roman"/>
                <a:cs typeface="Times New Roman"/>
              </a:rPr>
              <a:t>représenter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l'utilisation</a:t>
            </a:r>
            <a:r>
              <a:rPr sz="2150" spc="3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355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l'infrastructure</a:t>
            </a:r>
            <a:r>
              <a:rPr sz="2150" spc="3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physique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Times New Roman"/>
                <a:cs typeface="Times New Roman"/>
              </a:rPr>
              <a:t>par</a:t>
            </a:r>
            <a:r>
              <a:rPr sz="2150" spc="3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</a:t>
            </a:r>
            <a:r>
              <a:rPr sz="2150" spc="3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système</a:t>
            </a:r>
            <a:r>
              <a:rPr sz="2150" spc="360" dirty="0">
                <a:latin typeface="Times New Roman"/>
                <a:cs typeface="Times New Roman"/>
              </a:rPr>
              <a:t> </a:t>
            </a:r>
            <a:r>
              <a:rPr sz="2150" spc="80" dirty="0">
                <a:latin typeface="Times New Roman"/>
                <a:cs typeface="Times New Roman"/>
              </a:rPr>
              <a:t>et</a:t>
            </a:r>
            <a:r>
              <a:rPr sz="2150" spc="30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la </a:t>
            </a:r>
            <a:r>
              <a:rPr sz="2150" dirty="0">
                <a:latin typeface="Times New Roman"/>
                <a:cs typeface="Times New Roman"/>
              </a:rPr>
              <a:t>manière</a:t>
            </a:r>
            <a:r>
              <a:rPr sz="2150" spc="400" dirty="0">
                <a:latin typeface="Times New Roman"/>
                <a:cs typeface="Times New Roman"/>
              </a:rPr>
              <a:t> </a:t>
            </a:r>
            <a:r>
              <a:rPr sz="2150" spc="65" dirty="0">
                <a:latin typeface="Times New Roman"/>
                <a:cs typeface="Times New Roman"/>
              </a:rPr>
              <a:t>dont</a:t>
            </a:r>
            <a:r>
              <a:rPr sz="2150" spc="4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400" dirty="0">
                <a:latin typeface="Times New Roman"/>
                <a:cs typeface="Times New Roman"/>
              </a:rPr>
              <a:t> </a:t>
            </a:r>
            <a:r>
              <a:rPr sz="2150" b="1" spc="45" dirty="0">
                <a:latin typeface="Times New Roman"/>
                <a:cs typeface="Times New Roman"/>
              </a:rPr>
              <a:t>composants</a:t>
            </a:r>
            <a:r>
              <a:rPr sz="2150" b="1" spc="3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du</a:t>
            </a:r>
            <a:r>
              <a:rPr sz="2150" spc="5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système</a:t>
            </a:r>
            <a:r>
              <a:rPr sz="2150" spc="400" dirty="0">
                <a:latin typeface="Times New Roman"/>
                <a:cs typeface="Times New Roman"/>
              </a:rPr>
              <a:t> </a:t>
            </a:r>
            <a:r>
              <a:rPr sz="2150" spc="65" dirty="0">
                <a:latin typeface="Times New Roman"/>
                <a:cs typeface="Times New Roman"/>
              </a:rPr>
              <a:t>sont</a:t>
            </a:r>
            <a:r>
              <a:rPr sz="2150" spc="445" dirty="0">
                <a:latin typeface="Times New Roman"/>
                <a:cs typeface="Times New Roman"/>
              </a:rPr>
              <a:t> </a:t>
            </a:r>
            <a:r>
              <a:rPr sz="2150" spc="65" dirty="0">
                <a:latin typeface="Times New Roman"/>
                <a:cs typeface="Times New Roman"/>
              </a:rPr>
              <a:t>répartis</a:t>
            </a:r>
            <a:r>
              <a:rPr sz="2150" spc="3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ainsi</a:t>
            </a:r>
            <a:r>
              <a:rPr sz="2150" spc="4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que</a:t>
            </a:r>
            <a:r>
              <a:rPr sz="2150" spc="40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leurs </a:t>
            </a:r>
            <a:r>
              <a:rPr sz="2150" dirty="0">
                <a:latin typeface="Times New Roman"/>
                <a:cs typeface="Times New Roman"/>
              </a:rPr>
              <a:t>relations</a:t>
            </a:r>
            <a:r>
              <a:rPr sz="2150" spc="3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entre</a:t>
            </a:r>
            <a:r>
              <a:rPr sz="2150" spc="37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eux.</a:t>
            </a:r>
            <a:endParaRPr sz="2150">
              <a:latin typeface="Times New Roman"/>
              <a:cs typeface="Times New Roman"/>
            </a:endParaRPr>
          </a:p>
          <a:p>
            <a:pPr marL="1031240" lvl="1" indent="-285750" algn="just">
              <a:lnSpc>
                <a:spcPct val="100000"/>
              </a:lnSpc>
              <a:spcBef>
                <a:spcPts val="625"/>
              </a:spcBef>
              <a:buClr>
                <a:srgbClr val="9999CC"/>
              </a:buClr>
              <a:buSzPct val="81250"/>
              <a:buFont typeface="Wingdings"/>
              <a:buChar char=""/>
              <a:tabLst>
                <a:tab pos="1031240" algn="l"/>
              </a:tabLst>
            </a:pPr>
            <a:r>
              <a:rPr sz="2400" dirty="0">
                <a:latin typeface="Times New Roman"/>
                <a:cs typeface="Times New Roman"/>
              </a:rPr>
              <a:t>Une</a:t>
            </a:r>
            <a:r>
              <a:rPr sz="2400" spc="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ressource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physique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est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matérialisée par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nœud.</a:t>
            </a:r>
            <a:endParaRPr sz="2400">
              <a:latin typeface="Times New Roman"/>
              <a:cs typeface="Times New Roman"/>
            </a:endParaRPr>
          </a:p>
          <a:p>
            <a:pPr marL="1031240" lvl="1" indent="-285750" algn="just">
              <a:lnSpc>
                <a:spcPts val="2865"/>
              </a:lnSpc>
              <a:spcBef>
                <a:spcPts val="575"/>
              </a:spcBef>
              <a:buClr>
                <a:srgbClr val="9999CC"/>
              </a:buClr>
              <a:buSzPct val="81250"/>
              <a:buFont typeface="Wingdings"/>
              <a:buChar char=""/>
              <a:tabLst>
                <a:tab pos="1031240" algn="l"/>
              </a:tabLst>
            </a:pP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diagramme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déploiement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précise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comment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les</a:t>
            </a:r>
            <a:endParaRPr sz="2400">
              <a:latin typeface="Times New Roman"/>
              <a:cs typeface="Times New Roman"/>
            </a:endParaRPr>
          </a:p>
          <a:p>
            <a:pPr marL="1031240" algn="just">
              <a:lnSpc>
                <a:spcPts val="2855"/>
              </a:lnSpc>
            </a:pPr>
            <a:r>
              <a:rPr sz="2400" dirty="0">
                <a:latin typeface="Times New Roman"/>
                <a:cs typeface="Times New Roman"/>
              </a:rPr>
              <a:t>composants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sont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répartis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sur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nœuds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quelles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sont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les</a:t>
            </a:r>
            <a:endParaRPr sz="2400">
              <a:latin typeface="Times New Roman"/>
              <a:cs typeface="Times New Roman"/>
            </a:endParaRPr>
          </a:p>
          <a:p>
            <a:pPr marL="1031240" algn="just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connexions </a:t>
            </a:r>
            <a:r>
              <a:rPr sz="2400" spc="60" dirty="0">
                <a:latin typeface="Times New Roman"/>
                <a:cs typeface="Times New Roman"/>
              </a:rPr>
              <a:t>entre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composants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0" y="3933825"/>
            <a:ext cx="7572375" cy="21621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575" y="6596211"/>
            <a:ext cx="78613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latin typeface="Arial"/>
                <a:cs typeface="Arial"/>
              </a:rPr>
              <a:t>24/10/2017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8170" y="6640373"/>
            <a:ext cx="4021454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ISAMM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3ème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année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Informatique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Multimédia </a:t>
            </a:r>
            <a:r>
              <a:rPr sz="1200" dirty="0">
                <a:latin typeface="Arial"/>
                <a:cs typeface="Arial"/>
              </a:rPr>
              <a:t>|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2017-</a:t>
            </a:r>
            <a:r>
              <a:rPr sz="1200" spc="-20" dirty="0">
                <a:latin typeface="Arial"/>
                <a:cs typeface="Arial"/>
              </a:rPr>
              <a:t>2018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34036"/>
            <a:ext cx="8726805" cy="1813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Diagramme</a:t>
            </a:r>
            <a:r>
              <a:rPr sz="30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300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déploiement(2)</a:t>
            </a:r>
            <a:endParaRPr sz="3000">
              <a:latin typeface="Times New Roman"/>
              <a:cs typeface="Times New Roman"/>
            </a:endParaRPr>
          </a:p>
          <a:p>
            <a:pPr marL="537210" marR="5080" lvl="1" indent="-286385">
              <a:lnSpc>
                <a:spcPct val="100400"/>
              </a:lnSpc>
              <a:spcBef>
                <a:spcPts val="1800"/>
              </a:spcBef>
              <a:buFont typeface="Wingdings"/>
              <a:buChar char=""/>
              <a:tabLst>
                <a:tab pos="537210" algn="l"/>
              </a:tabLst>
            </a:pPr>
            <a:r>
              <a:rPr sz="2400" spc="65" dirty="0">
                <a:latin typeface="Times New Roman"/>
                <a:cs typeface="Times New Roman"/>
              </a:rPr>
              <a:t>Un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diagramme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déploiement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affiche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composants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les </a:t>
            </a:r>
            <a:r>
              <a:rPr sz="2400" dirty="0">
                <a:latin typeface="Times New Roman"/>
                <a:cs typeface="Times New Roman"/>
              </a:rPr>
              <a:t>artefacts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avec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l'emplacement</a:t>
            </a:r>
            <a:r>
              <a:rPr sz="2400" u="none" spc="-4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où</a:t>
            </a:r>
            <a:r>
              <a:rPr sz="2400" u="none" spc="2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ils</a:t>
            </a:r>
            <a:r>
              <a:rPr sz="2400" u="none" spc="70" dirty="0">
                <a:latin typeface="Times New Roman"/>
                <a:cs typeface="Times New Roman"/>
              </a:rPr>
              <a:t> </a:t>
            </a:r>
            <a:r>
              <a:rPr sz="2400" u="none" spc="60" dirty="0">
                <a:latin typeface="Times New Roman"/>
                <a:cs typeface="Times New Roman"/>
              </a:rPr>
              <a:t>sont</a:t>
            </a:r>
            <a:r>
              <a:rPr sz="2400" u="none" spc="-3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utilisés</a:t>
            </a:r>
            <a:r>
              <a:rPr sz="2400" u="none" spc="7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dans</a:t>
            </a:r>
            <a:r>
              <a:rPr sz="2400" u="none" spc="70" dirty="0">
                <a:latin typeface="Times New Roman"/>
                <a:cs typeface="Times New Roman"/>
              </a:rPr>
              <a:t> </a:t>
            </a:r>
            <a:r>
              <a:rPr sz="2400" u="none" spc="-25" dirty="0">
                <a:latin typeface="Times New Roman"/>
                <a:cs typeface="Times New Roman"/>
              </a:rPr>
              <a:t>le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système</a:t>
            </a:r>
            <a:r>
              <a:rPr sz="24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déployé</a:t>
            </a:r>
            <a:r>
              <a:rPr sz="2400" u="none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2861" y="1817613"/>
            <a:ext cx="5178094" cy="19524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" y="1562100"/>
            <a:ext cx="8401050" cy="43243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39" y="34036"/>
            <a:ext cx="5674360" cy="109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Diagramme</a:t>
            </a:r>
            <a:r>
              <a:rPr sz="30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300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déploiement(3)</a:t>
            </a:r>
            <a:endParaRPr sz="3000">
              <a:latin typeface="Times New Roman"/>
              <a:cs typeface="Times New Roman"/>
            </a:endParaRPr>
          </a:p>
          <a:p>
            <a:pPr marL="630555" lvl="1" indent="-342900">
              <a:lnSpc>
                <a:spcPct val="100000"/>
              </a:lnSpc>
              <a:spcBef>
                <a:spcPts val="1935"/>
              </a:spcBef>
              <a:buFont typeface="Wingdings"/>
              <a:buChar char=""/>
              <a:tabLst>
                <a:tab pos="630555" algn="l"/>
              </a:tabLst>
            </a:pPr>
            <a:r>
              <a:rPr sz="2400" b="1" dirty="0">
                <a:latin typeface="Times New Roman"/>
                <a:cs typeface="Times New Roman"/>
              </a:rPr>
              <a:t>Exemple</a:t>
            </a:r>
            <a:r>
              <a:rPr sz="2400" b="1" spc="175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653" y="1409819"/>
            <a:ext cx="7024634" cy="464871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39" y="34036"/>
            <a:ext cx="5674360" cy="109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Diagramme</a:t>
            </a:r>
            <a:r>
              <a:rPr sz="30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3000" b="1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déploiement(4)</a:t>
            </a:r>
            <a:endParaRPr sz="3000">
              <a:latin typeface="Times New Roman"/>
              <a:cs typeface="Times New Roman"/>
            </a:endParaRPr>
          </a:p>
          <a:p>
            <a:pPr marL="630555" lvl="1" indent="-342900">
              <a:lnSpc>
                <a:spcPct val="100000"/>
              </a:lnSpc>
              <a:spcBef>
                <a:spcPts val="1935"/>
              </a:spcBef>
              <a:buFont typeface="Wingdings"/>
              <a:buChar char=""/>
              <a:tabLst>
                <a:tab pos="630555" algn="l"/>
              </a:tabLst>
            </a:pPr>
            <a:r>
              <a:rPr sz="2400" b="1" dirty="0">
                <a:latin typeface="Times New Roman"/>
                <a:cs typeface="Times New Roman"/>
              </a:rPr>
              <a:t>Exemple</a:t>
            </a:r>
            <a:r>
              <a:rPr sz="2400" b="1" spc="175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5479" y="6601021"/>
            <a:ext cx="299085" cy="2413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spc="-25" dirty="0">
                <a:latin typeface="Arial Black"/>
                <a:cs typeface="Arial Black"/>
              </a:rPr>
              <a:pPr marL="38100">
                <a:lnSpc>
                  <a:spcPct val="100000"/>
                </a:lnSpc>
                <a:spcBef>
                  <a:spcPts val="220"/>
                </a:spcBef>
              </a:pPr>
              <a:t>17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" y="114300"/>
            <a:ext cx="8934450" cy="1447800"/>
          </a:xfrm>
          <a:custGeom>
            <a:avLst/>
            <a:gdLst/>
            <a:ahLst/>
            <a:cxnLst/>
            <a:rect l="l" t="t" r="r" b="b"/>
            <a:pathLst>
              <a:path w="8934450" h="1447800">
                <a:moveTo>
                  <a:pt x="8934450" y="0"/>
                </a:moveTo>
                <a:lnTo>
                  <a:pt x="0" y="0"/>
                </a:lnTo>
                <a:lnTo>
                  <a:pt x="0" y="1447800"/>
                </a:lnTo>
                <a:lnTo>
                  <a:pt x="8934450" y="1447800"/>
                </a:lnTo>
                <a:lnTo>
                  <a:pt x="893445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724" y="101599"/>
            <a:ext cx="61982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C00000"/>
                </a:solidFill>
              </a:rPr>
              <a:t>III.</a:t>
            </a:r>
            <a:r>
              <a:rPr sz="4400" spc="-10" dirty="0">
                <a:solidFill>
                  <a:srgbClr val="C00000"/>
                </a:solidFill>
              </a:rPr>
              <a:t> </a:t>
            </a:r>
            <a:r>
              <a:rPr sz="4400" spc="95" dirty="0">
                <a:solidFill>
                  <a:srgbClr val="C00000"/>
                </a:solidFill>
              </a:rPr>
              <a:t>Styles</a:t>
            </a:r>
            <a:r>
              <a:rPr sz="4400" spc="-125" dirty="0">
                <a:solidFill>
                  <a:srgbClr val="C00000"/>
                </a:solidFill>
              </a:rPr>
              <a:t> </a:t>
            </a:r>
            <a:r>
              <a:rPr sz="4400" spc="-10" dirty="0">
                <a:solidFill>
                  <a:srgbClr val="C00000"/>
                </a:solidFill>
              </a:rPr>
              <a:t>architecturaux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647700" y="3248025"/>
            <a:ext cx="2778125" cy="2428875"/>
            <a:chOff x="647700" y="3248025"/>
            <a:chExt cx="2778125" cy="2428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3248025"/>
              <a:ext cx="1838325" cy="1676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1987" y="4710175"/>
              <a:ext cx="2239010" cy="952500"/>
            </a:xfrm>
            <a:custGeom>
              <a:avLst/>
              <a:gdLst/>
              <a:ahLst/>
              <a:cxnLst/>
              <a:rect l="l" t="t" r="r" b="b"/>
              <a:pathLst>
                <a:path w="2239010" h="952500">
                  <a:moveTo>
                    <a:pt x="2079561" y="0"/>
                  </a:moveTo>
                  <a:lnTo>
                    <a:pt x="158750" y="0"/>
                  </a:lnTo>
                  <a:lnTo>
                    <a:pt x="108575" y="8085"/>
                  </a:lnTo>
                  <a:lnTo>
                    <a:pt x="64997" y="30605"/>
                  </a:lnTo>
                  <a:lnTo>
                    <a:pt x="30631" y="64958"/>
                  </a:lnTo>
                  <a:lnTo>
                    <a:pt x="8093" y="108541"/>
                  </a:lnTo>
                  <a:lnTo>
                    <a:pt x="0" y="158750"/>
                  </a:lnTo>
                  <a:lnTo>
                    <a:pt x="0" y="793623"/>
                  </a:lnTo>
                  <a:lnTo>
                    <a:pt x="8093" y="843828"/>
                  </a:lnTo>
                  <a:lnTo>
                    <a:pt x="30631" y="887425"/>
                  </a:lnTo>
                  <a:lnTo>
                    <a:pt x="64997" y="921800"/>
                  </a:lnTo>
                  <a:lnTo>
                    <a:pt x="108575" y="944342"/>
                  </a:lnTo>
                  <a:lnTo>
                    <a:pt x="158750" y="952436"/>
                  </a:lnTo>
                  <a:lnTo>
                    <a:pt x="2079561" y="952436"/>
                  </a:lnTo>
                  <a:lnTo>
                    <a:pt x="2129783" y="944342"/>
                  </a:lnTo>
                  <a:lnTo>
                    <a:pt x="2173397" y="921800"/>
                  </a:lnTo>
                  <a:lnTo>
                    <a:pt x="2207787" y="887425"/>
                  </a:lnTo>
                  <a:lnTo>
                    <a:pt x="2230339" y="843828"/>
                  </a:lnTo>
                  <a:lnTo>
                    <a:pt x="2238438" y="793623"/>
                  </a:lnTo>
                  <a:lnTo>
                    <a:pt x="2238438" y="158750"/>
                  </a:lnTo>
                  <a:lnTo>
                    <a:pt x="2230339" y="108541"/>
                  </a:lnTo>
                  <a:lnTo>
                    <a:pt x="2207787" y="64958"/>
                  </a:lnTo>
                  <a:lnTo>
                    <a:pt x="2173397" y="30605"/>
                  </a:lnTo>
                  <a:lnTo>
                    <a:pt x="2129783" y="8085"/>
                  </a:lnTo>
                  <a:lnTo>
                    <a:pt x="2079561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1987" y="4710175"/>
              <a:ext cx="2239010" cy="952500"/>
            </a:xfrm>
            <a:custGeom>
              <a:avLst/>
              <a:gdLst/>
              <a:ahLst/>
              <a:cxnLst/>
              <a:rect l="l" t="t" r="r" b="b"/>
              <a:pathLst>
                <a:path w="2239010" h="952500">
                  <a:moveTo>
                    <a:pt x="0" y="158750"/>
                  </a:moveTo>
                  <a:lnTo>
                    <a:pt x="8093" y="108541"/>
                  </a:lnTo>
                  <a:lnTo>
                    <a:pt x="30631" y="64958"/>
                  </a:lnTo>
                  <a:lnTo>
                    <a:pt x="64997" y="30605"/>
                  </a:lnTo>
                  <a:lnTo>
                    <a:pt x="108575" y="8085"/>
                  </a:lnTo>
                  <a:lnTo>
                    <a:pt x="158750" y="0"/>
                  </a:lnTo>
                  <a:lnTo>
                    <a:pt x="2079561" y="0"/>
                  </a:lnTo>
                  <a:lnTo>
                    <a:pt x="2129783" y="8085"/>
                  </a:lnTo>
                  <a:lnTo>
                    <a:pt x="2173397" y="30605"/>
                  </a:lnTo>
                  <a:lnTo>
                    <a:pt x="2207787" y="64958"/>
                  </a:lnTo>
                  <a:lnTo>
                    <a:pt x="2230339" y="108541"/>
                  </a:lnTo>
                  <a:lnTo>
                    <a:pt x="2238438" y="158750"/>
                  </a:lnTo>
                  <a:lnTo>
                    <a:pt x="2238438" y="793623"/>
                  </a:lnTo>
                  <a:lnTo>
                    <a:pt x="2230339" y="843828"/>
                  </a:lnTo>
                  <a:lnTo>
                    <a:pt x="2207787" y="887425"/>
                  </a:lnTo>
                  <a:lnTo>
                    <a:pt x="2173397" y="921800"/>
                  </a:lnTo>
                  <a:lnTo>
                    <a:pt x="2129783" y="944342"/>
                  </a:lnTo>
                  <a:lnTo>
                    <a:pt x="2079561" y="952436"/>
                  </a:lnTo>
                  <a:lnTo>
                    <a:pt x="158750" y="952436"/>
                  </a:lnTo>
                  <a:lnTo>
                    <a:pt x="108575" y="944342"/>
                  </a:lnTo>
                  <a:lnTo>
                    <a:pt x="64997" y="921800"/>
                  </a:lnTo>
                  <a:lnTo>
                    <a:pt x="30631" y="887425"/>
                  </a:lnTo>
                  <a:lnTo>
                    <a:pt x="8093" y="843828"/>
                  </a:lnTo>
                  <a:lnTo>
                    <a:pt x="0" y="793623"/>
                  </a:lnTo>
                  <a:lnTo>
                    <a:pt x="0" y="158750"/>
                  </a:lnTo>
                  <a:close/>
                </a:path>
              </a:pathLst>
            </a:custGeom>
            <a:ln w="28575">
              <a:solidFill>
                <a:srgbClr val="6E6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5600" y="5124830"/>
              <a:ext cx="530225" cy="115570"/>
            </a:xfrm>
            <a:custGeom>
              <a:avLst/>
              <a:gdLst/>
              <a:ahLst/>
              <a:cxnLst/>
              <a:rect l="l" t="t" r="r" b="b"/>
              <a:pathLst>
                <a:path w="530225" h="115570">
                  <a:moveTo>
                    <a:pt x="114426" y="0"/>
                  </a:moveTo>
                  <a:lnTo>
                    <a:pt x="0" y="56769"/>
                  </a:lnTo>
                  <a:lnTo>
                    <a:pt x="114173" y="114300"/>
                  </a:lnTo>
                  <a:lnTo>
                    <a:pt x="114257" y="76136"/>
                  </a:lnTo>
                  <a:lnTo>
                    <a:pt x="95250" y="76073"/>
                  </a:lnTo>
                  <a:lnTo>
                    <a:pt x="95250" y="37973"/>
                  </a:lnTo>
                  <a:lnTo>
                    <a:pt x="114342" y="37973"/>
                  </a:lnTo>
                  <a:lnTo>
                    <a:pt x="114426" y="0"/>
                  </a:lnTo>
                  <a:close/>
                </a:path>
                <a:path w="530225" h="115570">
                  <a:moveTo>
                    <a:pt x="114342" y="38036"/>
                  </a:moveTo>
                  <a:lnTo>
                    <a:pt x="114257" y="76136"/>
                  </a:lnTo>
                  <a:lnTo>
                    <a:pt x="209550" y="76454"/>
                  </a:lnTo>
                  <a:lnTo>
                    <a:pt x="209550" y="38354"/>
                  </a:lnTo>
                  <a:lnTo>
                    <a:pt x="114342" y="38036"/>
                  </a:lnTo>
                  <a:close/>
                </a:path>
                <a:path w="530225" h="115570">
                  <a:moveTo>
                    <a:pt x="95250" y="37973"/>
                  </a:moveTo>
                  <a:lnTo>
                    <a:pt x="95250" y="76073"/>
                  </a:lnTo>
                  <a:lnTo>
                    <a:pt x="114257" y="76136"/>
                  </a:lnTo>
                  <a:lnTo>
                    <a:pt x="114342" y="38036"/>
                  </a:lnTo>
                  <a:lnTo>
                    <a:pt x="95250" y="37973"/>
                  </a:lnTo>
                  <a:close/>
                </a:path>
                <a:path w="530225" h="115570">
                  <a:moveTo>
                    <a:pt x="114342" y="37973"/>
                  </a:moveTo>
                  <a:lnTo>
                    <a:pt x="95250" y="37973"/>
                  </a:lnTo>
                  <a:lnTo>
                    <a:pt x="114342" y="38036"/>
                  </a:lnTo>
                  <a:close/>
                </a:path>
                <a:path w="530225" h="115570">
                  <a:moveTo>
                    <a:pt x="247650" y="38481"/>
                  </a:moveTo>
                  <a:lnTo>
                    <a:pt x="247650" y="76581"/>
                  </a:lnTo>
                  <a:lnTo>
                    <a:pt x="361950" y="76962"/>
                  </a:lnTo>
                  <a:lnTo>
                    <a:pt x="361950" y="38862"/>
                  </a:lnTo>
                  <a:lnTo>
                    <a:pt x="247650" y="38481"/>
                  </a:lnTo>
                  <a:close/>
                </a:path>
                <a:path w="530225" h="115570">
                  <a:moveTo>
                    <a:pt x="415882" y="77019"/>
                  </a:moveTo>
                  <a:lnTo>
                    <a:pt x="415798" y="115189"/>
                  </a:lnTo>
                  <a:lnTo>
                    <a:pt x="492594" y="77089"/>
                  </a:lnTo>
                  <a:lnTo>
                    <a:pt x="434975" y="77089"/>
                  </a:lnTo>
                  <a:lnTo>
                    <a:pt x="415882" y="77019"/>
                  </a:lnTo>
                  <a:close/>
                </a:path>
                <a:path w="530225" h="115570">
                  <a:moveTo>
                    <a:pt x="415967" y="38919"/>
                  </a:moveTo>
                  <a:lnTo>
                    <a:pt x="415882" y="77019"/>
                  </a:lnTo>
                  <a:lnTo>
                    <a:pt x="434975" y="77089"/>
                  </a:lnTo>
                  <a:lnTo>
                    <a:pt x="434975" y="38989"/>
                  </a:lnTo>
                  <a:lnTo>
                    <a:pt x="415967" y="38919"/>
                  </a:lnTo>
                  <a:close/>
                </a:path>
                <a:path w="530225" h="115570">
                  <a:moveTo>
                    <a:pt x="416051" y="889"/>
                  </a:moveTo>
                  <a:lnTo>
                    <a:pt x="415967" y="38919"/>
                  </a:lnTo>
                  <a:lnTo>
                    <a:pt x="434975" y="38989"/>
                  </a:lnTo>
                  <a:lnTo>
                    <a:pt x="434975" y="77089"/>
                  </a:lnTo>
                  <a:lnTo>
                    <a:pt x="492594" y="77089"/>
                  </a:lnTo>
                  <a:lnTo>
                    <a:pt x="530225" y="58420"/>
                  </a:lnTo>
                  <a:lnTo>
                    <a:pt x="416051" y="889"/>
                  </a:lnTo>
                  <a:close/>
                </a:path>
                <a:path w="530225" h="115570">
                  <a:moveTo>
                    <a:pt x="400050" y="38862"/>
                  </a:moveTo>
                  <a:lnTo>
                    <a:pt x="400050" y="76962"/>
                  </a:lnTo>
                  <a:lnTo>
                    <a:pt x="415882" y="77019"/>
                  </a:lnTo>
                  <a:lnTo>
                    <a:pt x="415967" y="38919"/>
                  </a:lnTo>
                  <a:lnTo>
                    <a:pt x="400050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476625" y="3514788"/>
            <a:ext cx="5163185" cy="2352675"/>
            <a:chOff x="3476625" y="3514788"/>
            <a:chExt cx="5163185" cy="23526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6625" y="3524250"/>
              <a:ext cx="2105025" cy="23145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10376" y="3529076"/>
              <a:ext cx="2314575" cy="2324100"/>
            </a:xfrm>
            <a:custGeom>
              <a:avLst/>
              <a:gdLst/>
              <a:ahLst/>
              <a:cxnLst/>
              <a:rect l="l" t="t" r="r" b="b"/>
              <a:pathLst>
                <a:path w="2314575" h="2324100">
                  <a:moveTo>
                    <a:pt x="1157224" y="0"/>
                  </a:moveTo>
                  <a:lnTo>
                    <a:pt x="1089220" y="657"/>
                  </a:lnTo>
                  <a:lnTo>
                    <a:pt x="1022253" y="2605"/>
                  </a:lnTo>
                  <a:lnTo>
                    <a:pt x="956430" y="5806"/>
                  </a:lnTo>
                  <a:lnTo>
                    <a:pt x="891859" y="10226"/>
                  </a:lnTo>
                  <a:lnTo>
                    <a:pt x="828650" y="15827"/>
                  </a:lnTo>
                  <a:lnTo>
                    <a:pt x="766910" y="22574"/>
                  </a:lnTo>
                  <a:lnTo>
                    <a:pt x="706749" y="30430"/>
                  </a:lnTo>
                  <a:lnTo>
                    <a:pt x="648273" y="39358"/>
                  </a:lnTo>
                  <a:lnTo>
                    <a:pt x="591593" y="49323"/>
                  </a:lnTo>
                  <a:lnTo>
                    <a:pt x="536817" y="60289"/>
                  </a:lnTo>
                  <a:lnTo>
                    <a:pt x="484052" y="72218"/>
                  </a:lnTo>
                  <a:lnTo>
                    <a:pt x="433408" y="85075"/>
                  </a:lnTo>
                  <a:lnTo>
                    <a:pt x="384993" y="98823"/>
                  </a:lnTo>
                  <a:lnTo>
                    <a:pt x="338915" y="113426"/>
                  </a:lnTo>
                  <a:lnTo>
                    <a:pt x="295283" y="128849"/>
                  </a:lnTo>
                  <a:lnTo>
                    <a:pt x="254205" y="145053"/>
                  </a:lnTo>
                  <a:lnTo>
                    <a:pt x="215791" y="162005"/>
                  </a:lnTo>
                  <a:lnTo>
                    <a:pt x="180147" y="179666"/>
                  </a:lnTo>
                  <a:lnTo>
                    <a:pt x="117608" y="216973"/>
                  </a:lnTo>
                  <a:lnTo>
                    <a:pt x="67456" y="256686"/>
                  </a:lnTo>
                  <a:lnTo>
                    <a:pt x="30559" y="298512"/>
                  </a:lnTo>
                  <a:lnTo>
                    <a:pt x="7784" y="342164"/>
                  </a:lnTo>
                  <a:lnTo>
                    <a:pt x="0" y="387350"/>
                  </a:lnTo>
                  <a:lnTo>
                    <a:pt x="0" y="1936750"/>
                  </a:lnTo>
                  <a:lnTo>
                    <a:pt x="7784" y="1981911"/>
                  </a:lnTo>
                  <a:lnTo>
                    <a:pt x="30559" y="2025543"/>
                  </a:lnTo>
                  <a:lnTo>
                    <a:pt x="67456" y="2067356"/>
                  </a:lnTo>
                  <a:lnTo>
                    <a:pt x="117608" y="2107058"/>
                  </a:lnTo>
                  <a:lnTo>
                    <a:pt x="180147" y="2144358"/>
                  </a:lnTo>
                  <a:lnTo>
                    <a:pt x="215791" y="2162017"/>
                  </a:lnTo>
                  <a:lnTo>
                    <a:pt x="254205" y="2178967"/>
                  </a:lnTo>
                  <a:lnTo>
                    <a:pt x="295283" y="2195171"/>
                  </a:lnTo>
                  <a:lnTo>
                    <a:pt x="338915" y="2210593"/>
                  </a:lnTo>
                  <a:lnTo>
                    <a:pt x="384993" y="2225197"/>
                  </a:lnTo>
                  <a:lnTo>
                    <a:pt x="433408" y="2238946"/>
                  </a:lnTo>
                  <a:lnTo>
                    <a:pt x="484052" y="2251804"/>
                  </a:lnTo>
                  <a:lnTo>
                    <a:pt x="536817" y="2263734"/>
                  </a:lnTo>
                  <a:lnTo>
                    <a:pt x="591593" y="2274701"/>
                  </a:lnTo>
                  <a:lnTo>
                    <a:pt x="648273" y="2284667"/>
                  </a:lnTo>
                  <a:lnTo>
                    <a:pt x="706749" y="2293598"/>
                  </a:lnTo>
                  <a:lnTo>
                    <a:pt x="766910" y="2301455"/>
                  </a:lnTo>
                  <a:lnTo>
                    <a:pt x="828650" y="2308203"/>
                  </a:lnTo>
                  <a:lnTo>
                    <a:pt x="891859" y="2313806"/>
                  </a:lnTo>
                  <a:lnTo>
                    <a:pt x="956430" y="2318227"/>
                  </a:lnTo>
                  <a:lnTo>
                    <a:pt x="1022253" y="2321430"/>
                  </a:lnTo>
                  <a:lnTo>
                    <a:pt x="1089220" y="2323378"/>
                  </a:lnTo>
                  <a:lnTo>
                    <a:pt x="1157224" y="2324036"/>
                  </a:lnTo>
                  <a:lnTo>
                    <a:pt x="1225227" y="2323378"/>
                  </a:lnTo>
                  <a:lnTo>
                    <a:pt x="1292196" y="2321430"/>
                  </a:lnTo>
                  <a:lnTo>
                    <a:pt x="1358021" y="2318227"/>
                  </a:lnTo>
                  <a:lnTo>
                    <a:pt x="1422595" y="2313806"/>
                  </a:lnTo>
                  <a:lnTo>
                    <a:pt x="1485808" y="2308203"/>
                  </a:lnTo>
                  <a:lnTo>
                    <a:pt x="1547552" y="2301455"/>
                  </a:lnTo>
                  <a:lnTo>
                    <a:pt x="1607718" y="2293598"/>
                  </a:lnTo>
                  <a:lnTo>
                    <a:pt x="1666199" y="2284667"/>
                  </a:lnTo>
                  <a:lnTo>
                    <a:pt x="1722885" y="2274701"/>
                  </a:lnTo>
                  <a:lnTo>
                    <a:pt x="1777667" y="2263734"/>
                  </a:lnTo>
                  <a:lnTo>
                    <a:pt x="1830438" y="2251804"/>
                  </a:lnTo>
                  <a:lnTo>
                    <a:pt x="1881089" y="2238946"/>
                  </a:lnTo>
                  <a:lnTo>
                    <a:pt x="1929511" y="2225197"/>
                  </a:lnTo>
                  <a:lnTo>
                    <a:pt x="1975596" y="2210593"/>
                  </a:lnTo>
                  <a:lnTo>
                    <a:pt x="2019234" y="2195171"/>
                  </a:lnTo>
                  <a:lnTo>
                    <a:pt x="2060319" y="2178967"/>
                  </a:lnTo>
                  <a:lnTo>
                    <a:pt x="2098740" y="2162017"/>
                  </a:lnTo>
                  <a:lnTo>
                    <a:pt x="2134390" y="2144358"/>
                  </a:lnTo>
                  <a:lnTo>
                    <a:pt x="2196941" y="2107058"/>
                  </a:lnTo>
                  <a:lnTo>
                    <a:pt x="2247103" y="2067356"/>
                  </a:lnTo>
                  <a:lnTo>
                    <a:pt x="2284008" y="2025543"/>
                  </a:lnTo>
                  <a:lnTo>
                    <a:pt x="2306788" y="1981911"/>
                  </a:lnTo>
                  <a:lnTo>
                    <a:pt x="2314575" y="1936750"/>
                  </a:lnTo>
                  <a:lnTo>
                    <a:pt x="2314575" y="387350"/>
                  </a:lnTo>
                  <a:lnTo>
                    <a:pt x="2306788" y="342164"/>
                  </a:lnTo>
                  <a:lnTo>
                    <a:pt x="2284008" y="298512"/>
                  </a:lnTo>
                  <a:lnTo>
                    <a:pt x="2247103" y="256686"/>
                  </a:lnTo>
                  <a:lnTo>
                    <a:pt x="2196941" y="216973"/>
                  </a:lnTo>
                  <a:lnTo>
                    <a:pt x="2134390" y="179666"/>
                  </a:lnTo>
                  <a:lnTo>
                    <a:pt x="2098740" y="162005"/>
                  </a:lnTo>
                  <a:lnTo>
                    <a:pt x="2060319" y="145053"/>
                  </a:lnTo>
                  <a:lnTo>
                    <a:pt x="2019234" y="128849"/>
                  </a:lnTo>
                  <a:lnTo>
                    <a:pt x="1975596" y="113426"/>
                  </a:lnTo>
                  <a:lnTo>
                    <a:pt x="1929511" y="98823"/>
                  </a:lnTo>
                  <a:lnTo>
                    <a:pt x="1881089" y="85075"/>
                  </a:lnTo>
                  <a:lnTo>
                    <a:pt x="1830438" y="72218"/>
                  </a:lnTo>
                  <a:lnTo>
                    <a:pt x="1777667" y="60289"/>
                  </a:lnTo>
                  <a:lnTo>
                    <a:pt x="1722885" y="49323"/>
                  </a:lnTo>
                  <a:lnTo>
                    <a:pt x="1666199" y="39358"/>
                  </a:lnTo>
                  <a:lnTo>
                    <a:pt x="1607718" y="30430"/>
                  </a:lnTo>
                  <a:lnTo>
                    <a:pt x="1547552" y="22574"/>
                  </a:lnTo>
                  <a:lnTo>
                    <a:pt x="1485808" y="15827"/>
                  </a:lnTo>
                  <a:lnTo>
                    <a:pt x="1422595" y="10226"/>
                  </a:lnTo>
                  <a:lnTo>
                    <a:pt x="1358021" y="5806"/>
                  </a:lnTo>
                  <a:lnTo>
                    <a:pt x="1292196" y="2605"/>
                  </a:lnTo>
                  <a:lnTo>
                    <a:pt x="1225227" y="657"/>
                  </a:lnTo>
                  <a:lnTo>
                    <a:pt x="115722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10376" y="3529076"/>
              <a:ext cx="2314575" cy="2324100"/>
            </a:xfrm>
            <a:custGeom>
              <a:avLst/>
              <a:gdLst/>
              <a:ahLst/>
              <a:cxnLst/>
              <a:rect l="l" t="t" r="r" b="b"/>
              <a:pathLst>
                <a:path w="2314575" h="2324100">
                  <a:moveTo>
                    <a:pt x="2314575" y="387350"/>
                  </a:moveTo>
                  <a:lnTo>
                    <a:pt x="2306788" y="432512"/>
                  </a:lnTo>
                  <a:lnTo>
                    <a:pt x="2284008" y="476147"/>
                  </a:lnTo>
                  <a:lnTo>
                    <a:pt x="2247103" y="517963"/>
                  </a:lnTo>
                  <a:lnTo>
                    <a:pt x="2196941" y="557670"/>
                  </a:lnTo>
                  <a:lnTo>
                    <a:pt x="2134390" y="594977"/>
                  </a:lnTo>
                  <a:lnTo>
                    <a:pt x="2098740" y="612639"/>
                  </a:lnTo>
                  <a:lnTo>
                    <a:pt x="2060319" y="629592"/>
                  </a:lnTo>
                  <a:lnTo>
                    <a:pt x="2019234" y="645800"/>
                  </a:lnTo>
                  <a:lnTo>
                    <a:pt x="1975596" y="661225"/>
                  </a:lnTo>
                  <a:lnTo>
                    <a:pt x="1929511" y="675832"/>
                  </a:lnTo>
                  <a:lnTo>
                    <a:pt x="1881089" y="689584"/>
                  </a:lnTo>
                  <a:lnTo>
                    <a:pt x="1830438" y="702445"/>
                  </a:lnTo>
                  <a:lnTo>
                    <a:pt x="1777667" y="714379"/>
                  </a:lnTo>
                  <a:lnTo>
                    <a:pt x="1722885" y="725349"/>
                  </a:lnTo>
                  <a:lnTo>
                    <a:pt x="1666199" y="735318"/>
                  </a:lnTo>
                  <a:lnTo>
                    <a:pt x="1607718" y="744251"/>
                  </a:lnTo>
                  <a:lnTo>
                    <a:pt x="1547552" y="752111"/>
                  </a:lnTo>
                  <a:lnTo>
                    <a:pt x="1485808" y="758862"/>
                  </a:lnTo>
                  <a:lnTo>
                    <a:pt x="1422595" y="764466"/>
                  </a:lnTo>
                  <a:lnTo>
                    <a:pt x="1358021" y="768889"/>
                  </a:lnTo>
                  <a:lnTo>
                    <a:pt x="1292196" y="772093"/>
                  </a:lnTo>
                  <a:lnTo>
                    <a:pt x="1225227" y="774042"/>
                  </a:lnTo>
                  <a:lnTo>
                    <a:pt x="1157224" y="774700"/>
                  </a:lnTo>
                  <a:lnTo>
                    <a:pt x="1089220" y="774042"/>
                  </a:lnTo>
                  <a:lnTo>
                    <a:pt x="1022253" y="772093"/>
                  </a:lnTo>
                  <a:lnTo>
                    <a:pt x="956430" y="768889"/>
                  </a:lnTo>
                  <a:lnTo>
                    <a:pt x="891859" y="764466"/>
                  </a:lnTo>
                  <a:lnTo>
                    <a:pt x="828650" y="758862"/>
                  </a:lnTo>
                  <a:lnTo>
                    <a:pt x="766910" y="752111"/>
                  </a:lnTo>
                  <a:lnTo>
                    <a:pt x="706749" y="744251"/>
                  </a:lnTo>
                  <a:lnTo>
                    <a:pt x="648273" y="735318"/>
                  </a:lnTo>
                  <a:lnTo>
                    <a:pt x="591593" y="725349"/>
                  </a:lnTo>
                  <a:lnTo>
                    <a:pt x="536817" y="714379"/>
                  </a:lnTo>
                  <a:lnTo>
                    <a:pt x="484052" y="702445"/>
                  </a:lnTo>
                  <a:lnTo>
                    <a:pt x="433408" y="689584"/>
                  </a:lnTo>
                  <a:lnTo>
                    <a:pt x="384993" y="675832"/>
                  </a:lnTo>
                  <a:lnTo>
                    <a:pt x="338915" y="661225"/>
                  </a:lnTo>
                  <a:lnTo>
                    <a:pt x="295283" y="645800"/>
                  </a:lnTo>
                  <a:lnTo>
                    <a:pt x="254205" y="629592"/>
                  </a:lnTo>
                  <a:lnTo>
                    <a:pt x="215791" y="612639"/>
                  </a:lnTo>
                  <a:lnTo>
                    <a:pt x="180147" y="594977"/>
                  </a:lnTo>
                  <a:lnTo>
                    <a:pt x="117608" y="557670"/>
                  </a:lnTo>
                  <a:lnTo>
                    <a:pt x="67456" y="517963"/>
                  </a:lnTo>
                  <a:lnTo>
                    <a:pt x="30559" y="476147"/>
                  </a:lnTo>
                  <a:lnTo>
                    <a:pt x="7784" y="432512"/>
                  </a:lnTo>
                  <a:lnTo>
                    <a:pt x="1964" y="410103"/>
                  </a:lnTo>
                  <a:lnTo>
                    <a:pt x="0" y="387350"/>
                  </a:lnTo>
                </a:path>
                <a:path w="2314575" h="2324100">
                  <a:moveTo>
                    <a:pt x="0" y="387350"/>
                  </a:moveTo>
                  <a:lnTo>
                    <a:pt x="7784" y="342164"/>
                  </a:lnTo>
                  <a:lnTo>
                    <a:pt x="30559" y="298512"/>
                  </a:lnTo>
                  <a:lnTo>
                    <a:pt x="67456" y="256686"/>
                  </a:lnTo>
                  <a:lnTo>
                    <a:pt x="117608" y="216973"/>
                  </a:lnTo>
                  <a:lnTo>
                    <a:pt x="180147" y="179666"/>
                  </a:lnTo>
                  <a:lnTo>
                    <a:pt x="215791" y="162005"/>
                  </a:lnTo>
                  <a:lnTo>
                    <a:pt x="254205" y="145053"/>
                  </a:lnTo>
                  <a:lnTo>
                    <a:pt x="295283" y="128849"/>
                  </a:lnTo>
                  <a:lnTo>
                    <a:pt x="338915" y="113426"/>
                  </a:lnTo>
                  <a:lnTo>
                    <a:pt x="384993" y="98823"/>
                  </a:lnTo>
                  <a:lnTo>
                    <a:pt x="433408" y="85075"/>
                  </a:lnTo>
                  <a:lnTo>
                    <a:pt x="484052" y="72218"/>
                  </a:lnTo>
                  <a:lnTo>
                    <a:pt x="536817" y="60289"/>
                  </a:lnTo>
                  <a:lnTo>
                    <a:pt x="591593" y="49323"/>
                  </a:lnTo>
                  <a:lnTo>
                    <a:pt x="648273" y="39358"/>
                  </a:lnTo>
                  <a:lnTo>
                    <a:pt x="706749" y="30430"/>
                  </a:lnTo>
                  <a:lnTo>
                    <a:pt x="766910" y="22574"/>
                  </a:lnTo>
                  <a:lnTo>
                    <a:pt x="828650" y="15827"/>
                  </a:lnTo>
                  <a:lnTo>
                    <a:pt x="891859" y="10226"/>
                  </a:lnTo>
                  <a:lnTo>
                    <a:pt x="956430" y="5806"/>
                  </a:lnTo>
                  <a:lnTo>
                    <a:pt x="1022253" y="2605"/>
                  </a:lnTo>
                  <a:lnTo>
                    <a:pt x="1089220" y="657"/>
                  </a:lnTo>
                  <a:lnTo>
                    <a:pt x="1157224" y="0"/>
                  </a:lnTo>
                  <a:lnTo>
                    <a:pt x="1225227" y="657"/>
                  </a:lnTo>
                  <a:lnTo>
                    <a:pt x="1292196" y="2605"/>
                  </a:lnTo>
                  <a:lnTo>
                    <a:pt x="1358021" y="5806"/>
                  </a:lnTo>
                  <a:lnTo>
                    <a:pt x="1422595" y="10226"/>
                  </a:lnTo>
                  <a:lnTo>
                    <a:pt x="1485808" y="15827"/>
                  </a:lnTo>
                  <a:lnTo>
                    <a:pt x="1547552" y="22574"/>
                  </a:lnTo>
                  <a:lnTo>
                    <a:pt x="1607718" y="30430"/>
                  </a:lnTo>
                  <a:lnTo>
                    <a:pt x="1666199" y="39358"/>
                  </a:lnTo>
                  <a:lnTo>
                    <a:pt x="1722885" y="49323"/>
                  </a:lnTo>
                  <a:lnTo>
                    <a:pt x="1777667" y="60289"/>
                  </a:lnTo>
                  <a:lnTo>
                    <a:pt x="1830438" y="72218"/>
                  </a:lnTo>
                  <a:lnTo>
                    <a:pt x="1881089" y="85075"/>
                  </a:lnTo>
                  <a:lnTo>
                    <a:pt x="1929511" y="98823"/>
                  </a:lnTo>
                  <a:lnTo>
                    <a:pt x="1975596" y="113426"/>
                  </a:lnTo>
                  <a:lnTo>
                    <a:pt x="2019234" y="128849"/>
                  </a:lnTo>
                  <a:lnTo>
                    <a:pt x="2060319" y="145053"/>
                  </a:lnTo>
                  <a:lnTo>
                    <a:pt x="2098740" y="162005"/>
                  </a:lnTo>
                  <a:lnTo>
                    <a:pt x="2134390" y="179666"/>
                  </a:lnTo>
                  <a:lnTo>
                    <a:pt x="2196941" y="216973"/>
                  </a:lnTo>
                  <a:lnTo>
                    <a:pt x="2247103" y="256686"/>
                  </a:lnTo>
                  <a:lnTo>
                    <a:pt x="2284008" y="298512"/>
                  </a:lnTo>
                  <a:lnTo>
                    <a:pt x="2306788" y="342164"/>
                  </a:lnTo>
                  <a:lnTo>
                    <a:pt x="2314575" y="387350"/>
                  </a:lnTo>
                  <a:lnTo>
                    <a:pt x="2314575" y="1936750"/>
                  </a:lnTo>
                  <a:lnTo>
                    <a:pt x="2306788" y="1981911"/>
                  </a:lnTo>
                  <a:lnTo>
                    <a:pt x="2284008" y="2025543"/>
                  </a:lnTo>
                  <a:lnTo>
                    <a:pt x="2247103" y="2067356"/>
                  </a:lnTo>
                  <a:lnTo>
                    <a:pt x="2196941" y="2107058"/>
                  </a:lnTo>
                  <a:lnTo>
                    <a:pt x="2134390" y="2144358"/>
                  </a:lnTo>
                  <a:lnTo>
                    <a:pt x="2098740" y="2162017"/>
                  </a:lnTo>
                  <a:lnTo>
                    <a:pt x="2060319" y="2178967"/>
                  </a:lnTo>
                  <a:lnTo>
                    <a:pt x="2019234" y="2195171"/>
                  </a:lnTo>
                  <a:lnTo>
                    <a:pt x="1975596" y="2210593"/>
                  </a:lnTo>
                  <a:lnTo>
                    <a:pt x="1929511" y="2225197"/>
                  </a:lnTo>
                  <a:lnTo>
                    <a:pt x="1881089" y="2238946"/>
                  </a:lnTo>
                  <a:lnTo>
                    <a:pt x="1830438" y="2251804"/>
                  </a:lnTo>
                  <a:lnTo>
                    <a:pt x="1777667" y="2263734"/>
                  </a:lnTo>
                  <a:lnTo>
                    <a:pt x="1722885" y="2274701"/>
                  </a:lnTo>
                  <a:lnTo>
                    <a:pt x="1666199" y="2284667"/>
                  </a:lnTo>
                  <a:lnTo>
                    <a:pt x="1607718" y="2293598"/>
                  </a:lnTo>
                  <a:lnTo>
                    <a:pt x="1547552" y="2301455"/>
                  </a:lnTo>
                  <a:lnTo>
                    <a:pt x="1485808" y="2308203"/>
                  </a:lnTo>
                  <a:lnTo>
                    <a:pt x="1422595" y="2313806"/>
                  </a:lnTo>
                  <a:lnTo>
                    <a:pt x="1358021" y="2318227"/>
                  </a:lnTo>
                  <a:lnTo>
                    <a:pt x="1292196" y="2321430"/>
                  </a:lnTo>
                  <a:lnTo>
                    <a:pt x="1225227" y="2323378"/>
                  </a:lnTo>
                  <a:lnTo>
                    <a:pt x="1157224" y="2324036"/>
                  </a:lnTo>
                  <a:lnTo>
                    <a:pt x="1089220" y="2323378"/>
                  </a:lnTo>
                  <a:lnTo>
                    <a:pt x="1022253" y="2321430"/>
                  </a:lnTo>
                  <a:lnTo>
                    <a:pt x="956430" y="2318227"/>
                  </a:lnTo>
                  <a:lnTo>
                    <a:pt x="891859" y="2313806"/>
                  </a:lnTo>
                  <a:lnTo>
                    <a:pt x="828650" y="2308203"/>
                  </a:lnTo>
                  <a:lnTo>
                    <a:pt x="766910" y="2301455"/>
                  </a:lnTo>
                  <a:lnTo>
                    <a:pt x="706749" y="2293598"/>
                  </a:lnTo>
                  <a:lnTo>
                    <a:pt x="648273" y="2284667"/>
                  </a:lnTo>
                  <a:lnTo>
                    <a:pt x="591593" y="2274701"/>
                  </a:lnTo>
                  <a:lnTo>
                    <a:pt x="536817" y="2263734"/>
                  </a:lnTo>
                  <a:lnTo>
                    <a:pt x="484052" y="2251804"/>
                  </a:lnTo>
                  <a:lnTo>
                    <a:pt x="433408" y="2238946"/>
                  </a:lnTo>
                  <a:lnTo>
                    <a:pt x="384993" y="2225197"/>
                  </a:lnTo>
                  <a:lnTo>
                    <a:pt x="338915" y="2210593"/>
                  </a:lnTo>
                  <a:lnTo>
                    <a:pt x="295283" y="2195171"/>
                  </a:lnTo>
                  <a:lnTo>
                    <a:pt x="254205" y="2178967"/>
                  </a:lnTo>
                  <a:lnTo>
                    <a:pt x="215791" y="2162017"/>
                  </a:lnTo>
                  <a:lnTo>
                    <a:pt x="180147" y="2144358"/>
                  </a:lnTo>
                  <a:lnTo>
                    <a:pt x="117608" y="2107058"/>
                  </a:lnTo>
                  <a:lnTo>
                    <a:pt x="67456" y="2067356"/>
                  </a:lnTo>
                  <a:lnTo>
                    <a:pt x="30559" y="2025543"/>
                  </a:lnTo>
                  <a:lnTo>
                    <a:pt x="7784" y="1981911"/>
                  </a:lnTo>
                  <a:lnTo>
                    <a:pt x="0" y="1936750"/>
                  </a:lnTo>
                  <a:lnTo>
                    <a:pt x="0" y="387350"/>
                  </a:lnTo>
                  <a:close/>
                </a:path>
              </a:pathLst>
            </a:custGeom>
            <a:ln w="28575">
              <a:solidFill>
                <a:srgbClr val="6E6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95873" y="4619625"/>
              <a:ext cx="717550" cy="142875"/>
            </a:xfrm>
            <a:custGeom>
              <a:avLst/>
              <a:gdLst/>
              <a:ahLst/>
              <a:cxnLst/>
              <a:rect l="l" t="t" r="r" b="b"/>
              <a:pathLst>
                <a:path w="717550" h="142875">
                  <a:moveTo>
                    <a:pt x="142875" y="0"/>
                  </a:moveTo>
                  <a:lnTo>
                    <a:pt x="0" y="71500"/>
                  </a:lnTo>
                  <a:lnTo>
                    <a:pt x="142875" y="142875"/>
                  </a:lnTo>
                  <a:lnTo>
                    <a:pt x="142875" y="95250"/>
                  </a:lnTo>
                  <a:lnTo>
                    <a:pt x="119125" y="95250"/>
                  </a:lnTo>
                  <a:lnTo>
                    <a:pt x="119125" y="47625"/>
                  </a:lnTo>
                  <a:lnTo>
                    <a:pt x="142875" y="47625"/>
                  </a:lnTo>
                  <a:lnTo>
                    <a:pt x="142875" y="0"/>
                  </a:lnTo>
                  <a:close/>
                </a:path>
                <a:path w="717550" h="142875">
                  <a:moveTo>
                    <a:pt x="142875" y="47625"/>
                  </a:moveTo>
                  <a:lnTo>
                    <a:pt x="119125" y="47625"/>
                  </a:lnTo>
                  <a:lnTo>
                    <a:pt x="119125" y="95250"/>
                  </a:lnTo>
                  <a:lnTo>
                    <a:pt x="142875" y="95250"/>
                  </a:lnTo>
                  <a:lnTo>
                    <a:pt x="142875" y="47625"/>
                  </a:lnTo>
                  <a:close/>
                </a:path>
                <a:path w="717550" h="142875">
                  <a:moveTo>
                    <a:pt x="262000" y="47625"/>
                  </a:moveTo>
                  <a:lnTo>
                    <a:pt x="142875" y="47625"/>
                  </a:lnTo>
                  <a:lnTo>
                    <a:pt x="142875" y="95250"/>
                  </a:lnTo>
                  <a:lnTo>
                    <a:pt x="262000" y="95250"/>
                  </a:lnTo>
                  <a:lnTo>
                    <a:pt x="262000" y="47625"/>
                  </a:lnTo>
                  <a:close/>
                </a:path>
                <a:path w="717550" h="142875">
                  <a:moveTo>
                    <a:pt x="452500" y="47625"/>
                  </a:moveTo>
                  <a:lnTo>
                    <a:pt x="309625" y="47625"/>
                  </a:lnTo>
                  <a:lnTo>
                    <a:pt x="309625" y="95250"/>
                  </a:lnTo>
                  <a:lnTo>
                    <a:pt x="452500" y="95250"/>
                  </a:lnTo>
                  <a:lnTo>
                    <a:pt x="452500" y="47625"/>
                  </a:lnTo>
                  <a:close/>
                </a:path>
                <a:path w="717550" h="142875">
                  <a:moveTo>
                    <a:pt x="574675" y="0"/>
                  </a:moveTo>
                  <a:lnTo>
                    <a:pt x="574675" y="142875"/>
                  </a:lnTo>
                  <a:lnTo>
                    <a:pt x="669840" y="95250"/>
                  </a:lnTo>
                  <a:lnTo>
                    <a:pt x="598551" y="95250"/>
                  </a:lnTo>
                  <a:lnTo>
                    <a:pt x="598551" y="47625"/>
                  </a:lnTo>
                  <a:lnTo>
                    <a:pt x="670009" y="47625"/>
                  </a:lnTo>
                  <a:lnTo>
                    <a:pt x="574675" y="0"/>
                  </a:lnTo>
                  <a:close/>
                </a:path>
                <a:path w="717550" h="142875">
                  <a:moveTo>
                    <a:pt x="574675" y="47625"/>
                  </a:moveTo>
                  <a:lnTo>
                    <a:pt x="500125" y="47625"/>
                  </a:lnTo>
                  <a:lnTo>
                    <a:pt x="500125" y="95250"/>
                  </a:lnTo>
                  <a:lnTo>
                    <a:pt x="574675" y="95250"/>
                  </a:lnTo>
                  <a:lnTo>
                    <a:pt x="574675" y="47625"/>
                  </a:lnTo>
                  <a:close/>
                </a:path>
                <a:path w="717550" h="142875">
                  <a:moveTo>
                    <a:pt x="670009" y="47625"/>
                  </a:moveTo>
                  <a:lnTo>
                    <a:pt x="598551" y="47625"/>
                  </a:lnTo>
                  <a:lnTo>
                    <a:pt x="598551" y="95250"/>
                  </a:lnTo>
                  <a:lnTo>
                    <a:pt x="669840" y="95250"/>
                  </a:lnTo>
                  <a:lnTo>
                    <a:pt x="717550" y="71374"/>
                  </a:lnTo>
                  <a:lnTo>
                    <a:pt x="670009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5420" y="1661223"/>
            <a:ext cx="8390255" cy="452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Une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être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découpée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trois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niveaux</a:t>
            </a:r>
            <a:r>
              <a:rPr sz="2400" spc="-10" dirty="0">
                <a:latin typeface="Times New Roman"/>
                <a:cs typeface="Times New Roman"/>
              </a:rPr>
              <a:t> d’abstraction</a:t>
            </a:r>
            <a:endParaRPr sz="2400">
              <a:latin typeface="Times New Roman"/>
              <a:cs typeface="Times New Roman"/>
            </a:endParaRPr>
          </a:p>
          <a:p>
            <a:pPr marL="831215" lvl="1" indent="-361315">
              <a:lnSpc>
                <a:spcPts val="2865"/>
              </a:lnSpc>
              <a:spcBef>
                <a:spcPts val="50"/>
              </a:spcBef>
              <a:buFont typeface="Wingdings"/>
              <a:buChar char=""/>
              <a:tabLst>
                <a:tab pos="831215" algn="l"/>
              </a:tabLst>
            </a:pPr>
            <a:r>
              <a:rPr sz="2400" dirty="0">
                <a:latin typeface="Times New Roman"/>
                <a:cs typeface="Times New Roman"/>
              </a:rPr>
              <a:t>Niveau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présentation</a:t>
            </a:r>
            <a:endParaRPr sz="2400">
              <a:latin typeface="Times New Roman"/>
              <a:cs typeface="Times New Roman"/>
            </a:endParaRPr>
          </a:p>
          <a:p>
            <a:pPr marL="831850" lvl="1" indent="-361950">
              <a:lnSpc>
                <a:spcPts val="2855"/>
              </a:lnSpc>
              <a:buFont typeface="Wingdings"/>
              <a:buChar char=""/>
              <a:tabLst>
                <a:tab pos="831850" algn="l"/>
              </a:tabLst>
            </a:pPr>
            <a:r>
              <a:rPr sz="2400" dirty="0">
                <a:latin typeface="Times New Roman"/>
                <a:cs typeface="Times New Roman"/>
              </a:rPr>
              <a:t>Niveau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logique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applicative</a:t>
            </a:r>
            <a:endParaRPr sz="2400">
              <a:latin typeface="Times New Roman"/>
              <a:cs typeface="Times New Roman"/>
            </a:endParaRPr>
          </a:p>
          <a:p>
            <a:pPr marL="831850" lvl="1" indent="-361950">
              <a:lnSpc>
                <a:spcPts val="2870"/>
              </a:lnSpc>
              <a:buFont typeface="Wingdings"/>
              <a:buChar char=""/>
              <a:tabLst>
                <a:tab pos="831850" algn="l"/>
              </a:tabLst>
            </a:pPr>
            <a:r>
              <a:rPr sz="2400" dirty="0">
                <a:latin typeface="Times New Roman"/>
                <a:cs typeface="Times New Roman"/>
              </a:rPr>
              <a:t>Niveau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données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2400">
              <a:latin typeface="Times New Roman"/>
              <a:cs typeface="Times New Roman"/>
            </a:endParaRPr>
          </a:p>
          <a:p>
            <a:pPr marL="3543935">
              <a:lnSpc>
                <a:spcPct val="100000"/>
              </a:lnSpc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Traitements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2400">
              <a:latin typeface="Times New Roman"/>
              <a:cs typeface="Times New Roman"/>
            </a:endParaRPr>
          </a:p>
          <a:p>
            <a:pPr marL="6713220">
              <a:lnSpc>
                <a:spcPts val="2790"/>
              </a:lnSpc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Données</a:t>
            </a:r>
            <a:endParaRPr sz="2400">
              <a:latin typeface="Times New Roman"/>
              <a:cs typeface="Times New Roman"/>
            </a:endParaRPr>
          </a:p>
          <a:p>
            <a:pPr marL="633095">
              <a:lnSpc>
                <a:spcPts val="2850"/>
              </a:lnSpc>
            </a:pPr>
            <a:r>
              <a:rPr sz="245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Présentations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2450">
              <a:latin typeface="Times New Roman"/>
              <a:cs typeface="Times New Roman"/>
            </a:endParaRPr>
          </a:p>
          <a:p>
            <a:pPr marL="3524250">
              <a:lnSpc>
                <a:spcPct val="100000"/>
              </a:lnSpc>
            </a:pPr>
            <a:r>
              <a:rPr sz="1800" b="1" dirty="0">
                <a:solidFill>
                  <a:srgbClr val="0000E4"/>
                </a:solidFill>
                <a:latin typeface="Times New Roman"/>
                <a:cs typeface="Times New Roman"/>
              </a:rPr>
              <a:t>Logique</a:t>
            </a:r>
            <a:r>
              <a:rPr sz="1800" b="1" spc="165" dirty="0">
                <a:solidFill>
                  <a:srgbClr val="0000E4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E4"/>
                </a:solidFill>
                <a:latin typeface="Times New Roman"/>
                <a:cs typeface="Times New Roman"/>
              </a:rPr>
              <a:t>applicative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1400" y="4133850"/>
            <a:ext cx="923925" cy="1571625"/>
          </a:xfrm>
          <a:custGeom>
            <a:avLst/>
            <a:gdLst/>
            <a:ahLst/>
            <a:cxnLst/>
            <a:rect l="l" t="t" r="r" b="b"/>
            <a:pathLst>
              <a:path w="923925" h="1571625">
                <a:moveTo>
                  <a:pt x="923925" y="0"/>
                </a:moveTo>
                <a:lnTo>
                  <a:pt x="0" y="0"/>
                </a:lnTo>
                <a:lnTo>
                  <a:pt x="0" y="1571625"/>
                </a:lnTo>
                <a:lnTo>
                  <a:pt x="923925" y="1571625"/>
                </a:lnTo>
                <a:lnTo>
                  <a:pt x="923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05314" y="4544069"/>
            <a:ext cx="281305" cy="7600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Locaux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2475" y="4133850"/>
            <a:ext cx="923925" cy="1571625"/>
          </a:xfrm>
          <a:custGeom>
            <a:avLst/>
            <a:gdLst/>
            <a:ahLst/>
            <a:cxnLst/>
            <a:rect l="l" t="t" r="r" b="b"/>
            <a:pathLst>
              <a:path w="923925" h="1571625">
                <a:moveTo>
                  <a:pt x="923925" y="0"/>
                </a:moveTo>
                <a:lnTo>
                  <a:pt x="0" y="0"/>
                </a:lnTo>
                <a:lnTo>
                  <a:pt x="0" y="1571625"/>
                </a:lnTo>
                <a:lnTo>
                  <a:pt x="923925" y="1571625"/>
                </a:lnTo>
                <a:lnTo>
                  <a:pt x="923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6008" y="4506391"/>
            <a:ext cx="281305" cy="8458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globaux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85479" y="6601021"/>
            <a:ext cx="299085" cy="2413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spc="-25" dirty="0">
                <a:latin typeface="Arial Black"/>
                <a:cs typeface="Arial Black"/>
              </a:rPr>
              <a:pPr marL="38100">
                <a:lnSpc>
                  <a:spcPct val="100000"/>
                </a:lnSpc>
                <a:spcBef>
                  <a:spcPts val="220"/>
                </a:spcBef>
              </a:pPr>
              <a:t>18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34036"/>
            <a:ext cx="8783955" cy="5782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Niveaux</a:t>
            </a:r>
            <a:r>
              <a:rPr sz="3000" b="1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d’abstraction</a:t>
            </a:r>
            <a:endParaRPr sz="3000">
              <a:latin typeface="Times New Roman"/>
              <a:cs typeface="Times New Roman"/>
            </a:endParaRPr>
          </a:p>
          <a:p>
            <a:pPr marL="594360" marR="15240" lvl="1" indent="-343535" algn="just">
              <a:lnSpc>
                <a:spcPct val="101899"/>
              </a:lnSpc>
              <a:spcBef>
                <a:spcPts val="2250"/>
              </a:spcBef>
              <a:buClr>
                <a:srgbClr val="00007C"/>
              </a:buClr>
              <a:buSzPct val="76744"/>
              <a:buFont typeface="Wingdings"/>
              <a:buChar char=""/>
              <a:tabLst>
                <a:tab pos="594360" algn="l"/>
              </a:tabLst>
            </a:pP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La</a:t>
            </a:r>
            <a:r>
              <a:rPr sz="215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15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couche</a:t>
            </a:r>
            <a:r>
              <a:rPr sz="215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15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présentation</a:t>
            </a:r>
            <a:r>
              <a:rPr sz="2150" dirty="0">
                <a:latin typeface="Times New Roman"/>
                <a:cs typeface="Times New Roman"/>
              </a:rPr>
              <a:t>,</a:t>
            </a:r>
            <a:r>
              <a:rPr sz="2150" spc="6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ou</a:t>
            </a:r>
            <a:r>
              <a:rPr sz="2150" spc="45" dirty="0">
                <a:latin typeface="Times New Roman"/>
                <a:cs typeface="Times New Roman"/>
              </a:rPr>
              <a:t>  </a:t>
            </a:r>
            <a:r>
              <a:rPr sz="2150" spc="125" dirty="0">
                <a:latin typeface="Times New Roman"/>
                <a:cs typeface="Times New Roman"/>
              </a:rPr>
              <a:t>IHM</a:t>
            </a:r>
            <a:r>
              <a:rPr sz="2150" spc="7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(Interface</a:t>
            </a:r>
            <a:r>
              <a:rPr sz="2150" spc="6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Homme</a:t>
            </a:r>
            <a:r>
              <a:rPr sz="2150" spc="60" dirty="0">
                <a:latin typeface="Times New Roman"/>
                <a:cs typeface="Times New Roman"/>
              </a:rPr>
              <a:t>  </a:t>
            </a:r>
            <a:r>
              <a:rPr sz="2150" spc="-10" dirty="0">
                <a:latin typeface="Times New Roman"/>
                <a:cs typeface="Times New Roman"/>
              </a:rPr>
              <a:t>Machine), </a:t>
            </a:r>
            <a:r>
              <a:rPr sz="2150" dirty="0">
                <a:latin typeface="Times New Roman"/>
                <a:cs typeface="Times New Roman"/>
              </a:rPr>
              <a:t>permet</a:t>
            </a:r>
            <a:r>
              <a:rPr sz="2150" spc="10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l'interaction</a:t>
            </a:r>
            <a:r>
              <a:rPr sz="2150" spc="4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4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l'application</a:t>
            </a:r>
            <a:r>
              <a:rPr sz="2150" spc="3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avec</a:t>
            </a:r>
            <a:r>
              <a:rPr sz="2150" spc="5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l'utilisateur.</a:t>
            </a:r>
            <a:r>
              <a:rPr sz="2150" spc="4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Ce</a:t>
            </a:r>
            <a:r>
              <a:rPr sz="2150" spc="80" dirty="0">
                <a:latin typeface="Times New Roman"/>
                <a:cs typeface="Times New Roman"/>
              </a:rPr>
              <a:t>  </a:t>
            </a:r>
            <a:r>
              <a:rPr sz="2150" spc="50" dirty="0">
                <a:latin typeface="Times New Roman"/>
                <a:cs typeface="Times New Roman"/>
              </a:rPr>
              <a:t>sont</a:t>
            </a:r>
            <a:r>
              <a:rPr sz="2150" spc="6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:</a:t>
            </a:r>
            <a:r>
              <a:rPr sz="2150" spc="245" dirty="0">
                <a:latin typeface="Times New Roman"/>
                <a:cs typeface="Times New Roman"/>
              </a:rPr>
              <a:t>   </a:t>
            </a:r>
            <a:r>
              <a:rPr sz="2150" spc="-25" dirty="0">
                <a:latin typeface="Times New Roman"/>
                <a:cs typeface="Times New Roman"/>
              </a:rPr>
              <a:t>les </a:t>
            </a:r>
            <a:r>
              <a:rPr sz="2150" dirty="0">
                <a:latin typeface="Times New Roman"/>
                <a:cs typeface="Times New Roman"/>
              </a:rPr>
              <a:t>saisies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au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clavier,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avec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la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souris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et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l’affichage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des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informations</a:t>
            </a:r>
            <a:r>
              <a:rPr sz="2150" spc="2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à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l'écran.</a:t>
            </a:r>
            <a:endParaRPr sz="2150">
              <a:latin typeface="Times New Roman"/>
              <a:cs typeface="Times New Roman"/>
            </a:endParaRPr>
          </a:p>
          <a:p>
            <a:pPr marL="594360" marR="15240" lvl="1" indent="-343535" algn="just">
              <a:lnSpc>
                <a:spcPct val="104700"/>
              </a:lnSpc>
              <a:spcBef>
                <a:spcPts val="680"/>
              </a:spcBef>
              <a:buSzPct val="83720"/>
              <a:buFont typeface="Wingdings"/>
              <a:buChar char=""/>
              <a:tabLst>
                <a:tab pos="594360" algn="l"/>
                <a:tab pos="669925" algn="l"/>
              </a:tabLst>
            </a:pPr>
            <a:r>
              <a:rPr sz="2150" dirty="0">
                <a:solidFill>
                  <a:srgbClr val="00007C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La</a:t>
            </a:r>
            <a:r>
              <a:rPr sz="2150" b="1" spc="45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15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logique</a:t>
            </a:r>
            <a:r>
              <a:rPr sz="2150" b="1" spc="46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applicative</a:t>
            </a:r>
            <a:r>
              <a:rPr sz="2150" b="1" spc="47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décrit</a:t>
            </a:r>
            <a:r>
              <a:rPr sz="2150" spc="46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445" dirty="0">
                <a:latin typeface="Times New Roman"/>
                <a:cs typeface="Times New Roman"/>
              </a:rPr>
              <a:t>  </a:t>
            </a:r>
            <a:r>
              <a:rPr sz="2150" spc="65" dirty="0">
                <a:latin typeface="Times New Roman"/>
                <a:cs typeface="Times New Roman"/>
              </a:rPr>
              <a:t>traitements</a:t>
            </a:r>
            <a:r>
              <a:rPr sz="2150" spc="45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à</a:t>
            </a:r>
            <a:r>
              <a:rPr sz="2150" spc="47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réaliser</a:t>
            </a:r>
            <a:r>
              <a:rPr sz="2150" spc="450" dirty="0">
                <a:latin typeface="Times New Roman"/>
                <a:cs typeface="Times New Roman"/>
              </a:rPr>
              <a:t>  </a:t>
            </a:r>
            <a:r>
              <a:rPr sz="2150" spc="45" dirty="0">
                <a:latin typeface="Times New Roman"/>
                <a:cs typeface="Times New Roman"/>
              </a:rPr>
              <a:t>par </a:t>
            </a:r>
            <a:r>
              <a:rPr sz="2150" dirty="0">
                <a:latin typeface="Times New Roman"/>
                <a:cs typeface="Times New Roman"/>
              </a:rPr>
              <a:t>l'application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pour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répondre</a:t>
            </a:r>
            <a:r>
              <a:rPr sz="2150" spc="2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aux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besoins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utilisateurs.</a:t>
            </a:r>
            <a:endParaRPr sz="2150">
              <a:latin typeface="Times New Roman"/>
              <a:cs typeface="Times New Roman"/>
            </a:endParaRPr>
          </a:p>
          <a:p>
            <a:pPr marL="993775" lvl="2" indent="-285115" algn="just">
              <a:lnSpc>
                <a:spcPct val="100000"/>
              </a:lnSpc>
              <a:spcBef>
                <a:spcPts val="650"/>
              </a:spcBef>
              <a:buClr>
                <a:srgbClr val="9999CC"/>
              </a:buClr>
              <a:buSzPct val="79069"/>
              <a:buFont typeface="Wingdings"/>
              <a:buChar char=""/>
              <a:tabLst>
                <a:tab pos="993775" algn="l"/>
              </a:tabLst>
            </a:pPr>
            <a:r>
              <a:rPr sz="2150" spc="70" dirty="0">
                <a:latin typeface="Times New Roman"/>
                <a:cs typeface="Times New Roman"/>
              </a:rPr>
              <a:t>Traitements</a:t>
            </a:r>
            <a:r>
              <a:rPr sz="2150" spc="40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locaux:</a:t>
            </a:r>
            <a:r>
              <a:rPr sz="2150" spc="4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4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contrôles</a:t>
            </a:r>
            <a:r>
              <a:rPr sz="2150" spc="48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effectués</a:t>
            </a:r>
            <a:r>
              <a:rPr sz="2150" spc="4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au</a:t>
            </a:r>
            <a:r>
              <a:rPr sz="2150" spc="4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niveau</a:t>
            </a:r>
            <a:r>
              <a:rPr sz="2150" spc="4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du</a:t>
            </a:r>
            <a:r>
              <a:rPr sz="2150" spc="44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dialogue</a:t>
            </a:r>
            <a:endParaRPr sz="2150">
              <a:latin typeface="Times New Roman"/>
              <a:cs typeface="Times New Roman"/>
            </a:endParaRPr>
          </a:p>
          <a:p>
            <a:pPr marL="995044" algn="just">
              <a:lnSpc>
                <a:spcPct val="100000"/>
              </a:lnSpc>
              <a:spcBef>
                <a:spcPts val="45"/>
              </a:spcBef>
            </a:pPr>
            <a:r>
              <a:rPr sz="2150" dirty="0">
                <a:latin typeface="Times New Roman"/>
                <a:cs typeface="Times New Roman"/>
              </a:rPr>
              <a:t>avec </a:t>
            </a:r>
            <a:r>
              <a:rPr sz="2150" spc="55" dirty="0">
                <a:latin typeface="Times New Roman"/>
                <a:cs typeface="Times New Roman"/>
              </a:rPr>
              <a:t>l'IHM</a:t>
            </a:r>
            <a:r>
              <a:rPr sz="2150" spc="1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(formulaires,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champs,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boutons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radio…)</a:t>
            </a:r>
            <a:endParaRPr sz="2150">
              <a:latin typeface="Times New Roman"/>
              <a:cs typeface="Times New Roman"/>
            </a:endParaRPr>
          </a:p>
          <a:p>
            <a:pPr marL="993775" marR="25400" lvl="2" indent="-285115" algn="just">
              <a:lnSpc>
                <a:spcPct val="101899"/>
              </a:lnSpc>
              <a:spcBef>
                <a:spcPts val="525"/>
              </a:spcBef>
              <a:buClr>
                <a:srgbClr val="9999CC"/>
              </a:buClr>
              <a:buSzPct val="79069"/>
              <a:buFont typeface="Wingdings"/>
              <a:buChar char=""/>
              <a:tabLst>
                <a:tab pos="995044" algn="l"/>
              </a:tabLst>
            </a:pPr>
            <a:r>
              <a:rPr sz="2150" spc="70" dirty="0">
                <a:latin typeface="Times New Roman"/>
                <a:cs typeface="Times New Roman"/>
              </a:rPr>
              <a:t>Traitements</a:t>
            </a:r>
            <a:r>
              <a:rPr sz="2150" spc="13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globaux:</a:t>
            </a:r>
            <a:r>
              <a:rPr sz="2150" spc="16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15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règles</a:t>
            </a:r>
            <a:r>
              <a:rPr sz="2150" spc="12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12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l’application,</a:t>
            </a:r>
            <a:r>
              <a:rPr sz="2150" spc="13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appelées</a:t>
            </a:r>
            <a:r>
              <a:rPr sz="2150" spc="120" dirty="0">
                <a:latin typeface="Times New Roman"/>
                <a:cs typeface="Times New Roman"/>
              </a:rPr>
              <a:t>  </a:t>
            </a:r>
            <a:r>
              <a:rPr sz="2150" spc="-10" dirty="0">
                <a:latin typeface="Times New Roman"/>
                <a:cs typeface="Times New Roman"/>
              </a:rPr>
              <a:t>aussi 	</a:t>
            </a:r>
            <a:r>
              <a:rPr sz="2150" dirty="0">
                <a:latin typeface="Times New Roman"/>
                <a:cs typeface="Times New Roman"/>
              </a:rPr>
              <a:t>logique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métier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(Business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Logic).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150">
              <a:latin typeface="Times New Roman"/>
              <a:cs typeface="Times New Roman"/>
            </a:endParaRPr>
          </a:p>
          <a:p>
            <a:pPr marL="680085" marR="5080" indent="-343535" algn="just">
              <a:lnSpc>
                <a:spcPct val="101899"/>
              </a:lnSpc>
              <a:buFont typeface="Wingdings"/>
              <a:buChar char=""/>
              <a:tabLst>
                <a:tab pos="680085" algn="l"/>
              </a:tabLst>
            </a:pP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L'accès</a:t>
            </a:r>
            <a:r>
              <a:rPr sz="215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aux</a:t>
            </a:r>
            <a:r>
              <a:rPr sz="2150" b="1" spc="2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données</a:t>
            </a:r>
            <a:r>
              <a:rPr sz="2150" b="1" spc="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permet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la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gestion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informations</a:t>
            </a:r>
            <a:r>
              <a:rPr sz="2150" spc="3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stockées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Times New Roman"/>
                <a:cs typeface="Times New Roman"/>
              </a:rPr>
              <a:t>par </a:t>
            </a:r>
            <a:r>
              <a:rPr sz="2150" dirty="0">
                <a:latin typeface="Times New Roman"/>
                <a:cs typeface="Times New Roman"/>
              </a:rPr>
              <a:t>l'application.</a:t>
            </a:r>
            <a:r>
              <a:rPr sz="2150" spc="2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Fonctions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classiques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d’un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SGBD</a:t>
            </a:r>
            <a:r>
              <a:rPr sz="2150" spc="3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: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Définition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données, </a:t>
            </a:r>
            <a:r>
              <a:rPr sz="2150" dirty="0">
                <a:latin typeface="Times New Roman"/>
                <a:cs typeface="Times New Roman"/>
              </a:rPr>
              <a:t>Manipulation</a:t>
            </a:r>
            <a:r>
              <a:rPr sz="2150" spc="42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42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données,</a:t>
            </a:r>
            <a:r>
              <a:rPr sz="2150" spc="43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Sécurité</a:t>
            </a:r>
            <a:r>
              <a:rPr sz="2150" spc="38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380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données</a:t>
            </a:r>
            <a:r>
              <a:rPr sz="2150" spc="42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et</a:t>
            </a:r>
            <a:r>
              <a:rPr sz="2150" spc="434" dirty="0">
                <a:latin typeface="Times New Roman"/>
                <a:cs typeface="Times New Roman"/>
              </a:rPr>
              <a:t>  </a:t>
            </a:r>
            <a:r>
              <a:rPr sz="2150" spc="45" dirty="0">
                <a:latin typeface="Times New Roman"/>
                <a:cs typeface="Times New Roman"/>
              </a:rPr>
              <a:t>Gestion</a:t>
            </a:r>
            <a:r>
              <a:rPr sz="2150" spc="425" dirty="0">
                <a:latin typeface="Times New Roman"/>
                <a:cs typeface="Times New Roman"/>
              </a:rPr>
              <a:t>  </a:t>
            </a:r>
            <a:r>
              <a:rPr sz="2150" spc="60" dirty="0">
                <a:latin typeface="Times New Roman"/>
                <a:cs typeface="Times New Roman"/>
              </a:rPr>
              <a:t>de </a:t>
            </a:r>
            <a:r>
              <a:rPr sz="2150" spc="-10" dirty="0">
                <a:latin typeface="Times New Roman"/>
                <a:cs typeface="Times New Roman"/>
              </a:rPr>
              <a:t>transactions.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220"/>
                </a:spcBef>
              </a:pPr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" y="38100"/>
            <a:ext cx="8486775" cy="657225"/>
          </a:xfrm>
          <a:custGeom>
            <a:avLst/>
            <a:gdLst/>
            <a:ahLst/>
            <a:cxnLst/>
            <a:rect l="l" t="t" r="r" b="b"/>
            <a:pathLst>
              <a:path w="8486775" h="657225">
                <a:moveTo>
                  <a:pt x="8486775" y="0"/>
                </a:moveTo>
                <a:lnTo>
                  <a:pt x="0" y="0"/>
                </a:lnTo>
                <a:lnTo>
                  <a:pt x="0" y="657225"/>
                </a:lnTo>
                <a:lnTo>
                  <a:pt x="8486775" y="657225"/>
                </a:lnTo>
                <a:lnTo>
                  <a:pt x="8486775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907" y="987107"/>
            <a:ext cx="7192645" cy="417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050" algn="l"/>
              </a:tabLst>
            </a:pPr>
            <a:r>
              <a:rPr sz="2400" dirty="0">
                <a:latin typeface="Times New Roman"/>
                <a:cs typeface="Times New Roman"/>
              </a:rPr>
              <a:t>Définitions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description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d’une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logicielle</a:t>
            </a:r>
            <a:endParaRPr sz="2400">
              <a:latin typeface="Times New Roman"/>
              <a:cs typeface="Times New Roman"/>
            </a:endParaRPr>
          </a:p>
          <a:p>
            <a:pPr marL="1271270" lvl="1" indent="-514984">
              <a:lnSpc>
                <a:spcPct val="100000"/>
              </a:lnSpc>
              <a:spcBef>
                <a:spcPts val="75"/>
              </a:spcBef>
              <a:buFont typeface="Wingdings"/>
              <a:buChar char=""/>
              <a:tabLst>
                <a:tab pos="1271270" algn="l"/>
              </a:tabLst>
            </a:pPr>
            <a:r>
              <a:rPr sz="2000" spc="-10" dirty="0">
                <a:latin typeface="Times New Roman"/>
                <a:cs typeface="Times New Roman"/>
              </a:rPr>
              <a:t>Logiciel</a:t>
            </a:r>
            <a:endParaRPr sz="2000">
              <a:latin typeface="Times New Roman"/>
              <a:cs typeface="Times New Roman"/>
            </a:endParaRPr>
          </a:p>
          <a:p>
            <a:pPr marL="1271270" lvl="1" indent="-514984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1271270" algn="l"/>
              </a:tabLst>
            </a:pPr>
            <a:r>
              <a:rPr sz="2000" spc="10" dirty="0">
                <a:latin typeface="Times New Roman"/>
                <a:cs typeface="Times New Roman"/>
              </a:rPr>
              <a:t>Architecture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logicielle</a:t>
            </a:r>
            <a:endParaRPr sz="2000">
              <a:latin typeface="Times New Roman"/>
              <a:cs typeface="Times New Roman"/>
            </a:endParaRPr>
          </a:p>
          <a:p>
            <a:pPr marL="1271270" lvl="1" indent="-514984">
              <a:lnSpc>
                <a:spcPts val="2390"/>
              </a:lnSpc>
              <a:buFont typeface="Wingdings"/>
              <a:buChar char=""/>
              <a:tabLst>
                <a:tab pos="1271270" algn="l"/>
              </a:tabLst>
            </a:pPr>
            <a:r>
              <a:rPr sz="2000" dirty="0">
                <a:latin typeface="Times New Roman"/>
                <a:cs typeface="Times New Roman"/>
              </a:rPr>
              <a:t>Architecte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logiciel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ts val="2870"/>
              </a:lnSpc>
              <a:buAutoNum type="arabicPeriod"/>
              <a:tabLst>
                <a:tab pos="527050" algn="l"/>
              </a:tabLst>
            </a:pPr>
            <a:r>
              <a:rPr sz="2400" dirty="0">
                <a:latin typeface="Times New Roman"/>
                <a:cs typeface="Times New Roman"/>
              </a:rPr>
              <a:t>Conception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UML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d’une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logicielle</a:t>
            </a:r>
            <a:endParaRPr sz="2400">
              <a:latin typeface="Times New Roman"/>
              <a:cs typeface="Times New Roman"/>
            </a:endParaRPr>
          </a:p>
          <a:p>
            <a:pPr marL="1271270" lvl="1" indent="-514984">
              <a:lnSpc>
                <a:spcPct val="100000"/>
              </a:lnSpc>
              <a:buFont typeface="Wingdings"/>
              <a:buChar char=""/>
              <a:tabLst>
                <a:tab pos="1271270" algn="l"/>
              </a:tabLst>
            </a:pPr>
            <a:r>
              <a:rPr sz="2000" spc="50" dirty="0">
                <a:latin typeface="Times New Roman"/>
                <a:cs typeface="Times New Roman"/>
              </a:rPr>
              <a:t>Diagramme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composants</a:t>
            </a:r>
            <a:endParaRPr sz="2000">
              <a:latin typeface="Times New Roman"/>
              <a:cs typeface="Times New Roman"/>
            </a:endParaRPr>
          </a:p>
          <a:p>
            <a:pPr marL="1271270" lvl="1" indent="-514984">
              <a:lnSpc>
                <a:spcPts val="2390"/>
              </a:lnSpc>
              <a:spcBef>
                <a:spcPts val="5"/>
              </a:spcBef>
              <a:buFont typeface="Wingdings"/>
              <a:buChar char=""/>
              <a:tabLst>
                <a:tab pos="1271270" algn="l"/>
              </a:tabLst>
            </a:pPr>
            <a:r>
              <a:rPr sz="2000" spc="50" dirty="0">
                <a:latin typeface="Times New Roman"/>
                <a:cs typeface="Times New Roman"/>
              </a:rPr>
              <a:t>Diagramme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déploiement</a:t>
            </a:r>
            <a:endParaRPr sz="2000">
              <a:latin typeface="Times New Roman"/>
              <a:cs typeface="Times New Roman"/>
            </a:endParaRPr>
          </a:p>
          <a:p>
            <a:pPr marL="527050" indent="-514350">
              <a:lnSpc>
                <a:spcPts val="2870"/>
              </a:lnSpc>
              <a:buAutoNum type="arabicPeriod"/>
              <a:tabLst>
                <a:tab pos="527050" algn="l"/>
              </a:tabLst>
            </a:pPr>
            <a:r>
              <a:rPr sz="2400" dirty="0">
                <a:latin typeface="Times New Roman"/>
                <a:cs typeface="Times New Roman"/>
              </a:rPr>
              <a:t>Styles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architecturaux</a:t>
            </a:r>
            <a:endParaRPr sz="2400">
              <a:latin typeface="Times New Roman"/>
              <a:cs typeface="Times New Roman"/>
            </a:endParaRPr>
          </a:p>
          <a:p>
            <a:pPr marL="1271270" lvl="1" indent="-514984">
              <a:lnSpc>
                <a:spcPts val="2400"/>
              </a:lnSpc>
              <a:buFont typeface="Wingdings"/>
              <a:buChar char=""/>
              <a:tabLst>
                <a:tab pos="1271270" algn="l"/>
              </a:tabLst>
            </a:pPr>
            <a:r>
              <a:rPr sz="2000" dirty="0">
                <a:latin typeface="Times New Roman"/>
                <a:cs typeface="Times New Roman"/>
              </a:rPr>
              <a:t>Niveaux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d’abstraction</a:t>
            </a:r>
            <a:endParaRPr sz="2000">
              <a:latin typeface="Times New Roman"/>
              <a:cs typeface="Times New Roman"/>
            </a:endParaRPr>
          </a:p>
          <a:p>
            <a:pPr marL="1271270" lvl="1" indent="-514984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1271270" algn="l"/>
              </a:tabLst>
            </a:pPr>
            <a:r>
              <a:rPr sz="2000" spc="10" dirty="0">
                <a:latin typeface="Times New Roman"/>
                <a:cs typeface="Times New Roman"/>
              </a:rPr>
              <a:t>Architecture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Mainframe</a:t>
            </a:r>
            <a:endParaRPr sz="2000">
              <a:latin typeface="Times New Roman"/>
              <a:cs typeface="Times New Roman"/>
            </a:endParaRPr>
          </a:p>
          <a:p>
            <a:pPr marL="1271270" lvl="1" indent="-514984">
              <a:lnSpc>
                <a:spcPct val="100000"/>
              </a:lnSpc>
              <a:buFont typeface="Wingdings"/>
              <a:buChar char=""/>
              <a:tabLst>
                <a:tab pos="1271270" algn="l"/>
              </a:tabLst>
            </a:pPr>
            <a:r>
              <a:rPr sz="2000" spc="10" dirty="0">
                <a:latin typeface="Times New Roman"/>
                <a:cs typeface="Times New Roman"/>
              </a:rPr>
              <a:t>Architecture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Client/serveur</a:t>
            </a:r>
            <a:endParaRPr sz="2000">
              <a:latin typeface="Times New Roman"/>
              <a:cs typeface="Times New Roman"/>
            </a:endParaRPr>
          </a:p>
          <a:p>
            <a:pPr marL="1271270" lvl="1" indent="-514984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1271270" algn="l"/>
              </a:tabLst>
            </a:pPr>
            <a:r>
              <a:rPr sz="2000" spc="10" dirty="0">
                <a:latin typeface="Times New Roman"/>
                <a:cs typeface="Times New Roman"/>
              </a:rPr>
              <a:t>Architecture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3-</a:t>
            </a:r>
            <a:r>
              <a:rPr sz="2000" spc="50" dirty="0">
                <a:latin typeface="Times New Roman"/>
                <a:cs typeface="Times New Roman"/>
              </a:rPr>
              <a:t>tiers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229" dirty="0">
                <a:latin typeface="Times New Roman"/>
                <a:cs typeface="Times New Roman"/>
              </a:rPr>
              <a:t>|N-</a:t>
            </a:r>
            <a:r>
              <a:rPr sz="2000" spc="45" dirty="0">
                <a:latin typeface="Times New Roman"/>
                <a:cs typeface="Times New Roman"/>
              </a:rPr>
              <a:t>Tiers</a:t>
            </a:r>
            <a:endParaRPr sz="2000">
              <a:latin typeface="Times New Roman"/>
              <a:cs typeface="Times New Roman"/>
            </a:endParaRPr>
          </a:p>
          <a:p>
            <a:pPr marL="1271270" lvl="1" indent="-514984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1271270" algn="l"/>
              </a:tabLst>
            </a:pPr>
            <a:r>
              <a:rPr sz="2000" spc="10" dirty="0">
                <a:latin typeface="Times New Roman"/>
                <a:cs typeface="Times New Roman"/>
              </a:rPr>
              <a:t>Architecture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Orientée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0" dirty="0"/>
              <a:pPr marL="147320">
                <a:lnSpc>
                  <a:spcPct val="100000"/>
                </a:lnSpc>
                <a:spcBef>
                  <a:spcPts val="220"/>
                </a:spcBef>
              </a:pPr>
              <a:t>2</a:t>
            </a:fld>
            <a:endParaRPr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34036"/>
            <a:ext cx="851725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r>
              <a:rPr sz="3000" b="1" spc="3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logicielles</a:t>
            </a:r>
            <a:endParaRPr sz="300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  <a:spcBef>
                <a:spcPts val="1720"/>
              </a:spcBef>
            </a:pPr>
            <a:r>
              <a:rPr sz="2150" dirty="0">
                <a:latin typeface="Times New Roman"/>
                <a:cs typeface="Times New Roman"/>
              </a:rPr>
              <a:t>Le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découpage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et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la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répartition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3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niveaux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d’abstraction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Times New Roman"/>
                <a:cs typeface="Times New Roman"/>
              </a:rPr>
              <a:t>permettent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de</a:t>
            </a:r>
            <a:endParaRPr sz="215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latin typeface="Times New Roman"/>
                <a:cs typeface="Times New Roman"/>
              </a:rPr>
              <a:t>distinguer</a:t>
            </a:r>
            <a:r>
              <a:rPr sz="2150" spc="3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3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architectures</a:t>
            </a:r>
            <a:r>
              <a:rPr sz="2150" spc="5" dirty="0">
                <a:latin typeface="Times New Roman"/>
                <a:cs typeface="Times New Roman"/>
              </a:rPr>
              <a:t>  </a:t>
            </a:r>
            <a:r>
              <a:rPr sz="2150" spc="-10" dirty="0">
                <a:latin typeface="Times New Roman"/>
                <a:cs typeface="Times New Roman"/>
              </a:rPr>
              <a:t>suivantes.</a:t>
            </a:r>
            <a:endParaRPr sz="2150">
              <a:latin typeface="Times New Roman"/>
              <a:cs typeface="Times New Roman"/>
            </a:endParaRPr>
          </a:p>
          <a:p>
            <a:pPr marL="612140" lvl="1" indent="-351790">
              <a:lnSpc>
                <a:spcPct val="100000"/>
              </a:lnSpc>
              <a:spcBef>
                <a:spcPts val="45"/>
              </a:spcBef>
              <a:buFont typeface="Wingdings"/>
              <a:buChar char=""/>
              <a:tabLst>
                <a:tab pos="612140" algn="l"/>
              </a:tabLst>
            </a:pPr>
            <a:r>
              <a:rPr sz="2150" dirty="0">
                <a:latin typeface="Times New Roman"/>
                <a:cs typeface="Times New Roman"/>
              </a:rPr>
              <a:t>Architecture</a:t>
            </a:r>
            <a:r>
              <a:rPr sz="2150" spc="4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1-tiers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: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MainFrame</a:t>
            </a:r>
            <a:endParaRPr sz="2150">
              <a:latin typeface="Times New Roman"/>
              <a:cs typeface="Times New Roman"/>
            </a:endParaRPr>
          </a:p>
          <a:p>
            <a:pPr marL="612775" lvl="1" indent="-352425">
              <a:lnSpc>
                <a:spcPct val="100000"/>
              </a:lnSpc>
              <a:spcBef>
                <a:spcPts val="55"/>
              </a:spcBef>
              <a:buFont typeface="Wingdings"/>
              <a:buChar char=""/>
              <a:tabLst>
                <a:tab pos="612775" algn="l"/>
              </a:tabLst>
            </a:pPr>
            <a:r>
              <a:rPr sz="2150" dirty="0">
                <a:latin typeface="Times New Roman"/>
                <a:cs typeface="Times New Roman"/>
              </a:rPr>
              <a:t>Architecture</a:t>
            </a:r>
            <a:r>
              <a:rPr sz="2150" spc="4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2-tiers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: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Client/Serveur</a:t>
            </a:r>
            <a:endParaRPr sz="2150">
              <a:latin typeface="Times New Roman"/>
              <a:cs typeface="Times New Roman"/>
            </a:endParaRPr>
          </a:p>
          <a:p>
            <a:pPr marL="612140" lvl="1" indent="-351790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612140" algn="l"/>
                <a:tab pos="3302000" algn="l"/>
              </a:tabLst>
            </a:pPr>
            <a:r>
              <a:rPr sz="2150" dirty="0">
                <a:latin typeface="Times New Roman"/>
                <a:cs typeface="Times New Roman"/>
              </a:rPr>
              <a:t>Architecture</a:t>
            </a:r>
            <a:r>
              <a:rPr sz="2150" spc="2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3-tiers</a:t>
            </a:r>
            <a:r>
              <a:rPr sz="2150" spc="39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et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60" dirty="0">
                <a:latin typeface="Times New Roman"/>
                <a:cs typeface="Times New Roman"/>
              </a:rPr>
              <a:t>N-</a:t>
            </a:r>
            <a:r>
              <a:rPr sz="2150" spc="-10" dirty="0">
                <a:latin typeface="Times New Roman"/>
                <a:cs typeface="Times New Roman"/>
              </a:rPr>
              <a:t>tiers</a:t>
            </a:r>
            <a:endParaRPr sz="2150">
              <a:latin typeface="Times New Roman"/>
              <a:cs typeface="Times New Roman"/>
            </a:endParaRPr>
          </a:p>
          <a:p>
            <a:pPr marL="545465" lvl="1" indent="-285115">
              <a:lnSpc>
                <a:spcPct val="100000"/>
              </a:lnSpc>
              <a:spcBef>
                <a:spcPts val="50"/>
              </a:spcBef>
              <a:buFont typeface="Wingdings"/>
              <a:buChar char=""/>
              <a:tabLst>
                <a:tab pos="545465" algn="l"/>
              </a:tabLst>
            </a:pPr>
            <a:r>
              <a:rPr sz="2150" dirty="0">
                <a:latin typeface="Times New Roman"/>
                <a:cs typeface="Times New Roman"/>
              </a:rPr>
              <a:t>Architecture</a:t>
            </a:r>
            <a:r>
              <a:rPr sz="2150" spc="3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orientée</a:t>
            </a:r>
            <a:r>
              <a:rPr sz="2150" spc="50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service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943333"/>
            <a:ext cx="8056402" cy="34286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220"/>
                </a:spcBef>
              </a:pPr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342" y="3485531"/>
            <a:ext cx="4289107" cy="22177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04656" y="6646544"/>
            <a:ext cx="2355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Black"/>
                <a:cs typeface="Arial Black"/>
              </a:rPr>
              <a:t>21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5100" y="3000375"/>
            <a:ext cx="1800225" cy="31051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60871" y="6069329"/>
            <a:ext cx="18535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Mainframe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AS/400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39" y="34036"/>
            <a:ext cx="897953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3000" b="1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1-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tier</a:t>
            </a:r>
            <a:r>
              <a:rPr sz="3000" b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28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30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Mainframe</a:t>
            </a:r>
            <a:endParaRPr sz="3000">
              <a:latin typeface="Times New Roman"/>
              <a:cs typeface="Times New Roman"/>
            </a:endParaRPr>
          </a:p>
          <a:p>
            <a:pPr marL="522605" lvl="1" indent="-342900">
              <a:lnSpc>
                <a:spcPct val="100000"/>
              </a:lnSpc>
              <a:spcBef>
                <a:spcPts val="1720"/>
              </a:spcBef>
              <a:buFont typeface="Wingdings"/>
              <a:buChar char=""/>
              <a:tabLst>
                <a:tab pos="522605" algn="l"/>
              </a:tabLst>
            </a:pP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400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utilisateurs</a:t>
            </a:r>
            <a:r>
              <a:rPr sz="2150" spc="4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</a:t>
            </a:r>
            <a:r>
              <a:rPr sz="2150" spc="405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connectent</a:t>
            </a:r>
            <a:r>
              <a:rPr sz="2150" spc="4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aux</a:t>
            </a:r>
            <a:r>
              <a:rPr sz="2150" spc="4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applications</a:t>
            </a:r>
            <a:r>
              <a:rPr sz="2150" spc="3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exécutées</a:t>
            </a:r>
            <a:r>
              <a:rPr sz="2150" spc="420" dirty="0">
                <a:latin typeface="Times New Roman"/>
                <a:cs typeface="Times New Roman"/>
              </a:rPr>
              <a:t> </a:t>
            </a:r>
            <a:r>
              <a:rPr sz="2150" spc="65" dirty="0">
                <a:latin typeface="Times New Roman"/>
                <a:cs typeface="Times New Roman"/>
              </a:rPr>
              <a:t>par</a:t>
            </a:r>
            <a:r>
              <a:rPr sz="2150" spc="4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</a:t>
            </a:r>
            <a:r>
              <a:rPr sz="2150" spc="400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serveur</a:t>
            </a:r>
            <a:endParaRPr sz="215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latin typeface="Times New Roman"/>
                <a:cs typeface="Times New Roman"/>
              </a:rPr>
              <a:t>central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(mainframe)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à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l'aide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terminaux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passifs.</a:t>
            </a:r>
            <a:endParaRPr sz="2150">
              <a:latin typeface="Times New Roman"/>
              <a:cs typeface="Times New Roman"/>
            </a:endParaRPr>
          </a:p>
          <a:p>
            <a:pPr marL="522605" lvl="1" indent="-342900">
              <a:lnSpc>
                <a:spcPct val="100000"/>
              </a:lnSpc>
              <a:spcBef>
                <a:spcPts val="45"/>
              </a:spcBef>
              <a:buFont typeface="Wingdings"/>
              <a:buChar char=""/>
              <a:tabLst>
                <a:tab pos="522605" algn="l"/>
                <a:tab pos="894080" algn="l"/>
                <a:tab pos="1924050" algn="l"/>
                <a:tab pos="2906395" algn="l"/>
                <a:tab pos="3745229" algn="l"/>
                <a:tab pos="4193540" algn="l"/>
                <a:tab pos="5137150" algn="l"/>
                <a:tab pos="5518785" algn="l"/>
                <a:tab pos="6529070" algn="l"/>
                <a:tab pos="7082155" algn="l"/>
                <a:tab pos="8197850" algn="l"/>
                <a:tab pos="8589010" algn="l"/>
              </a:tabLst>
            </a:pPr>
            <a:r>
              <a:rPr sz="2150" spc="-25" dirty="0">
                <a:latin typeface="Times New Roman"/>
                <a:cs typeface="Times New Roman"/>
              </a:rPr>
              <a:t>le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40" dirty="0">
                <a:latin typeface="Times New Roman"/>
                <a:cs typeface="Times New Roman"/>
              </a:rPr>
              <a:t>serveur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45" dirty="0">
                <a:latin typeface="Times New Roman"/>
                <a:cs typeface="Times New Roman"/>
              </a:rPr>
              <a:t>central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0" dirty="0">
                <a:latin typeface="Times New Roman"/>
                <a:cs typeface="Times New Roman"/>
              </a:rPr>
              <a:t>prend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25" dirty="0">
                <a:latin typeface="Times New Roman"/>
                <a:cs typeface="Times New Roman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charge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la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40" dirty="0">
                <a:latin typeface="Times New Roman"/>
                <a:cs typeface="Times New Roman"/>
              </a:rPr>
              <a:t>gestion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des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données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et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des</a:t>
            </a:r>
            <a:endParaRPr sz="215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  <a:spcBef>
                <a:spcPts val="55"/>
              </a:spcBef>
              <a:tabLst>
                <a:tab pos="2028825" algn="l"/>
                <a:tab pos="2315210" algn="l"/>
                <a:tab pos="3363595" algn="l"/>
                <a:tab pos="4631690" algn="l"/>
                <a:tab pos="5137150" algn="l"/>
                <a:tab pos="5604510" algn="l"/>
                <a:tab pos="6748780" algn="l"/>
                <a:tab pos="7254240" algn="l"/>
                <a:tab pos="7768590" algn="l"/>
              </a:tabLst>
            </a:pPr>
            <a:r>
              <a:rPr sz="2150" spc="35" dirty="0">
                <a:latin typeface="Times New Roman"/>
                <a:cs typeface="Times New Roman"/>
              </a:rPr>
              <a:t>traitements,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0" dirty="0">
                <a:latin typeface="Times New Roman"/>
                <a:cs typeface="Times New Roman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compris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l'affichage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qui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est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60" dirty="0">
                <a:latin typeface="Times New Roman"/>
                <a:cs typeface="Times New Roman"/>
              </a:rPr>
              <a:t>transmis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5" dirty="0">
                <a:latin typeface="Times New Roman"/>
                <a:cs typeface="Times New Roman"/>
              </a:rPr>
              <a:t>sur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des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60" dirty="0">
                <a:latin typeface="Times New Roman"/>
                <a:cs typeface="Times New Roman"/>
              </a:rPr>
              <a:t>terminaux</a:t>
            </a:r>
            <a:endParaRPr sz="215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  <a:spcBef>
                <a:spcPts val="120"/>
              </a:spcBef>
            </a:pPr>
            <a:r>
              <a:rPr sz="2150" spc="-10" dirty="0">
                <a:latin typeface="Times New Roman"/>
                <a:cs typeface="Times New Roman"/>
              </a:rPr>
              <a:t>passifs.</a:t>
            </a:r>
            <a:endParaRPr sz="2150">
              <a:latin typeface="Times New Roman"/>
              <a:cs typeface="Times New Roman"/>
            </a:endParaRPr>
          </a:p>
          <a:p>
            <a:pPr marL="521970" lvl="1" indent="-342265">
              <a:lnSpc>
                <a:spcPct val="100000"/>
              </a:lnSpc>
              <a:spcBef>
                <a:spcPts val="50"/>
              </a:spcBef>
              <a:buFont typeface="Wingdings"/>
              <a:buChar char=""/>
              <a:tabLst>
                <a:tab pos="521970" algn="l"/>
              </a:tabLst>
            </a:pPr>
            <a:r>
              <a:rPr sz="2150" dirty="0">
                <a:latin typeface="Times New Roman"/>
                <a:cs typeface="Times New Roman"/>
              </a:rPr>
              <a:t>Architecture</a:t>
            </a:r>
            <a:r>
              <a:rPr sz="2150" spc="3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adoptée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spc="65" dirty="0">
                <a:latin typeface="Times New Roman"/>
                <a:cs typeface="Times New Roman"/>
              </a:rPr>
              <a:t>durant</a:t>
            </a:r>
            <a:r>
              <a:rPr sz="2150" spc="2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année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1970-</a:t>
            </a:r>
            <a:r>
              <a:rPr sz="2150" spc="-10" dirty="0">
                <a:latin typeface="Times New Roman"/>
                <a:cs typeface="Times New Roman"/>
              </a:rPr>
              <a:t>1980.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34036"/>
            <a:ext cx="8317230" cy="4003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  <a:tab pos="420751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3000" b="1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2-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tiers: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Client/serveur</a:t>
            </a:r>
            <a:endParaRPr sz="3000">
              <a:latin typeface="Times New Roman"/>
              <a:cs typeface="Times New Roman"/>
            </a:endParaRPr>
          </a:p>
          <a:p>
            <a:pPr marL="593725" lvl="1" indent="-342900">
              <a:lnSpc>
                <a:spcPct val="100000"/>
              </a:lnSpc>
              <a:spcBef>
                <a:spcPts val="1720"/>
              </a:spcBef>
              <a:buClr>
                <a:srgbClr val="00007C"/>
              </a:buClr>
              <a:buSzPct val="76744"/>
              <a:buFont typeface="Wingdings"/>
              <a:buChar char=""/>
              <a:tabLst>
                <a:tab pos="593725" algn="l"/>
              </a:tabLst>
            </a:pPr>
            <a:r>
              <a:rPr sz="2150" dirty="0">
                <a:latin typeface="Times New Roman"/>
                <a:cs typeface="Times New Roman"/>
              </a:rPr>
              <a:t>Architecture</a:t>
            </a:r>
            <a:r>
              <a:rPr sz="2150" spc="4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2-tiers</a:t>
            </a:r>
            <a:r>
              <a:rPr sz="2150" spc="3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ou</a:t>
            </a:r>
            <a:r>
              <a:rPr sz="2150" spc="2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Client/Serveur.</a:t>
            </a:r>
            <a:r>
              <a:rPr sz="2150" spc="5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3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applications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cette</a:t>
            </a:r>
            <a:endParaRPr sz="2150">
              <a:latin typeface="Times New Roman"/>
              <a:cs typeface="Times New Roman"/>
            </a:endParaRPr>
          </a:p>
          <a:p>
            <a:pPr marL="594360">
              <a:lnSpc>
                <a:spcPct val="100000"/>
              </a:lnSpc>
              <a:spcBef>
                <a:spcPts val="50"/>
              </a:spcBef>
              <a:tabLst>
                <a:tab pos="4293235" algn="l"/>
              </a:tabLst>
            </a:pPr>
            <a:r>
              <a:rPr sz="2150" dirty="0">
                <a:latin typeface="Times New Roman"/>
                <a:cs typeface="Times New Roman"/>
              </a:rPr>
              <a:t>architectures</a:t>
            </a:r>
            <a:r>
              <a:rPr sz="2150" spc="15" dirty="0">
                <a:latin typeface="Times New Roman"/>
                <a:cs typeface="Times New Roman"/>
              </a:rPr>
              <a:t>  </a:t>
            </a:r>
            <a:r>
              <a:rPr sz="2150" dirty="0">
                <a:latin typeface="Times New Roman"/>
                <a:cs typeface="Times New Roman"/>
              </a:rPr>
              <a:t>sont</a:t>
            </a:r>
            <a:r>
              <a:rPr sz="2150" spc="40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réparties</a:t>
            </a:r>
            <a:r>
              <a:rPr sz="2150" spc="45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imes New Roman"/>
                <a:cs typeface="Times New Roman"/>
              </a:rPr>
              <a:t>sur</a:t>
            </a:r>
            <a:r>
              <a:rPr sz="2150" dirty="0">
                <a:latin typeface="Times New Roman"/>
                <a:cs typeface="Times New Roman"/>
              </a:rPr>
              <a:t>	deux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types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machines:</a:t>
            </a:r>
            <a:endParaRPr sz="2150">
              <a:latin typeface="Times New Roman"/>
              <a:cs typeface="Times New Roman"/>
            </a:endParaRPr>
          </a:p>
          <a:p>
            <a:pPr marL="1165860" lvl="2" indent="-457200">
              <a:lnSpc>
                <a:spcPct val="100000"/>
              </a:lnSpc>
              <a:spcBef>
                <a:spcPts val="575"/>
              </a:spcBef>
              <a:buClr>
                <a:srgbClr val="9999CC"/>
              </a:buClr>
              <a:buSzPct val="79069"/>
              <a:buFont typeface="Wingdings"/>
              <a:buChar char=""/>
              <a:tabLst>
                <a:tab pos="1165860" algn="l"/>
              </a:tabLst>
            </a:pPr>
            <a:r>
              <a:rPr sz="2150" b="1" dirty="0">
                <a:latin typeface="Times New Roman"/>
                <a:cs typeface="Times New Roman"/>
              </a:rPr>
              <a:t>Machine</a:t>
            </a:r>
            <a:r>
              <a:rPr sz="2150" b="1" spc="240" dirty="0">
                <a:latin typeface="Times New Roman"/>
                <a:cs typeface="Times New Roman"/>
              </a:rPr>
              <a:t> </a:t>
            </a:r>
            <a:r>
              <a:rPr sz="2150" b="1" spc="-10" dirty="0">
                <a:latin typeface="Times New Roman"/>
                <a:cs typeface="Times New Roman"/>
              </a:rPr>
              <a:t>Client:</a:t>
            </a:r>
            <a:endParaRPr sz="2150">
              <a:latin typeface="Times New Roman"/>
              <a:cs typeface="Times New Roman"/>
            </a:endParaRPr>
          </a:p>
          <a:p>
            <a:pPr marL="1394460" lvl="3" indent="-227965">
              <a:lnSpc>
                <a:spcPct val="100000"/>
              </a:lnSpc>
              <a:spcBef>
                <a:spcPts val="500"/>
              </a:spcBef>
              <a:buClr>
                <a:srgbClr val="00007C"/>
              </a:buClr>
              <a:buSzPct val="62500"/>
              <a:buFont typeface="Wingdings"/>
              <a:buChar char=""/>
              <a:tabLst>
                <a:tab pos="1394460" algn="l"/>
              </a:tabLst>
            </a:pPr>
            <a:r>
              <a:rPr sz="2000" dirty="0">
                <a:latin typeface="Times New Roman"/>
                <a:cs typeface="Times New Roman"/>
              </a:rPr>
              <a:t>Elle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Effectue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demande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auprès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serveur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(requêtes)</a:t>
            </a:r>
            <a:endParaRPr sz="2000">
              <a:latin typeface="Times New Roman"/>
              <a:cs typeface="Times New Roman"/>
            </a:endParaRPr>
          </a:p>
          <a:p>
            <a:pPr marL="1394460" lvl="3" indent="-227965">
              <a:lnSpc>
                <a:spcPct val="100000"/>
              </a:lnSpc>
              <a:spcBef>
                <a:spcPts val="525"/>
              </a:spcBef>
              <a:buClr>
                <a:srgbClr val="00007C"/>
              </a:buClr>
              <a:buSzPct val="62500"/>
              <a:buFont typeface="Wingdings"/>
              <a:buChar char=""/>
              <a:tabLst>
                <a:tab pos="1394460" algn="l"/>
              </a:tabLst>
            </a:pPr>
            <a:r>
              <a:rPr sz="2000" dirty="0">
                <a:latin typeface="Times New Roman"/>
                <a:cs typeface="Times New Roman"/>
              </a:rPr>
              <a:t>Elle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contact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(parle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premier),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ouvre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session</a:t>
            </a:r>
            <a:endParaRPr sz="2000">
              <a:latin typeface="Times New Roman"/>
              <a:cs typeface="Times New Roman"/>
            </a:endParaRPr>
          </a:p>
          <a:p>
            <a:pPr marL="1165860" lvl="2" indent="-457200">
              <a:lnSpc>
                <a:spcPct val="100000"/>
              </a:lnSpc>
              <a:spcBef>
                <a:spcPts val="535"/>
              </a:spcBef>
              <a:buClr>
                <a:srgbClr val="9999CC"/>
              </a:buClr>
              <a:buSzPct val="79069"/>
              <a:buFont typeface="Wingdings"/>
              <a:buChar char=""/>
              <a:tabLst>
                <a:tab pos="1165860" algn="l"/>
              </a:tabLst>
            </a:pPr>
            <a:r>
              <a:rPr sz="2150" b="1" dirty="0">
                <a:latin typeface="Times New Roman"/>
                <a:cs typeface="Times New Roman"/>
              </a:rPr>
              <a:t>Machine</a:t>
            </a:r>
            <a:r>
              <a:rPr sz="2150" b="1" spc="280" dirty="0">
                <a:latin typeface="Times New Roman"/>
                <a:cs typeface="Times New Roman"/>
              </a:rPr>
              <a:t> </a:t>
            </a:r>
            <a:r>
              <a:rPr sz="2150" b="1" dirty="0">
                <a:latin typeface="Times New Roman"/>
                <a:cs typeface="Times New Roman"/>
              </a:rPr>
              <a:t>serveur</a:t>
            </a:r>
            <a:r>
              <a:rPr sz="2150" b="1" spc="110" dirty="0">
                <a:latin typeface="Times New Roman"/>
                <a:cs typeface="Times New Roman"/>
              </a:rPr>
              <a:t> </a:t>
            </a:r>
            <a:r>
              <a:rPr sz="2150" b="1" spc="-50" dirty="0">
                <a:latin typeface="Times New Roman"/>
                <a:cs typeface="Times New Roman"/>
              </a:rPr>
              <a:t>:</a:t>
            </a:r>
            <a:endParaRPr sz="2150">
              <a:latin typeface="Times New Roman"/>
              <a:cs typeface="Times New Roman"/>
            </a:endParaRPr>
          </a:p>
          <a:p>
            <a:pPr marL="1394460" lvl="3" indent="-227965">
              <a:lnSpc>
                <a:spcPct val="100000"/>
              </a:lnSpc>
              <a:spcBef>
                <a:spcPts val="495"/>
              </a:spcBef>
              <a:buClr>
                <a:srgbClr val="00007C"/>
              </a:buClr>
              <a:buSzPct val="62500"/>
              <a:buFont typeface="Wingdings"/>
              <a:buChar char=""/>
              <a:tabLst>
                <a:tab pos="1394460" algn="l"/>
              </a:tabLst>
            </a:pPr>
            <a:r>
              <a:rPr sz="2000" dirty="0">
                <a:latin typeface="Times New Roman"/>
                <a:cs typeface="Times New Roman"/>
              </a:rPr>
              <a:t>Elle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est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l'application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qui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offre </a:t>
            </a:r>
            <a:r>
              <a:rPr sz="2000" spc="55" dirty="0">
                <a:latin typeface="Times New Roman"/>
                <a:cs typeface="Times New Roman"/>
              </a:rPr>
              <a:t>un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1394460" lvl="3" indent="-227965">
              <a:lnSpc>
                <a:spcPct val="100000"/>
              </a:lnSpc>
              <a:spcBef>
                <a:spcPts val="530"/>
              </a:spcBef>
              <a:buClr>
                <a:srgbClr val="00007C"/>
              </a:buClr>
              <a:buSzPct val="62500"/>
              <a:buFont typeface="Wingdings"/>
              <a:buChar char=""/>
              <a:tabLst>
                <a:tab pos="1394460" algn="l"/>
              </a:tabLst>
            </a:pPr>
            <a:r>
              <a:rPr sz="2000" dirty="0">
                <a:latin typeface="Times New Roman"/>
                <a:cs typeface="Times New Roman"/>
              </a:rPr>
              <a:t>Elle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à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l'écoute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requêtes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clientes</a:t>
            </a:r>
            <a:endParaRPr sz="2000">
              <a:latin typeface="Times New Roman"/>
              <a:cs typeface="Times New Roman"/>
            </a:endParaRPr>
          </a:p>
          <a:p>
            <a:pPr marL="1395095" lvl="3" indent="-228600">
              <a:lnSpc>
                <a:spcPct val="100000"/>
              </a:lnSpc>
              <a:spcBef>
                <a:spcPts val="455"/>
              </a:spcBef>
              <a:buClr>
                <a:srgbClr val="00007C"/>
              </a:buClr>
              <a:buSzPct val="62500"/>
              <a:buFont typeface="Wingdings"/>
              <a:buChar char=""/>
              <a:tabLst>
                <a:tab pos="1395095" algn="l"/>
              </a:tabLst>
            </a:pPr>
            <a:r>
              <a:rPr sz="2000" dirty="0">
                <a:latin typeface="Times New Roman"/>
                <a:cs typeface="Times New Roman"/>
              </a:rPr>
              <a:t>Elle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répond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demandé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par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(réponse)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5" y="4076700"/>
            <a:ext cx="6705600" cy="2266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225" y="1190625"/>
            <a:ext cx="8562975" cy="4991100"/>
            <a:chOff x="276225" y="1190625"/>
            <a:chExt cx="8562975" cy="4991100"/>
          </a:xfrm>
        </p:grpSpPr>
        <p:sp>
          <p:nvSpPr>
            <p:cNvPr id="3" name="object 3"/>
            <p:cNvSpPr/>
            <p:nvPr/>
          </p:nvSpPr>
          <p:spPr>
            <a:xfrm>
              <a:off x="290512" y="1204912"/>
              <a:ext cx="8534400" cy="4962525"/>
            </a:xfrm>
            <a:custGeom>
              <a:avLst/>
              <a:gdLst/>
              <a:ahLst/>
              <a:cxnLst/>
              <a:rect l="l" t="t" r="r" b="b"/>
              <a:pathLst>
                <a:path w="8534400" h="4962525">
                  <a:moveTo>
                    <a:pt x="8534400" y="0"/>
                  </a:moveTo>
                  <a:lnTo>
                    <a:pt x="0" y="0"/>
                  </a:lnTo>
                  <a:lnTo>
                    <a:pt x="0" y="4962525"/>
                  </a:lnTo>
                  <a:lnTo>
                    <a:pt x="8534400" y="4962525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0512" y="1204912"/>
              <a:ext cx="8534400" cy="4962525"/>
            </a:xfrm>
            <a:custGeom>
              <a:avLst/>
              <a:gdLst/>
              <a:ahLst/>
              <a:cxnLst/>
              <a:rect l="l" t="t" r="r" b="b"/>
              <a:pathLst>
                <a:path w="8534400" h="4962525">
                  <a:moveTo>
                    <a:pt x="0" y="4962525"/>
                  </a:moveTo>
                  <a:lnTo>
                    <a:pt x="8534400" y="4962525"/>
                  </a:lnTo>
                  <a:lnTo>
                    <a:pt x="8534400" y="0"/>
                  </a:lnTo>
                  <a:lnTo>
                    <a:pt x="0" y="0"/>
                  </a:lnTo>
                  <a:lnTo>
                    <a:pt x="0" y="4962525"/>
                  </a:lnTo>
                  <a:close/>
                </a:path>
              </a:pathLst>
            </a:custGeom>
            <a:ln w="28575">
              <a:solidFill>
                <a:srgbClr val="6E6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39" y="-133216"/>
            <a:ext cx="8183245" cy="115125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420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3000" b="1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Client/serveur</a:t>
            </a:r>
            <a:r>
              <a:rPr sz="3000" b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(2)</a:t>
            </a:r>
            <a:endParaRPr sz="3000">
              <a:latin typeface="Times New Roman"/>
              <a:cs typeface="Times New Roman"/>
            </a:endParaRPr>
          </a:p>
          <a:p>
            <a:pPr marL="535940" lvl="1" indent="-285115">
              <a:lnSpc>
                <a:spcPct val="100000"/>
              </a:lnSpc>
              <a:spcBef>
                <a:spcPts val="1060"/>
              </a:spcBef>
              <a:buFont typeface="Wingdings"/>
              <a:buChar char=""/>
              <a:tabLst>
                <a:tab pos="535940" algn="l"/>
              </a:tabLst>
            </a:pP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Client/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serveur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Gartner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Group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68095" y="2605151"/>
            <a:ext cx="104139" cy="1800225"/>
          </a:xfrm>
          <a:custGeom>
            <a:avLst/>
            <a:gdLst/>
            <a:ahLst/>
            <a:cxnLst/>
            <a:rect l="l" t="t" r="r" b="b"/>
            <a:pathLst>
              <a:path w="104140" h="1800225">
                <a:moveTo>
                  <a:pt x="44444" y="75967"/>
                </a:moveTo>
                <a:lnTo>
                  <a:pt x="31745" y="76178"/>
                </a:lnTo>
                <a:lnTo>
                  <a:pt x="32169" y="101600"/>
                </a:lnTo>
                <a:lnTo>
                  <a:pt x="44869" y="101473"/>
                </a:lnTo>
                <a:lnTo>
                  <a:pt x="44444" y="75967"/>
                </a:lnTo>
                <a:close/>
              </a:path>
              <a:path w="104140" h="1800225">
                <a:moveTo>
                  <a:pt x="36817" y="0"/>
                </a:moveTo>
                <a:lnTo>
                  <a:pt x="0" y="76708"/>
                </a:lnTo>
                <a:lnTo>
                  <a:pt x="31745" y="76178"/>
                </a:lnTo>
                <a:lnTo>
                  <a:pt x="31534" y="63500"/>
                </a:lnTo>
                <a:lnTo>
                  <a:pt x="69890" y="63373"/>
                </a:lnTo>
                <a:lnTo>
                  <a:pt x="36817" y="0"/>
                </a:lnTo>
                <a:close/>
              </a:path>
              <a:path w="104140" h="1800225">
                <a:moveTo>
                  <a:pt x="44234" y="63373"/>
                </a:moveTo>
                <a:lnTo>
                  <a:pt x="31534" y="63500"/>
                </a:lnTo>
                <a:lnTo>
                  <a:pt x="31745" y="76178"/>
                </a:lnTo>
                <a:lnTo>
                  <a:pt x="44444" y="75967"/>
                </a:lnTo>
                <a:lnTo>
                  <a:pt x="44234" y="63373"/>
                </a:lnTo>
                <a:close/>
              </a:path>
              <a:path w="104140" h="1800225">
                <a:moveTo>
                  <a:pt x="69890" y="63373"/>
                </a:moveTo>
                <a:lnTo>
                  <a:pt x="44234" y="63373"/>
                </a:lnTo>
                <a:lnTo>
                  <a:pt x="44444" y="75967"/>
                </a:lnTo>
                <a:lnTo>
                  <a:pt x="76187" y="75437"/>
                </a:lnTo>
                <a:lnTo>
                  <a:pt x="69890" y="63373"/>
                </a:lnTo>
                <a:close/>
              </a:path>
              <a:path w="104140" h="1800225">
                <a:moveTo>
                  <a:pt x="45084" y="114173"/>
                </a:moveTo>
                <a:lnTo>
                  <a:pt x="32384" y="114300"/>
                </a:lnTo>
                <a:lnTo>
                  <a:pt x="33019" y="152400"/>
                </a:lnTo>
                <a:lnTo>
                  <a:pt x="45719" y="152146"/>
                </a:lnTo>
                <a:lnTo>
                  <a:pt x="45084" y="114173"/>
                </a:lnTo>
                <a:close/>
              </a:path>
              <a:path w="104140" h="1800225">
                <a:moveTo>
                  <a:pt x="45935" y="164846"/>
                </a:moveTo>
                <a:lnTo>
                  <a:pt x="33235" y="165100"/>
                </a:lnTo>
                <a:lnTo>
                  <a:pt x="33870" y="203200"/>
                </a:lnTo>
                <a:lnTo>
                  <a:pt x="46570" y="202946"/>
                </a:lnTo>
                <a:lnTo>
                  <a:pt x="45935" y="164846"/>
                </a:lnTo>
                <a:close/>
              </a:path>
              <a:path w="104140" h="1800225">
                <a:moveTo>
                  <a:pt x="46786" y="215646"/>
                </a:moveTo>
                <a:lnTo>
                  <a:pt x="34086" y="215900"/>
                </a:lnTo>
                <a:lnTo>
                  <a:pt x="34721" y="254000"/>
                </a:lnTo>
                <a:lnTo>
                  <a:pt x="47421" y="253746"/>
                </a:lnTo>
                <a:lnTo>
                  <a:pt x="46786" y="215646"/>
                </a:lnTo>
                <a:close/>
              </a:path>
              <a:path w="104140" h="1800225">
                <a:moveTo>
                  <a:pt x="47637" y="266446"/>
                </a:moveTo>
                <a:lnTo>
                  <a:pt x="34937" y="266700"/>
                </a:lnTo>
                <a:lnTo>
                  <a:pt x="35572" y="304800"/>
                </a:lnTo>
                <a:lnTo>
                  <a:pt x="48272" y="304546"/>
                </a:lnTo>
                <a:lnTo>
                  <a:pt x="47637" y="266446"/>
                </a:lnTo>
                <a:close/>
              </a:path>
              <a:path w="104140" h="1800225">
                <a:moveTo>
                  <a:pt x="48488" y="317246"/>
                </a:moveTo>
                <a:lnTo>
                  <a:pt x="35788" y="317500"/>
                </a:lnTo>
                <a:lnTo>
                  <a:pt x="36423" y="355600"/>
                </a:lnTo>
                <a:lnTo>
                  <a:pt x="49123" y="355346"/>
                </a:lnTo>
                <a:lnTo>
                  <a:pt x="48488" y="317246"/>
                </a:lnTo>
                <a:close/>
              </a:path>
              <a:path w="104140" h="1800225">
                <a:moveTo>
                  <a:pt x="49339" y="368046"/>
                </a:moveTo>
                <a:lnTo>
                  <a:pt x="36639" y="368300"/>
                </a:lnTo>
                <a:lnTo>
                  <a:pt x="37274" y="406400"/>
                </a:lnTo>
                <a:lnTo>
                  <a:pt x="49974" y="406146"/>
                </a:lnTo>
                <a:lnTo>
                  <a:pt x="49339" y="368046"/>
                </a:lnTo>
                <a:close/>
              </a:path>
              <a:path w="104140" h="1800225">
                <a:moveTo>
                  <a:pt x="50190" y="418846"/>
                </a:moveTo>
                <a:lnTo>
                  <a:pt x="37490" y="419100"/>
                </a:lnTo>
                <a:lnTo>
                  <a:pt x="38125" y="457200"/>
                </a:lnTo>
                <a:lnTo>
                  <a:pt x="50825" y="456946"/>
                </a:lnTo>
                <a:lnTo>
                  <a:pt x="50190" y="418846"/>
                </a:lnTo>
                <a:close/>
              </a:path>
              <a:path w="104140" h="1800225">
                <a:moveTo>
                  <a:pt x="51041" y="469646"/>
                </a:moveTo>
                <a:lnTo>
                  <a:pt x="38341" y="469900"/>
                </a:lnTo>
                <a:lnTo>
                  <a:pt x="38976" y="508000"/>
                </a:lnTo>
                <a:lnTo>
                  <a:pt x="51676" y="507746"/>
                </a:lnTo>
                <a:lnTo>
                  <a:pt x="51041" y="469646"/>
                </a:lnTo>
                <a:close/>
              </a:path>
              <a:path w="104140" h="1800225">
                <a:moveTo>
                  <a:pt x="51892" y="520446"/>
                </a:moveTo>
                <a:lnTo>
                  <a:pt x="39192" y="520700"/>
                </a:lnTo>
                <a:lnTo>
                  <a:pt x="39827" y="558800"/>
                </a:lnTo>
                <a:lnTo>
                  <a:pt x="52527" y="558546"/>
                </a:lnTo>
                <a:lnTo>
                  <a:pt x="51892" y="520446"/>
                </a:lnTo>
                <a:close/>
              </a:path>
              <a:path w="104140" h="1800225">
                <a:moveTo>
                  <a:pt x="52743" y="571246"/>
                </a:moveTo>
                <a:lnTo>
                  <a:pt x="40043" y="571500"/>
                </a:lnTo>
                <a:lnTo>
                  <a:pt x="40678" y="609600"/>
                </a:lnTo>
                <a:lnTo>
                  <a:pt x="53378" y="609346"/>
                </a:lnTo>
                <a:lnTo>
                  <a:pt x="52743" y="571246"/>
                </a:lnTo>
                <a:close/>
              </a:path>
              <a:path w="104140" h="1800225">
                <a:moveTo>
                  <a:pt x="53593" y="622046"/>
                </a:moveTo>
                <a:lnTo>
                  <a:pt x="40893" y="622300"/>
                </a:lnTo>
                <a:lnTo>
                  <a:pt x="41528" y="660400"/>
                </a:lnTo>
                <a:lnTo>
                  <a:pt x="54228" y="660146"/>
                </a:lnTo>
                <a:lnTo>
                  <a:pt x="53593" y="622046"/>
                </a:lnTo>
                <a:close/>
              </a:path>
              <a:path w="104140" h="1800225">
                <a:moveTo>
                  <a:pt x="54444" y="672846"/>
                </a:moveTo>
                <a:lnTo>
                  <a:pt x="41744" y="673100"/>
                </a:lnTo>
                <a:lnTo>
                  <a:pt x="42379" y="711200"/>
                </a:lnTo>
                <a:lnTo>
                  <a:pt x="55079" y="710946"/>
                </a:lnTo>
                <a:lnTo>
                  <a:pt x="54444" y="672846"/>
                </a:lnTo>
                <a:close/>
              </a:path>
              <a:path w="104140" h="1800225">
                <a:moveTo>
                  <a:pt x="55295" y="723646"/>
                </a:moveTo>
                <a:lnTo>
                  <a:pt x="42595" y="723900"/>
                </a:lnTo>
                <a:lnTo>
                  <a:pt x="43230" y="761873"/>
                </a:lnTo>
                <a:lnTo>
                  <a:pt x="55930" y="761746"/>
                </a:lnTo>
                <a:lnTo>
                  <a:pt x="55295" y="723646"/>
                </a:lnTo>
                <a:close/>
              </a:path>
              <a:path w="104140" h="1800225">
                <a:moveTo>
                  <a:pt x="56146" y="774446"/>
                </a:moveTo>
                <a:lnTo>
                  <a:pt x="43446" y="774573"/>
                </a:lnTo>
                <a:lnTo>
                  <a:pt x="44081" y="812673"/>
                </a:lnTo>
                <a:lnTo>
                  <a:pt x="56781" y="812546"/>
                </a:lnTo>
                <a:lnTo>
                  <a:pt x="56146" y="774446"/>
                </a:lnTo>
                <a:close/>
              </a:path>
              <a:path w="104140" h="1800225">
                <a:moveTo>
                  <a:pt x="56997" y="825246"/>
                </a:moveTo>
                <a:lnTo>
                  <a:pt x="44297" y="825373"/>
                </a:lnTo>
                <a:lnTo>
                  <a:pt x="44932" y="863473"/>
                </a:lnTo>
                <a:lnTo>
                  <a:pt x="57632" y="863346"/>
                </a:lnTo>
                <a:lnTo>
                  <a:pt x="56997" y="825246"/>
                </a:lnTo>
                <a:close/>
              </a:path>
              <a:path w="104140" h="1800225">
                <a:moveTo>
                  <a:pt x="57848" y="876046"/>
                </a:moveTo>
                <a:lnTo>
                  <a:pt x="45148" y="876173"/>
                </a:lnTo>
                <a:lnTo>
                  <a:pt x="45783" y="914273"/>
                </a:lnTo>
                <a:lnTo>
                  <a:pt x="58483" y="914146"/>
                </a:lnTo>
                <a:lnTo>
                  <a:pt x="57848" y="876046"/>
                </a:lnTo>
                <a:close/>
              </a:path>
              <a:path w="104140" h="1800225">
                <a:moveTo>
                  <a:pt x="58699" y="926846"/>
                </a:moveTo>
                <a:lnTo>
                  <a:pt x="45999" y="926973"/>
                </a:lnTo>
                <a:lnTo>
                  <a:pt x="46634" y="965073"/>
                </a:lnTo>
                <a:lnTo>
                  <a:pt x="59334" y="964946"/>
                </a:lnTo>
                <a:lnTo>
                  <a:pt x="58699" y="926846"/>
                </a:lnTo>
                <a:close/>
              </a:path>
              <a:path w="104140" h="1800225">
                <a:moveTo>
                  <a:pt x="59550" y="977646"/>
                </a:moveTo>
                <a:lnTo>
                  <a:pt x="46850" y="977773"/>
                </a:lnTo>
                <a:lnTo>
                  <a:pt x="47485" y="1015873"/>
                </a:lnTo>
                <a:lnTo>
                  <a:pt x="60185" y="1015746"/>
                </a:lnTo>
                <a:lnTo>
                  <a:pt x="59550" y="977646"/>
                </a:lnTo>
                <a:close/>
              </a:path>
              <a:path w="104140" h="1800225">
                <a:moveTo>
                  <a:pt x="60401" y="1028446"/>
                </a:moveTo>
                <a:lnTo>
                  <a:pt x="47701" y="1028573"/>
                </a:lnTo>
                <a:lnTo>
                  <a:pt x="48336" y="1066673"/>
                </a:lnTo>
                <a:lnTo>
                  <a:pt x="61036" y="1066419"/>
                </a:lnTo>
                <a:lnTo>
                  <a:pt x="60401" y="1028446"/>
                </a:lnTo>
                <a:close/>
              </a:path>
              <a:path w="104140" h="1800225">
                <a:moveTo>
                  <a:pt x="61252" y="1079119"/>
                </a:moveTo>
                <a:lnTo>
                  <a:pt x="48552" y="1079373"/>
                </a:lnTo>
                <a:lnTo>
                  <a:pt x="49187" y="1117473"/>
                </a:lnTo>
                <a:lnTo>
                  <a:pt x="61887" y="1117219"/>
                </a:lnTo>
                <a:lnTo>
                  <a:pt x="61252" y="1079119"/>
                </a:lnTo>
                <a:close/>
              </a:path>
              <a:path w="104140" h="1800225">
                <a:moveTo>
                  <a:pt x="62103" y="1129919"/>
                </a:moveTo>
                <a:lnTo>
                  <a:pt x="49403" y="1130173"/>
                </a:lnTo>
                <a:lnTo>
                  <a:pt x="50037" y="1168273"/>
                </a:lnTo>
                <a:lnTo>
                  <a:pt x="62737" y="1168019"/>
                </a:lnTo>
                <a:lnTo>
                  <a:pt x="62103" y="1129919"/>
                </a:lnTo>
                <a:close/>
              </a:path>
              <a:path w="104140" h="1800225">
                <a:moveTo>
                  <a:pt x="62953" y="1180719"/>
                </a:moveTo>
                <a:lnTo>
                  <a:pt x="50253" y="1180973"/>
                </a:lnTo>
                <a:lnTo>
                  <a:pt x="50888" y="1219073"/>
                </a:lnTo>
                <a:lnTo>
                  <a:pt x="63588" y="1218819"/>
                </a:lnTo>
                <a:lnTo>
                  <a:pt x="62953" y="1180719"/>
                </a:lnTo>
                <a:close/>
              </a:path>
              <a:path w="104140" h="1800225">
                <a:moveTo>
                  <a:pt x="63804" y="1231519"/>
                </a:moveTo>
                <a:lnTo>
                  <a:pt x="51104" y="1231773"/>
                </a:lnTo>
                <a:lnTo>
                  <a:pt x="51739" y="1269873"/>
                </a:lnTo>
                <a:lnTo>
                  <a:pt x="64439" y="1269619"/>
                </a:lnTo>
                <a:lnTo>
                  <a:pt x="63804" y="1231519"/>
                </a:lnTo>
                <a:close/>
              </a:path>
              <a:path w="104140" h="1800225">
                <a:moveTo>
                  <a:pt x="64655" y="1282319"/>
                </a:moveTo>
                <a:lnTo>
                  <a:pt x="51955" y="1282573"/>
                </a:lnTo>
                <a:lnTo>
                  <a:pt x="52590" y="1320673"/>
                </a:lnTo>
                <a:lnTo>
                  <a:pt x="65290" y="1320419"/>
                </a:lnTo>
                <a:lnTo>
                  <a:pt x="64655" y="1282319"/>
                </a:lnTo>
                <a:close/>
              </a:path>
              <a:path w="104140" h="1800225">
                <a:moveTo>
                  <a:pt x="65506" y="1333119"/>
                </a:moveTo>
                <a:lnTo>
                  <a:pt x="52806" y="1333373"/>
                </a:lnTo>
                <a:lnTo>
                  <a:pt x="53441" y="1371473"/>
                </a:lnTo>
                <a:lnTo>
                  <a:pt x="66141" y="1371219"/>
                </a:lnTo>
                <a:lnTo>
                  <a:pt x="65506" y="1333119"/>
                </a:lnTo>
                <a:close/>
              </a:path>
              <a:path w="104140" h="1800225">
                <a:moveTo>
                  <a:pt x="66357" y="1383919"/>
                </a:moveTo>
                <a:lnTo>
                  <a:pt x="53657" y="1384173"/>
                </a:lnTo>
                <a:lnTo>
                  <a:pt x="54292" y="1422273"/>
                </a:lnTo>
                <a:lnTo>
                  <a:pt x="66992" y="1422019"/>
                </a:lnTo>
                <a:lnTo>
                  <a:pt x="66357" y="1383919"/>
                </a:lnTo>
                <a:close/>
              </a:path>
              <a:path w="104140" h="1800225">
                <a:moveTo>
                  <a:pt x="67208" y="1434719"/>
                </a:moveTo>
                <a:lnTo>
                  <a:pt x="54508" y="1434973"/>
                </a:lnTo>
                <a:lnTo>
                  <a:pt x="55143" y="1473073"/>
                </a:lnTo>
                <a:lnTo>
                  <a:pt x="67843" y="1472819"/>
                </a:lnTo>
                <a:lnTo>
                  <a:pt x="67208" y="1434719"/>
                </a:lnTo>
                <a:close/>
              </a:path>
              <a:path w="104140" h="1800225">
                <a:moveTo>
                  <a:pt x="68059" y="1485519"/>
                </a:moveTo>
                <a:lnTo>
                  <a:pt x="55359" y="1485773"/>
                </a:lnTo>
                <a:lnTo>
                  <a:pt x="55994" y="1523873"/>
                </a:lnTo>
                <a:lnTo>
                  <a:pt x="68694" y="1523619"/>
                </a:lnTo>
                <a:lnTo>
                  <a:pt x="68059" y="1485519"/>
                </a:lnTo>
                <a:close/>
              </a:path>
              <a:path w="104140" h="1800225">
                <a:moveTo>
                  <a:pt x="68910" y="1536319"/>
                </a:moveTo>
                <a:lnTo>
                  <a:pt x="56210" y="1536573"/>
                </a:lnTo>
                <a:lnTo>
                  <a:pt x="56845" y="1574673"/>
                </a:lnTo>
                <a:lnTo>
                  <a:pt x="69545" y="1574419"/>
                </a:lnTo>
                <a:lnTo>
                  <a:pt x="68910" y="1536319"/>
                </a:lnTo>
                <a:close/>
              </a:path>
              <a:path w="104140" h="1800225">
                <a:moveTo>
                  <a:pt x="69761" y="1587119"/>
                </a:moveTo>
                <a:lnTo>
                  <a:pt x="57061" y="1587373"/>
                </a:lnTo>
                <a:lnTo>
                  <a:pt x="57696" y="1625473"/>
                </a:lnTo>
                <a:lnTo>
                  <a:pt x="70396" y="1625219"/>
                </a:lnTo>
                <a:lnTo>
                  <a:pt x="69761" y="1587119"/>
                </a:lnTo>
                <a:close/>
              </a:path>
              <a:path w="104140" h="1800225">
                <a:moveTo>
                  <a:pt x="70612" y="1637919"/>
                </a:moveTo>
                <a:lnTo>
                  <a:pt x="57912" y="1638173"/>
                </a:lnTo>
                <a:lnTo>
                  <a:pt x="58546" y="1676146"/>
                </a:lnTo>
                <a:lnTo>
                  <a:pt x="71247" y="1676019"/>
                </a:lnTo>
                <a:lnTo>
                  <a:pt x="70612" y="1637919"/>
                </a:lnTo>
                <a:close/>
              </a:path>
              <a:path w="104140" h="1800225">
                <a:moveTo>
                  <a:pt x="59350" y="1724130"/>
                </a:moveTo>
                <a:lnTo>
                  <a:pt x="27609" y="1724660"/>
                </a:lnTo>
                <a:lnTo>
                  <a:pt x="66979" y="1800098"/>
                </a:lnTo>
                <a:lnTo>
                  <a:pt x="102102" y="1726946"/>
                </a:lnTo>
                <a:lnTo>
                  <a:pt x="59397" y="1726946"/>
                </a:lnTo>
                <a:lnTo>
                  <a:pt x="59350" y="1724130"/>
                </a:lnTo>
                <a:close/>
              </a:path>
              <a:path w="104140" h="1800225">
                <a:moveTo>
                  <a:pt x="72049" y="1723919"/>
                </a:moveTo>
                <a:lnTo>
                  <a:pt x="59350" y="1724130"/>
                </a:lnTo>
                <a:lnTo>
                  <a:pt x="59397" y="1726946"/>
                </a:lnTo>
                <a:lnTo>
                  <a:pt x="72097" y="1726819"/>
                </a:lnTo>
                <a:lnTo>
                  <a:pt x="72049" y="1723919"/>
                </a:lnTo>
                <a:close/>
              </a:path>
              <a:path w="104140" h="1800225">
                <a:moveTo>
                  <a:pt x="103809" y="1723390"/>
                </a:moveTo>
                <a:lnTo>
                  <a:pt x="72049" y="1723919"/>
                </a:lnTo>
                <a:lnTo>
                  <a:pt x="72097" y="1726819"/>
                </a:lnTo>
                <a:lnTo>
                  <a:pt x="59397" y="1726946"/>
                </a:lnTo>
                <a:lnTo>
                  <a:pt x="102102" y="1726946"/>
                </a:lnTo>
                <a:lnTo>
                  <a:pt x="103809" y="1723390"/>
                </a:lnTo>
                <a:close/>
              </a:path>
              <a:path w="104140" h="1800225">
                <a:moveTo>
                  <a:pt x="71462" y="1688719"/>
                </a:moveTo>
                <a:lnTo>
                  <a:pt x="58762" y="1688846"/>
                </a:lnTo>
                <a:lnTo>
                  <a:pt x="59350" y="1724130"/>
                </a:lnTo>
                <a:lnTo>
                  <a:pt x="72049" y="1723919"/>
                </a:lnTo>
                <a:lnTo>
                  <a:pt x="71462" y="1688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1962" y="4443476"/>
            <a:ext cx="1304925" cy="371475"/>
          </a:xfrm>
          <a:prstGeom prst="rect">
            <a:avLst/>
          </a:prstGeom>
          <a:solidFill>
            <a:srgbClr val="C00000"/>
          </a:solidFill>
          <a:ln w="953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310"/>
              </a:spcBef>
            </a:pPr>
            <a:r>
              <a:rPr sz="1800" spc="-10" dirty="0">
                <a:latin typeface="Arial"/>
                <a:cs typeface="Arial"/>
              </a:rPr>
              <a:t>Données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609" y="5333428"/>
            <a:ext cx="140970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1907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Classe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BD</a:t>
            </a:r>
            <a:r>
              <a:rPr sz="1800" spc="-10" dirty="0">
                <a:latin typeface="Arial"/>
                <a:cs typeface="Arial"/>
              </a:rPr>
              <a:t> distribuée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85770" y="1409758"/>
          <a:ext cx="3019425" cy="1189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275"/>
                <a:gridCol w="57150"/>
                <a:gridCol w="1524000"/>
              </a:tblGrid>
              <a:tr h="371475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Présentation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Présentation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2DF14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Traitement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9525">
                      <a:solidFill>
                        <a:srgbClr val="2DF141"/>
                      </a:solidFill>
                      <a:prstDash val="solid"/>
                    </a:lnL>
                    <a:lnR w="9525">
                      <a:solidFill>
                        <a:srgbClr val="2DF141"/>
                      </a:solidFill>
                      <a:prstDash val="solid"/>
                    </a:lnR>
                    <a:solidFill>
                      <a:srgbClr val="2DF14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F141"/>
                      </a:solidFill>
                      <a:prstDash val="solid"/>
                    </a:lnL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Traitement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R w="9525">
                      <a:solidFill>
                        <a:srgbClr val="2DF141"/>
                      </a:solidFill>
                      <a:prstDash val="solid"/>
                    </a:lnR>
                    <a:lnT w="9525" cap="flat" cmpd="sng" algn="ctr">
                      <a:solidFill>
                        <a:srgbClr val="2DF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DF141"/>
                    </a:solidFill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Données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719451" y="2195448"/>
            <a:ext cx="76200" cy="2208530"/>
          </a:xfrm>
          <a:custGeom>
            <a:avLst/>
            <a:gdLst/>
            <a:ahLst/>
            <a:cxnLst/>
            <a:rect l="l" t="t" r="r" b="b"/>
            <a:pathLst>
              <a:path w="76200" h="2208529">
                <a:moveTo>
                  <a:pt x="44323" y="63626"/>
                </a:moveTo>
                <a:lnTo>
                  <a:pt x="31623" y="63626"/>
                </a:lnTo>
                <a:lnTo>
                  <a:pt x="31623" y="101726"/>
                </a:lnTo>
                <a:lnTo>
                  <a:pt x="44323" y="101726"/>
                </a:lnTo>
                <a:lnTo>
                  <a:pt x="44323" y="63626"/>
                </a:lnTo>
                <a:close/>
              </a:path>
              <a:path w="76200" h="2208529">
                <a:moveTo>
                  <a:pt x="38100" y="0"/>
                </a:moveTo>
                <a:lnTo>
                  <a:pt x="0" y="76200"/>
                </a:lnTo>
                <a:lnTo>
                  <a:pt x="31623" y="76200"/>
                </a:lnTo>
                <a:lnTo>
                  <a:pt x="31623" y="63626"/>
                </a:lnTo>
                <a:lnTo>
                  <a:pt x="69913" y="63626"/>
                </a:lnTo>
                <a:lnTo>
                  <a:pt x="38100" y="0"/>
                </a:lnTo>
                <a:close/>
              </a:path>
              <a:path w="76200" h="2208529">
                <a:moveTo>
                  <a:pt x="69913" y="63626"/>
                </a:moveTo>
                <a:lnTo>
                  <a:pt x="44323" y="63626"/>
                </a:lnTo>
                <a:lnTo>
                  <a:pt x="44323" y="76200"/>
                </a:lnTo>
                <a:lnTo>
                  <a:pt x="76200" y="76200"/>
                </a:lnTo>
                <a:lnTo>
                  <a:pt x="69913" y="63626"/>
                </a:lnTo>
                <a:close/>
              </a:path>
              <a:path w="76200" h="2208529">
                <a:moveTo>
                  <a:pt x="44323" y="114426"/>
                </a:moveTo>
                <a:lnTo>
                  <a:pt x="31623" y="114426"/>
                </a:lnTo>
                <a:lnTo>
                  <a:pt x="31623" y="152526"/>
                </a:lnTo>
                <a:lnTo>
                  <a:pt x="44323" y="152526"/>
                </a:lnTo>
                <a:lnTo>
                  <a:pt x="44323" y="114426"/>
                </a:lnTo>
                <a:close/>
              </a:path>
              <a:path w="76200" h="2208529">
                <a:moveTo>
                  <a:pt x="44323" y="165226"/>
                </a:moveTo>
                <a:lnTo>
                  <a:pt x="31623" y="165226"/>
                </a:lnTo>
                <a:lnTo>
                  <a:pt x="31623" y="203326"/>
                </a:lnTo>
                <a:lnTo>
                  <a:pt x="44323" y="203326"/>
                </a:lnTo>
                <a:lnTo>
                  <a:pt x="44323" y="165226"/>
                </a:lnTo>
                <a:close/>
              </a:path>
              <a:path w="76200" h="2208529">
                <a:moveTo>
                  <a:pt x="44323" y="216026"/>
                </a:moveTo>
                <a:lnTo>
                  <a:pt x="31623" y="216026"/>
                </a:lnTo>
                <a:lnTo>
                  <a:pt x="31623" y="254126"/>
                </a:lnTo>
                <a:lnTo>
                  <a:pt x="44323" y="254126"/>
                </a:lnTo>
                <a:lnTo>
                  <a:pt x="44323" y="216026"/>
                </a:lnTo>
                <a:close/>
              </a:path>
              <a:path w="76200" h="2208529">
                <a:moveTo>
                  <a:pt x="44323" y="266826"/>
                </a:moveTo>
                <a:lnTo>
                  <a:pt x="31623" y="266826"/>
                </a:lnTo>
                <a:lnTo>
                  <a:pt x="31623" y="304926"/>
                </a:lnTo>
                <a:lnTo>
                  <a:pt x="44323" y="304926"/>
                </a:lnTo>
                <a:lnTo>
                  <a:pt x="44323" y="266826"/>
                </a:lnTo>
                <a:close/>
              </a:path>
              <a:path w="76200" h="2208529">
                <a:moveTo>
                  <a:pt x="44323" y="317626"/>
                </a:moveTo>
                <a:lnTo>
                  <a:pt x="31623" y="317626"/>
                </a:lnTo>
                <a:lnTo>
                  <a:pt x="31623" y="355726"/>
                </a:lnTo>
                <a:lnTo>
                  <a:pt x="44323" y="355726"/>
                </a:lnTo>
                <a:lnTo>
                  <a:pt x="44323" y="317626"/>
                </a:lnTo>
                <a:close/>
              </a:path>
              <a:path w="76200" h="2208529">
                <a:moveTo>
                  <a:pt x="44323" y="368426"/>
                </a:moveTo>
                <a:lnTo>
                  <a:pt x="31623" y="368426"/>
                </a:lnTo>
                <a:lnTo>
                  <a:pt x="31623" y="406526"/>
                </a:lnTo>
                <a:lnTo>
                  <a:pt x="44323" y="406526"/>
                </a:lnTo>
                <a:lnTo>
                  <a:pt x="44323" y="368426"/>
                </a:lnTo>
                <a:close/>
              </a:path>
              <a:path w="76200" h="2208529">
                <a:moveTo>
                  <a:pt x="44323" y="419226"/>
                </a:moveTo>
                <a:lnTo>
                  <a:pt x="31623" y="419226"/>
                </a:lnTo>
                <a:lnTo>
                  <a:pt x="31623" y="457326"/>
                </a:lnTo>
                <a:lnTo>
                  <a:pt x="44323" y="457326"/>
                </a:lnTo>
                <a:lnTo>
                  <a:pt x="44323" y="419226"/>
                </a:lnTo>
                <a:close/>
              </a:path>
              <a:path w="76200" h="2208529">
                <a:moveTo>
                  <a:pt x="44323" y="470026"/>
                </a:moveTo>
                <a:lnTo>
                  <a:pt x="31623" y="470026"/>
                </a:lnTo>
                <a:lnTo>
                  <a:pt x="31623" y="508126"/>
                </a:lnTo>
                <a:lnTo>
                  <a:pt x="44323" y="508126"/>
                </a:lnTo>
                <a:lnTo>
                  <a:pt x="44323" y="470026"/>
                </a:lnTo>
                <a:close/>
              </a:path>
              <a:path w="76200" h="2208529">
                <a:moveTo>
                  <a:pt x="44323" y="520826"/>
                </a:moveTo>
                <a:lnTo>
                  <a:pt x="31623" y="520826"/>
                </a:lnTo>
                <a:lnTo>
                  <a:pt x="31623" y="558926"/>
                </a:lnTo>
                <a:lnTo>
                  <a:pt x="44323" y="558926"/>
                </a:lnTo>
                <a:lnTo>
                  <a:pt x="44323" y="520826"/>
                </a:lnTo>
                <a:close/>
              </a:path>
              <a:path w="76200" h="2208529">
                <a:moveTo>
                  <a:pt x="44323" y="571626"/>
                </a:moveTo>
                <a:lnTo>
                  <a:pt x="31623" y="571626"/>
                </a:lnTo>
                <a:lnTo>
                  <a:pt x="31750" y="609726"/>
                </a:lnTo>
                <a:lnTo>
                  <a:pt x="44323" y="609726"/>
                </a:lnTo>
                <a:lnTo>
                  <a:pt x="44323" y="571626"/>
                </a:lnTo>
                <a:close/>
              </a:path>
              <a:path w="76200" h="2208529">
                <a:moveTo>
                  <a:pt x="44323" y="622426"/>
                </a:moveTo>
                <a:lnTo>
                  <a:pt x="31750" y="622426"/>
                </a:lnTo>
                <a:lnTo>
                  <a:pt x="31750" y="660526"/>
                </a:lnTo>
                <a:lnTo>
                  <a:pt x="44323" y="660526"/>
                </a:lnTo>
                <a:lnTo>
                  <a:pt x="44323" y="622426"/>
                </a:lnTo>
                <a:close/>
              </a:path>
              <a:path w="76200" h="2208529">
                <a:moveTo>
                  <a:pt x="44323" y="673226"/>
                </a:moveTo>
                <a:lnTo>
                  <a:pt x="31750" y="673226"/>
                </a:lnTo>
                <a:lnTo>
                  <a:pt x="31750" y="711326"/>
                </a:lnTo>
                <a:lnTo>
                  <a:pt x="44323" y="711326"/>
                </a:lnTo>
                <a:lnTo>
                  <a:pt x="44323" y="673226"/>
                </a:lnTo>
                <a:close/>
              </a:path>
              <a:path w="76200" h="2208529">
                <a:moveTo>
                  <a:pt x="44323" y="724026"/>
                </a:moveTo>
                <a:lnTo>
                  <a:pt x="31750" y="724026"/>
                </a:lnTo>
                <a:lnTo>
                  <a:pt x="31750" y="762126"/>
                </a:lnTo>
                <a:lnTo>
                  <a:pt x="44450" y="762126"/>
                </a:lnTo>
                <a:lnTo>
                  <a:pt x="44323" y="724026"/>
                </a:lnTo>
                <a:close/>
              </a:path>
              <a:path w="76200" h="2208529">
                <a:moveTo>
                  <a:pt x="44450" y="774826"/>
                </a:moveTo>
                <a:lnTo>
                  <a:pt x="31750" y="774826"/>
                </a:lnTo>
                <a:lnTo>
                  <a:pt x="31750" y="812926"/>
                </a:lnTo>
                <a:lnTo>
                  <a:pt x="44450" y="812926"/>
                </a:lnTo>
                <a:lnTo>
                  <a:pt x="44450" y="774826"/>
                </a:lnTo>
                <a:close/>
              </a:path>
              <a:path w="76200" h="2208529">
                <a:moveTo>
                  <a:pt x="44450" y="825626"/>
                </a:moveTo>
                <a:lnTo>
                  <a:pt x="31750" y="825626"/>
                </a:lnTo>
                <a:lnTo>
                  <a:pt x="31750" y="863726"/>
                </a:lnTo>
                <a:lnTo>
                  <a:pt x="44450" y="863726"/>
                </a:lnTo>
                <a:lnTo>
                  <a:pt x="44450" y="825626"/>
                </a:lnTo>
                <a:close/>
              </a:path>
              <a:path w="76200" h="2208529">
                <a:moveTo>
                  <a:pt x="44450" y="876426"/>
                </a:moveTo>
                <a:lnTo>
                  <a:pt x="31750" y="876426"/>
                </a:lnTo>
                <a:lnTo>
                  <a:pt x="31750" y="914526"/>
                </a:lnTo>
                <a:lnTo>
                  <a:pt x="44450" y="914526"/>
                </a:lnTo>
                <a:lnTo>
                  <a:pt x="44450" y="876426"/>
                </a:lnTo>
                <a:close/>
              </a:path>
              <a:path w="76200" h="2208529">
                <a:moveTo>
                  <a:pt x="44450" y="927226"/>
                </a:moveTo>
                <a:lnTo>
                  <a:pt x="31750" y="927226"/>
                </a:lnTo>
                <a:lnTo>
                  <a:pt x="31750" y="965326"/>
                </a:lnTo>
                <a:lnTo>
                  <a:pt x="44450" y="965326"/>
                </a:lnTo>
                <a:lnTo>
                  <a:pt x="44450" y="927226"/>
                </a:lnTo>
                <a:close/>
              </a:path>
              <a:path w="76200" h="2208529">
                <a:moveTo>
                  <a:pt x="44450" y="978026"/>
                </a:moveTo>
                <a:lnTo>
                  <a:pt x="31750" y="978026"/>
                </a:lnTo>
                <a:lnTo>
                  <a:pt x="31750" y="1016126"/>
                </a:lnTo>
                <a:lnTo>
                  <a:pt x="44450" y="1016126"/>
                </a:lnTo>
                <a:lnTo>
                  <a:pt x="44450" y="978026"/>
                </a:lnTo>
                <a:close/>
              </a:path>
              <a:path w="76200" h="2208529">
                <a:moveTo>
                  <a:pt x="44450" y="1028826"/>
                </a:moveTo>
                <a:lnTo>
                  <a:pt x="31750" y="1028826"/>
                </a:lnTo>
                <a:lnTo>
                  <a:pt x="31750" y="1066927"/>
                </a:lnTo>
                <a:lnTo>
                  <a:pt x="44450" y="1066927"/>
                </a:lnTo>
                <a:lnTo>
                  <a:pt x="44450" y="1028826"/>
                </a:lnTo>
                <a:close/>
              </a:path>
              <a:path w="76200" h="2208529">
                <a:moveTo>
                  <a:pt x="44450" y="1079627"/>
                </a:moveTo>
                <a:lnTo>
                  <a:pt x="31750" y="1079627"/>
                </a:lnTo>
                <a:lnTo>
                  <a:pt x="31750" y="1117727"/>
                </a:lnTo>
                <a:lnTo>
                  <a:pt x="44450" y="1117727"/>
                </a:lnTo>
                <a:lnTo>
                  <a:pt x="44450" y="1079627"/>
                </a:lnTo>
                <a:close/>
              </a:path>
              <a:path w="76200" h="2208529">
                <a:moveTo>
                  <a:pt x="44450" y="1130427"/>
                </a:moveTo>
                <a:lnTo>
                  <a:pt x="31750" y="1130427"/>
                </a:lnTo>
                <a:lnTo>
                  <a:pt x="31750" y="1168527"/>
                </a:lnTo>
                <a:lnTo>
                  <a:pt x="44450" y="1168527"/>
                </a:lnTo>
                <a:lnTo>
                  <a:pt x="44450" y="1130427"/>
                </a:lnTo>
                <a:close/>
              </a:path>
              <a:path w="76200" h="2208529">
                <a:moveTo>
                  <a:pt x="44450" y="1181227"/>
                </a:moveTo>
                <a:lnTo>
                  <a:pt x="31750" y="1181227"/>
                </a:lnTo>
                <a:lnTo>
                  <a:pt x="31750" y="1219327"/>
                </a:lnTo>
                <a:lnTo>
                  <a:pt x="44450" y="1219327"/>
                </a:lnTo>
                <a:lnTo>
                  <a:pt x="44450" y="1181227"/>
                </a:lnTo>
                <a:close/>
              </a:path>
              <a:path w="76200" h="2208529">
                <a:moveTo>
                  <a:pt x="44450" y="1232027"/>
                </a:moveTo>
                <a:lnTo>
                  <a:pt x="31750" y="1232027"/>
                </a:lnTo>
                <a:lnTo>
                  <a:pt x="31750" y="1270127"/>
                </a:lnTo>
                <a:lnTo>
                  <a:pt x="44450" y="1270127"/>
                </a:lnTo>
                <a:lnTo>
                  <a:pt x="44450" y="1232027"/>
                </a:lnTo>
                <a:close/>
              </a:path>
              <a:path w="76200" h="2208529">
                <a:moveTo>
                  <a:pt x="44450" y="1282827"/>
                </a:moveTo>
                <a:lnTo>
                  <a:pt x="31750" y="1282827"/>
                </a:lnTo>
                <a:lnTo>
                  <a:pt x="31750" y="1320927"/>
                </a:lnTo>
                <a:lnTo>
                  <a:pt x="44450" y="1320927"/>
                </a:lnTo>
                <a:lnTo>
                  <a:pt x="44450" y="1282827"/>
                </a:lnTo>
                <a:close/>
              </a:path>
              <a:path w="76200" h="2208529">
                <a:moveTo>
                  <a:pt x="44450" y="1333627"/>
                </a:moveTo>
                <a:lnTo>
                  <a:pt x="31750" y="1333627"/>
                </a:lnTo>
                <a:lnTo>
                  <a:pt x="31750" y="1371727"/>
                </a:lnTo>
                <a:lnTo>
                  <a:pt x="44450" y="1371727"/>
                </a:lnTo>
                <a:lnTo>
                  <a:pt x="44450" y="1333627"/>
                </a:lnTo>
                <a:close/>
              </a:path>
              <a:path w="76200" h="2208529">
                <a:moveTo>
                  <a:pt x="44450" y="1384427"/>
                </a:moveTo>
                <a:lnTo>
                  <a:pt x="31750" y="1384427"/>
                </a:lnTo>
                <a:lnTo>
                  <a:pt x="31750" y="1422527"/>
                </a:lnTo>
                <a:lnTo>
                  <a:pt x="44450" y="1422527"/>
                </a:lnTo>
                <a:lnTo>
                  <a:pt x="44450" y="1384427"/>
                </a:lnTo>
                <a:close/>
              </a:path>
              <a:path w="76200" h="2208529">
                <a:moveTo>
                  <a:pt x="44450" y="1435227"/>
                </a:moveTo>
                <a:lnTo>
                  <a:pt x="31750" y="1435227"/>
                </a:lnTo>
                <a:lnTo>
                  <a:pt x="31750" y="1473327"/>
                </a:lnTo>
                <a:lnTo>
                  <a:pt x="44450" y="1473327"/>
                </a:lnTo>
                <a:lnTo>
                  <a:pt x="44450" y="1435227"/>
                </a:lnTo>
                <a:close/>
              </a:path>
              <a:path w="76200" h="2208529">
                <a:moveTo>
                  <a:pt x="44450" y="1486027"/>
                </a:moveTo>
                <a:lnTo>
                  <a:pt x="31750" y="1486027"/>
                </a:lnTo>
                <a:lnTo>
                  <a:pt x="31750" y="1524127"/>
                </a:lnTo>
                <a:lnTo>
                  <a:pt x="44450" y="1524127"/>
                </a:lnTo>
                <a:lnTo>
                  <a:pt x="44450" y="1486027"/>
                </a:lnTo>
                <a:close/>
              </a:path>
              <a:path w="76200" h="2208529">
                <a:moveTo>
                  <a:pt x="44450" y="1536827"/>
                </a:moveTo>
                <a:lnTo>
                  <a:pt x="31750" y="1536827"/>
                </a:lnTo>
                <a:lnTo>
                  <a:pt x="31750" y="1574927"/>
                </a:lnTo>
                <a:lnTo>
                  <a:pt x="44450" y="1574927"/>
                </a:lnTo>
                <a:lnTo>
                  <a:pt x="44450" y="1536827"/>
                </a:lnTo>
                <a:close/>
              </a:path>
              <a:path w="76200" h="2208529">
                <a:moveTo>
                  <a:pt x="44450" y="1587627"/>
                </a:moveTo>
                <a:lnTo>
                  <a:pt x="31750" y="1587627"/>
                </a:lnTo>
                <a:lnTo>
                  <a:pt x="31750" y="1625727"/>
                </a:lnTo>
                <a:lnTo>
                  <a:pt x="44450" y="1625727"/>
                </a:lnTo>
                <a:lnTo>
                  <a:pt x="44450" y="1587627"/>
                </a:lnTo>
                <a:close/>
              </a:path>
              <a:path w="76200" h="2208529">
                <a:moveTo>
                  <a:pt x="44450" y="1638427"/>
                </a:moveTo>
                <a:lnTo>
                  <a:pt x="31750" y="1638427"/>
                </a:lnTo>
                <a:lnTo>
                  <a:pt x="31750" y="1676527"/>
                </a:lnTo>
                <a:lnTo>
                  <a:pt x="44450" y="1676527"/>
                </a:lnTo>
                <a:lnTo>
                  <a:pt x="44450" y="1638427"/>
                </a:lnTo>
                <a:close/>
              </a:path>
              <a:path w="76200" h="2208529">
                <a:moveTo>
                  <a:pt x="44450" y="1689227"/>
                </a:moveTo>
                <a:lnTo>
                  <a:pt x="31750" y="1689227"/>
                </a:lnTo>
                <a:lnTo>
                  <a:pt x="31750" y="1727327"/>
                </a:lnTo>
                <a:lnTo>
                  <a:pt x="44450" y="1727327"/>
                </a:lnTo>
                <a:lnTo>
                  <a:pt x="44450" y="1689227"/>
                </a:lnTo>
                <a:close/>
              </a:path>
              <a:path w="76200" h="2208529">
                <a:moveTo>
                  <a:pt x="44450" y="1740027"/>
                </a:moveTo>
                <a:lnTo>
                  <a:pt x="31750" y="1740027"/>
                </a:lnTo>
                <a:lnTo>
                  <a:pt x="31750" y="1778127"/>
                </a:lnTo>
                <a:lnTo>
                  <a:pt x="44450" y="1778127"/>
                </a:lnTo>
                <a:lnTo>
                  <a:pt x="44450" y="1740027"/>
                </a:lnTo>
                <a:close/>
              </a:path>
              <a:path w="76200" h="2208529">
                <a:moveTo>
                  <a:pt x="44450" y="1790827"/>
                </a:moveTo>
                <a:lnTo>
                  <a:pt x="31750" y="1790827"/>
                </a:lnTo>
                <a:lnTo>
                  <a:pt x="31750" y="1828927"/>
                </a:lnTo>
                <a:lnTo>
                  <a:pt x="44450" y="1828927"/>
                </a:lnTo>
                <a:lnTo>
                  <a:pt x="44450" y="1790827"/>
                </a:lnTo>
                <a:close/>
              </a:path>
              <a:path w="76200" h="2208529">
                <a:moveTo>
                  <a:pt x="44450" y="1841627"/>
                </a:moveTo>
                <a:lnTo>
                  <a:pt x="31750" y="1841627"/>
                </a:lnTo>
                <a:lnTo>
                  <a:pt x="31750" y="1879727"/>
                </a:lnTo>
                <a:lnTo>
                  <a:pt x="44450" y="1879727"/>
                </a:lnTo>
                <a:lnTo>
                  <a:pt x="44450" y="1841627"/>
                </a:lnTo>
                <a:close/>
              </a:path>
              <a:path w="76200" h="2208529">
                <a:moveTo>
                  <a:pt x="44450" y="1892427"/>
                </a:moveTo>
                <a:lnTo>
                  <a:pt x="31750" y="1892427"/>
                </a:lnTo>
                <a:lnTo>
                  <a:pt x="31750" y="1930527"/>
                </a:lnTo>
                <a:lnTo>
                  <a:pt x="44450" y="1930527"/>
                </a:lnTo>
                <a:lnTo>
                  <a:pt x="44450" y="1892427"/>
                </a:lnTo>
                <a:close/>
              </a:path>
              <a:path w="76200" h="2208529">
                <a:moveTo>
                  <a:pt x="44450" y="1943227"/>
                </a:moveTo>
                <a:lnTo>
                  <a:pt x="31750" y="1943227"/>
                </a:lnTo>
                <a:lnTo>
                  <a:pt x="31750" y="1981327"/>
                </a:lnTo>
                <a:lnTo>
                  <a:pt x="44450" y="1981327"/>
                </a:lnTo>
                <a:lnTo>
                  <a:pt x="44450" y="1943227"/>
                </a:lnTo>
                <a:close/>
              </a:path>
              <a:path w="76200" h="2208529">
                <a:moveTo>
                  <a:pt x="44450" y="1994027"/>
                </a:moveTo>
                <a:lnTo>
                  <a:pt x="31750" y="1994027"/>
                </a:lnTo>
                <a:lnTo>
                  <a:pt x="31750" y="2032127"/>
                </a:lnTo>
                <a:lnTo>
                  <a:pt x="44450" y="2032127"/>
                </a:lnTo>
                <a:lnTo>
                  <a:pt x="44450" y="1994027"/>
                </a:lnTo>
                <a:close/>
              </a:path>
              <a:path w="76200" h="2208529">
                <a:moveTo>
                  <a:pt x="44450" y="2044827"/>
                </a:moveTo>
                <a:lnTo>
                  <a:pt x="31750" y="2044827"/>
                </a:lnTo>
                <a:lnTo>
                  <a:pt x="31750" y="2082927"/>
                </a:lnTo>
                <a:lnTo>
                  <a:pt x="44450" y="2082927"/>
                </a:lnTo>
                <a:lnTo>
                  <a:pt x="44450" y="2044827"/>
                </a:lnTo>
                <a:close/>
              </a:path>
              <a:path w="76200" h="2208529">
                <a:moveTo>
                  <a:pt x="31750" y="2132076"/>
                </a:moveTo>
                <a:lnTo>
                  <a:pt x="0" y="2132076"/>
                </a:lnTo>
                <a:lnTo>
                  <a:pt x="38100" y="2208276"/>
                </a:lnTo>
                <a:lnTo>
                  <a:pt x="75374" y="2133727"/>
                </a:lnTo>
                <a:lnTo>
                  <a:pt x="31750" y="2133727"/>
                </a:lnTo>
                <a:lnTo>
                  <a:pt x="31750" y="2132076"/>
                </a:lnTo>
                <a:close/>
              </a:path>
              <a:path w="76200" h="2208529">
                <a:moveTo>
                  <a:pt x="44450" y="2095627"/>
                </a:moveTo>
                <a:lnTo>
                  <a:pt x="31750" y="2095627"/>
                </a:lnTo>
                <a:lnTo>
                  <a:pt x="31750" y="2133727"/>
                </a:lnTo>
                <a:lnTo>
                  <a:pt x="44450" y="2133727"/>
                </a:lnTo>
                <a:lnTo>
                  <a:pt x="44450" y="2095627"/>
                </a:lnTo>
                <a:close/>
              </a:path>
              <a:path w="76200" h="2208529">
                <a:moveTo>
                  <a:pt x="76200" y="2132076"/>
                </a:moveTo>
                <a:lnTo>
                  <a:pt x="44450" y="2132076"/>
                </a:lnTo>
                <a:lnTo>
                  <a:pt x="44450" y="2133727"/>
                </a:lnTo>
                <a:lnTo>
                  <a:pt x="75374" y="2133727"/>
                </a:lnTo>
                <a:lnTo>
                  <a:pt x="76200" y="2132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71751" y="4443476"/>
            <a:ext cx="1495425" cy="361950"/>
          </a:xfrm>
          <a:prstGeom prst="rect">
            <a:avLst/>
          </a:prstGeom>
          <a:solidFill>
            <a:srgbClr val="C00000"/>
          </a:solidFill>
          <a:ln w="953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latin typeface="Arial"/>
                <a:cs typeface="Arial"/>
              </a:rPr>
              <a:t>Données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26639" y="5260022"/>
            <a:ext cx="1219200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1430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latin typeface="Arial"/>
                <a:cs typeface="Arial"/>
              </a:rPr>
              <a:t>Classe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BD</a:t>
            </a:r>
            <a:r>
              <a:rPr sz="1800" spc="-10" dirty="0">
                <a:latin typeface="Arial"/>
                <a:cs typeface="Arial"/>
              </a:rPr>
              <a:t> distante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43376" y="1452625"/>
            <a:ext cx="1524000" cy="371475"/>
          </a:xfrm>
          <a:custGeom>
            <a:avLst/>
            <a:gdLst/>
            <a:ahLst/>
            <a:cxnLst/>
            <a:rect l="l" t="t" r="r" b="b"/>
            <a:pathLst>
              <a:path w="1524000" h="371475">
                <a:moveTo>
                  <a:pt x="0" y="371475"/>
                </a:moveTo>
                <a:lnTo>
                  <a:pt x="1524000" y="371475"/>
                </a:lnTo>
                <a:lnTo>
                  <a:pt x="15240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43376" y="1452625"/>
            <a:ext cx="1524000" cy="3714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latin typeface="Arial"/>
                <a:cs typeface="Arial"/>
              </a:rPr>
              <a:t>Présentation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62426" y="1862201"/>
            <a:ext cx="1504950" cy="371475"/>
          </a:xfrm>
          <a:custGeom>
            <a:avLst/>
            <a:gdLst/>
            <a:ahLst/>
            <a:cxnLst/>
            <a:rect l="l" t="t" r="r" b="b"/>
            <a:pathLst>
              <a:path w="1504950" h="371475">
                <a:moveTo>
                  <a:pt x="0" y="371475"/>
                </a:moveTo>
                <a:lnTo>
                  <a:pt x="1504950" y="371475"/>
                </a:lnTo>
                <a:lnTo>
                  <a:pt x="150495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9534">
            <a:solidFill>
              <a:srgbClr val="2DF1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43376" y="1828868"/>
            <a:ext cx="1519555" cy="409575"/>
          </a:xfrm>
          <a:prstGeom prst="rect">
            <a:avLst/>
          </a:prstGeom>
          <a:solidFill>
            <a:srgbClr val="2DF141"/>
          </a:solidFill>
        </p:spPr>
        <p:txBody>
          <a:bodyPr vert="horz" wrap="square" lIns="0" tIns="7048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555"/>
              </a:spcBef>
            </a:pPr>
            <a:r>
              <a:rPr sz="1800" spc="-10" dirty="0">
                <a:latin typeface="Arial"/>
                <a:cs typeface="Arial"/>
              </a:rPr>
              <a:t>Traitement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43376" y="4481576"/>
            <a:ext cx="1495425" cy="371475"/>
          </a:xfrm>
          <a:prstGeom prst="rect">
            <a:avLst/>
          </a:prstGeom>
          <a:solidFill>
            <a:srgbClr val="C00000"/>
          </a:solidFill>
          <a:ln w="953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85"/>
              </a:spcBef>
            </a:pPr>
            <a:r>
              <a:rPr sz="1800" spc="-10" dirty="0">
                <a:latin typeface="Arial"/>
                <a:cs typeface="Arial"/>
              </a:rPr>
              <a:t>Données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8608" y="4048183"/>
            <a:ext cx="1505585" cy="381635"/>
          </a:xfrm>
          <a:prstGeom prst="rect">
            <a:avLst/>
          </a:prstGeom>
          <a:solidFill>
            <a:srgbClr val="2DF141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latin typeface="Arial"/>
                <a:cs typeface="Arial"/>
              </a:rPr>
              <a:t>Traitement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62408" y="1181158"/>
            <a:ext cx="864869" cy="4996180"/>
            <a:chOff x="3562408" y="1181158"/>
            <a:chExt cx="864869" cy="4996180"/>
          </a:xfrm>
        </p:grpSpPr>
        <p:sp>
          <p:nvSpPr>
            <p:cNvPr id="21" name="object 21"/>
            <p:cNvSpPr/>
            <p:nvPr/>
          </p:nvSpPr>
          <p:spPr>
            <a:xfrm>
              <a:off x="4339209" y="2233548"/>
              <a:ext cx="88265" cy="1819275"/>
            </a:xfrm>
            <a:custGeom>
              <a:avLst/>
              <a:gdLst/>
              <a:ahLst/>
              <a:cxnLst/>
              <a:rect l="l" t="t" r="r" b="b"/>
              <a:pathLst>
                <a:path w="88264" h="1819275">
                  <a:moveTo>
                    <a:pt x="44407" y="76210"/>
                  </a:moveTo>
                  <a:lnTo>
                    <a:pt x="31707" y="76316"/>
                  </a:lnTo>
                  <a:lnTo>
                    <a:pt x="31876" y="101726"/>
                  </a:lnTo>
                  <a:lnTo>
                    <a:pt x="44576" y="101600"/>
                  </a:lnTo>
                  <a:lnTo>
                    <a:pt x="44407" y="76210"/>
                  </a:lnTo>
                  <a:close/>
                </a:path>
                <a:path w="88264" h="1819275">
                  <a:moveTo>
                    <a:pt x="37464" y="0"/>
                  </a:moveTo>
                  <a:lnTo>
                    <a:pt x="0" y="76580"/>
                  </a:lnTo>
                  <a:lnTo>
                    <a:pt x="31707" y="76316"/>
                  </a:lnTo>
                  <a:lnTo>
                    <a:pt x="31623" y="63626"/>
                  </a:lnTo>
                  <a:lnTo>
                    <a:pt x="69852" y="63500"/>
                  </a:lnTo>
                  <a:lnTo>
                    <a:pt x="37464" y="0"/>
                  </a:lnTo>
                  <a:close/>
                </a:path>
                <a:path w="88264" h="1819275">
                  <a:moveTo>
                    <a:pt x="44323" y="63500"/>
                  </a:moveTo>
                  <a:lnTo>
                    <a:pt x="31623" y="63626"/>
                  </a:lnTo>
                  <a:lnTo>
                    <a:pt x="31707" y="76316"/>
                  </a:lnTo>
                  <a:lnTo>
                    <a:pt x="44407" y="76210"/>
                  </a:lnTo>
                  <a:lnTo>
                    <a:pt x="44323" y="63500"/>
                  </a:lnTo>
                  <a:close/>
                </a:path>
                <a:path w="88264" h="1819275">
                  <a:moveTo>
                    <a:pt x="69852" y="63500"/>
                  </a:moveTo>
                  <a:lnTo>
                    <a:pt x="44323" y="63500"/>
                  </a:lnTo>
                  <a:lnTo>
                    <a:pt x="44407" y="76210"/>
                  </a:lnTo>
                  <a:lnTo>
                    <a:pt x="76200" y="75946"/>
                  </a:lnTo>
                  <a:lnTo>
                    <a:pt x="69852" y="63500"/>
                  </a:lnTo>
                  <a:close/>
                </a:path>
                <a:path w="88264" h="1819275">
                  <a:moveTo>
                    <a:pt x="44703" y="114300"/>
                  </a:moveTo>
                  <a:lnTo>
                    <a:pt x="32003" y="114426"/>
                  </a:lnTo>
                  <a:lnTo>
                    <a:pt x="32257" y="152526"/>
                  </a:lnTo>
                  <a:lnTo>
                    <a:pt x="44957" y="152400"/>
                  </a:lnTo>
                  <a:lnTo>
                    <a:pt x="44703" y="114300"/>
                  </a:lnTo>
                  <a:close/>
                </a:path>
                <a:path w="88264" h="1819275">
                  <a:moveTo>
                    <a:pt x="45085" y="165100"/>
                  </a:moveTo>
                  <a:lnTo>
                    <a:pt x="32385" y="165226"/>
                  </a:lnTo>
                  <a:lnTo>
                    <a:pt x="32638" y="203326"/>
                  </a:lnTo>
                  <a:lnTo>
                    <a:pt x="45338" y="203200"/>
                  </a:lnTo>
                  <a:lnTo>
                    <a:pt x="45085" y="165100"/>
                  </a:lnTo>
                  <a:close/>
                </a:path>
                <a:path w="88264" h="1819275">
                  <a:moveTo>
                    <a:pt x="45338" y="215900"/>
                  </a:moveTo>
                  <a:lnTo>
                    <a:pt x="32638" y="216026"/>
                  </a:lnTo>
                  <a:lnTo>
                    <a:pt x="32892" y="254126"/>
                  </a:lnTo>
                  <a:lnTo>
                    <a:pt x="45592" y="254000"/>
                  </a:lnTo>
                  <a:lnTo>
                    <a:pt x="45338" y="215900"/>
                  </a:lnTo>
                  <a:close/>
                </a:path>
                <a:path w="88264" h="1819275">
                  <a:moveTo>
                    <a:pt x="45719" y="266700"/>
                  </a:moveTo>
                  <a:lnTo>
                    <a:pt x="33019" y="266826"/>
                  </a:lnTo>
                  <a:lnTo>
                    <a:pt x="33274" y="304926"/>
                  </a:lnTo>
                  <a:lnTo>
                    <a:pt x="45974" y="304800"/>
                  </a:lnTo>
                  <a:lnTo>
                    <a:pt x="45719" y="266700"/>
                  </a:lnTo>
                  <a:close/>
                </a:path>
                <a:path w="88264" h="1819275">
                  <a:moveTo>
                    <a:pt x="46100" y="317500"/>
                  </a:moveTo>
                  <a:lnTo>
                    <a:pt x="33400" y="317626"/>
                  </a:lnTo>
                  <a:lnTo>
                    <a:pt x="33654" y="355726"/>
                  </a:lnTo>
                  <a:lnTo>
                    <a:pt x="46354" y="355600"/>
                  </a:lnTo>
                  <a:lnTo>
                    <a:pt x="46100" y="317500"/>
                  </a:lnTo>
                  <a:close/>
                </a:path>
                <a:path w="88264" h="1819275">
                  <a:moveTo>
                    <a:pt x="46481" y="368300"/>
                  </a:moveTo>
                  <a:lnTo>
                    <a:pt x="33781" y="368426"/>
                  </a:lnTo>
                  <a:lnTo>
                    <a:pt x="34036" y="406526"/>
                  </a:lnTo>
                  <a:lnTo>
                    <a:pt x="46736" y="406400"/>
                  </a:lnTo>
                  <a:lnTo>
                    <a:pt x="46481" y="368300"/>
                  </a:lnTo>
                  <a:close/>
                </a:path>
                <a:path w="88264" h="1819275">
                  <a:moveTo>
                    <a:pt x="46862" y="419100"/>
                  </a:moveTo>
                  <a:lnTo>
                    <a:pt x="34162" y="419226"/>
                  </a:lnTo>
                  <a:lnTo>
                    <a:pt x="34416" y="457326"/>
                  </a:lnTo>
                  <a:lnTo>
                    <a:pt x="47116" y="457200"/>
                  </a:lnTo>
                  <a:lnTo>
                    <a:pt x="46862" y="419100"/>
                  </a:lnTo>
                  <a:close/>
                </a:path>
                <a:path w="88264" h="1819275">
                  <a:moveTo>
                    <a:pt x="47116" y="469900"/>
                  </a:moveTo>
                  <a:lnTo>
                    <a:pt x="34416" y="470026"/>
                  </a:lnTo>
                  <a:lnTo>
                    <a:pt x="34670" y="508126"/>
                  </a:lnTo>
                  <a:lnTo>
                    <a:pt x="47370" y="508000"/>
                  </a:lnTo>
                  <a:lnTo>
                    <a:pt x="47116" y="469900"/>
                  </a:lnTo>
                  <a:close/>
                </a:path>
                <a:path w="88264" h="1819275">
                  <a:moveTo>
                    <a:pt x="47498" y="520700"/>
                  </a:moveTo>
                  <a:lnTo>
                    <a:pt x="34798" y="520826"/>
                  </a:lnTo>
                  <a:lnTo>
                    <a:pt x="35051" y="558926"/>
                  </a:lnTo>
                  <a:lnTo>
                    <a:pt x="47751" y="558800"/>
                  </a:lnTo>
                  <a:lnTo>
                    <a:pt x="47498" y="520700"/>
                  </a:lnTo>
                  <a:close/>
                </a:path>
                <a:path w="88264" h="1819275">
                  <a:moveTo>
                    <a:pt x="47878" y="571500"/>
                  </a:moveTo>
                  <a:lnTo>
                    <a:pt x="35178" y="571626"/>
                  </a:lnTo>
                  <a:lnTo>
                    <a:pt x="35432" y="609726"/>
                  </a:lnTo>
                  <a:lnTo>
                    <a:pt x="48132" y="609600"/>
                  </a:lnTo>
                  <a:lnTo>
                    <a:pt x="47878" y="571500"/>
                  </a:lnTo>
                  <a:close/>
                </a:path>
                <a:path w="88264" h="1819275">
                  <a:moveTo>
                    <a:pt x="48260" y="622300"/>
                  </a:moveTo>
                  <a:lnTo>
                    <a:pt x="35560" y="622426"/>
                  </a:lnTo>
                  <a:lnTo>
                    <a:pt x="35813" y="660526"/>
                  </a:lnTo>
                  <a:lnTo>
                    <a:pt x="48513" y="660400"/>
                  </a:lnTo>
                  <a:lnTo>
                    <a:pt x="48260" y="622300"/>
                  </a:lnTo>
                  <a:close/>
                </a:path>
                <a:path w="88264" h="1819275">
                  <a:moveTo>
                    <a:pt x="48513" y="673100"/>
                  </a:moveTo>
                  <a:lnTo>
                    <a:pt x="35813" y="673226"/>
                  </a:lnTo>
                  <a:lnTo>
                    <a:pt x="36194" y="711326"/>
                  </a:lnTo>
                  <a:lnTo>
                    <a:pt x="48894" y="711200"/>
                  </a:lnTo>
                  <a:lnTo>
                    <a:pt x="48513" y="673100"/>
                  </a:lnTo>
                  <a:close/>
                </a:path>
                <a:path w="88264" h="1819275">
                  <a:moveTo>
                    <a:pt x="48894" y="723900"/>
                  </a:moveTo>
                  <a:lnTo>
                    <a:pt x="36194" y="724026"/>
                  </a:lnTo>
                  <a:lnTo>
                    <a:pt x="36449" y="762126"/>
                  </a:lnTo>
                  <a:lnTo>
                    <a:pt x="49149" y="762000"/>
                  </a:lnTo>
                  <a:lnTo>
                    <a:pt x="48894" y="723900"/>
                  </a:lnTo>
                  <a:close/>
                </a:path>
                <a:path w="88264" h="1819275">
                  <a:moveTo>
                    <a:pt x="49275" y="774700"/>
                  </a:moveTo>
                  <a:lnTo>
                    <a:pt x="36575" y="774826"/>
                  </a:lnTo>
                  <a:lnTo>
                    <a:pt x="36829" y="812926"/>
                  </a:lnTo>
                  <a:lnTo>
                    <a:pt x="49529" y="812800"/>
                  </a:lnTo>
                  <a:lnTo>
                    <a:pt x="49275" y="774700"/>
                  </a:lnTo>
                  <a:close/>
                </a:path>
                <a:path w="88264" h="1819275">
                  <a:moveTo>
                    <a:pt x="49656" y="825500"/>
                  </a:moveTo>
                  <a:lnTo>
                    <a:pt x="36956" y="825626"/>
                  </a:lnTo>
                  <a:lnTo>
                    <a:pt x="37211" y="863726"/>
                  </a:lnTo>
                  <a:lnTo>
                    <a:pt x="49911" y="863600"/>
                  </a:lnTo>
                  <a:lnTo>
                    <a:pt x="49656" y="825500"/>
                  </a:lnTo>
                  <a:close/>
                </a:path>
                <a:path w="88264" h="1819275">
                  <a:moveTo>
                    <a:pt x="50037" y="876300"/>
                  </a:moveTo>
                  <a:lnTo>
                    <a:pt x="37337" y="876426"/>
                  </a:lnTo>
                  <a:lnTo>
                    <a:pt x="37591" y="914526"/>
                  </a:lnTo>
                  <a:lnTo>
                    <a:pt x="50291" y="914400"/>
                  </a:lnTo>
                  <a:lnTo>
                    <a:pt x="50037" y="876300"/>
                  </a:lnTo>
                  <a:close/>
                </a:path>
                <a:path w="88264" h="1819275">
                  <a:moveTo>
                    <a:pt x="50291" y="927100"/>
                  </a:moveTo>
                  <a:lnTo>
                    <a:pt x="37591" y="927226"/>
                  </a:lnTo>
                  <a:lnTo>
                    <a:pt x="37973" y="965326"/>
                  </a:lnTo>
                  <a:lnTo>
                    <a:pt x="50673" y="965200"/>
                  </a:lnTo>
                  <a:lnTo>
                    <a:pt x="50291" y="927100"/>
                  </a:lnTo>
                  <a:close/>
                </a:path>
                <a:path w="88264" h="1819275">
                  <a:moveTo>
                    <a:pt x="50673" y="977900"/>
                  </a:moveTo>
                  <a:lnTo>
                    <a:pt x="37973" y="978026"/>
                  </a:lnTo>
                  <a:lnTo>
                    <a:pt x="38226" y="1016126"/>
                  </a:lnTo>
                  <a:lnTo>
                    <a:pt x="50926" y="1016000"/>
                  </a:lnTo>
                  <a:lnTo>
                    <a:pt x="50673" y="977900"/>
                  </a:lnTo>
                  <a:close/>
                </a:path>
                <a:path w="88264" h="1819275">
                  <a:moveTo>
                    <a:pt x="51053" y="1028700"/>
                  </a:moveTo>
                  <a:lnTo>
                    <a:pt x="38353" y="1028826"/>
                  </a:lnTo>
                  <a:lnTo>
                    <a:pt x="38607" y="1066927"/>
                  </a:lnTo>
                  <a:lnTo>
                    <a:pt x="51307" y="1066800"/>
                  </a:lnTo>
                  <a:lnTo>
                    <a:pt x="51053" y="1028700"/>
                  </a:lnTo>
                  <a:close/>
                </a:path>
                <a:path w="88264" h="1819275">
                  <a:moveTo>
                    <a:pt x="51435" y="1079500"/>
                  </a:moveTo>
                  <a:lnTo>
                    <a:pt x="38735" y="1079627"/>
                  </a:lnTo>
                  <a:lnTo>
                    <a:pt x="38988" y="1117727"/>
                  </a:lnTo>
                  <a:lnTo>
                    <a:pt x="51688" y="1117600"/>
                  </a:lnTo>
                  <a:lnTo>
                    <a:pt x="51435" y="1079500"/>
                  </a:lnTo>
                  <a:close/>
                </a:path>
                <a:path w="88264" h="1819275">
                  <a:moveTo>
                    <a:pt x="51815" y="1130300"/>
                  </a:moveTo>
                  <a:lnTo>
                    <a:pt x="39115" y="1130427"/>
                  </a:lnTo>
                  <a:lnTo>
                    <a:pt x="39369" y="1168527"/>
                  </a:lnTo>
                  <a:lnTo>
                    <a:pt x="52069" y="1168400"/>
                  </a:lnTo>
                  <a:lnTo>
                    <a:pt x="51815" y="1130300"/>
                  </a:lnTo>
                  <a:close/>
                </a:path>
                <a:path w="88264" h="1819275">
                  <a:moveTo>
                    <a:pt x="52069" y="1181100"/>
                  </a:moveTo>
                  <a:lnTo>
                    <a:pt x="39369" y="1181227"/>
                  </a:lnTo>
                  <a:lnTo>
                    <a:pt x="39750" y="1219327"/>
                  </a:lnTo>
                  <a:lnTo>
                    <a:pt x="52450" y="1219200"/>
                  </a:lnTo>
                  <a:lnTo>
                    <a:pt x="52069" y="1181100"/>
                  </a:lnTo>
                  <a:close/>
                </a:path>
                <a:path w="88264" h="1819275">
                  <a:moveTo>
                    <a:pt x="52450" y="1231900"/>
                  </a:moveTo>
                  <a:lnTo>
                    <a:pt x="39750" y="1232027"/>
                  </a:lnTo>
                  <a:lnTo>
                    <a:pt x="40004" y="1270127"/>
                  </a:lnTo>
                  <a:lnTo>
                    <a:pt x="52704" y="1270000"/>
                  </a:lnTo>
                  <a:lnTo>
                    <a:pt x="52450" y="1231900"/>
                  </a:lnTo>
                  <a:close/>
                </a:path>
                <a:path w="88264" h="1819275">
                  <a:moveTo>
                    <a:pt x="52831" y="1282700"/>
                  </a:moveTo>
                  <a:lnTo>
                    <a:pt x="40131" y="1282827"/>
                  </a:lnTo>
                  <a:lnTo>
                    <a:pt x="40386" y="1320927"/>
                  </a:lnTo>
                  <a:lnTo>
                    <a:pt x="53086" y="1320800"/>
                  </a:lnTo>
                  <a:lnTo>
                    <a:pt x="52831" y="1282700"/>
                  </a:lnTo>
                  <a:close/>
                </a:path>
                <a:path w="88264" h="1819275">
                  <a:moveTo>
                    <a:pt x="53212" y="1333500"/>
                  </a:moveTo>
                  <a:lnTo>
                    <a:pt x="40512" y="1333627"/>
                  </a:lnTo>
                  <a:lnTo>
                    <a:pt x="40766" y="1371727"/>
                  </a:lnTo>
                  <a:lnTo>
                    <a:pt x="53466" y="1371600"/>
                  </a:lnTo>
                  <a:lnTo>
                    <a:pt x="53212" y="1333500"/>
                  </a:lnTo>
                  <a:close/>
                </a:path>
                <a:path w="88264" h="1819275">
                  <a:moveTo>
                    <a:pt x="53593" y="1384300"/>
                  </a:moveTo>
                  <a:lnTo>
                    <a:pt x="40893" y="1384427"/>
                  </a:lnTo>
                  <a:lnTo>
                    <a:pt x="41148" y="1422527"/>
                  </a:lnTo>
                  <a:lnTo>
                    <a:pt x="53848" y="1422400"/>
                  </a:lnTo>
                  <a:lnTo>
                    <a:pt x="53593" y="1384300"/>
                  </a:lnTo>
                  <a:close/>
                </a:path>
                <a:path w="88264" h="1819275">
                  <a:moveTo>
                    <a:pt x="53848" y="1435100"/>
                  </a:moveTo>
                  <a:lnTo>
                    <a:pt x="41148" y="1435227"/>
                  </a:lnTo>
                  <a:lnTo>
                    <a:pt x="41401" y="1473327"/>
                  </a:lnTo>
                  <a:lnTo>
                    <a:pt x="54101" y="1473200"/>
                  </a:lnTo>
                  <a:lnTo>
                    <a:pt x="53848" y="1435100"/>
                  </a:lnTo>
                  <a:close/>
                </a:path>
                <a:path w="88264" h="1819275">
                  <a:moveTo>
                    <a:pt x="54228" y="1485900"/>
                  </a:moveTo>
                  <a:lnTo>
                    <a:pt x="41528" y="1486027"/>
                  </a:lnTo>
                  <a:lnTo>
                    <a:pt x="41782" y="1524127"/>
                  </a:lnTo>
                  <a:lnTo>
                    <a:pt x="54482" y="1524000"/>
                  </a:lnTo>
                  <a:lnTo>
                    <a:pt x="54228" y="1485900"/>
                  </a:lnTo>
                  <a:close/>
                </a:path>
                <a:path w="88264" h="1819275">
                  <a:moveTo>
                    <a:pt x="54610" y="1536700"/>
                  </a:moveTo>
                  <a:lnTo>
                    <a:pt x="41910" y="1536827"/>
                  </a:lnTo>
                  <a:lnTo>
                    <a:pt x="42163" y="1574927"/>
                  </a:lnTo>
                  <a:lnTo>
                    <a:pt x="54863" y="1574800"/>
                  </a:lnTo>
                  <a:lnTo>
                    <a:pt x="54610" y="1536700"/>
                  </a:lnTo>
                  <a:close/>
                </a:path>
                <a:path w="88264" h="1819275">
                  <a:moveTo>
                    <a:pt x="54990" y="1587500"/>
                  </a:moveTo>
                  <a:lnTo>
                    <a:pt x="42290" y="1587627"/>
                  </a:lnTo>
                  <a:lnTo>
                    <a:pt x="42544" y="1625727"/>
                  </a:lnTo>
                  <a:lnTo>
                    <a:pt x="55244" y="1625600"/>
                  </a:lnTo>
                  <a:lnTo>
                    <a:pt x="54990" y="1587500"/>
                  </a:lnTo>
                  <a:close/>
                </a:path>
                <a:path w="88264" h="1819275">
                  <a:moveTo>
                    <a:pt x="55371" y="1638300"/>
                  </a:moveTo>
                  <a:lnTo>
                    <a:pt x="42671" y="1638427"/>
                  </a:lnTo>
                  <a:lnTo>
                    <a:pt x="42925" y="1676527"/>
                  </a:lnTo>
                  <a:lnTo>
                    <a:pt x="55625" y="1676400"/>
                  </a:lnTo>
                  <a:lnTo>
                    <a:pt x="55371" y="1638300"/>
                  </a:lnTo>
                  <a:close/>
                </a:path>
                <a:path w="88264" h="1819275">
                  <a:moveTo>
                    <a:pt x="55625" y="1689100"/>
                  </a:moveTo>
                  <a:lnTo>
                    <a:pt x="42925" y="1689227"/>
                  </a:lnTo>
                  <a:lnTo>
                    <a:pt x="43179" y="1727327"/>
                  </a:lnTo>
                  <a:lnTo>
                    <a:pt x="55879" y="1727200"/>
                  </a:lnTo>
                  <a:lnTo>
                    <a:pt x="55625" y="1689100"/>
                  </a:lnTo>
                  <a:close/>
                </a:path>
                <a:path w="88264" h="1819275">
                  <a:moveTo>
                    <a:pt x="43332" y="1743191"/>
                  </a:moveTo>
                  <a:lnTo>
                    <a:pt x="11556" y="1743456"/>
                  </a:lnTo>
                  <a:lnTo>
                    <a:pt x="50164" y="1819275"/>
                  </a:lnTo>
                  <a:lnTo>
                    <a:pt x="81325" y="1755902"/>
                  </a:lnTo>
                  <a:lnTo>
                    <a:pt x="43433" y="1755902"/>
                  </a:lnTo>
                  <a:lnTo>
                    <a:pt x="43332" y="1743191"/>
                  </a:lnTo>
                  <a:close/>
                </a:path>
                <a:path w="88264" h="1819275">
                  <a:moveTo>
                    <a:pt x="56032" y="1743085"/>
                  </a:moveTo>
                  <a:lnTo>
                    <a:pt x="43332" y="1743191"/>
                  </a:lnTo>
                  <a:lnTo>
                    <a:pt x="43433" y="1755902"/>
                  </a:lnTo>
                  <a:lnTo>
                    <a:pt x="56133" y="1755775"/>
                  </a:lnTo>
                  <a:lnTo>
                    <a:pt x="56032" y="1743085"/>
                  </a:lnTo>
                  <a:close/>
                </a:path>
                <a:path w="88264" h="1819275">
                  <a:moveTo>
                    <a:pt x="87756" y="1742820"/>
                  </a:moveTo>
                  <a:lnTo>
                    <a:pt x="56032" y="1743085"/>
                  </a:lnTo>
                  <a:lnTo>
                    <a:pt x="56133" y="1755775"/>
                  </a:lnTo>
                  <a:lnTo>
                    <a:pt x="43433" y="1755902"/>
                  </a:lnTo>
                  <a:lnTo>
                    <a:pt x="81325" y="1755902"/>
                  </a:lnTo>
                  <a:lnTo>
                    <a:pt x="87756" y="1742820"/>
                  </a:lnTo>
                  <a:close/>
                </a:path>
                <a:path w="88264" h="1819275">
                  <a:moveTo>
                    <a:pt x="56006" y="1739900"/>
                  </a:moveTo>
                  <a:lnTo>
                    <a:pt x="43306" y="1740027"/>
                  </a:lnTo>
                  <a:lnTo>
                    <a:pt x="43332" y="1743191"/>
                  </a:lnTo>
                  <a:lnTo>
                    <a:pt x="56032" y="1743085"/>
                  </a:lnTo>
                  <a:lnTo>
                    <a:pt x="56006" y="1739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67176" y="1185925"/>
              <a:ext cx="59055" cy="4986655"/>
            </a:xfrm>
            <a:custGeom>
              <a:avLst/>
              <a:gdLst/>
              <a:ahLst/>
              <a:cxnLst/>
              <a:rect l="l" t="t" r="r" b="b"/>
              <a:pathLst>
                <a:path w="59054" h="4986655">
                  <a:moveTo>
                    <a:pt x="0" y="0"/>
                  </a:moveTo>
                  <a:lnTo>
                    <a:pt x="58674" y="4986274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37609" y="5272722"/>
            <a:ext cx="1100455" cy="8540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50165" algn="ctr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latin typeface="Arial"/>
                <a:cs typeface="Arial"/>
              </a:rPr>
              <a:t>Classe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3 </a:t>
            </a:r>
            <a:r>
              <a:rPr sz="1800" spc="-25" dirty="0">
                <a:latin typeface="Arial"/>
                <a:cs typeface="Arial"/>
              </a:rPr>
              <a:t>Traitement </a:t>
            </a:r>
            <a:r>
              <a:rPr sz="1800" spc="-10" dirty="0">
                <a:latin typeface="Arial"/>
                <a:cs typeface="Arial"/>
              </a:rPr>
              <a:t>Distribué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28971" y="1180846"/>
            <a:ext cx="1581785" cy="4996815"/>
            <a:chOff x="5228971" y="1180846"/>
            <a:chExt cx="1581785" cy="4996815"/>
          </a:xfrm>
        </p:grpSpPr>
        <p:sp>
          <p:nvSpPr>
            <p:cNvPr id="25" name="object 25"/>
            <p:cNvSpPr/>
            <p:nvPr/>
          </p:nvSpPr>
          <p:spPr>
            <a:xfrm>
              <a:off x="5234051" y="1185926"/>
              <a:ext cx="30480" cy="4986655"/>
            </a:xfrm>
            <a:custGeom>
              <a:avLst/>
              <a:gdLst/>
              <a:ahLst/>
              <a:cxnLst/>
              <a:rect l="l" t="t" r="r" b="b"/>
              <a:pathLst>
                <a:path w="30479" h="4986655">
                  <a:moveTo>
                    <a:pt x="0" y="0"/>
                  </a:moveTo>
                  <a:lnTo>
                    <a:pt x="30099" y="4986274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91201" y="1452626"/>
              <a:ext cx="1514475" cy="371475"/>
            </a:xfrm>
            <a:custGeom>
              <a:avLst/>
              <a:gdLst/>
              <a:ahLst/>
              <a:cxnLst/>
              <a:rect l="l" t="t" r="r" b="b"/>
              <a:pathLst>
                <a:path w="1514475" h="371475">
                  <a:moveTo>
                    <a:pt x="15144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514475" y="371475"/>
                  </a:lnTo>
                  <a:lnTo>
                    <a:pt x="15144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91201" y="1452626"/>
              <a:ext cx="1514475" cy="371475"/>
            </a:xfrm>
            <a:custGeom>
              <a:avLst/>
              <a:gdLst/>
              <a:ahLst/>
              <a:cxnLst/>
              <a:rect l="l" t="t" r="r" b="b"/>
              <a:pathLst>
                <a:path w="1514475" h="371475">
                  <a:moveTo>
                    <a:pt x="0" y="371475"/>
                  </a:moveTo>
                  <a:lnTo>
                    <a:pt x="1514475" y="371475"/>
                  </a:lnTo>
                  <a:lnTo>
                    <a:pt x="1514475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91201" y="1476692"/>
            <a:ext cx="1510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Présentation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86121" y="4476496"/>
            <a:ext cx="1505585" cy="381635"/>
            <a:chOff x="5286121" y="4476496"/>
            <a:chExt cx="1505585" cy="381635"/>
          </a:xfrm>
        </p:grpSpPr>
        <p:sp>
          <p:nvSpPr>
            <p:cNvPr id="30" name="object 30"/>
            <p:cNvSpPr/>
            <p:nvPr/>
          </p:nvSpPr>
          <p:spPr>
            <a:xfrm>
              <a:off x="5291201" y="4481576"/>
              <a:ext cx="1495425" cy="371475"/>
            </a:xfrm>
            <a:custGeom>
              <a:avLst/>
              <a:gdLst/>
              <a:ahLst/>
              <a:cxnLst/>
              <a:rect l="l" t="t" r="r" b="b"/>
              <a:pathLst>
                <a:path w="1495425" h="371475">
                  <a:moveTo>
                    <a:pt x="149542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495425" y="371475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91201" y="4481576"/>
              <a:ext cx="1495425" cy="371475"/>
            </a:xfrm>
            <a:custGeom>
              <a:avLst/>
              <a:gdLst/>
              <a:ahLst/>
              <a:cxnLst/>
              <a:rect l="l" t="t" r="r" b="b"/>
              <a:pathLst>
                <a:path w="1495425" h="371475">
                  <a:moveTo>
                    <a:pt x="0" y="371475"/>
                  </a:moveTo>
                  <a:lnTo>
                    <a:pt x="1495425" y="371475"/>
                  </a:lnTo>
                  <a:lnTo>
                    <a:pt x="1495425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291201" y="4508182"/>
            <a:ext cx="1490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Données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286121" y="4047871"/>
            <a:ext cx="1505585" cy="381635"/>
            <a:chOff x="5286121" y="4047871"/>
            <a:chExt cx="1505585" cy="381635"/>
          </a:xfrm>
        </p:grpSpPr>
        <p:sp>
          <p:nvSpPr>
            <p:cNvPr id="34" name="object 34"/>
            <p:cNvSpPr/>
            <p:nvPr/>
          </p:nvSpPr>
          <p:spPr>
            <a:xfrm>
              <a:off x="5291201" y="4052951"/>
              <a:ext cx="1495425" cy="371475"/>
            </a:xfrm>
            <a:custGeom>
              <a:avLst/>
              <a:gdLst/>
              <a:ahLst/>
              <a:cxnLst/>
              <a:rect l="l" t="t" r="r" b="b"/>
              <a:pathLst>
                <a:path w="1495425" h="371475">
                  <a:moveTo>
                    <a:pt x="149542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1495425" y="371475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2DF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91201" y="4052951"/>
              <a:ext cx="1495425" cy="371475"/>
            </a:xfrm>
            <a:custGeom>
              <a:avLst/>
              <a:gdLst/>
              <a:ahLst/>
              <a:cxnLst/>
              <a:rect l="l" t="t" r="r" b="b"/>
              <a:pathLst>
                <a:path w="1495425" h="371475">
                  <a:moveTo>
                    <a:pt x="0" y="371475"/>
                  </a:moveTo>
                  <a:lnTo>
                    <a:pt x="1495425" y="371475"/>
                  </a:lnTo>
                  <a:lnTo>
                    <a:pt x="1495425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9534">
              <a:solidFill>
                <a:srgbClr val="2DF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365750" y="4078922"/>
            <a:ext cx="1101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Traitement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55335" y="5272722"/>
            <a:ext cx="1306830" cy="8540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10795" algn="ctr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latin typeface="Arial"/>
                <a:cs typeface="Arial"/>
              </a:rPr>
              <a:t>Classe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4 </a:t>
            </a:r>
            <a:r>
              <a:rPr sz="1800" spc="-10" dirty="0">
                <a:latin typeface="Arial"/>
                <a:cs typeface="Arial"/>
              </a:rPr>
              <a:t>Présentation distante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996432" y="1200208"/>
            <a:ext cx="918844" cy="4978400"/>
            <a:chOff x="5996432" y="1200208"/>
            <a:chExt cx="918844" cy="4978400"/>
          </a:xfrm>
        </p:grpSpPr>
        <p:sp>
          <p:nvSpPr>
            <p:cNvPr id="39" name="object 39"/>
            <p:cNvSpPr/>
            <p:nvPr/>
          </p:nvSpPr>
          <p:spPr>
            <a:xfrm>
              <a:off x="6843776" y="1204975"/>
              <a:ext cx="66675" cy="4968875"/>
            </a:xfrm>
            <a:custGeom>
              <a:avLst/>
              <a:gdLst/>
              <a:ahLst/>
              <a:cxnLst/>
              <a:rect l="l" t="t" r="r" b="b"/>
              <a:pathLst>
                <a:path w="66675" h="4968875">
                  <a:moveTo>
                    <a:pt x="0" y="0"/>
                  </a:moveTo>
                  <a:lnTo>
                    <a:pt x="66675" y="4968811"/>
                  </a:lnTo>
                </a:path>
              </a:pathLst>
            </a:custGeom>
            <a:ln w="9534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96432" y="1823973"/>
              <a:ext cx="88265" cy="2228850"/>
            </a:xfrm>
            <a:custGeom>
              <a:avLst/>
              <a:gdLst/>
              <a:ahLst/>
              <a:cxnLst/>
              <a:rect l="l" t="t" r="r" b="b"/>
              <a:pathLst>
                <a:path w="88264" h="2228850">
                  <a:moveTo>
                    <a:pt x="43603" y="76231"/>
                  </a:moveTo>
                  <a:lnTo>
                    <a:pt x="43433" y="101600"/>
                  </a:lnTo>
                  <a:lnTo>
                    <a:pt x="56133" y="101726"/>
                  </a:lnTo>
                  <a:lnTo>
                    <a:pt x="56303" y="76295"/>
                  </a:lnTo>
                  <a:lnTo>
                    <a:pt x="43603" y="76231"/>
                  </a:lnTo>
                  <a:close/>
                </a:path>
                <a:path w="88264" h="2228850">
                  <a:moveTo>
                    <a:pt x="81641" y="63500"/>
                  </a:moveTo>
                  <a:lnTo>
                    <a:pt x="43687" y="63500"/>
                  </a:lnTo>
                  <a:lnTo>
                    <a:pt x="56387" y="63626"/>
                  </a:lnTo>
                  <a:lnTo>
                    <a:pt x="56303" y="76295"/>
                  </a:lnTo>
                  <a:lnTo>
                    <a:pt x="88010" y="76453"/>
                  </a:lnTo>
                  <a:lnTo>
                    <a:pt x="81641" y="63500"/>
                  </a:lnTo>
                  <a:close/>
                </a:path>
                <a:path w="88264" h="2228850">
                  <a:moveTo>
                    <a:pt x="43687" y="63500"/>
                  </a:moveTo>
                  <a:lnTo>
                    <a:pt x="43603" y="76231"/>
                  </a:lnTo>
                  <a:lnTo>
                    <a:pt x="56303" y="76295"/>
                  </a:lnTo>
                  <a:lnTo>
                    <a:pt x="56387" y="63626"/>
                  </a:lnTo>
                  <a:lnTo>
                    <a:pt x="43687" y="63500"/>
                  </a:lnTo>
                  <a:close/>
                </a:path>
                <a:path w="88264" h="2228850">
                  <a:moveTo>
                    <a:pt x="50418" y="0"/>
                  </a:moveTo>
                  <a:lnTo>
                    <a:pt x="11810" y="76073"/>
                  </a:lnTo>
                  <a:lnTo>
                    <a:pt x="43603" y="76231"/>
                  </a:lnTo>
                  <a:lnTo>
                    <a:pt x="43687" y="63500"/>
                  </a:lnTo>
                  <a:lnTo>
                    <a:pt x="81641" y="63500"/>
                  </a:lnTo>
                  <a:lnTo>
                    <a:pt x="50418" y="0"/>
                  </a:lnTo>
                  <a:close/>
                </a:path>
                <a:path w="88264" h="2228850">
                  <a:moveTo>
                    <a:pt x="43306" y="114300"/>
                  </a:moveTo>
                  <a:lnTo>
                    <a:pt x="43179" y="152400"/>
                  </a:lnTo>
                  <a:lnTo>
                    <a:pt x="55879" y="152526"/>
                  </a:lnTo>
                  <a:lnTo>
                    <a:pt x="56006" y="114426"/>
                  </a:lnTo>
                  <a:lnTo>
                    <a:pt x="43306" y="114300"/>
                  </a:lnTo>
                  <a:close/>
                </a:path>
                <a:path w="88264" h="2228850">
                  <a:moveTo>
                    <a:pt x="43052" y="165100"/>
                  </a:moveTo>
                  <a:lnTo>
                    <a:pt x="42798" y="203200"/>
                  </a:lnTo>
                  <a:lnTo>
                    <a:pt x="55498" y="203326"/>
                  </a:lnTo>
                  <a:lnTo>
                    <a:pt x="55752" y="165226"/>
                  </a:lnTo>
                  <a:lnTo>
                    <a:pt x="43052" y="165100"/>
                  </a:lnTo>
                  <a:close/>
                </a:path>
                <a:path w="88264" h="2228850">
                  <a:moveTo>
                    <a:pt x="42798" y="215900"/>
                  </a:moveTo>
                  <a:lnTo>
                    <a:pt x="42544" y="254000"/>
                  </a:lnTo>
                  <a:lnTo>
                    <a:pt x="55244" y="254126"/>
                  </a:lnTo>
                  <a:lnTo>
                    <a:pt x="55498" y="216026"/>
                  </a:lnTo>
                  <a:lnTo>
                    <a:pt x="42798" y="215900"/>
                  </a:lnTo>
                  <a:close/>
                </a:path>
                <a:path w="88264" h="2228850">
                  <a:moveTo>
                    <a:pt x="42544" y="266700"/>
                  </a:moveTo>
                  <a:lnTo>
                    <a:pt x="42290" y="304800"/>
                  </a:lnTo>
                  <a:lnTo>
                    <a:pt x="54990" y="304926"/>
                  </a:lnTo>
                  <a:lnTo>
                    <a:pt x="55244" y="266826"/>
                  </a:lnTo>
                  <a:lnTo>
                    <a:pt x="42544" y="266700"/>
                  </a:lnTo>
                  <a:close/>
                </a:path>
                <a:path w="88264" h="2228850">
                  <a:moveTo>
                    <a:pt x="42163" y="317500"/>
                  </a:moveTo>
                  <a:lnTo>
                    <a:pt x="42037" y="355600"/>
                  </a:lnTo>
                  <a:lnTo>
                    <a:pt x="54737" y="355726"/>
                  </a:lnTo>
                  <a:lnTo>
                    <a:pt x="54863" y="317626"/>
                  </a:lnTo>
                  <a:lnTo>
                    <a:pt x="42163" y="317500"/>
                  </a:lnTo>
                  <a:close/>
                </a:path>
                <a:path w="88264" h="2228850">
                  <a:moveTo>
                    <a:pt x="41909" y="368300"/>
                  </a:moveTo>
                  <a:lnTo>
                    <a:pt x="41655" y="406400"/>
                  </a:lnTo>
                  <a:lnTo>
                    <a:pt x="54355" y="406526"/>
                  </a:lnTo>
                  <a:lnTo>
                    <a:pt x="54609" y="368426"/>
                  </a:lnTo>
                  <a:lnTo>
                    <a:pt x="41909" y="368300"/>
                  </a:lnTo>
                  <a:close/>
                </a:path>
                <a:path w="88264" h="2228850">
                  <a:moveTo>
                    <a:pt x="41655" y="419100"/>
                  </a:moveTo>
                  <a:lnTo>
                    <a:pt x="41401" y="457200"/>
                  </a:lnTo>
                  <a:lnTo>
                    <a:pt x="54101" y="457326"/>
                  </a:lnTo>
                  <a:lnTo>
                    <a:pt x="54355" y="419226"/>
                  </a:lnTo>
                  <a:lnTo>
                    <a:pt x="41655" y="419100"/>
                  </a:lnTo>
                  <a:close/>
                </a:path>
                <a:path w="88264" h="2228850">
                  <a:moveTo>
                    <a:pt x="41275" y="469900"/>
                  </a:moveTo>
                  <a:lnTo>
                    <a:pt x="41147" y="508000"/>
                  </a:lnTo>
                  <a:lnTo>
                    <a:pt x="53847" y="508126"/>
                  </a:lnTo>
                  <a:lnTo>
                    <a:pt x="53975" y="470026"/>
                  </a:lnTo>
                  <a:lnTo>
                    <a:pt x="41275" y="469900"/>
                  </a:lnTo>
                  <a:close/>
                </a:path>
                <a:path w="88264" h="2228850">
                  <a:moveTo>
                    <a:pt x="41020" y="520700"/>
                  </a:moveTo>
                  <a:lnTo>
                    <a:pt x="40766" y="558800"/>
                  </a:lnTo>
                  <a:lnTo>
                    <a:pt x="53466" y="558926"/>
                  </a:lnTo>
                  <a:lnTo>
                    <a:pt x="53720" y="520826"/>
                  </a:lnTo>
                  <a:lnTo>
                    <a:pt x="41020" y="520700"/>
                  </a:lnTo>
                  <a:close/>
                </a:path>
                <a:path w="88264" h="2228850">
                  <a:moveTo>
                    <a:pt x="40766" y="571500"/>
                  </a:moveTo>
                  <a:lnTo>
                    <a:pt x="40512" y="609600"/>
                  </a:lnTo>
                  <a:lnTo>
                    <a:pt x="53212" y="609726"/>
                  </a:lnTo>
                  <a:lnTo>
                    <a:pt x="53466" y="571626"/>
                  </a:lnTo>
                  <a:lnTo>
                    <a:pt x="40766" y="571500"/>
                  </a:lnTo>
                  <a:close/>
                </a:path>
                <a:path w="88264" h="2228850">
                  <a:moveTo>
                    <a:pt x="40512" y="622300"/>
                  </a:moveTo>
                  <a:lnTo>
                    <a:pt x="40258" y="660400"/>
                  </a:lnTo>
                  <a:lnTo>
                    <a:pt x="52958" y="660526"/>
                  </a:lnTo>
                  <a:lnTo>
                    <a:pt x="53212" y="622426"/>
                  </a:lnTo>
                  <a:lnTo>
                    <a:pt x="40512" y="622300"/>
                  </a:lnTo>
                  <a:close/>
                </a:path>
                <a:path w="88264" h="2228850">
                  <a:moveTo>
                    <a:pt x="40131" y="673100"/>
                  </a:moveTo>
                  <a:lnTo>
                    <a:pt x="40004" y="711200"/>
                  </a:lnTo>
                  <a:lnTo>
                    <a:pt x="52704" y="711326"/>
                  </a:lnTo>
                  <a:lnTo>
                    <a:pt x="52831" y="673226"/>
                  </a:lnTo>
                  <a:lnTo>
                    <a:pt x="40131" y="673100"/>
                  </a:lnTo>
                  <a:close/>
                </a:path>
                <a:path w="88264" h="2228850">
                  <a:moveTo>
                    <a:pt x="39877" y="723900"/>
                  </a:moveTo>
                  <a:lnTo>
                    <a:pt x="39623" y="762000"/>
                  </a:lnTo>
                  <a:lnTo>
                    <a:pt x="52323" y="762126"/>
                  </a:lnTo>
                  <a:lnTo>
                    <a:pt x="52577" y="724026"/>
                  </a:lnTo>
                  <a:lnTo>
                    <a:pt x="39877" y="723900"/>
                  </a:lnTo>
                  <a:close/>
                </a:path>
                <a:path w="88264" h="2228850">
                  <a:moveTo>
                    <a:pt x="39623" y="774700"/>
                  </a:moveTo>
                  <a:lnTo>
                    <a:pt x="39369" y="812800"/>
                  </a:lnTo>
                  <a:lnTo>
                    <a:pt x="52069" y="812926"/>
                  </a:lnTo>
                  <a:lnTo>
                    <a:pt x="52323" y="774826"/>
                  </a:lnTo>
                  <a:lnTo>
                    <a:pt x="39623" y="774700"/>
                  </a:lnTo>
                  <a:close/>
                </a:path>
                <a:path w="88264" h="2228850">
                  <a:moveTo>
                    <a:pt x="39242" y="825500"/>
                  </a:moveTo>
                  <a:lnTo>
                    <a:pt x="39115" y="863600"/>
                  </a:lnTo>
                  <a:lnTo>
                    <a:pt x="51815" y="863726"/>
                  </a:lnTo>
                  <a:lnTo>
                    <a:pt x="51942" y="825626"/>
                  </a:lnTo>
                  <a:lnTo>
                    <a:pt x="39242" y="825500"/>
                  </a:lnTo>
                  <a:close/>
                </a:path>
                <a:path w="88264" h="2228850">
                  <a:moveTo>
                    <a:pt x="38988" y="876300"/>
                  </a:moveTo>
                  <a:lnTo>
                    <a:pt x="38734" y="914400"/>
                  </a:lnTo>
                  <a:lnTo>
                    <a:pt x="51434" y="914526"/>
                  </a:lnTo>
                  <a:lnTo>
                    <a:pt x="51688" y="876426"/>
                  </a:lnTo>
                  <a:lnTo>
                    <a:pt x="38988" y="876300"/>
                  </a:lnTo>
                  <a:close/>
                </a:path>
                <a:path w="88264" h="2228850">
                  <a:moveTo>
                    <a:pt x="38734" y="927100"/>
                  </a:moveTo>
                  <a:lnTo>
                    <a:pt x="38480" y="965200"/>
                  </a:lnTo>
                  <a:lnTo>
                    <a:pt x="51180" y="965326"/>
                  </a:lnTo>
                  <a:lnTo>
                    <a:pt x="51434" y="927226"/>
                  </a:lnTo>
                  <a:lnTo>
                    <a:pt x="38734" y="927100"/>
                  </a:lnTo>
                  <a:close/>
                </a:path>
                <a:path w="88264" h="2228850">
                  <a:moveTo>
                    <a:pt x="38480" y="977900"/>
                  </a:moveTo>
                  <a:lnTo>
                    <a:pt x="38226" y="1016000"/>
                  </a:lnTo>
                  <a:lnTo>
                    <a:pt x="50926" y="1016126"/>
                  </a:lnTo>
                  <a:lnTo>
                    <a:pt x="51180" y="978026"/>
                  </a:lnTo>
                  <a:lnTo>
                    <a:pt x="38480" y="977900"/>
                  </a:lnTo>
                  <a:close/>
                </a:path>
                <a:path w="88264" h="2228850">
                  <a:moveTo>
                    <a:pt x="38100" y="1028700"/>
                  </a:moveTo>
                  <a:lnTo>
                    <a:pt x="37972" y="1066800"/>
                  </a:lnTo>
                  <a:lnTo>
                    <a:pt x="50672" y="1066927"/>
                  </a:lnTo>
                  <a:lnTo>
                    <a:pt x="50800" y="1028826"/>
                  </a:lnTo>
                  <a:lnTo>
                    <a:pt x="38100" y="1028700"/>
                  </a:lnTo>
                  <a:close/>
                </a:path>
                <a:path w="88264" h="2228850">
                  <a:moveTo>
                    <a:pt x="37845" y="1079500"/>
                  </a:moveTo>
                  <a:lnTo>
                    <a:pt x="37591" y="1117600"/>
                  </a:lnTo>
                  <a:lnTo>
                    <a:pt x="50291" y="1117727"/>
                  </a:lnTo>
                  <a:lnTo>
                    <a:pt x="50545" y="1079627"/>
                  </a:lnTo>
                  <a:lnTo>
                    <a:pt x="37845" y="1079500"/>
                  </a:lnTo>
                  <a:close/>
                </a:path>
                <a:path w="88264" h="2228850">
                  <a:moveTo>
                    <a:pt x="37591" y="1130300"/>
                  </a:moveTo>
                  <a:lnTo>
                    <a:pt x="37337" y="1168400"/>
                  </a:lnTo>
                  <a:lnTo>
                    <a:pt x="50037" y="1168527"/>
                  </a:lnTo>
                  <a:lnTo>
                    <a:pt x="50291" y="1130427"/>
                  </a:lnTo>
                  <a:lnTo>
                    <a:pt x="37591" y="1130300"/>
                  </a:lnTo>
                  <a:close/>
                </a:path>
                <a:path w="88264" h="2228850">
                  <a:moveTo>
                    <a:pt x="37337" y="1181100"/>
                  </a:moveTo>
                  <a:lnTo>
                    <a:pt x="37083" y="1219200"/>
                  </a:lnTo>
                  <a:lnTo>
                    <a:pt x="49783" y="1219327"/>
                  </a:lnTo>
                  <a:lnTo>
                    <a:pt x="50037" y="1181227"/>
                  </a:lnTo>
                  <a:lnTo>
                    <a:pt x="37337" y="1181100"/>
                  </a:lnTo>
                  <a:close/>
                </a:path>
                <a:path w="88264" h="2228850">
                  <a:moveTo>
                    <a:pt x="36956" y="1231900"/>
                  </a:moveTo>
                  <a:lnTo>
                    <a:pt x="36829" y="1270000"/>
                  </a:lnTo>
                  <a:lnTo>
                    <a:pt x="49529" y="1270127"/>
                  </a:lnTo>
                  <a:lnTo>
                    <a:pt x="49656" y="1232027"/>
                  </a:lnTo>
                  <a:lnTo>
                    <a:pt x="36956" y="1231900"/>
                  </a:lnTo>
                  <a:close/>
                </a:path>
                <a:path w="88264" h="2228850">
                  <a:moveTo>
                    <a:pt x="36702" y="1282700"/>
                  </a:moveTo>
                  <a:lnTo>
                    <a:pt x="36448" y="1320800"/>
                  </a:lnTo>
                  <a:lnTo>
                    <a:pt x="49148" y="1320927"/>
                  </a:lnTo>
                  <a:lnTo>
                    <a:pt x="49402" y="1282827"/>
                  </a:lnTo>
                  <a:lnTo>
                    <a:pt x="36702" y="1282700"/>
                  </a:lnTo>
                  <a:close/>
                </a:path>
                <a:path w="88264" h="2228850">
                  <a:moveTo>
                    <a:pt x="36448" y="1333500"/>
                  </a:moveTo>
                  <a:lnTo>
                    <a:pt x="36194" y="1371600"/>
                  </a:lnTo>
                  <a:lnTo>
                    <a:pt x="48894" y="1371727"/>
                  </a:lnTo>
                  <a:lnTo>
                    <a:pt x="49148" y="1333627"/>
                  </a:lnTo>
                  <a:lnTo>
                    <a:pt x="36448" y="1333500"/>
                  </a:lnTo>
                  <a:close/>
                </a:path>
                <a:path w="88264" h="2228850">
                  <a:moveTo>
                    <a:pt x="36067" y="1384300"/>
                  </a:moveTo>
                  <a:lnTo>
                    <a:pt x="35940" y="1422400"/>
                  </a:lnTo>
                  <a:lnTo>
                    <a:pt x="48640" y="1422527"/>
                  </a:lnTo>
                  <a:lnTo>
                    <a:pt x="48767" y="1384427"/>
                  </a:lnTo>
                  <a:lnTo>
                    <a:pt x="36067" y="1384300"/>
                  </a:lnTo>
                  <a:close/>
                </a:path>
                <a:path w="88264" h="2228850">
                  <a:moveTo>
                    <a:pt x="35813" y="1435100"/>
                  </a:moveTo>
                  <a:lnTo>
                    <a:pt x="35559" y="1473200"/>
                  </a:lnTo>
                  <a:lnTo>
                    <a:pt x="48259" y="1473327"/>
                  </a:lnTo>
                  <a:lnTo>
                    <a:pt x="48513" y="1435227"/>
                  </a:lnTo>
                  <a:lnTo>
                    <a:pt x="35813" y="1435100"/>
                  </a:lnTo>
                  <a:close/>
                </a:path>
                <a:path w="88264" h="2228850">
                  <a:moveTo>
                    <a:pt x="35559" y="1485900"/>
                  </a:moveTo>
                  <a:lnTo>
                    <a:pt x="35305" y="1524000"/>
                  </a:lnTo>
                  <a:lnTo>
                    <a:pt x="48005" y="1524127"/>
                  </a:lnTo>
                  <a:lnTo>
                    <a:pt x="48259" y="1486027"/>
                  </a:lnTo>
                  <a:lnTo>
                    <a:pt x="35559" y="1485900"/>
                  </a:lnTo>
                  <a:close/>
                </a:path>
                <a:path w="88264" h="2228850">
                  <a:moveTo>
                    <a:pt x="35305" y="1536700"/>
                  </a:moveTo>
                  <a:lnTo>
                    <a:pt x="35051" y="1574800"/>
                  </a:lnTo>
                  <a:lnTo>
                    <a:pt x="47751" y="1574927"/>
                  </a:lnTo>
                  <a:lnTo>
                    <a:pt x="48005" y="1536827"/>
                  </a:lnTo>
                  <a:lnTo>
                    <a:pt x="35305" y="1536700"/>
                  </a:lnTo>
                  <a:close/>
                </a:path>
                <a:path w="88264" h="2228850">
                  <a:moveTo>
                    <a:pt x="34925" y="1587500"/>
                  </a:moveTo>
                  <a:lnTo>
                    <a:pt x="34797" y="1625600"/>
                  </a:lnTo>
                  <a:lnTo>
                    <a:pt x="47497" y="1625727"/>
                  </a:lnTo>
                  <a:lnTo>
                    <a:pt x="47625" y="1587627"/>
                  </a:lnTo>
                  <a:lnTo>
                    <a:pt x="34925" y="1587500"/>
                  </a:lnTo>
                  <a:close/>
                </a:path>
                <a:path w="88264" h="2228850">
                  <a:moveTo>
                    <a:pt x="34670" y="1638300"/>
                  </a:moveTo>
                  <a:lnTo>
                    <a:pt x="34416" y="1676400"/>
                  </a:lnTo>
                  <a:lnTo>
                    <a:pt x="47116" y="1676527"/>
                  </a:lnTo>
                  <a:lnTo>
                    <a:pt x="47370" y="1638427"/>
                  </a:lnTo>
                  <a:lnTo>
                    <a:pt x="34670" y="1638300"/>
                  </a:lnTo>
                  <a:close/>
                </a:path>
                <a:path w="88264" h="2228850">
                  <a:moveTo>
                    <a:pt x="34416" y="1689100"/>
                  </a:moveTo>
                  <a:lnTo>
                    <a:pt x="34162" y="1727200"/>
                  </a:lnTo>
                  <a:lnTo>
                    <a:pt x="46862" y="1727327"/>
                  </a:lnTo>
                  <a:lnTo>
                    <a:pt x="47116" y="1689227"/>
                  </a:lnTo>
                  <a:lnTo>
                    <a:pt x="34416" y="1689100"/>
                  </a:lnTo>
                  <a:close/>
                </a:path>
                <a:path w="88264" h="2228850">
                  <a:moveTo>
                    <a:pt x="34035" y="1739900"/>
                  </a:moveTo>
                  <a:lnTo>
                    <a:pt x="33908" y="1778000"/>
                  </a:lnTo>
                  <a:lnTo>
                    <a:pt x="46608" y="1778127"/>
                  </a:lnTo>
                  <a:lnTo>
                    <a:pt x="46735" y="1740027"/>
                  </a:lnTo>
                  <a:lnTo>
                    <a:pt x="34035" y="1739900"/>
                  </a:lnTo>
                  <a:close/>
                </a:path>
                <a:path w="88264" h="2228850">
                  <a:moveTo>
                    <a:pt x="33781" y="1790700"/>
                  </a:moveTo>
                  <a:lnTo>
                    <a:pt x="33527" y="1828800"/>
                  </a:lnTo>
                  <a:lnTo>
                    <a:pt x="46227" y="1828927"/>
                  </a:lnTo>
                  <a:lnTo>
                    <a:pt x="46481" y="1790827"/>
                  </a:lnTo>
                  <a:lnTo>
                    <a:pt x="33781" y="1790700"/>
                  </a:lnTo>
                  <a:close/>
                </a:path>
                <a:path w="88264" h="2228850">
                  <a:moveTo>
                    <a:pt x="33527" y="1841500"/>
                  </a:moveTo>
                  <a:lnTo>
                    <a:pt x="33273" y="1879600"/>
                  </a:lnTo>
                  <a:lnTo>
                    <a:pt x="45973" y="1879727"/>
                  </a:lnTo>
                  <a:lnTo>
                    <a:pt x="46227" y="1841627"/>
                  </a:lnTo>
                  <a:lnTo>
                    <a:pt x="33527" y="1841500"/>
                  </a:lnTo>
                  <a:close/>
                </a:path>
                <a:path w="88264" h="2228850">
                  <a:moveTo>
                    <a:pt x="33273" y="1892300"/>
                  </a:moveTo>
                  <a:lnTo>
                    <a:pt x="33019" y="1930400"/>
                  </a:lnTo>
                  <a:lnTo>
                    <a:pt x="45719" y="1930527"/>
                  </a:lnTo>
                  <a:lnTo>
                    <a:pt x="45973" y="1892427"/>
                  </a:lnTo>
                  <a:lnTo>
                    <a:pt x="33273" y="1892300"/>
                  </a:lnTo>
                  <a:close/>
                </a:path>
                <a:path w="88264" h="2228850">
                  <a:moveTo>
                    <a:pt x="32892" y="1943100"/>
                  </a:moveTo>
                  <a:lnTo>
                    <a:pt x="32765" y="1981200"/>
                  </a:lnTo>
                  <a:lnTo>
                    <a:pt x="45465" y="1981327"/>
                  </a:lnTo>
                  <a:lnTo>
                    <a:pt x="45592" y="1943227"/>
                  </a:lnTo>
                  <a:lnTo>
                    <a:pt x="32892" y="1943100"/>
                  </a:lnTo>
                  <a:close/>
                </a:path>
                <a:path w="88264" h="2228850">
                  <a:moveTo>
                    <a:pt x="32638" y="1993900"/>
                  </a:moveTo>
                  <a:lnTo>
                    <a:pt x="32384" y="2032000"/>
                  </a:lnTo>
                  <a:lnTo>
                    <a:pt x="45084" y="2032127"/>
                  </a:lnTo>
                  <a:lnTo>
                    <a:pt x="45338" y="1994027"/>
                  </a:lnTo>
                  <a:lnTo>
                    <a:pt x="32638" y="1993900"/>
                  </a:lnTo>
                  <a:close/>
                </a:path>
                <a:path w="88264" h="2228850">
                  <a:moveTo>
                    <a:pt x="32384" y="2044700"/>
                  </a:moveTo>
                  <a:lnTo>
                    <a:pt x="32130" y="2082800"/>
                  </a:lnTo>
                  <a:lnTo>
                    <a:pt x="44830" y="2082927"/>
                  </a:lnTo>
                  <a:lnTo>
                    <a:pt x="45084" y="2044827"/>
                  </a:lnTo>
                  <a:lnTo>
                    <a:pt x="32384" y="2044700"/>
                  </a:lnTo>
                  <a:close/>
                </a:path>
                <a:path w="88264" h="2228850">
                  <a:moveTo>
                    <a:pt x="44703" y="2095500"/>
                  </a:moveTo>
                  <a:lnTo>
                    <a:pt x="32003" y="2095500"/>
                  </a:lnTo>
                  <a:lnTo>
                    <a:pt x="31876" y="2133600"/>
                  </a:lnTo>
                  <a:lnTo>
                    <a:pt x="44576" y="2133600"/>
                  </a:lnTo>
                  <a:lnTo>
                    <a:pt x="44703" y="2095500"/>
                  </a:lnTo>
                  <a:close/>
                </a:path>
                <a:path w="88264" h="2228850">
                  <a:moveTo>
                    <a:pt x="0" y="2152523"/>
                  </a:moveTo>
                  <a:lnTo>
                    <a:pt x="37718" y="2228850"/>
                  </a:lnTo>
                  <a:lnTo>
                    <a:pt x="69829" y="2165477"/>
                  </a:lnTo>
                  <a:lnTo>
                    <a:pt x="44322" y="2165477"/>
                  </a:lnTo>
                  <a:lnTo>
                    <a:pt x="31622" y="2165350"/>
                  </a:lnTo>
                  <a:lnTo>
                    <a:pt x="31707" y="2152681"/>
                  </a:lnTo>
                  <a:lnTo>
                    <a:pt x="0" y="2152523"/>
                  </a:lnTo>
                  <a:close/>
                </a:path>
                <a:path w="88264" h="2228850">
                  <a:moveTo>
                    <a:pt x="31707" y="2152681"/>
                  </a:moveTo>
                  <a:lnTo>
                    <a:pt x="31622" y="2165350"/>
                  </a:lnTo>
                  <a:lnTo>
                    <a:pt x="44322" y="2165477"/>
                  </a:lnTo>
                  <a:lnTo>
                    <a:pt x="44407" y="2152745"/>
                  </a:lnTo>
                  <a:lnTo>
                    <a:pt x="31707" y="2152681"/>
                  </a:lnTo>
                  <a:close/>
                </a:path>
                <a:path w="88264" h="2228850">
                  <a:moveTo>
                    <a:pt x="44407" y="2152745"/>
                  </a:moveTo>
                  <a:lnTo>
                    <a:pt x="44322" y="2165477"/>
                  </a:lnTo>
                  <a:lnTo>
                    <a:pt x="69829" y="2165477"/>
                  </a:lnTo>
                  <a:lnTo>
                    <a:pt x="76200" y="2152904"/>
                  </a:lnTo>
                  <a:lnTo>
                    <a:pt x="44407" y="2152745"/>
                  </a:lnTo>
                  <a:close/>
                </a:path>
                <a:path w="88264" h="2228850">
                  <a:moveTo>
                    <a:pt x="44450" y="2146300"/>
                  </a:moveTo>
                  <a:lnTo>
                    <a:pt x="31750" y="2146300"/>
                  </a:lnTo>
                  <a:lnTo>
                    <a:pt x="31707" y="2152681"/>
                  </a:lnTo>
                  <a:lnTo>
                    <a:pt x="44407" y="2152745"/>
                  </a:lnTo>
                  <a:lnTo>
                    <a:pt x="44450" y="2146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91401" y="1452625"/>
            <a:ext cx="1524000" cy="371475"/>
          </a:xfrm>
          <a:prstGeom prst="rect">
            <a:avLst/>
          </a:prstGeom>
          <a:solidFill>
            <a:srgbClr val="FFFF00"/>
          </a:solidFill>
          <a:ln w="953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latin typeface="Arial"/>
                <a:cs typeface="Arial"/>
              </a:rPr>
              <a:t>Présentation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67601" y="4481576"/>
            <a:ext cx="1495425" cy="371475"/>
          </a:xfrm>
          <a:prstGeom prst="rect">
            <a:avLst/>
          </a:prstGeom>
          <a:solidFill>
            <a:srgbClr val="C00000"/>
          </a:solidFill>
          <a:ln w="953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85"/>
              </a:spcBef>
            </a:pPr>
            <a:r>
              <a:rPr sz="1800" spc="-10" dirty="0">
                <a:latin typeface="Arial"/>
                <a:cs typeface="Arial"/>
              </a:rPr>
              <a:t>Données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67601" y="4052951"/>
            <a:ext cx="1495425" cy="371475"/>
          </a:xfrm>
          <a:custGeom>
            <a:avLst/>
            <a:gdLst/>
            <a:ahLst/>
            <a:cxnLst/>
            <a:rect l="l" t="t" r="r" b="b"/>
            <a:pathLst>
              <a:path w="1495425" h="371475">
                <a:moveTo>
                  <a:pt x="0" y="371475"/>
                </a:moveTo>
                <a:lnTo>
                  <a:pt x="1495425" y="371475"/>
                </a:lnTo>
                <a:lnTo>
                  <a:pt x="1495425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9534">
            <a:solidFill>
              <a:srgbClr val="2DF1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962843" y="4019618"/>
            <a:ext cx="1495425" cy="409575"/>
          </a:xfrm>
          <a:prstGeom prst="rect">
            <a:avLst/>
          </a:prstGeom>
          <a:solidFill>
            <a:srgbClr val="2DF141"/>
          </a:solidFill>
        </p:spPr>
        <p:txBody>
          <a:bodyPr vert="horz" wrap="square" lIns="0" tIns="7048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555"/>
              </a:spcBef>
            </a:pPr>
            <a:r>
              <a:rPr sz="1800" spc="-10" dirty="0">
                <a:latin typeface="Arial"/>
                <a:cs typeface="Arial"/>
              </a:rPr>
              <a:t>Traitement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66915" y="5272722"/>
            <a:ext cx="1304925" cy="8540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45720" algn="ctr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latin typeface="Arial"/>
                <a:cs typeface="Arial"/>
              </a:rPr>
              <a:t>Classe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5 </a:t>
            </a:r>
            <a:r>
              <a:rPr sz="1800" spc="-10" dirty="0">
                <a:latin typeface="Arial"/>
                <a:cs typeface="Arial"/>
              </a:rPr>
              <a:t>Présentation Distribué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20176" y="1452625"/>
            <a:ext cx="22225" cy="4648200"/>
          </a:xfrm>
          <a:custGeom>
            <a:avLst/>
            <a:gdLst/>
            <a:ahLst/>
            <a:cxnLst/>
            <a:rect l="l" t="t" r="r" b="b"/>
            <a:pathLst>
              <a:path w="22225" h="4648200">
                <a:moveTo>
                  <a:pt x="0" y="0"/>
                </a:moveTo>
                <a:lnTo>
                  <a:pt x="22225" y="4648136"/>
                </a:lnTo>
              </a:path>
            </a:pathLst>
          </a:custGeom>
          <a:ln w="9534">
            <a:solidFill>
              <a:srgbClr val="9292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16570" y="1823973"/>
            <a:ext cx="105410" cy="1798955"/>
          </a:xfrm>
          <a:custGeom>
            <a:avLst/>
            <a:gdLst/>
            <a:ahLst/>
            <a:cxnLst/>
            <a:rect l="l" t="t" r="r" b="b"/>
            <a:pathLst>
              <a:path w="105409" h="1798954">
                <a:moveTo>
                  <a:pt x="44449" y="76147"/>
                </a:moveTo>
                <a:lnTo>
                  <a:pt x="31751" y="76379"/>
                </a:lnTo>
                <a:lnTo>
                  <a:pt x="32257" y="101726"/>
                </a:lnTo>
                <a:lnTo>
                  <a:pt x="44957" y="101473"/>
                </a:lnTo>
                <a:lnTo>
                  <a:pt x="44449" y="76147"/>
                </a:lnTo>
                <a:close/>
              </a:path>
              <a:path w="105409" h="1798954">
                <a:moveTo>
                  <a:pt x="36702" y="0"/>
                </a:moveTo>
                <a:lnTo>
                  <a:pt x="0" y="76962"/>
                </a:lnTo>
                <a:lnTo>
                  <a:pt x="31751" y="76379"/>
                </a:lnTo>
                <a:lnTo>
                  <a:pt x="31496" y="63626"/>
                </a:lnTo>
                <a:lnTo>
                  <a:pt x="69893" y="63500"/>
                </a:lnTo>
                <a:lnTo>
                  <a:pt x="36702" y="0"/>
                </a:lnTo>
                <a:close/>
              </a:path>
              <a:path w="105409" h="1798954">
                <a:moveTo>
                  <a:pt x="44196" y="63500"/>
                </a:moveTo>
                <a:lnTo>
                  <a:pt x="31496" y="63626"/>
                </a:lnTo>
                <a:lnTo>
                  <a:pt x="31751" y="76379"/>
                </a:lnTo>
                <a:lnTo>
                  <a:pt x="44449" y="76147"/>
                </a:lnTo>
                <a:lnTo>
                  <a:pt x="44196" y="63500"/>
                </a:lnTo>
                <a:close/>
              </a:path>
              <a:path w="105409" h="1798954">
                <a:moveTo>
                  <a:pt x="69893" y="63500"/>
                </a:moveTo>
                <a:lnTo>
                  <a:pt x="44196" y="63500"/>
                </a:lnTo>
                <a:lnTo>
                  <a:pt x="44449" y="76147"/>
                </a:lnTo>
                <a:lnTo>
                  <a:pt x="76200" y="75564"/>
                </a:lnTo>
                <a:lnTo>
                  <a:pt x="69893" y="63500"/>
                </a:lnTo>
                <a:close/>
              </a:path>
              <a:path w="105409" h="1798954">
                <a:moveTo>
                  <a:pt x="45084" y="114173"/>
                </a:moveTo>
                <a:lnTo>
                  <a:pt x="32384" y="114426"/>
                </a:lnTo>
                <a:lnTo>
                  <a:pt x="33147" y="152526"/>
                </a:lnTo>
                <a:lnTo>
                  <a:pt x="45847" y="152273"/>
                </a:lnTo>
                <a:lnTo>
                  <a:pt x="45084" y="114173"/>
                </a:lnTo>
                <a:close/>
              </a:path>
              <a:path w="105409" h="1798954">
                <a:moveTo>
                  <a:pt x="45974" y="164973"/>
                </a:moveTo>
                <a:lnTo>
                  <a:pt x="33274" y="165226"/>
                </a:lnTo>
                <a:lnTo>
                  <a:pt x="34035" y="203326"/>
                </a:lnTo>
                <a:lnTo>
                  <a:pt x="46735" y="203073"/>
                </a:lnTo>
                <a:lnTo>
                  <a:pt x="45974" y="164973"/>
                </a:lnTo>
                <a:close/>
              </a:path>
              <a:path w="105409" h="1798954">
                <a:moveTo>
                  <a:pt x="46862" y="215773"/>
                </a:moveTo>
                <a:lnTo>
                  <a:pt x="34162" y="216026"/>
                </a:lnTo>
                <a:lnTo>
                  <a:pt x="34925" y="254126"/>
                </a:lnTo>
                <a:lnTo>
                  <a:pt x="47625" y="253873"/>
                </a:lnTo>
                <a:lnTo>
                  <a:pt x="46862" y="215773"/>
                </a:lnTo>
                <a:close/>
              </a:path>
              <a:path w="105409" h="1798954">
                <a:moveTo>
                  <a:pt x="47878" y="266573"/>
                </a:moveTo>
                <a:lnTo>
                  <a:pt x="35178" y="266826"/>
                </a:lnTo>
                <a:lnTo>
                  <a:pt x="35813" y="304926"/>
                </a:lnTo>
                <a:lnTo>
                  <a:pt x="48513" y="304673"/>
                </a:lnTo>
                <a:lnTo>
                  <a:pt x="47878" y="266573"/>
                </a:lnTo>
                <a:close/>
              </a:path>
              <a:path w="105409" h="1798954">
                <a:moveTo>
                  <a:pt x="48768" y="317373"/>
                </a:moveTo>
                <a:lnTo>
                  <a:pt x="36068" y="317626"/>
                </a:lnTo>
                <a:lnTo>
                  <a:pt x="36702" y="355726"/>
                </a:lnTo>
                <a:lnTo>
                  <a:pt x="49402" y="355473"/>
                </a:lnTo>
                <a:lnTo>
                  <a:pt x="48768" y="317373"/>
                </a:lnTo>
                <a:close/>
              </a:path>
              <a:path w="105409" h="1798954">
                <a:moveTo>
                  <a:pt x="49656" y="368173"/>
                </a:moveTo>
                <a:lnTo>
                  <a:pt x="36956" y="368426"/>
                </a:lnTo>
                <a:lnTo>
                  <a:pt x="37592" y="406526"/>
                </a:lnTo>
                <a:lnTo>
                  <a:pt x="50292" y="406273"/>
                </a:lnTo>
                <a:lnTo>
                  <a:pt x="49656" y="368173"/>
                </a:lnTo>
                <a:close/>
              </a:path>
              <a:path w="105409" h="1798954">
                <a:moveTo>
                  <a:pt x="50546" y="418973"/>
                </a:moveTo>
                <a:lnTo>
                  <a:pt x="37846" y="419226"/>
                </a:lnTo>
                <a:lnTo>
                  <a:pt x="38480" y="457326"/>
                </a:lnTo>
                <a:lnTo>
                  <a:pt x="51180" y="457073"/>
                </a:lnTo>
                <a:lnTo>
                  <a:pt x="50546" y="418973"/>
                </a:lnTo>
                <a:close/>
              </a:path>
              <a:path w="105409" h="1798954">
                <a:moveTo>
                  <a:pt x="51434" y="469773"/>
                </a:moveTo>
                <a:lnTo>
                  <a:pt x="38734" y="470026"/>
                </a:lnTo>
                <a:lnTo>
                  <a:pt x="39370" y="508126"/>
                </a:lnTo>
                <a:lnTo>
                  <a:pt x="52070" y="507873"/>
                </a:lnTo>
                <a:lnTo>
                  <a:pt x="51434" y="469773"/>
                </a:lnTo>
                <a:close/>
              </a:path>
              <a:path w="105409" h="1798954">
                <a:moveTo>
                  <a:pt x="52324" y="520573"/>
                </a:moveTo>
                <a:lnTo>
                  <a:pt x="39624" y="520826"/>
                </a:lnTo>
                <a:lnTo>
                  <a:pt x="40258" y="558926"/>
                </a:lnTo>
                <a:lnTo>
                  <a:pt x="52958" y="558673"/>
                </a:lnTo>
                <a:lnTo>
                  <a:pt x="52324" y="520573"/>
                </a:lnTo>
                <a:close/>
              </a:path>
              <a:path w="105409" h="1798954">
                <a:moveTo>
                  <a:pt x="53212" y="571373"/>
                </a:moveTo>
                <a:lnTo>
                  <a:pt x="40512" y="571626"/>
                </a:lnTo>
                <a:lnTo>
                  <a:pt x="41148" y="609726"/>
                </a:lnTo>
                <a:lnTo>
                  <a:pt x="53848" y="609473"/>
                </a:lnTo>
                <a:lnTo>
                  <a:pt x="53212" y="571373"/>
                </a:lnTo>
                <a:close/>
              </a:path>
              <a:path w="105409" h="1798954">
                <a:moveTo>
                  <a:pt x="54101" y="622173"/>
                </a:moveTo>
                <a:lnTo>
                  <a:pt x="41401" y="622426"/>
                </a:lnTo>
                <a:lnTo>
                  <a:pt x="42036" y="660526"/>
                </a:lnTo>
                <a:lnTo>
                  <a:pt x="54736" y="660273"/>
                </a:lnTo>
                <a:lnTo>
                  <a:pt x="54101" y="622173"/>
                </a:lnTo>
                <a:close/>
              </a:path>
              <a:path w="105409" h="1798954">
                <a:moveTo>
                  <a:pt x="54990" y="672973"/>
                </a:moveTo>
                <a:lnTo>
                  <a:pt x="42290" y="673226"/>
                </a:lnTo>
                <a:lnTo>
                  <a:pt x="42925" y="711200"/>
                </a:lnTo>
                <a:lnTo>
                  <a:pt x="55625" y="711073"/>
                </a:lnTo>
                <a:lnTo>
                  <a:pt x="54990" y="672973"/>
                </a:lnTo>
                <a:close/>
              </a:path>
              <a:path w="105409" h="1798954">
                <a:moveTo>
                  <a:pt x="55879" y="723773"/>
                </a:moveTo>
                <a:lnTo>
                  <a:pt x="43179" y="723900"/>
                </a:lnTo>
                <a:lnTo>
                  <a:pt x="43814" y="762000"/>
                </a:lnTo>
                <a:lnTo>
                  <a:pt x="56514" y="761873"/>
                </a:lnTo>
                <a:lnTo>
                  <a:pt x="55879" y="723773"/>
                </a:lnTo>
                <a:close/>
              </a:path>
              <a:path w="105409" h="1798954">
                <a:moveTo>
                  <a:pt x="56769" y="774573"/>
                </a:moveTo>
                <a:lnTo>
                  <a:pt x="44069" y="774700"/>
                </a:lnTo>
                <a:lnTo>
                  <a:pt x="44703" y="812800"/>
                </a:lnTo>
                <a:lnTo>
                  <a:pt x="57403" y="812673"/>
                </a:lnTo>
                <a:lnTo>
                  <a:pt x="56769" y="774573"/>
                </a:lnTo>
                <a:close/>
              </a:path>
              <a:path w="105409" h="1798954">
                <a:moveTo>
                  <a:pt x="57657" y="825373"/>
                </a:moveTo>
                <a:lnTo>
                  <a:pt x="44957" y="825500"/>
                </a:lnTo>
                <a:lnTo>
                  <a:pt x="45720" y="863600"/>
                </a:lnTo>
                <a:lnTo>
                  <a:pt x="58293" y="863473"/>
                </a:lnTo>
                <a:lnTo>
                  <a:pt x="57657" y="825373"/>
                </a:lnTo>
                <a:close/>
              </a:path>
              <a:path w="105409" h="1798954">
                <a:moveTo>
                  <a:pt x="58547" y="876173"/>
                </a:moveTo>
                <a:lnTo>
                  <a:pt x="45847" y="876300"/>
                </a:lnTo>
                <a:lnTo>
                  <a:pt x="46608" y="914400"/>
                </a:lnTo>
                <a:lnTo>
                  <a:pt x="59308" y="914146"/>
                </a:lnTo>
                <a:lnTo>
                  <a:pt x="58547" y="876173"/>
                </a:lnTo>
                <a:close/>
              </a:path>
              <a:path w="105409" h="1798954">
                <a:moveTo>
                  <a:pt x="59435" y="926846"/>
                </a:moveTo>
                <a:lnTo>
                  <a:pt x="46735" y="927100"/>
                </a:lnTo>
                <a:lnTo>
                  <a:pt x="47498" y="965200"/>
                </a:lnTo>
                <a:lnTo>
                  <a:pt x="60198" y="964946"/>
                </a:lnTo>
                <a:lnTo>
                  <a:pt x="59435" y="926846"/>
                </a:lnTo>
                <a:close/>
              </a:path>
              <a:path w="105409" h="1798954">
                <a:moveTo>
                  <a:pt x="60325" y="977646"/>
                </a:moveTo>
                <a:lnTo>
                  <a:pt x="47625" y="977900"/>
                </a:lnTo>
                <a:lnTo>
                  <a:pt x="48386" y="1016000"/>
                </a:lnTo>
                <a:lnTo>
                  <a:pt x="61086" y="1015746"/>
                </a:lnTo>
                <a:lnTo>
                  <a:pt x="60325" y="977646"/>
                </a:lnTo>
                <a:close/>
              </a:path>
              <a:path w="105409" h="1798954">
                <a:moveTo>
                  <a:pt x="61213" y="1028446"/>
                </a:moveTo>
                <a:lnTo>
                  <a:pt x="48513" y="1028700"/>
                </a:lnTo>
                <a:lnTo>
                  <a:pt x="49275" y="1066800"/>
                </a:lnTo>
                <a:lnTo>
                  <a:pt x="61975" y="1066546"/>
                </a:lnTo>
                <a:lnTo>
                  <a:pt x="61213" y="1028446"/>
                </a:lnTo>
                <a:close/>
              </a:path>
              <a:path w="105409" h="1798954">
                <a:moveTo>
                  <a:pt x="62102" y="1079246"/>
                </a:moveTo>
                <a:lnTo>
                  <a:pt x="49529" y="1079500"/>
                </a:lnTo>
                <a:lnTo>
                  <a:pt x="50164" y="1117600"/>
                </a:lnTo>
                <a:lnTo>
                  <a:pt x="62864" y="1117346"/>
                </a:lnTo>
                <a:lnTo>
                  <a:pt x="62102" y="1079246"/>
                </a:lnTo>
                <a:close/>
              </a:path>
              <a:path w="105409" h="1798954">
                <a:moveTo>
                  <a:pt x="63119" y="1130046"/>
                </a:moveTo>
                <a:lnTo>
                  <a:pt x="50419" y="1130300"/>
                </a:lnTo>
                <a:lnTo>
                  <a:pt x="51053" y="1168400"/>
                </a:lnTo>
                <a:lnTo>
                  <a:pt x="63753" y="1168146"/>
                </a:lnTo>
                <a:lnTo>
                  <a:pt x="63119" y="1130046"/>
                </a:lnTo>
                <a:close/>
              </a:path>
              <a:path w="105409" h="1798954">
                <a:moveTo>
                  <a:pt x="64007" y="1180846"/>
                </a:moveTo>
                <a:lnTo>
                  <a:pt x="51307" y="1181100"/>
                </a:lnTo>
                <a:lnTo>
                  <a:pt x="51943" y="1219200"/>
                </a:lnTo>
                <a:lnTo>
                  <a:pt x="64643" y="1218946"/>
                </a:lnTo>
                <a:lnTo>
                  <a:pt x="64007" y="1180846"/>
                </a:lnTo>
                <a:close/>
              </a:path>
              <a:path w="105409" h="1798954">
                <a:moveTo>
                  <a:pt x="64897" y="1231646"/>
                </a:moveTo>
                <a:lnTo>
                  <a:pt x="52197" y="1231900"/>
                </a:lnTo>
                <a:lnTo>
                  <a:pt x="52831" y="1270000"/>
                </a:lnTo>
                <a:lnTo>
                  <a:pt x="65531" y="1269746"/>
                </a:lnTo>
                <a:lnTo>
                  <a:pt x="64897" y="1231646"/>
                </a:lnTo>
                <a:close/>
              </a:path>
              <a:path w="105409" h="1798954">
                <a:moveTo>
                  <a:pt x="65785" y="1282446"/>
                </a:moveTo>
                <a:lnTo>
                  <a:pt x="53085" y="1282700"/>
                </a:lnTo>
                <a:lnTo>
                  <a:pt x="53721" y="1320800"/>
                </a:lnTo>
                <a:lnTo>
                  <a:pt x="66421" y="1320546"/>
                </a:lnTo>
                <a:lnTo>
                  <a:pt x="65785" y="1282446"/>
                </a:lnTo>
                <a:close/>
              </a:path>
              <a:path w="105409" h="1798954">
                <a:moveTo>
                  <a:pt x="66675" y="1333246"/>
                </a:moveTo>
                <a:lnTo>
                  <a:pt x="53975" y="1333500"/>
                </a:lnTo>
                <a:lnTo>
                  <a:pt x="54609" y="1371600"/>
                </a:lnTo>
                <a:lnTo>
                  <a:pt x="67309" y="1371346"/>
                </a:lnTo>
                <a:lnTo>
                  <a:pt x="66675" y="1333246"/>
                </a:lnTo>
                <a:close/>
              </a:path>
              <a:path w="105409" h="1798954">
                <a:moveTo>
                  <a:pt x="67563" y="1384046"/>
                </a:moveTo>
                <a:lnTo>
                  <a:pt x="54863" y="1384300"/>
                </a:lnTo>
                <a:lnTo>
                  <a:pt x="55499" y="1422400"/>
                </a:lnTo>
                <a:lnTo>
                  <a:pt x="68199" y="1422146"/>
                </a:lnTo>
                <a:lnTo>
                  <a:pt x="67563" y="1384046"/>
                </a:lnTo>
                <a:close/>
              </a:path>
              <a:path w="105409" h="1798954">
                <a:moveTo>
                  <a:pt x="68452" y="1434846"/>
                </a:moveTo>
                <a:lnTo>
                  <a:pt x="55752" y="1435100"/>
                </a:lnTo>
                <a:lnTo>
                  <a:pt x="56387" y="1473200"/>
                </a:lnTo>
                <a:lnTo>
                  <a:pt x="69087" y="1472946"/>
                </a:lnTo>
                <a:lnTo>
                  <a:pt x="68452" y="1434846"/>
                </a:lnTo>
                <a:close/>
              </a:path>
              <a:path w="105409" h="1798954">
                <a:moveTo>
                  <a:pt x="69342" y="1485646"/>
                </a:moveTo>
                <a:lnTo>
                  <a:pt x="56642" y="1485900"/>
                </a:lnTo>
                <a:lnTo>
                  <a:pt x="57276" y="1523873"/>
                </a:lnTo>
                <a:lnTo>
                  <a:pt x="69976" y="1523746"/>
                </a:lnTo>
                <a:lnTo>
                  <a:pt x="69342" y="1485646"/>
                </a:lnTo>
                <a:close/>
              </a:path>
              <a:path w="105409" h="1798954">
                <a:moveTo>
                  <a:pt x="70230" y="1536446"/>
                </a:moveTo>
                <a:lnTo>
                  <a:pt x="57530" y="1536573"/>
                </a:lnTo>
                <a:lnTo>
                  <a:pt x="58165" y="1574673"/>
                </a:lnTo>
                <a:lnTo>
                  <a:pt x="70865" y="1574546"/>
                </a:lnTo>
                <a:lnTo>
                  <a:pt x="70230" y="1536446"/>
                </a:lnTo>
                <a:close/>
              </a:path>
              <a:path w="105409" h="1798954">
                <a:moveTo>
                  <a:pt x="71120" y="1587246"/>
                </a:moveTo>
                <a:lnTo>
                  <a:pt x="58420" y="1587373"/>
                </a:lnTo>
                <a:lnTo>
                  <a:pt x="59054" y="1625473"/>
                </a:lnTo>
                <a:lnTo>
                  <a:pt x="71754" y="1625346"/>
                </a:lnTo>
                <a:lnTo>
                  <a:pt x="71120" y="1587246"/>
                </a:lnTo>
                <a:close/>
              </a:path>
              <a:path w="105409" h="1798954">
                <a:moveTo>
                  <a:pt x="72008" y="1638046"/>
                </a:moveTo>
                <a:lnTo>
                  <a:pt x="59308" y="1638173"/>
                </a:lnTo>
                <a:lnTo>
                  <a:pt x="59944" y="1676273"/>
                </a:lnTo>
                <a:lnTo>
                  <a:pt x="72644" y="1676146"/>
                </a:lnTo>
                <a:lnTo>
                  <a:pt x="72008" y="1638046"/>
                </a:lnTo>
                <a:close/>
              </a:path>
              <a:path w="105409" h="1798954">
                <a:moveTo>
                  <a:pt x="60870" y="1722606"/>
                </a:moveTo>
                <a:lnTo>
                  <a:pt x="29082" y="1723136"/>
                </a:lnTo>
                <a:lnTo>
                  <a:pt x="68452" y="1798701"/>
                </a:lnTo>
                <a:lnTo>
                  <a:pt x="102787" y="1727073"/>
                </a:lnTo>
                <a:lnTo>
                  <a:pt x="60959" y="1727073"/>
                </a:lnTo>
                <a:lnTo>
                  <a:pt x="60870" y="1722606"/>
                </a:lnTo>
                <a:close/>
              </a:path>
              <a:path w="105409" h="1798954">
                <a:moveTo>
                  <a:pt x="73571" y="1722394"/>
                </a:moveTo>
                <a:lnTo>
                  <a:pt x="60870" y="1722606"/>
                </a:lnTo>
                <a:lnTo>
                  <a:pt x="60959" y="1727073"/>
                </a:lnTo>
                <a:lnTo>
                  <a:pt x="73659" y="1726818"/>
                </a:lnTo>
                <a:lnTo>
                  <a:pt x="73571" y="1722394"/>
                </a:lnTo>
                <a:close/>
              </a:path>
              <a:path w="105409" h="1798954">
                <a:moveTo>
                  <a:pt x="105282" y="1721865"/>
                </a:moveTo>
                <a:lnTo>
                  <a:pt x="73571" y="1722394"/>
                </a:lnTo>
                <a:lnTo>
                  <a:pt x="73659" y="1726818"/>
                </a:lnTo>
                <a:lnTo>
                  <a:pt x="60959" y="1727073"/>
                </a:lnTo>
                <a:lnTo>
                  <a:pt x="102787" y="1727073"/>
                </a:lnTo>
                <a:lnTo>
                  <a:pt x="105282" y="1721865"/>
                </a:lnTo>
                <a:close/>
              </a:path>
              <a:path w="105409" h="1798954">
                <a:moveTo>
                  <a:pt x="72898" y="1688846"/>
                </a:moveTo>
                <a:lnTo>
                  <a:pt x="60198" y="1688973"/>
                </a:lnTo>
                <a:lnTo>
                  <a:pt x="60870" y="1722606"/>
                </a:lnTo>
                <a:lnTo>
                  <a:pt x="73571" y="1722394"/>
                </a:lnTo>
                <a:lnTo>
                  <a:pt x="72898" y="1688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958076" y="3643376"/>
            <a:ext cx="1504950" cy="371475"/>
          </a:xfrm>
          <a:prstGeom prst="rect">
            <a:avLst/>
          </a:prstGeom>
          <a:solidFill>
            <a:srgbClr val="FFFF00"/>
          </a:solidFill>
          <a:ln w="953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latin typeface="Arial"/>
                <a:cs typeface="Arial"/>
              </a:rPr>
              <a:t>Présentation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57451" y="1185925"/>
            <a:ext cx="69850" cy="4986655"/>
          </a:xfrm>
          <a:custGeom>
            <a:avLst/>
            <a:gdLst/>
            <a:ahLst/>
            <a:cxnLst/>
            <a:rect l="l" t="t" r="r" b="b"/>
            <a:pathLst>
              <a:path w="69850" h="4986655">
                <a:moveTo>
                  <a:pt x="0" y="0"/>
                </a:moveTo>
                <a:lnTo>
                  <a:pt x="69850" y="4986274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34036"/>
            <a:ext cx="583565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3000" b="1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Client/serveur</a:t>
            </a:r>
            <a:r>
              <a:rPr sz="3000" b="1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(3)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24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35342" y="1203007"/>
            <a:ext cx="6158865" cy="382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Avantages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Utilisation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d'une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utilisateur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riche,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ts val="2855"/>
              </a:lnSpc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Appropriation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l'utilisateur,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notion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d'interopérabilité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Inconvénients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spcBef>
                <a:spcPts val="5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Problèmes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d’intégration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55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Efforts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sécurité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ts val="2865"/>
              </a:lnSpc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Problèmes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d’administration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réseau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Coûts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déploiement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maintenance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34036"/>
            <a:ext cx="8770620" cy="266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  <a:tab pos="420751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3000" b="1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3-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tiers: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sz="30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dynamique</a:t>
            </a:r>
            <a:endParaRPr sz="3000">
              <a:latin typeface="Times New Roman"/>
              <a:cs typeface="Times New Roman"/>
            </a:endParaRPr>
          </a:p>
          <a:p>
            <a:pPr marL="666750" lvl="1" indent="-342900">
              <a:lnSpc>
                <a:spcPct val="100000"/>
              </a:lnSpc>
              <a:spcBef>
                <a:spcPts val="2760"/>
              </a:spcBef>
              <a:buFont typeface="Wingdings"/>
              <a:buChar char=""/>
              <a:tabLst>
                <a:tab pos="666750" algn="l"/>
              </a:tabLst>
            </a:pP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présentation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est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toujours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prise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charge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client.</a:t>
            </a:r>
            <a:endParaRPr sz="2400">
              <a:latin typeface="Times New Roman"/>
              <a:cs typeface="Times New Roman"/>
            </a:endParaRPr>
          </a:p>
          <a:p>
            <a:pPr marL="666750" lvl="1" indent="-342900">
              <a:lnSpc>
                <a:spcPts val="2865"/>
              </a:lnSpc>
              <a:spcBef>
                <a:spcPts val="50"/>
              </a:spcBef>
              <a:buFont typeface="Wingdings"/>
              <a:buChar char=""/>
              <a:tabLst>
                <a:tab pos="666750" algn="l"/>
              </a:tabLst>
            </a:pP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logique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applicative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est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prise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charge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serveur</a:t>
            </a:r>
            <a:endParaRPr sz="2400">
              <a:latin typeface="Times New Roman"/>
              <a:cs typeface="Times New Roman"/>
            </a:endParaRPr>
          </a:p>
          <a:p>
            <a:pPr marL="667385">
              <a:lnSpc>
                <a:spcPts val="2855"/>
              </a:lnSpc>
            </a:pPr>
            <a:r>
              <a:rPr sz="2400" dirty="0">
                <a:latin typeface="Times New Roman"/>
                <a:cs typeface="Times New Roman"/>
              </a:rPr>
              <a:t>intermédiaire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c’est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serveur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applicatif.</a:t>
            </a:r>
            <a:endParaRPr sz="2400">
              <a:latin typeface="Times New Roman"/>
              <a:cs typeface="Times New Roman"/>
            </a:endParaRPr>
          </a:p>
          <a:p>
            <a:pPr marL="667385" marR="5080" lvl="1" indent="-343535">
              <a:lnSpc>
                <a:spcPts val="2930"/>
              </a:lnSpc>
              <a:spcBef>
                <a:spcPts val="40"/>
              </a:spcBef>
              <a:buFont typeface="Wingdings"/>
              <a:buChar char=""/>
              <a:tabLst>
                <a:tab pos="667385" algn="l"/>
                <a:tab pos="743585" algn="l"/>
              </a:tabLst>
            </a:pPr>
            <a:r>
              <a:rPr sz="2400" dirty="0">
                <a:latin typeface="Times New Roman"/>
                <a:cs typeface="Times New Roman"/>
              </a:rPr>
              <a:t>	Les données </a:t>
            </a:r>
            <a:r>
              <a:rPr sz="2400" spc="60" dirty="0">
                <a:latin typeface="Times New Roman"/>
                <a:cs typeface="Times New Roman"/>
              </a:rPr>
              <a:t>sont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toujours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gérées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façon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centralisée.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Elles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sont </a:t>
            </a:r>
            <a:r>
              <a:rPr sz="2400" dirty="0">
                <a:latin typeface="Times New Roman"/>
                <a:cs typeface="Times New Roman"/>
              </a:rPr>
              <a:t>gérées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système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gestion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données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5" y="3171825"/>
            <a:ext cx="7034892" cy="20866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3267075"/>
            <a:ext cx="6715125" cy="2895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39" y="-223537"/>
            <a:ext cx="8717915" cy="3144520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130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3000" b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N-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tiers(1)</a:t>
            </a:r>
            <a:endParaRPr sz="3000">
              <a:latin typeface="Times New Roman"/>
              <a:cs typeface="Times New Roman"/>
            </a:endParaRPr>
          </a:p>
          <a:p>
            <a:pPr marL="522605" marR="5080" lvl="1" indent="-343535">
              <a:lnSpc>
                <a:spcPct val="100400"/>
              </a:lnSpc>
              <a:spcBef>
                <a:spcPts val="1614"/>
              </a:spcBef>
              <a:buFont typeface="Wingdings"/>
              <a:buChar char=""/>
              <a:tabLst>
                <a:tab pos="522605" algn="l"/>
              </a:tabLst>
            </a:pPr>
            <a:r>
              <a:rPr sz="2400" dirty="0">
                <a:latin typeface="Times New Roman"/>
                <a:cs typeface="Times New Roman"/>
              </a:rPr>
              <a:t>Le serveur </a:t>
            </a:r>
            <a:r>
              <a:rPr sz="2400" spc="-25" dirty="0">
                <a:latin typeface="Times New Roman"/>
                <a:cs typeface="Times New Roman"/>
              </a:rPr>
              <a:t>d’application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l’architecture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3-tiers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décomposé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en </a:t>
            </a:r>
            <a:r>
              <a:rPr sz="2400" dirty="0">
                <a:latin typeface="Times New Roman"/>
                <a:cs typeface="Times New Roman"/>
              </a:rPr>
              <a:t>plusieurs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serveurs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d’application(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exemple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serveur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par </a:t>
            </a:r>
            <a:r>
              <a:rPr sz="2400" dirty="0">
                <a:latin typeface="Times New Roman"/>
                <a:cs typeface="Times New Roman"/>
              </a:rPr>
              <a:t>région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521970" lvl="1" indent="-342265">
              <a:lnSpc>
                <a:spcPts val="2855"/>
              </a:lnSpc>
              <a:buFont typeface="Wingdings"/>
              <a:buChar char=""/>
              <a:tabLst>
                <a:tab pos="521970" algn="l"/>
              </a:tabLst>
            </a:pPr>
            <a:r>
              <a:rPr sz="2400" spc="-10" dirty="0">
                <a:latin typeface="Times New Roman"/>
                <a:cs typeface="Times New Roman"/>
              </a:rPr>
              <a:t>L’avantage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l’architecture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N-</a:t>
            </a:r>
            <a:r>
              <a:rPr sz="2400" dirty="0">
                <a:latin typeface="Times New Roman"/>
                <a:cs typeface="Times New Roman"/>
              </a:rPr>
              <a:t>tiers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rapport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à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3-tiers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est</a:t>
            </a:r>
            <a:endParaRPr sz="2400">
              <a:latin typeface="Times New Roman"/>
              <a:cs typeface="Times New Roman"/>
            </a:endParaRPr>
          </a:p>
          <a:p>
            <a:pPr marL="522605" marR="574675">
              <a:lnSpc>
                <a:spcPts val="2860"/>
              </a:lnSpc>
              <a:spcBef>
                <a:spcPts val="160"/>
              </a:spcBef>
            </a:pP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terme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performance.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C’est-</a:t>
            </a:r>
            <a:r>
              <a:rPr sz="2400" spc="-10" dirty="0">
                <a:latin typeface="Times New Roman"/>
                <a:cs typeface="Times New Roman"/>
              </a:rPr>
              <a:t>à-dire,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délai de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réponse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aux </a:t>
            </a:r>
            <a:r>
              <a:rPr sz="2400" dirty="0">
                <a:latin typeface="Times New Roman"/>
                <a:cs typeface="Times New Roman"/>
              </a:rPr>
              <a:t>requêtes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Clients.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040" y="800100"/>
            <a:ext cx="5671185" cy="533400"/>
            <a:chOff x="320040" y="800100"/>
            <a:chExt cx="5671185" cy="533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375" y="962025"/>
              <a:ext cx="161925" cy="1619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40" y="949070"/>
              <a:ext cx="152400" cy="1619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800100"/>
              <a:ext cx="1276350" cy="533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025" y="800100"/>
              <a:ext cx="4648200" cy="533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6100" y="870902"/>
            <a:ext cx="5281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Principales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fonctionnalités</a:t>
            </a:r>
            <a:r>
              <a:rPr sz="1800" spc="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d’un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serveur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Web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5300" y="1200150"/>
            <a:ext cx="7829550" cy="4324350"/>
            <a:chOff x="495300" y="1200150"/>
            <a:chExt cx="7829550" cy="43243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525" y="1200150"/>
              <a:ext cx="7553325" cy="2095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3450" y="3019425"/>
              <a:ext cx="3381375" cy="685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300" y="3467100"/>
              <a:ext cx="666750" cy="6572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1075" y="3467100"/>
              <a:ext cx="762000" cy="685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3975" y="3467100"/>
              <a:ext cx="523875" cy="685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8750" y="3467100"/>
              <a:ext cx="4362450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300" y="3924300"/>
              <a:ext cx="666750" cy="6572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1075" y="3924300"/>
              <a:ext cx="4181475" cy="685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300" y="4381500"/>
              <a:ext cx="666750" cy="6572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1075" y="4381500"/>
              <a:ext cx="4991100" cy="685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300" y="4838700"/>
              <a:ext cx="666750" cy="6572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1075" y="4838700"/>
              <a:ext cx="2800350" cy="6858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71512" y="3004883"/>
            <a:ext cx="5088255" cy="22955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60375" indent="-447675">
              <a:lnSpc>
                <a:spcPct val="100000"/>
              </a:lnSpc>
              <a:spcBef>
                <a:spcPts val="750"/>
              </a:spcBef>
              <a:buClr>
                <a:srgbClr val="9999CC"/>
              </a:buClr>
              <a:buFont typeface="Wingdings"/>
              <a:buChar char=""/>
              <a:tabLst>
                <a:tab pos="460375" algn="l"/>
              </a:tabLst>
            </a:pPr>
            <a:r>
              <a:rPr sz="2400" dirty="0">
                <a:latin typeface="Times New Roman"/>
                <a:cs typeface="Times New Roman"/>
              </a:rPr>
              <a:t>Réceptionner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requête</a:t>
            </a:r>
            <a:endParaRPr sz="2400">
              <a:latin typeface="Times New Roman"/>
              <a:cs typeface="Times New Roman"/>
            </a:endParaRPr>
          </a:p>
          <a:p>
            <a:pPr marL="508000" indent="-495300">
              <a:lnSpc>
                <a:spcPct val="100000"/>
              </a:lnSpc>
              <a:spcBef>
                <a:spcPts val="650"/>
              </a:spcBef>
              <a:buClr>
                <a:srgbClr val="9999CC"/>
              </a:buClr>
              <a:buFont typeface="Wingdings"/>
              <a:buChar char=""/>
              <a:tabLst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Ré-</a:t>
            </a:r>
            <a:r>
              <a:rPr sz="2400" spc="70" dirty="0">
                <a:latin typeface="Times New Roman"/>
                <a:cs typeface="Times New Roman"/>
              </a:rPr>
              <a:t>router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requêtes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dynamiques</a:t>
            </a:r>
            <a:endParaRPr sz="2400">
              <a:latin typeface="Times New Roman"/>
              <a:cs typeface="Times New Roman"/>
            </a:endParaRPr>
          </a:p>
          <a:p>
            <a:pPr marL="508000" indent="-495300">
              <a:lnSpc>
                <a:spcPct val="100000"/>
              </a:lnSpc>
              <a:spcBef>
                <a:spcPts val="725"/>
              </a:spcBef>
              <a:buClr>
                <a:srgbClr val="9999CC"/>
              </a:buClr>
              <a:buFont typeface="Wingdings"/>
              <a:buChar char=""/>
              <a:tabLst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Rechercher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 pages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statiques</a:t>
            </a:r>
            <a:endParaRPr sz="2400">
              <a:latin typeface="Times New Roman"/>
              <a:cs typeface="Times New Roman"/>
            </a:endParaRPr>
          </a:p>
          <a:p>
            <a:pPr marL="508000" indent="-495300">
              <a:lnSpc>
                <a:spcPct val="100000"/>
              </a:lnSpc>
              <a:spcBef>
                <a:spcPts val="725"/>
              </a:spcBef>
              <a:buClr>
                <a:srgbClr val="9999CC"/>
              </a:buClr>
              <a:buFont typeface="Wingdings"/>
              <a:buChar char=""/>
              <a:tabLst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Encapsuler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 pages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dans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réponse</a:t>
            </a:r>
            <a:endParaRPr sz="2400">
              <a:latin typeface="Times New Roman"/>
              <a:cs typeface="Times New Roman"/>
            </a:endParaRPr>
          </a:p>
          <a:p>
            <a:pPr marL="508000" indent="-495300">
              <a:lnSpc>
                <a:spcPct val="100000"/>
              </a:lnSpc>
              <a:spcBef>
                <a:spcPts val="725"/>
              </a:spcBef>
              <a:buClr>
                <a:srgbClr val="9999CC"/>
              </a:buClr>
              <a:buFont typeface="Wingdings"/>
              <a:buChar char=""/>
              <a:tabLst>
                <a:tab pos="508000" algn="l"/>
              </a:tabLst>
            </a:pPr>
            <a:r>
              <a:rPr sz="2400" spc="75" dirty="0">
                <a:latin typeface="Times New Roman"/>
                <a:cs typeface="Times New Roman"/>
              </a:rPr>
              <a:t>Émettre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réponse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1439" y="34036"/>
            <a:ext cx="446087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3000" b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N-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tiers(2)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5" y="1600200"/>
            <a:ext cx="7553325" cy="25622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825" y="990600"/>
            <a:ext cx="7219950" cy="266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4662" y="942403"/>
            <a:ext cx="7269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Les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principales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fonctionnalités</a:t>
            </a:r>
            <a:r>
              <a:rPr sz="1800" spc="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d’un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serveur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d’application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sont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9100" y="4533900"/>
            <a:ext cx="5429250" cy="1428750"/>
            <a:chOff x="419100" y="4533900"/>
            <a:chExt cx="5429250" cy="14287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1100" y="4533900"/>
              <a:ext cx="2962275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650" y="4972050"/>
              <a:ext cx="247650" cy="2476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875" y="4810125"/>
              <a:ext cx="4610100" cy="6953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" y="5276850"/>
              <a:ext cx="666750" cy="6572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4875" y="5267325"/>
              <a:ext cx="4943475" cy="69532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3407" y="4333875"/>
            <a:ext cx="5043170" cy="13989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74675" indent="-561975">
              <a:lnSpc>
                <a:spcPct val="100000"/>
              </a:lnSpc>
              <a:spcBef>
                <a:spcPts val="819"/>
              </a:spcBef>
              <a:buClr>
                <a:srgbClr val="9999CC"/>
              </a:buClr>
              <a:buFont typeface="Wingdings"/>
              <a:buChar char=""/>
              <a:tabLst>
                <a:tab pos="574675" algn="l"/>
              </a:tabLst>
            </a:pPr>
            <a:r>
              <a:rPr sz="2400" dirty="0">
                <a:latin typeface="Times New Roman"/>
                <a:cs typeface="Times New Roman"/>
              </a:rPr>
              <a:t>Réceptionner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requête</a:t>
            </a:r>
            <a:endParaRPr sz="2400">
              <a:latin typeface="Times New Roman"/>
              <a:cs typeface="Times New Roman"/>
            </a:endParaRPr>
          </a:p>
          <a:p>
            <a:pPr marL="508000" indent="-495300">
              <a:lnSpc>
                <a:spcPct val="100000"/>
              </a:lnSpc>
              <a:spcBef>
                <a:spcPts val="725"/>
              </a:spcBef>
              <a:buClr>
                <a:srgbClr val="9999CC"/>
              </a:buClr>
              <a:buFont typeface="Wingdings"/>
              <a:buChar char=""/>
              <a:tabLst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Construire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réponse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dynamique</a:t>
            </a:r>
            <a:endParaRPr sz="2400">
              <a:latin typeface="Times New Roman"/>
              <a:cs typeface="Times New Roman"/>
            </a:endParaRPr>
          </a:p>
          <a:p>
            <a:pPr marL="508000" indent="-495300">
              <a:lnSpc>
                <a:spcPct val="100000"/>
              </a:lnSpc>
              <a:spcBef>
                <a:spcPts val="725"/>
              </a:spcBef>
              <a:buClr>
                <a:srgbClr val="9999CC"/>
              </a:buClr>
              <a:buFont typeface="Wingdings"/>
              <a:buChar char=""/>
              <a:tabLst>
                <a:tab pos="50800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Renvoyer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réponse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serveur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Web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439" y="34036"/>
            <a:ext cx="446087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3000" b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N-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tiers(3)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657" y="904303"/>
            <a:ext cx="6578600" cy="4287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Clr>
                <a:srgbClr val="00007C"/>
              </a:buClr>
              <a:buSzPct val="76744"/>
              <a:buFont typeface="Wingdings"/>
              <a:buChar char=""/>
              <a:tabLst>
                <a:tab pos="278765" algn="l"/>
              </a:tabLst>
            </a:pPr>
            <a:r>
              <a:rPr sz="2150" b="1" dirty="0">
                <a:latin typeface="Arial"/>
                <a:cs typeface="Arial"/>
              </a:rPr>
              <a:t>Les</a:t>
            </a:r>
            <a:r>
              <a:rPr sz="2150" b="1" spc="13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fonctionnalités</a:t>
            </a:r>
            <a:r>
              <a:rPr sz="2150" b="1" spc="13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d’un</a:t>
            </a:r>
            <a:r>
              <a:rPr sz="2150" b="1" spc="16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serveur</a:t>
            </a:r>
            <a:r>
              <a:rPr sz="2150" b="1" spc="12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d’application</a:t>
            </a:r>
            <a:r>
              <a:rPr sz="2150" b="1" spc="245" dirty="0">
                <a:latin typeface="Arial"/>
                <a:cs typeface="Arial"/>
              </a:rPr>
              <a:t> </a:t>
            </a:r>
            <a:r>
              <a:rPr sz="2150" b="1" spc="-50" dirty="0">
                <a:latin typeface="Arial"/>
                <a:cs typeface="Arial"/>
              </a:rPr>
              <a:t>:</a:t>
            </a:r>
            <a:endParaRPr sz="2150">
              <a:latin typeface="Arial"/>
              <a:cs typeface="Arial"/>
            </a:endParaRPr>
          </a:p>
          <a:p>
            <a:pPr marL="631825" lvl="1" indent="-238125">
              <a:lnSpc>
                <a:spcPct val="100000"/>
              </a:lnSpc>
              <a:spcBef>
                <a:spcPts val="1525"/>
              </a:spcBef>
              <a:buClr>
                <a:srgbClr val="9999CC"/>
              </a:buClr>
              <a:buSzPct val="66666"/>
              <a:buFont typeface="Wingdings"/>
              <a:buChar char=""/>
              <a:tabLst>
                <a:tab pos="631825" algn="l"/>
              </a:tabLst>
            </a:pPr>
            <a:r>
              <a:rPr sz="1800" dirty="0">
                <a:latin typeface="Arial"/>
                <a:cs typeface="Arial"/>
              </a:rPr>
              <a:t>La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production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contenu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dynamique</a:t>
            </a:r>
            <a:endParaRPr sz="1800">
              <a:latin typeface="Arial"/>
              <a:cs typeface="Arial"/>
            </a:endParaRPr>
          </a:p>
          <a:p>
            <a:pPr marL="650875" lvl="1" indent="-257175">
              <a:lnSpc>
                <a:spcPct val="100000"/>
              </a:lnSpc>
              <a:spcBef>
                <a:spcPts val="844"/>
              </a:spcBef>
              <a:buClr>
                <a:srgbClr val="9999CC"/>
              </a:buClr>
              <a:buSzPct val="77777"/>
              <a:buFont typeface="Wingdings"/>
              <a:buChar char=""/>
              <a:tabLst>
                <a:tab pos="650875" algn="l"/>
              </a:tabLst>
            </a:pPr>
            <a:r>
              <a:rPr sz="1800" dirty="0">
                <a:latin typeface="Arial"/>
                <a:cs typeface="Arial"/>
              </a:rPr>
              <a:t>Le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plates-</a:t>
            </a:r>
            <a:r>
              <a:rPr sz="1800" spc="-10" dirty="0">
                <a:latin typeface="Arial"/>
                <a:cs typeface="Arial"/>
              </a:rPr>
              <a:t>formes</a:t>
            </a:r>
            <a:endParaRPr sz="1800">
              <a:latin typeface="Arial"/>
              <a:cs typeface="Arial"/>
            </a:endParaRPr>
          </a:p>
          <a:p>
            <a:pPr marL="650875" lvl="1" indent="-257175">
              <a:lnSpc>
                <a:spcPct val="100000"/>
              </a:lnSpc>
              <a:spcBef>
                <a:spcPts val="919"/>
              </a:spcBef>
              <a:buClr>
                <a:srgbClr val="9999CC"/>
              </a:buClr>
              <a:buSzPct val="77777"/>
              <a:buFont typeface="Wingdings"/>
              <a:buChar char=""/>
              <a:tabLst>
                <a:tab pos="650875" algn="l"/>
              </a:tabLst>
            </a:pPr>
            <a:r>
              <a:rPr sz="1800" dirty="0">
                <a:latin typeface="Arial"/>
                <a:cs typeface="Arial"/>
              </a:rPr>
              <a:t>L'ouverture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l'existant</a:t>
            </a:r>
            <a:endParaRPr sz="1800">
              <a:latin typeface="Arial"/>
              <a:cs typeface="Arial"/>
            </a:endParaRPr>
          </a:p>
          <a:p>
            <a:pPr marL="650240" lvl="1" indent="-256540">
              <a:lnSpc>
                <a:spcPct val="100000"/>
              </a:lnSpc>
              <a:spcBef>
                <a:spcPts val="844"/>
              </a:spcBef>
              <a:buClr>
                <a:srgbClr val="9999CC"/>
              </a:buClr>
              <a:buSzPct val="77777"/>
              <a:buFont typeface="Wingdings"/>
              <a:buChar char=""/>
              <a:tabLst>
                <a:tab pos="650240" algn="l"/>
              </a:tabLst>
            </a:pP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pooling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connexions</a:t>
            </a:r>
            <a:endParaRPr sz="1800">
              <a:latin typeface="Arial"/>
              <a:cs typeface="Arial"/>
            </a:endParaRPr>
          </a:p>
          <a:p>
            <a:pPr marL="650875" lvl="1" indent="-257175">
              <a:lnSpc>
                <a:spcPct val="100000"/>
              </a:lnSpc>
              <a:spcBef>
                <a:spcPts val="845"/>
              </a:spcBef>
              <a:buClr>
                <a:srgbClr val="9999CC"/>
              </a:buClr>
              <a:buSzPct val="77777"/>
              <a:buFont typeface="Wingdings"/>
              <a:buChar char=""/>
              <a:tabLst>
                <a:tab pos="650875" algn="l"/>
              </a:tabLst>
            </a:pPr>
            <a:r>
              <a:rPr sz="1800" dirty="0">
                <a:latin typeface="Arial"/>
                <a:cs typeface="Arial"/>
              </a:rPr>
              <a:t>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respect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standards</a:t>
            </a:r>
            <a:endParaRPr sz="1800">
              <a:latin typeface="Arial"/>
              <a:cs typeface="Arial"/>
            </a:endParaRPr>
          </a:p>
          <a:p>
            <a:pPr marL="650875" lvl="1" indent="-257175">
              <a:lnSpc>
                <a:spcPct val="100000"/>
              </a:lnSpc>
              <a:spcBef>
                <a:spcPts val="920"/>
              </a:spcBef>
              <a:buClr>
                <a:srgbClr val="9999CC"/>
              </a:buClr>
              <a:buSzPct val="77777"/>
              <a:buFont typeface="Wingdings"/>
              <a:buChar char=""/>
              <a:tabLst>
                <a:tab pos="650875" algn="l"/>
              </a:tabLst>
            </a:pPr>
            <a:r>
              <a:rPr sz="1800" spc="-10" dirty="0">
                <a:latin typeface="Arial"/>
                <a:cs typeface="Arial"/>
              </a:rPr>
              <a:t>L'administration</a:t>
            </a:r>
            <a:endParaRPr sz="1800">
              <a:latin typeface="Arial"/>
              <a:cs typeface="Arial"/>
            </a:endParaRPr>
          </a:p>
          <a:p>
            <a:pPr marL="650240" lvl="1" indent="-256540">
              <a:lnSpc>
                <a:spcPct val="100000"/>
              </a:lnSpc>
              <a:spcBef>
                <a:spcPts val="845"/>
              </a:spcBef>
              <a:buClr>
                <a:srgbClr val="9999CC"/>
              </a:buClr>
              <a:buSzPct val="77777"/>
              <a:buFont typeface="Wingdings"/>
              <a:buChar char=""/>
              <a:tabLst>
                <a:tab pos="650240" algn="l"/>
              </a:tabLst>
            </a:pPr>
            <a:r>
              <a:rPr sz="1800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reprise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incident</a:t>
            </a:r>
            <a:endParaRPr sz="1800">
              <a:latin typeface="Arial"/>
              <a:cs typeface="Arial"/>
            </a:endParaRPr>
          </a:p>
          <a:p>
            <a:pPr marL="650875" lvl="1" indent="-257175">
              <a:lnSpc>
                <a:spcPct val="100000"/>
              </a:lnSpc>
              <a:spcBef>
                <a:spcPts val="840"/>
              </a:spcBef>
              <a:buClr>
                <a:srgbClr val="9999CC"/>
              </a:buClr>
              <a:buSzPct val="77777"/>
              <a:buFont typeface="Wingdings"/>
              <a:buChar char=""/>
              <a:tabLst>
                <a:tab pos="650875" algn="l"/>
              </a:tabLst>
            </a:pPr>
            <a:r>
              <a:rPr sz="1800" dirty="0">
                <a:latin typeface="Arial"/>
                <a:cs typeface="Arial"/>
              </a:rPr>
              <a:t>La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répartition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charges</a:t>
            </a:r>
            <a:endParaRPr sz="1800">
              <a:latin typeface="Arial"/>
              <a:cs typeface="Arial"/>
            </a:endParaRPr>
          </a:p>
          <a:p>
            <a:pPr marL="650875" lvl="1" indent="-257175">
              <a:lnSpc>
                <a:spcPct val="100000"/>
              </a:lnSpc>
              <a:spcBef>
                <a:spcPts val="919"/>
              </a:spcBef>
              <a:buClr>
                <a:srgbClr val="9999CC"/>
              </a:buClr>
              <a:buSzPct val="77777"/>
              <a:buFont typeface="Wingdings"/>
              <a:buChar char=""/>
              <a:tabLst>
                <a:tab pos="650875" algn="l"/>
              </a:tabLst>
            </a:pPr>
            <a:r>
              <a:rPr sz="1800" dirty="0">
                <a:latin typeface="Arial"/>
                <a:cs typeface="Arial"/>
              </a:rPr>
              <a:t>La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sécurité</a:t>
            </a:r>
            <a:endParaRPr sz="1800">
              <a:latin typeface="Arial"/>
              <a:cs typeface="Arial"/>
            </a:endParaRPr>
          </a:p>
          <a:p>
            <a:pPr marL="650240" lvl="1" indent="-256540">
              <a:lnSpc>
                <a:spcPct val="100000"/>
              </a:lnSpc>
              <a:spcBef>
                <a:spcPts val="844"/>
              </a:spcBef>
              <a:buClr>
                <a:srgbClr val="9999CC"/>
              </a:buClr>
              <a:buSzPct val="77777"/>
              <a:buFont typeface="Wingdings"/>
              <a:buChar char=""/>
              <a:tabLst>
                <a:tab pos="650240" algn="l"/>
              </a:tabLst>
            </a:pP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gestion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contexte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14750" y="2133600"/>
            <a:ext cx="5410200" cy="3429000"/>
            <a:chOff x="3714750" y="2133600"/>
            <a:chExt cx="5410200" cy="3429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750" y="2133600"/>
              <a:ext cx="5324475" cy="3429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53500" y="4181475"/>
              <a:ext cx="171450" cy="1247775"/>
            </a:xfrm>
            <a:custGeom>
              <a:avLst/>
              <a:gdLst/>
              <a:ahLst/>
              <a:cxnLst/>
              <a:rect l="l" t="t" r="r" b="b"/>
              <a:pathLst>
                <a:path w="171450" h="1247775">
                  <a:moveTo>
                    <a:pt x="171450" y="0"/>
                  </a:moveTo>
                  <a:lnTo>
                    <a:pt x="0" y="0"/>
                  </a:lnTo>
                  <a:lnTo>
                    <a:pt x="0" y="1247775"/>
                  </a:lnTo>
                  <a:lnTo>
                    <a:pt x="171450" y="124777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439" y="34036"/>
            <a:ext cx="456565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3000" b="1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N-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tiers</a:t>
            </a:r>
            <a:r>
              <a:rPr sz="3000" b="1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(4)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" y="38100"/>
            <a:ext cx="8486775" cy="657225"/>
          </a:xfrm>
          <a:custGeom>
            <a:avLst/>
            <a:gdLst/>
            <a:ahLst/>
            <a:cxnLst/>
            <a:rect l="l" t="t" r="r" b="b"/>
            <a:pathLst>
              <a:path w="8486775" h="657225">
                <a:moveTo>
                  <a:pt x="8486775" y="0"/>
                </a:moveTo>
                <a:lnTo>
                  <a:pt x="0" y="0"/>
                </a:lnTo>
                <a:lnTo>
                  <a:pt x="0" y="657225"/>
                </a:lnTo>
                <a:lnTo>
                  <a:pt x="8486775" y="657225"/>
                </a:lnTo>
                <a:lnTo>
                  <a:pt x="8486775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80" dirty="0"/>
              <a:t>Définition</a:t>
            </a:r>
            <a:r>
              <a:rPr spc="-170" dirty="0"/>
              <a:t> </a:t>
            </a:r>
            <a:r>
              <a:rPr spc="-70" dirty="0"/>
              <a:t>d’un</a:t>
            </a:r>
            <a:r>
              <a:rPr spc="-40" dirty="0"/>
              <a:t> </a:t>
            </a:r>
            <a:r>
              <a:rPr spc="95" dirty="0"/>
              <a:t>logiciel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244" y="872236"/>
            <a:ext cx="8089265" cy="24180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 algn="just">
              <a:lnSpc>
                <a:spcPts val="2850"/>
              </a:lnSpc>
              <a:spcBef>
                <a:spcPts val="22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Logiciel</a:t>
            </a:r>
            <a:r>
              <a:rPr sz="2400" u="none" spc="-25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u="none" dirty="0">
                <a:latin typeface="Arial"/>
                <a:cs typeface="Arial"/>
              </a:rPr>
              <a:t>:</a:t>
            </a:r>
            <a:r>
              <a:rPr sz="2400" u="none" spc="50" dirty="0">
                <a:latin typeface="Arial"/>
                <a:cs typeface="Arial"/>
              </a:rPr>
              <a:t>  </a:t>
            </a:r>
            <a:r>
              <a:rPr sz="2400" u="none" dirty="0">
                <a:latin typeface="Times New Roman"/>
                <a:cs typeface="Times New Roman"/>
              </a:rPr>
              <a:t>C’est</a:t>
            </a:r>
            <a:r>
              <a:rPr sz="2400" u="none" spc="80" dirty="0">
                <a:latin typeface="Times New Roman"/>
                <a:cs typeface="Times New Roman"/>
              </a:rPr>
              <a:t>  </a:t>
            </a:r>
            <a:r>
              <a:rPr sz="2400" u="none" dirty="0">
                <a:latin typeface="Times New Roman"/>
                <a:cs typeface="Times New Roman"/>
              </a:rPr>
              <a:t>un</a:t>
            </a:r>
            <a:r>
              <a:rPr sz="2400" u="none" spc="114" dirty="0">
                <a:latin typeface="Times New Roman"/>
                <a:cs typeface="Times New Roman"/>
              </a:rPr>
              <a:t>  </a:t>
            </a:r>
            <a:r>
              <a:rPr sz="2400" u="none" dirty="0">
                <a:latin typeface="Times New Roman"/>
                <a:cs typeface="Times New Roman"/>
              </a:rPr>
              <a:t>ensemble</a:t>
            </a:r>
            <a:r>
              <a:rPr sz="2400" u="none" spc="95" dirty="0">
                <a:latin typeface="Times New Roman"/>
                <a:cs typeface="Times New Roman"/>
              </a:rPr>
              <a:t>  </a:t>
            </a:r>
            <a:r>
              <a:rPr sz="2400" u="none" dirty="0">
                <a:latin typeface="Times New Roman"/>
                <a:cs typeface="Times New Roman"/>
              </a:rPr>
              <a:t>de</a:t>
            </a:r>
            <a:r>
              <a:rPr sz="2400" u="none" spc="85" dirty="0">
                <a:latin typeface="Times New Roman"/>
                <a:cs typeface="Times New Roman"/>
              </a:rPr>
              <a:t>  </a:t>
            </a:r>
            <a:r>
              <a:rPr sz="2400" u="none" dirty="0">
                <a:solidFill>
                  <a:srgbClr val="0D0D0D"/>
                </a:solidFill>
                <a:latin typeface="Times New Roman"/>
                <a:cs typeface="Times New Roman"/>
              </a:rPr>
              <a:t>séquences</a:t>
            </a:r>
            <a:r>
              <a:rPr sz="2400" u="none" spc="125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400" u="none" spc="-10" dirty="0">
                <a:solidFill>
                  <a:srgbClr val="0D0D0D"/>
                </a:solidFill>
                <a:latin typeface="Times New Roman"/>
                <a:cs typeface="Times New Roman"/>
              </a:rPr>
              <a:t>d’instructions </a:t>
            </a:r>
            <a:r>
              <a:rPr sz="2400" u="none" dirty="0">
                <a:latin typeface="Times New Roman"/>
                <a:cs typeface="Times New Roman"/>
              </a:rPr>
              <a:t>interprétables</a:t>
            </a:r>
            <a:r>
              <a:rPr sz="2400" u="none" spc="260" dirty="0">
                <a:latin typeface="Times New Roman"/>
                <a:cs typeface="Times New Roman"/>
              </a:rPr>
              <a:t>  </a:t>
            </a:r>
            <a:r>
              <a:rPr sz="2400" u="none" dirty="0">
                <a:latin typeface="Times New Roman"/>
                <a:cs typeface="Times New Roman"/>
              </a:rPr>
              <a:t>par</a:t>
            </a:r>
            <a:r>
              <a:rPr sz="2400" u="none" spc="254" dirty="0">
                <a:latin typeface="Times New Roman"/>
                <a:cs typeface="Times New Roman"/>
              </a:rPr>
              <a:t>  </a:t>
            </a:r>
            <a:r>
              <a:rPr sz="2400" u="none" dirty="0">
                <a:latin typeface="Times New Roman"/>
                <a:cs typeface="Times New Roman"/>
              </a:rPr>
              <a:t>une</a:t>
            </a:r>
            <a:r>
              <a:rPr sz="2400" u="none" spc="215" dirty="0">
                <a:latin typeface="Times New Roman"/>
                <a:cs typeface="Times New Roman"/>
              </a:rPr>
              <a:t>  </a:t>
            </a:r>
            <a:r>
              <a:rPr sz="2400" u="none" dirty="0">
                <a:latin typeface="Times New Roman"/>
                <a:cs typeface="Times New Roman"/>
              </a:rPr>
              <a:t>machine</a:t>
            </a:r>
            <a:r>
              <a:rPr sz="2400" u="none" spc="254" dirty="0">
                <a:latin typeface="Times New Roman"/>
                <a:cs typeface="Times New Roman"/>
              </a:rPr>
              <a:t>  </a:t>
            </a:r>
            <a:r>
              <a:rPr sz="2400" u="none" spc="70" dirty="0">
                <a:latin typeface="Times New Roman"/>
                <a:cs typeface="Times New Roman"/>
              </a:rPr>
              <a:t>et</a:t>
            </a:r>
            <a:r>
              <a:rPr sz="2400" u="none" spc="200" dirty="0">
                <a:latin typeface="Times New Roman"/>
                <a:cs typeface="Times New Roman"/>
              </a:rPr>
              <a:t>  </a:t>
            </a:r>
            <a:r>
              <a:rPr sz="2400" u="none" dirty="0">
                <a:latin typeface="Times New Roman"/>
                <a:cs typeface="Times New Roman"/>
              </a:rPr>
              <a:t>d’un</a:t>
            </a:r>
            <a:r>
              <a:rPr sz="2400" u="none" spc="235" dirty="0">
                <a:latin typeface="Times New Roman"/>
                <a:cs typeface="Times New Roman"/>
              </a:rPr>
              <a:t>  </a:t>
            </a:r>
            <a:r>
              <a:rPr sz="2400" u="none" dirty="0">
                <a:latin typeface="Times New Roman"/>
                <a:cs typeface="Times New Roman"/>
              </a:rPr>
              <a:t>jeu</a:t>
            </a:r>
            <a:r>
              <a:rPr sz="2400" u="none" spc="229" dirty="0">
                <a:latin typeface="Times New Roman"/>
                <a:cs typeface="Times New Roman"/>
              </a:rPr>
              <a:t>  </a:t>
            </a:r>
            <a:r>
              <a:rPr sz="2400" u="none" dirty="0">
                <a:latin typeface="Times New Roman"/>
                <a:cs typeface="Times New Roman"/>
              </a:rPr>
              <a:t>de</a:t>
            </a:r>
            <a:r>
              <a:rPr sz="2400" u="none" spc="250" dirty="0">
                <a:latin typeface="Times New Roman"/>
                <a:cs typeface="Times New Roman"/>
              </a:rPr>
              <a:t>  </a:t>
            </a:r>
            <a:r>
              <a:rPr sz="2400" u="none" spc="-10" dirty="0">
                <a:latin typeface="Times New Roman"/>
                <a:cs typeface="Times New Roman"/>
              </a:rPr>
              <a:t>données </a:t>
            </a:r>
            <a:r>
              <a:rPr sz="2400" u="none" dirty="0">
                <a:latin typeface="Times New Roman"/>
                <a:cs typeface="Times New Roman"/>
              </a:rPr>
              <a:t>nécessaires</a:t>
            </a:r>
            <a:r>
              <a:rPr sz="2400" u="none" spc="-12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à</a:t>
            </a:r>
            <a:r>
              <a:rPr sz="2400" u="none" spc="-3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ces</a:t>
            </a:r>
            <a:r>
              <a:rPr sz="2400" u="none" spc="-10" dirty="0">
                <a:latin typeface="Times New Roman"/>
                <a:cs typeface="Times New Roman"/>
              </a:rPr>
              <a:t> opérations.</a:t>
            </a:r>
            <a:endParaRPr sz="2400">
              <a:latin typeface="Times New Roman"/>
              <a:cs typeface="Times New Roman"/>
            </a:endParaRPr>
          </a:p>
          <a:p>
            <a:pPr marL="756285" lvl="1" indent="-285750" algn="just">
              <a:lnSpc>
                <a:spcPct val="100000"/>
              </a:lnSpc>
              <a:spcBef>
                <a:spcPts val="490"/>
              </a:spcBef>
              <a:buClr>
                <a:srgbClr val="9999CC"/>
              </a:buClr>
              <a:buSzPct val="81250"/>
              <a:buFont typeface="Wingdings"/>
              <a:buChar char=""/>
              <a:tabLst>
                <a:tab pos="756285" algn="l"/>
              </a:tabLst>
            </a:pP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Séquences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d’instructions</a:t>
            </a:r>
            <a:r>
              <a:rPr sz="2400" dirty="0">
                <a:solidFill>
                  <a:srgbClr val="0D0D0D"/>
                </a:solidFill>
                <a:latin typeface="Wingdings"/>
                <a:cs typeface="Wingdings"/>
              </a:rPr>
              <a:t></a:t>
            </a:r>
            <a:r>
              <a:rPr sz="240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Programmes</a:t>
            </a:r>
            <a:endParaRPr sz="2400">
              <a:latin typeface="Times New Roman"/>
              <a:cs typeface="Times New Roman"/>
            </a:endParaRPr>
          </a:p>
          <a:p>
            <a:pPr marL="756285" lvl="1" indent="-285750" algn="just">
              <a:lnSpc>
                <a:spcPct val="100000"/>
              </a:lnSpc>
              <a:spcBef>
                <a:spcPts val="650"/>
              </a:spcBef>
              <a:buClr>
                <a:srgbClr val="9999CC"/>
              </a:buClr>
              <a:buSzPct val="81250"/>
              <a:buFont typeface="Wingdings"/>
              <a:buChar char=""/>
              <a:tabLst>
                <a:tab pos="75628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Données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Wingdings"/>
                <a:cs typeface="Wingdings"/>
              </a:rPr>
              <a:t>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Fichiers</a:t>
            </a:r>
            <a:r>
              <a:rPr sz="24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ou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Bases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de</a:t>
            </a:r>
            <a:r>
              <a:rPr sz="24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données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007C"/>
              </a:buClr>
              <a:buSzPct val="76744"/>
              <a:buFont typeface="Wingdings"/>
              <a:buChar char=""/>
              <a:tabLst>
                <a:tab pos="355600" algn="l"/>
              </a:tabLst>
            </a:pPr>
            <a:r>
              <a:rPr sz="2150" b="1" dirty="0">
                <a:latin typeface="Arial"/>
                <a:cs typeface="Arial"/>
              </a:rPr>
              <a:t>Les</a:t>
            </a:r>
            <a:r>
              <a:rPr sz="2150" b="1" spc="7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étapes</a:t>
            </a:r>
            <a:r>
              <a:rPr sz="2150" b="1" spc="8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de</a:t>
            </a:r>
            <a:r>
              <a:rPr sz="2150" b="1" spc="8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réalisation</a:t>
            </a:r>
            <a:r>
              <a:rPr sz="2150" b="1" spc="18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d’un</a:t>
            </a:r>
            <a:r>
              <a:rPr sz="2150" b="1" spc="45" dirty="0">
                <a:latin typeface="Arial"/>
                <a:cs typeface="Arial"/>
              </a:rPr>
              <a:t> </a:t>
            </a:r>
            <a:r>
              <a:rPr sz="2150" b="1" spc="-10" dirty="0">
                <a:latin typeface="Arial"/>
                <a:cs typeface="Arial"/>
              </a:rPr>
              <a:t>logiciel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4707" y="4475734"/>
            <a:ext cx="110109" cy="22174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19413" y="3695763"/>
            <a:ext cx="2847975" cy="742950"/>
            <a:chOff x="2419413" y="3695763"/>
            <a:chExt cx="2847975" cy="742950"/>
          </a:xfrm>
        </p:grpSpPr>
        <p:sp>
          <p:nvSpPr>
            <p:cNvPr id="7" name="object 7"/>
            <p:cNvSpPr/>
            <p:nvPr/>
          </p:nvSpPr>
          <p:spPr>
            <a:xfrm>
              <a:off x="2433701" y="3710051"/>
              <a:ext cx="2266950" cy="333375"/>
            </a:xfrm>
            <a:custGeom>
              <a:avLst/>
              <a:gdLst/>
              <a:ahLst/>
              <a:cxnLst/>
              <a:rect l="l" t="t" r="r" b="b"/>
              <a:pathLst>
                <a:path w="2266950" h="333375">
                  <a:moveTo>
                    <a:pt x="22669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2266950" y="333375"/>
                  </a:lnTo>
                  <a:lnTo>
                    <a:pt x="226695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3701" y="3710051"/>
              <a:ext cx="2266950" cy="333375"/>
            </a:xfrm>
            <a:custGeom>
              <a:avLst/>
              <a:gdLst/>
              <a:ahLst/>
              <a:cxnLst/>
              <a:rect l="l" t="t" r="r" b="b"/>
              <a:pathLst>
                <a:path w="2266950" h="333375">
                  <a:moveTo>
                    <a:pt x="0" y="333375"/>
                  </a:moveTo>
                  <a:lnTo>
                    <a:pt x="2266950" y="333375"/>
                  </a:lnTo>
                  <a:lnTo>
                    <a:pt x="2266950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95726" y="4100576"/>
              <a:ext cx="1857375" cy="323850"/>
            </a:xfrm>
            <a:custGeom>
              <a:avLst/>
              <a:gdLst/>
              <a:ahLst/>
              <a:cxnLst/>
              <a:rect l="l" t="t" r="r" b="b"/>
              <a:pathLst>
                <a:path w="1857375" h="323850">
                  <a:moveTo>
                    <a:pt x="185737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857375" y="323850"/>
                  </a:lnTo>
                  <a:lnTo>
                    <a:pt x="1857375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95726" y="4100576"/>
              <a:ext cx="1857375" cy="323850"/>
            </a:xfrm>
            <a:custGeom>
              <a:avLst/>
              <a:gdLst/>
              <a:ahLst/>
              <a:cxnLst/>
              <a:rect l="l" t="t" r="r" b="b"/>
              <a:pathLst>
                <a:path w="1857375" h="323850">
                  <a:moveTo>
                    <a:pt x="0" y="323850"/>
                  </a:moveTo>
                  <a:lnTo>
                    <a:pt x="1857375" y="323850"/>
                  </a:lnTo>
                  <a:lnTo>
                    <a:pt x="1857375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14601" y="3652901"/>
            <a:ext cx="4133850" cy="828675"/>
          </a:xfrm>
          <a:prstGeom prst="rect">
            <a:avLst/>
          </a:prstGeom>
          <a:ln w="28575">
            <a:solidFill>
              <a:srgbClr val="6E6EBB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R="1037590" algn="ctr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Analyse</a:t>
            </a:r>
            <a:r>
              <a:rPr sz="18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des</a:t>
            </a:r>
            <a:r>
              <a:rPr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besoins</a:t>
            </a:r>
            <a:endParaRPr sz="1800">
              <a:latin typeface="Times New Roman"/>
              <a:cs typeface="Times New Roman"/>
            </a:endParaRPr>
          </a:p>
          <a:p>
            <a:pPr marL="467359" algn="ctr">
              <a:lnSpc>
                <a:spcPct val="100000"/>
              </a:lnSpc>
              <a:spcBef>
                <a:spcPts val="885"/>
              </a:spcBef>
            </a:pPr>
            <a:r>
              <a:rPr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Spécification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7575" y="4591050"/>
            <a:ext cx="3238500" cy="3810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Conception</a:t>
            </a:r>
            <a:r>
              <a:rPr sz="18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architecturale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05375" y="5029200"/>
            <a:ext cx="2343150" cy="390525"/>
          </a:xfrm>
          <a:custGeom>
            <a:avLst/>
            <a:gdLst/>
            <a:ahLst/>
            <a:cxnLst/>
            <a:rect l="l" t="t" r="r" b="b"/>
            <a:pathLst>
              <a:path w="2343150" h="390525">
                <a:moveTo>
                  <a:pt x="2343150" y="0"/>
                </a:moveTo>
                <a:lnTo>
                  <a:pt x="0" y="0"/>
                </a:lnTo>
                <a:lnTo>
                  <a:pt x="0" y="390525"/>
                </a:lnTo>
                <a:lnTo>
                  <a:pt x="2343150" y="390525"/>
                </a:lnTo>
                <a:lnTo>
                  <a:pt x="2343150" y="0"/>
                </a:lnTo>
                <a:close/>
              </a:path>
            </a:pathLst>
          </a:custGeom>
          <a:solidFill>
            <a:srgbClr val="B1B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05375" y="5060886"/>
            <a:ext cx="2343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Times New Roman"/>
                <a:cs typeface="Times New Roman"/>
              </a:rPr>
              <a:t>Conception</a:t>
            </a:r>
            <a:r>
              <a:rPr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détaillée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96075" y="5695950"/>
            <a:ext cx="2343150" cy="323850"/>
          </a:xfrm>
          <a:prstGeom prst="rect">
            <a:avLst/>
          </a:prstGeom>
          <a:solidFill>
            <a:srgbClr val="B1B1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05"/>
              </a:spcBef>
            </a:pPr>
            <a:r>
              <a:rPr sz="1800" spc="35" dirty="0">
                <a:solidFill>
                  <a:srgbClr val="252525"/>
                </a:solidFill>
                <a:latin typeface="Times New Roman"/>
                <a:cs typeface="Times New Roman"/>
              </a:rPr>
              <a:t>Programmation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8675" y="3810063"/>
            <a:ext cx="1186180" cy="684530"/>
            <a:chOff x="828675" y="3810063"/>
            <a:chExt cx="1186180" cy="684530"/>
          </a:xfrm>
        </p:grpSpPr>
        <p:sp>
          <p:nvSpPr>
            <p:cNvPr id="17" name="object 17"/>
            <p:cNvSpPr/>
            <p:nvPr/>
          </p:nvSpPr>
          <p:spPr>
            <a:xfrm>
              <a:off x="842962" y="3824351"/>
              <a:ext cx="695960" cy="655955"/>
            </a:xfrm>
            <a:custGeom>
              <a:avLst/>
              <a:gdLst/>
              <a:ahLst/>
              <a:cxnLst/>
              <a:rect l="l" t="t" r="r" b="b"/>
              <a:pathLst>
                <a:path w="695960" h="655954">
                  <a:moveTo>
                    <a:pt x="0" y="111760"/>
                  </a:moveTo>
                  <a:lnTo>
                    <a:pt x="598614" y="111760"/>
                  </a:lnTo>
                  <a:lnTo>
                    <a:pt x="598614" y="548259"/>
                  </a:lnTo>
                  <a:lnTo>
                    <a:pt x="542567" y="550374"/>
                  </a:lnTo>
                  <a:lnTo>
                    <a:pt x="493437" y="556224"/>
                  </a:lnTo>
                  <a:lnTo>
                    <a:pt x="450161" y="565061"/>
                  </a:lnTo>
                  <a:lnTo>
                    <a:pt x="411673" y="576139"/>
                  </a:lnTo>
                  <a:lnTo>
                    <a:pt x="344806" y="602029"/>
                  </a:lnTo>
                  <a:lnTo>
                    <a:pt x="314299" y="615349"/>
                  </a:lnTo>
                  <a:lnTo>
                    <a:pt x="284324" y="627923"/>
                  </a:lnTo>
                  <a:lnTo>
                    <a:pt x="253817" y="639004"/>
                  </a:lnTo>
                  <a:lnTo>
                    <a:pt x="221713" y="647845"/>
                  </a:lnTo>
                  <a:lnTo>
                    <a:pt x="186948" y="653701"/>
                  </a:lnTo>
                  <a:lnTo>
                    <a:pt x="148459" y="655824"/>
                  </a:lnTo>
                  <a:lnTo>
                    <a:pt x="105180" y="653469"/>
                  </a:lnTo>
                  <a:lnTo>
                    <a:pt x="56049" y="645887"/>
                  </a:lnTo>
                  <a:lnTo>
                    <a:pt x="0" y="632332"/>
                  </a:lnTo>
                  <a:lnTo>
                    <a:pt x="0" y="111760"/>
                  </a:lnTo>
                  <a:close/>
                </a:path>
                <a:path w="695960" h="655954">
                  <a:moveTo>
                    <a:pt x="49314" y="111760"/>
                  </a:moveTo>
                  <a:lnTo>
                    <a:pt x="49314" y="55118"/>
                  </a:lnTo>
                  <a:lnTo>
                    <a:pt x="643826" y="55118"/>
                  </a:lnTo>
                  <a:lnTo>
                    <a:pt x="643826" y="494411"/>
                  </a:lnTo>
                  <a:lnTo>
                    <a:pt x="627225" y="494887"/>
                  </a:lnTo>
                  <a:lnTo>
                    <a:pt x="612743" y="495935"/>
                  </a:lnTo>
                  <a:lnTo>
                    <a:pt x="602499" y="496982"/>
                  </a:lnTo>
                  <a:lnTo>
                    <a:pt x="598614" y="497459"/>
                  </a:lnTo>
                </a:path>
                <a:path w="695960" h="655954">
                  <a:moveTo>
                    <a:pt x="95669" y="55118"/>
                  </a:moveTo>
                  <a:lnTo>
                    <a:pt x="95669" y="0"/>
                  </a:lnTo>
                  <a:lnTo>
                    <a:pt x="695388" y="0"/>
                  </a:lnTo>
                  <a:lnTo>
                    <a:pt x="695388" y="437896"/>
                  </a:lnTo>
                  <a:lnTo>
                    <a:pt x="676455" y="438253"/>
                  </a:lnTo>
                  <a:lnTo>
                    <a:pt x="659939" y="439038"/>
                  </a:lnTo>
                  <a:lnTo>
                    <a:pt x="648257" y="439824"/>
                  </a:lnTo>
                  <a:lnTo>
                    <a:pt x="643826" y="440181"/>
                  </a:lnTo>
                </a:path>
              </a:pathLst>
            </a:custGeom>
            <a:ln w="28575">
              <a:solidFill>
                <a:srgbClr val="6E6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3525" y="4040378"/>
              <a:ext cx="481330" cy="111125"/>
            </a:xfrm>
            <a:custGeom>
              <a:avLst/>
              <a:gdLst/>
              <a:ahLst/>
              <a:cxnLst/>
              <a:rect l="l" t="t" r="r" b="b"/>
              <a:pathLst>
                <a:path w="481330" h="111125">
                  <a:moveTo>
                    <a:pt x="443175" y="55372"/>
                  </a:moveTo>
                  <a:lnTo>
                    <a:pt x="376555" y="94234"/>
                  </a:lnTo>
                  <a:lnTo>
                    <a:pt x="375031" y="100076"/>
                  </a:lnTo>
                  <a:lnTo>
                    <a:pt x="380364" y="109220"/>
                  </a:lnTo>
                  <a:lnTo>
                    <a:pt x="386206" y="110744"/>
                  </a:lnTo>
                  <a:lnTo>
                    <a:pt x="464756" y="64897"/>
                  </a:lnTo>
                  <a:lnTo>
                    <a:pt x="462152" y="64897"/>
                  </a:lnTo>
                  <a:lnTo>
                    <a:pt x="462152" y="63627"/>
                  </a:lnTo>
                  <a:lnTo>
                    <a:pt x="457326" y="63627"/>
                  </a:lnTo>
                  <a:lnTo>
                    <a:pt x="443175" y="55372"/>
                  </a:lnTo>
                  <a:close/>
                </a:path>
                <a:path w="481330" h="111125">
                  <a:moveTo>
                    <a:pt x="426846" y="45847"/>
                  </a:moveTo>
                  <a:lnTo>
                    <a:pt x="0" y="45847"/>
                  </a:lnTo>
                  <a:lnTo>
                    <a:pt x="0" y="64897"/>
                  </a:lnTo>
                  <a:lnTo>
                    <a:pt x="426846" y="64897"/>
                  </a:lnTo>
                  <a:lnTo>
                    <a:pt x="443175" y="55372"/>
                  </a:lnTo>
                  <a:lnTo>
                    <a:pt x="426846" y="45847"/>
                  </a:lnTo>
                  <a:close/>
                </a:path>
                <a:path w="481330" h="111125">
                  <a:moveTo>
                    <a:pt x="464757" y="45847"/>
                  </a:moveTo>
                  <a:lnTo>
                    <a:pt x="462152" y="45847"/>
                  </a:lnTo>
                  <a:lnTo>
                    <a:pt x="462152" y="64897"/>
                  </a:lnTo>
                  <a:lnTo>
                    <a:pt x="464756" y="64897"/>
                  </a:lnTo>
                  <a:lnTo>
                    <a:pt x="481075" y="55372"/>
                  </a:lnTo>
                  <a:lnTo>
                    <a:pt x="464757" y="45847"/>
                  </a:lnTo>
                  <a:close/>
                </a:path>
                <a:path w="481330" h="111125">
                  <a:moveTo>
                    <a:pt x="457326" y="47117"/>
                  </a:moveTo>
                  <a:lnTo>
                    <a:pt x="443175" y="55372"/>
                  </a:lnTo>
                  <a:lnTo>
                    <a:pt x="457326" y="63627"/>
                  </a:lnTo>
                  <a:lnTo>
                    <a:pt x="457326" y="47117"/>
                  </a:lnTo>
                  <a:close/>
                </a:path>
                <a:path w="481330" h="111125">
                  <a:moveTo>
                    <a:pt x="462152" y="47117"/>
                  </a:moveTo>
                  <a:lnTo>
                    <a:pt x="457326" y="47117"/>
                  </a:lnTo>
                  <a:lnTo>
                    <a:pt x="457326" y="63627"/>
                  </a:lnTo>
                  <a:lnTo>
                    <a:pt x="462152" y="63627"/>
                  </a:lnTo>
                  <a:lnTo>
                    <a:pt x="462152" y="47117"/>
                  </a:lnTo>
                  <a:close/>
                </a:path>
                <a:path w="481330" h="111125">
                  <a:moveTo>
                    <a:pt x="386206" y="0"/>
                  </a:moveTo>
                  <a:lnTo>
                    <a:pt x="380364" y="1524"/>
                  </a:lnTo>
                  <a:lnTo>
                    <a:pt x="375031" y="10668"/>
                  </a:lnTo>
                  <a:lnTo>
                    <a:pt x="376555" y="16510"/>
                  </a:lnTo>
                  <a:lnTo>
                    <a:pt x="443175" y="55372"/>
                  </a:lnTo>
                  <a:lnTo>
                    <a:pt x="457326" y="47117"/>
                  </a:lnTo>
                  <a:lnTo>
                    <a:pt x="462152" y="47117"/>
                  </a:lnTo>
                  <a:lnTo>
                    <a:pt x="462152" y="45847"/>
                  </a:lnTo>
                  <a:lnTo>
                    <a:pt x="464757" y="45847"/>
                  </a:lnTo>
                  <a:lnTo>
                    <a:pt x="38620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105213" y="4533963"/>
            <a:ext cx="4295775" cy="1722755"/>
            <a:chOff x="3105213" y="4533963"/>
            <a:chExt cx="4295775" cy="1722755"/>
          </a:xfrm>
        </p:grpSpPr>
        <p:sp>
          <p:nvSpPr>
            <p:cNvPr id="20" name="object 20"/>
            <p:cNvSpPr/>
            <p:nvPr/>
          </p:nvSpPr>
          <p:spPr>
            <a:xfrm>
              <a:off x="3119501" y="4548251"/>
              <a:ext cx="4267200" cy="923925"/>
            </a:xfrm>
            <a:custGeom>
              <a:avLst/>
              <a:gdLst/>
              <a:ahLst/>
              <a:cxnLst/>
              <a:rect l="l" t="t" r="r" b="b"/>
              <a:pathLst>
                <a:path w="4267200" h="923925">
                  <a:moveTo>
                    <a:pt x="0" y="923925"/>
                  </a:moveTo>
                  <a:lnTo>
                    <a:pt x="4267200" y="923925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923925"/>
                  </a:lnTo>
                  <a:close/>
                </a:path>
              </a:pathLst>
            </a:custGeom>
            <a:ln w="28575">
              <a:solidFill>
                <a:srgbClr val="6E6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15001" y="5576951"/>
              <a:ext cx="685800" cy="665480"/>
            </a:xfrm>
            <a:custGeom>
              <a:avLst/>
              <a:gdLst/>
              <a:ahLst/>
              <a:cxnLst/>
              <a:rect l="l" t="t" r="r" b="b"/>
              <a:pathLst>
                <a:path w="685800" h="665479">
                  <a:moveTo>
                    <a:pt x="590296" y="113372"/>
                  </a:moveTo>
                  <a:lnTo>
                    <a:pt x="0" y="113372"/>
                  </a:lnTo>
                  <a:lnTo>
                    <a:pt x="0" y="641438"/>
                  </a:lnTo>
                  <a:lnTo>
                    <a:pt x="55269" y="655195"/>
                  </a:lnTo>
                  <a:lnTo>
                    <a:pt x="103717" y="662893"/>
                  </a:lnTo>
                  <a:lnTo>
                    <a:pt x="146393" y="665291"/>
                  </a:lnTo>
                  <a:lnTo>
                    <a:pt x="184347" y="663144"/>
                  </a:lnTo>
                  <a:lnTo>
                    <a:pt x="250285" y="648249"/>
                  </a:lnTo>
                  <a:lnTo>
                    <a:pt x="309927" y="624267"/>
                  </a:lnTo>
                  <a:lnTo>
                    <a:pt x="340010" y="610761"/>
                  </a:lnTo>
                  <a:lnTo>
                    <a:pt x="371667" y="597256"/>
                  </a:lnTo>
                  <a:lnTo>
                    <a:pt x="443902" y="573274"/>
                  </a:lnTo>
                  <a:lnTo>
                    <a:pt x="486578" y="564312"/>
                  </a:lnTo>
                  <a:lnTo>
                    <a:pt x="535026" y="558380"/>
                  </a:lnTo>
                  <a:lnTo>
                    <a:pt x="590296" y="556234"/>
                  </a:lnTo>
                  <a:lnTo>
                    <a:pt x="590296" y="113372"/>
                  </a:lnTo>
                  <a:close/>
                </a:path>
                <a:path w="685800" h="665479">
                  <a:moveTo>
                    <a:pt x="635000" y="55956"/>
                  </a:moveTo>
                  <a:lnTo>
                    <a:pt x="48640" y="55956"/>
                  </a:lnTo>
                  <a:lnTo>
                    <a:pt x="48640" y="113372"/>
                  </a:lnTo>
                  <a:lnTo>
                    <a:pt x="590296" y="113372"/>
                  </a:lnTo>
                  <a:lnTo>
                    <a:pt x="590296" y="504685"/>
                  </a:lnTo>
                  <a:lnTo>
                    <a:pt x="594137" y="504203"/>
                  </a:lnTo>
                  <a:lnTo>
                    <a:pt x="604265" y="503142"/>
                  </a:lnTo>
                  <a:lnTo>
                    <a:pt x="618585" y="502081"/>
                  </a:lnTo>
                  <a:lnTo>
                    <a:pt x="635000" y="501599"/>
                  </a:lnTo>
                  <a:lnTo>
                    <a:pt x="635000" y="55956"/>
                  </a:lnTo>
                  <a:close/>
                </a:path>
                <a:path w="685800" h="665479">
                  <a:moveTo>
                    <a:pt x="685800" y="0"/>
                  </a:moveTo>
                  <a:lnTo>
                    <a:pt x="94361" y="0"/>
                  </a:lnTo>
                  <a:lnTo>
                    <a:pt x="94361" y="55956"/>
                  </a:lnTo>
                  <a:lnTo>
                    <a:pt x="635000" y="55956"/>
                  </a:lnTo>
                  <a:lnTo>
                    <a:pt x="635000" y="446506"/>
                  </a:lnTo>
                  <a:lnTo>
                    <a:pt x="639365" y="446145"/>
                  </a:lnTo>
                  <a:lnTo>
                    <a:pt x="650875" y="445350"/>
                  </a:lnTo>
                  <a:lnTo>
                    <a:pt x="667146" y="444556"/>
                  </a:lnTo>
                  <a:lnTo>
                    <a:pt x="685800" y="44419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171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15001" y="5576951"/>
              <a:ext cx="685800" cy="665480"/>
            </a:xfrm>
            <a:custGeom>
              <a:avLst/>
              <a:gdLst/>
              <a:ahLst/>
              <a:cxnLst/>
              <a:rect l="l" t="t" r="r" b="b"/>
              <a:pathLst>
                <a:path w="685800" h="665479">
                  <a:moveTo>
                    <a:pt x="0" y="113372"/>
                  </a:moveTo>
                  <a:lnTo>
                    <a:pt x="590296" y="113372"/>
                  </a:lnTo>
                  <a:lnTo>
                    <a:pt x="590296" y="556234"/>
                  </a:lnTo>
                  <a:lnTo>
                    <a:pt x="535026" y="558380"/>
                  </a:lnTo>
                  <a:lnTo>
                    <a:pt x="486578" y="564312"/>
                  </a:lnTo>
                  <a:lnTo>
                    <a:pt x="443902" y="573274"/>
                  </a:lnTo>
                  <a:lnTo>
                    <a:pt x="405948" y="584507"/>
                  </a:lnTo>
                  <a:lnTo>
                    <a:pt x="340010" y="610761"/>
                  </a:lnTo>
                  <a:lnTo>
                    <a:pt x="309927" y="624267"/>
                  </a:lnTo>
                  <a:lnTo>
                    <a:pt x="280368" y="637015"/>
                  </a:lnTo>
                  <a:lnTo>
                    <a:pt x="250285" y="648249"/>
                  </a:lnTo>
                  <a:lnTo>
                    <a:pt x="218628" y="657211"/>
                  </a:lnTo>
                  <a:lnTo>
                    <a:pt x="184347" y="663144"/>
                  </a:lnTo>
                  <a:lnTo>
                    <a:pt x="146393" y="665291"/>
                  </a:lnTo>
                  <a:lnTo>
                    <a:pt x="103717" y="662893"/>
                  </a:lnTo>
                  <a:lnTo>
                    <a:pt x="55269" y="655195"/>
                  </a:lnTo>
                  <a:lnTo>
                    <a:pt x="0" y="641438"/>
                  </a:lnTo>
                  <a:lnTo>
                    <a:pt x="0" y="113372"/>
                  </a:lnTo>
                  <a:close/>
                </a:path>
                <a:path w="685800" h="665479">
                  <a:moveTo>
                    <a:pt x="48640" y="113372"/>
                  </a:moveTo>
                  <a:lnTo>
                    <a:pt x="48640" y="55956"/>
                  </a:lnTo>
                  <a:lnTo>
                    <a:pt x="635000" y="55956"/>
                  </a:lnTo>
                  <a:lnTo>
                    <a:pt x="635000" y="501599"/>
                  </a:lnTo>
                  <a:lnTo>
                    <a:pt x="618585" y="502081"/>
                  </a:lnTo>
                  <a:lnTo>
                    <a:pt x="604265" y="503142"/>
                  </a:lnTo>
                  <a:lnTo>
                    <a:pt x="594137" y="504203"/>
                  </a:lnTo>
                  <a:lnTo>
                    <a:pt x="590296" y="504685"/>
                  </a:lnTo>
                </a:path>
                <a:path w="685800" h="665479">
                  <a:moveTo>
                    <a:pt x="94361" y="55956"/>
                  </a:moveTo>
                  <a:lnTo>
                    <a:pt x="94361" y="0"/>
                  </a:lnTo>
                  <a:lnTo>
                    <a:pt x="685800" y="0"/>
                  </a:lnTo>
                  <a:lnTo>
                    <a:pt x="685800" y="444195"/>
                  </a:lnTo>
                  <a:lnTo>
                    <a:pt x="667146" y="444556"/>
                  </a:lnTo>
                  <a:lnTo>
                    <a:pt x="650875" y="445350"/>
                  </a:lnTo>
                  <a:lnTo>
                    <a:pt x="639365" y="446145"/>
                  </a:lnTo>
                  <a:lnTo>
                    <a:pt x="635000" y="446506"/>
                  </a:lnTo>
                </a:path>
              </a:pathLst>
            </a:custGeom>
            <a:ln w="28575">
              <a:solidFill>
                <a:srgbClr val="6E6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86250" y="5457825"/>
              <a:ext cx="2266950" cy="509905"/>
            </a:xfrm>
            <a:custGeom>
              <a:avLst/>
              <a:gdLst/>
              <a:ahLst/>
              <a:cxnLst/>
              <a:rect l="l" t="t" r="r" b="b"/>
              <a:pathLst>
                <a:path w="2266950" h="509904">
                  <a:moveTo>
                    <a:pt x="895350" y="452437"/>
                  </a:moveTo>
                  <a:lnTo>
                    <a:pt x="879017" y="442912"/>
                  </a:lnTo>
                  <a:lnTo>
                    <a:pt x="805053" y="399757"/>
                  </a:lnTo>
                  <a:lnTo>
                    <a:pt x="800608" y="397103"/>
                  </a:lnTo>
                  <a:lnTo>
                    <a:pt x="794766" y="398640"/>
                  </a:lnTo>
                  <a:lnTo>
                    <a:pt x="789432" y="407733"/>
                  </a:lnTo>
                  <a:lnTo>
                    <a:pt x="790956" y="413562"/>
                  </a:lnTo>
                  <a:lnTo>
                    <a:pt x="841273" y="442912"/>
                  </a:lnTo>
                  <a:lnTo>
                    <a:pt x="457200" y="442912"/>
                  </a:lnTo>
                  <a:lnTo>
                    <a:pt x="457200" y="19050"/>
                  </a:lnTo>
                  <a:lnTo>
                    <a:pt x="457200" y="9525"/>
                  </a:lnTo>
                  <a:lnTo>
                    <a:pt x="457200" y="4318"/>
                  </a:lnTo>
                  <a:lnTo>
                    <a:pt x="452882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438150" y="19050"/>
                  </a:lnTo>
                  <a:lnTo>
                    <a:pt x="438150" y="457695"/>
                  </a:lnTo>
                  <a:lnTo>
                    <a:pt x="442468" y="461962"/>
                  </a:lnTo>
                  <a:lnTo>
                    <a:pt x="841273" y="461962"/>
                  </a:lnTo>
                  <a:lnTo>
                    <a:pt x="790956" y="491312"/>
                  </a:lnTo>
                  <a:lnTo>
                    <a:pt x="789432" y="497141"/>
                  </a:lnTo>
                  <a:lnTo>
                    <a:pt x="794766" y="506234"/>
                  </a:lnTo>
                  <a:lnTo>
                    <a:pt x="800608" y="507758"/>
                  </a:lnTo>
                  <a:lnTo>
                    <a:pt x="805053" y="505117"/>
                  </a:lnTo>
                  <a:lnTo>
                    <a:pt x="879017" y="461962"/>
                  </a:lnTo>
                  <a:lnTo>
                    <a:pt x="895350" y="452437"/>
                  </a:lnTo>
                  <a:close/>
                </a:path>
                <a:path w="2266950" h="509904">
                  <a:moveTo>
                    <a:pt x="2266950" y="455612"/>
                  </a:moveTo>
                  <a:lnTo>
                    <a:pt x="2172843" y="399148"/>
                  </a:lnTo>
                  <a:lnTo>
                    <a:pt x="2167001" y="400608"/>
                  </a:lnTo>
                  <a:lnTo>
                    <a:pt x="2164207" y="405117"/>
                  </a:lnTo>
                  <a:lnTo>
                    <a:pt x="2161540" y="409625"/>
                  </a:lnTo>
                  <a:lnTo>
                    <a:pt x="2163064" y="415480"/>
                  </a:lnTo>
                  <a:lnTo>
                    <a:pt x="2212962" y="445439"/>
                  </a:lnTo>
                  <a:lnTo>
                    <a:pt x="1609852" y="438150"/>
                  </a:lnTo>
                  <a:lnTo>
                    <a:pt x="1609598" y="457200"/>
                  </a:lnTo>
                  <a:lnTo>
                    <a:pt x="2212695" y="464489"/>
                  </a:lnTo>
                  <a:lnTo>
                    <a:pt x="2162048" y="493217"/>
                  </a:lnTo>
                  <a:lnTo>
                    <a:pt x="2160524" y="499033"/>
                  </a:lnTo>
                  <a:lnTo>
                    <a:pt x="2163064" y="503605"/>
                  </a:lnTo>
                  <a:lnTo>
                    <a:pt x="2165731" y="508190"/>
                  </a:lnTo>
                  <a:lnTo>
                    <a:pt x="2171446" y="509790"/>
                  </a:lnTo>
                  <a:lnTo>
                    <a:pt x="2250554" y="464908"/>
                  </a:lnTo>
                  <a:lnTo>
                    <a:pt x="2266950" y="455612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000313" y="4686363"/>
            <a:ext cx="1040130" cy="694055"/>
            <a:chOff x="2000313" y="4686363"/>
            <a:chExt cx="1040130" cy="694055"/>
          </a:xfrm>
        </p:grpSpPr>
        <p:sp>
          <p:nvSpPr>
            <p:cNvPr id="25" name="object 25"/>
            <p:cNvSpPr/>
            <p:nvPr/>
          </p:nvSpPr>
          <p:spPr>
            <a:xfrm>
              <a:off x="2014601" y="4700651"/>
              <a:ext cx="685800" cy="665480"/>
            </a:xfrm>
            <a:custGeom>
              <a:avLst/>
              <a:gdLst/>
              <a:ahLst/>
              <a:cxnLst/>
              <a:rect l="l" t="t" r="r" b="b"/>
              <a:pathLst>
                <a:path w="685800" h="665479">
                  <a:moveTo>
                    <a:pt x="590296" y="113411"/>
                  </a:moveTo>
                  <a:lnTo>
                    <a:pt x="0" y="113411"/>
                  </a:lnTo>
                  <a:lnTo>
                    <a:pt x="0" y="641477"/>
                  </a:lnTo>
                  <a:lnTo>
                    <a:pt x="55269" y="655237"/>
                  </a:lnTo>
                  <a:lnTo>
                    <a:pt x="103717" y="662939"/>
                  </a:lnTo>
                  <a:lnTo>
                    <a:pt x="146393" y="665337"/>
                  </a:lnTo>
                  <a:lnTo>
                    <a:pt x="184347" y="663191"/>
                  </a:lnTo>
                  <a:lnTo>
                    <a:pt x="250285" y="648294"/>
                  </a:lnTo>
                  <a:lnTo>
                    <a:pt x="309927" y="624307"/>
                  </a:lnTo>
                  <a:lnTo>
                    <a:pt x="340010" y="610798"/>
                  </a:lnTo>
                  <a:lnTo>
                    <a:pt x="371667" y="597290"/>
                  </a:lnTo>
                  <a:lnTo>
                    <a:pt x="443902" y="573303"/>
                  </a:lnTo>
                  <a:lnTo>
                    <a:pt x="486578" y="564339"/>
                  </a:lnTo>
                  <a:lnTo>
                    <a:pt x="535026" y="558406"/>
                  </a:lnTo>
                  <a:lnTo>
                    <a:pt x="590296" y="556260"/>
                  </a:lnTo>
                  <a:lnTo>
                    <a:pt x="590296" y="113411"/>
                  </a:lnTo>
                  <a:close/>
                </a:path>
                <a:path w="685800" h="665479">
                  <a:moveTo>
                    <a:pt x="635000" y="56006"/>
                  </a:moveTo>
                  <a:lnTo>
                    <a:pt x="48641" y="56006"/>
                  </a:lnTo>
                  <a:lnTo>
                    <a:pt x="48641" y="113411"/>
                  </a:lnTo>
                  <a:lnTo>
                    <a:pt x="590296" y="113411"/>
                  </a:lnTo>
                  <a:lnTo>
                    <a:pt x="590296" y="504698"/>
                  </a:lnTo>
                  <a:lnTo>
                    <a:pt x="594137" y="504221"/>
                  </a:lnTo>
                  <a:lnTo>
                    <a:pt x="604266" y="503174"/>
                  </a:lnTo>
                  <a:lnTo>
                    <a:pt x="618585" y="502126"/>
                  </a:lnTo>
                  <a:lnTo>
                    <a:pt x="635000" y="501650"/>
                  </a:lnTo>
                  <a:lnTo>
                    <a:pt x="635000" y="56006"/>
                  </a:lnTo>
                  <a:close/>
                </a:path>
                <a:path w="685800" h="665479">
                  <a:moveTo>
                    <a:pt x="685800" y="0"/>
                  </a:moveTo>
                  <a:lnTo>
                    <a:pt x="94361" y="0"/>
                  </a:lnTo>
                  <a:lnTo>
                    <a:pt x="94361" y="56006"/>
                  </a:lnTo>
                  <a:lnTo>
                    <a:pt x="635000" y="56006"/>
                  </a:lnTo>
                  <a:lnTo>
                    <a:pt x="635000" y="446531"/>
                  </a:lnTo>
                  <a:lnTo>
                    <a:pt x="639365" y="446174"/>
                  </a:lnTo>
                  <a:lnTo>
                    <a:pt x="650875" y="445388"/>
                  </a:lnTo>
                  <a:lnTo>
                    <a:pt x="667146" y="444603"/>
                  </a:lnTo>
                  <a:lnTo>
                    <a:pt x="685800" y="44424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4601" y="4700651"/>
              <a:ext cx="685800" cy="665480"/>
            </a:xfrm>
            <a:custGeom>
              <a:avLst/>
              <a:gdLst/>
              <a:ahLst/>
              <a:cxnLst/>
              <a:rect l="l" t="t" r="r" b="b"/>
              <a:pathLst>
                <a:path w="685800" h="665479">
                  <a:moveTo>
                    <a:pt x="0" y="113411"/>
                  </a:moveTo>
                  <a:lnTo>
                    <a:pt x="590296" y="113411"/>
                  </a:lnTo>
                  <a:lnTo>
                    <a:pt x="590296" y="556260"/>
                  </a:lnTo>
                  <a:lnTo>
                    <a:pt x="535026" y="558406"/>
                  </a:lnTo>
                  <a:lnTo>
                    <a:pt x="486578" y="564339"/>
                  </a:lnTo>
                  <a:lnTo>
                    <a:pt x="443902" y="573303"/>
                  </a:lnTo>
                  <a:lnTo>
                    <a:pt x="405948" y="584539"/>
                  </a:lnTo>
                  <a:lnTo>
                    <a:pt x="340010" y="610798"/>
                  </a:lnTo>
                  <a:lnTo>
                    <a:pt x="309927" y="624307"/>
                  </a:lnTo>
                  <a:lnTo>
                    <a:pt x="280368" y="637058"/>
                  </a:lnTo>
                  <a:lnTo>
                    <a:pt x="250285" y="648294"/>
                  </a:lnTo>
                  <a:lnTo>
                    <a:pt x="218628" y="657257"/>
                  </a:lnTo>
                  <a:lnTo>
                    <a:pt x="184347" y="663191"/>
                  </a:lnTo>
                  <a:lnTo>
                    <a:pt x="146393" y="665337"/>
                  </a:lnTo>
                  <a:lnTo>
                    <a:pt x="103717" y="662939"/>
                  </a:lnTo>
                  <a:lnTo>
                    <a:pt x="55269" y="655237"/>
                  </a:lnTo>
                  <a:lnTo>
                    <a:pt x="0" y="641477"/>
                  </a:lnTo>
                  <a:lnTo>
                    <a:pt x="0" y="113411"/>
                  </a:lnTo>
                  <a:close/>
                </a:path>
                <a:path w="685800" h="665479">
                  <a:moveTo>
                    <a:pt x="48641" y="113411"/>
                  </a:moveTo>
                  <a:lnTo>
                    <a:pt x="48641" y="56006"/>
                  </a:lnTo>
                  <a:lnTo>
                    <a:pt x="635000" y="56006"/>
                  </a:lnTo>
                  <a:lnTo>
                    <a:pt x="635000" y="501650"/>
                  </a:lnTo>
                  <a:lnTo>
                    <a:pt x="618585" y="502126"/>
                  </a:lnTo>
                  <a:lnTo>
                    <a:pt x="604266" y="503174"/>
                  </a:lnTo>
                  <a:lnTo>
                    <a:pt x="594137" y="504221"/>
                  </a:lnTo>
                  <a:lnTo>
                    <a:pt x="590296" y="504698"/>
                  </a:lnTo>
                </a:path>
                <a:path w="685800" h="665479">
                  <a:moveTo>
                    <a:pt x="94361" y="56006"/>
                  </a:moveTo>
                  <a:lnTo>
                    <a:pt x="94361" y="0"/>
                  </a:lnTo>
                  <a:lnTo>
                    <a:pt x="685800" y="0"/>
                  </a:lnTo>
                  <a:lnTo>
                    <a:pt x="685800" y="444246"/>
                  </a:lnTo>
                  <a:lnTo>
                    <a:pt x="667146" y="444603"/>
                  </a:lnTo>
                  <a:lnTo>
                    <a:pt x="650875" y="445388"/>
                  </a:lnTo>
                  <a:lnTo>
                    <a:pt x="639365" y="446174"/>
                  </a:lnTo>
                  <a:lnTo>
                    <a:pt x="635000" y="446531"/>
                  </a:lnTo>
                </a:path>
              </a:pathLst>
            </a:custGeom>
            <a:ln w="28575">
              <a:solidFill>
                <a:srgbClr val="6E6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95575" y="5088128"/>
              <a:ext cx="344805" cy="111125"/>
            </a:xfrm>
            <a:custGeom>
              <a:avLst/>
              <a:gdLst/>
              <a:ahLst/>
              <a:cxnLst/>
              <a:rect l="l" t="t" r="r" b="b"/>
              <a:pathLst>
                <a:path w="344805" h="111125">
                  <a:moveTo>
                    <a:pt x="306650" y="55372"/>
                  </a:moveTo>
                  <a:lnTo>
                    <a:pt x="240030" y="94234"/>
                  </a:lnTo>
                  <a:lnTo>
                    <a:pt x="238506" y="100076"/>
                  </a:lnTo>
                  <a:lnTo>
                    <a:pt x="243839" y="109220"/>
                  </a:lnTo>
                  <a:lnTo>
                    <a:pt x="249681" y="110744"/>
                  </a:lnTo>
                  <a:lnTo>
                    <a:pt x="328231" y="64897"/>
                  </a:lnTo>
                  <a:lnTo>
                    <a:pt x="325627" y="64897"/>
                  </a:lnTo>
                  <a:lnTo>
                    <a:pt x="325627" y="63627"/>
                  </a:lnTo>
                  <a:lnTo>
                    <a:pt x="320801" y="63627"/>
                  </a:lnTo>
                  <a:lnTo>
                    <a:pt x="306650" y="55372"/>
                  </a:lnTo>
                  <a:close/>
                </a:path>
                <a:path w="344805" h="111125">
                  <a:moveTo>
                    <a:pt x="290321" y="45847"/>
                  </a:moveTo>
                  <a:lnTo>
                    <a:pt x="0" y="45847"/>
                  </a:lnTo>
                  <a:lnTo>
                    <a:pt x="0" y="64897"/>
                  </a:lnTo>
                  <a:lnTo>
                    <a:pt x="290321" y="64897"/>
                  </a:lnTo>
                  <a:lnTo>
                    <a:pt x="306650" y="55372"/>
                  </a:lnTo>
                  <a:lnTo>
                    <a:pt x="290321" y="45847"/>
                  </a:lnTo>
                  <a:close/>
                </a:path>
                <a:path w="344805" h="111125">
                  <a:moveTo>
                    <a:pt x="328232" y="45847"/>
                  </a:moveTo>
                  <a:lnTo>
                    <a:pt x="325627" y="45847"/>
                  </a:lnTo>
                  <a:lnTo>
                    <a:pt x="325627" y="64897"/>
                  </a:lnTo>
                  <a:lnTo>
                    <a:pt x="328231" y="64897"/>
                  </a:lnTo>
                  <a:lnTo>
                    <a:pt x="344550" y="55372"/>
                  </a:lnTo>
                  <a:lnTo>
                    <a:pt x="328232" y="45847"/>
                  </a:lnTo>
                  <a:close/>
                </a:path>
                <a:path w="344805" h="111125">
                  <a:moveTo>
                    <a:pt x="320801" y="47117"/>
                  </a:moveTo>
                  <a:lnTo>
                    <a:pt x="306650" y="55372"/>
                  </a:lnTo>
                  <a:lnTo>
                    <a:pt x="320801" y="63627"/>
                  </a:lnTo>
                  <a:lnTo>
                    <a:pt x="320801" y="47117"/>
                  </a:lnTo>
                  <a:close/>
                </a:path>
                <a:path w="344805" h="111125">
                  <a:moveTo>
                    <a:pt x="325627" y="47117"/>
                  </a:moveTo>
                  <a:lnTo>
                    <a:pt x="320801" y="47117"/>
                  </a:lnTo>
                  <a:lnTo>
                    <a:pt x="320801" y="63627"/>
                  </a:lnTo>
                  <a:lnTo>
                    <a:pt x="325627" y="63627"/>
                  </a:lnTo>
                  <a:lnTo>
                    <a:pt x="325627" y="47117"/>
                  </a:lnTo>
                  <a:close/>
                </a:path>
                <a:path w="344805" h="111125">
                  <a:moveTo>
                    <a:pt x="249681" y="0"/>
                  </a:moveTo>
                  <a:lnTo>
                    <a:pt x="243839" y="1524"/>
                  </a:lnTo>
                  <a:lnTo>
                    <a:pt x="238506" y="10668"/>
                  </a:lnTo>
                  <a:lnTo>
                    <a:pt x="240030" y="16510"/>
                  </a:lnTo>
                  <a:lnTo>
                    <a:pt x="306650" y="55372"/>
                  </a:lnTo>
                  <a:lnTo>
                    <a:pt x="320801" y="47117"/>
                  </a:lnTo>
                  <a:lnTo>
                    <a:pt x="325627" y="47117"/>
                  </a:lnTo>
                  <a:lnTo>
                    <a:pt x="325627" y="45847"/>
                  </a:lnTo>
                  <a:lnTo>
                    <a:pt x="328232" y="45847"/>
                  </a:lnTo>
                  <a:lnTo>
                    <a:pt x="24968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35090" y="3889057"/>
            <a:ext cx="1195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Spécification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0" dirty="0"/>
              <a:pPr marL="147320">
                <a:lnSpc>
                  <a:spcPct val="100000"/>
                </a:lnSpc>
                <a:spcBef>
                  <a:spcPts val="220"/>
                </a:spcBef>
              </a:pPr>
              <a:t>3</a:t>
            </a:fld>
            <a:endParaRPr spc="-50" dirty="0"/>
          </a:p>
        </p:txBody>
      </p:sp>
      <p:sp>
        <p:nvSpPr>
          <p:cNvPr id="29" name="object 29"/>
          <p:cNvSpPr txBox="1"/>
          <p:nvPr/>
        </p:nvSpPr>
        <p:spPr>
          <a:xfrm>
            <a:off x="7538466" y="4773866"/>
            <a:ext cx="1089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Conception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7225" y="4534217"/>
            <a:ext cx="90424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9850" marR="5080" indent="-5715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Times New Roman"/>
                <a:cs typeface="Times New Roman"/>
              </a:rPr>
              <a:t>Cahier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de </a:t>
            </a:r>
            <a:r>
              <a:rPr sz="1800" spc="-10" dirty="0">
                <a:latin typeface="Times New Roman"/>
                <a:cs typeface="Times New Roman"/>
              </a:rPr>
              <a:t>charges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08836" y="5382259"/>
            <a:ext cx="903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Cahier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65985" y="5658802"/>
            <a:ext cx="18503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charges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fonctionnel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44950" y="5905817"/>
            <a:ext cx="108966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9850" marR="5080" indent="-5715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Times New Roman"/>
                <a:cs typeface="Times New Roman"/>
              </a:rPr>
              <a:t>Dossier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de </a:t>
            </a:r>
            <a:r>
              <a:rPr sz="1800" spc="-10" dirty="0">
                <a:latin typeface="Times New Roman"/>
                <a:cs typeface="Times New Roman"/>
              </a:rPr>
              <a:t>conception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34036"/>
            <a:ext cx="8978900" cy="538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3000" b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N-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tiers(5)</a:t>
            </a:r>
            <a:endParaRPr sz="3000">
              <a:latin typeface="Times New Roman"/>
              <a:cs typeface="Times New Roman"/>
            </a:endParaRPr>
          </a:p>
          <a:p>
            <a:pPr marL="450215" lvl="1" indent="-342900">
              <a:lnSpc>
                <a:spcPct val="100000"/>
              </a:lnSpc>
              <a:spcBef>
                <a:spcPts val="2750"/>
              </a:spcBef>
              <a:buFont typeface="Wingdings"/>
              <a:buChar char=""/>
              <a:tabLst>
                <a:tab pos="45021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Avantages</a:t>
            </a:r>
            <a:endParaRPr sz="2400">
              <a:latin typeface="Times New Roman"/>
              <a:cs typeface="Times New Roman"/>
            </a:endParaRPr>
          </a:p>
          <a:p>
            <a:pPr marL="392430" marR="5080" indent="-285115">
              <a:lnSpc>
                <a:spcPts val="2550"/>
              </a:lnSpc>
              <a:spcBef>
                <a:spcPts val="254"/>
              </a:spcBef>
              <a:buFont typeface="Wingdings"/>
              <a:buChar char=""/>
              <a:tabLst>
                <a:tab pos="393700" algn="l"/>
              </a:tabLst>
            </a:pPr>
            <a:r>
              <a:rPr sz="2150" dirty="0">
                <a:latin typeface="Times New Roman"/>
                <a:cs typeface="Times New Roman"/>
              </a:rPr>
              <a:t>Le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poste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client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ne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supporte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plus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des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65" dirty="0">
                <a:latin typeface="Times New Roman"/>
                <a:cs typeface="Times New Roman"/>
              </a:rPr>
              <a:t>traitements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réduire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coûts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liés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au 	</a:t>
            </a:r>
            <a:r>
              <a:rPr sz="2150" dirty="0">
                <a:latin typeface="Times New Roman"/>
                <a:cs typeface="Times New Roman"/>
              </a:rPr>
              <a:t>déploiement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et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à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la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maintenance.</a:t>
            </a:r>
            <a:endParaRPr sz="2150">
              <a:latin typeface="Times New Roman"/>
              <a:cs typeface="Times New Roman"/>
            </a:endParaRPr>
          </a:p>
          <a:p>
            <a:pPr marL="393065" indent="-285750">
              <a:lnSpc>
                <a:spcPct val="100000"/>
              </a:lnSpc>
              <a:spcBef>
                <a:spcPts val="50"/>
              </a:spcBef>
              <a:buFont typeface="Wingdings"/>
              <a:buChar char=""/>
              <a:tabLst>
                <a:tab pos="393065" algn="l"/>
                <a:tab pos="860425" algn="l"/>
                <a:tab pos="2204720" algn="l"/>
                <a:tab pos="3091815" algn="l"/>
                <a:tab pos="3740150" algn="l"/>
                <a:tab pos="4607560" algn="l"/>
                <a:tab pos="5970905" algn="l"/>
                <a:tab pos="6457315" algn="l"/>
                <a:tab pos="7172325" algn="l"/>
                <a:tab pos="7639684" algn="l"/>
              </a:tabLst>
            </a:pPr>
            <a:r>
              <a:rPr sz="2150" spc="-25" dirty="0">
                <a:latin typeface="Times New Roman"/>
                <a:cs typeface="Times New Roman"/>
              </a:rPr>
              <a:t>les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ressources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réseau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30" dirty="0">
                <a:latin typeface="Times New Roman"/>
                <a:cs typeface="Times New Roman"/>
              </a:rPr>
              <a:t>sont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mieux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exploitées.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65" dirty="0">
                <a:latin typeface="Times New Roman"/>
                <a:cs typeface="Times New Roman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effet,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les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5" dirty="0">
                <a:latin typeface="Times New Roman"/>
                <a:cs typeface="Times New Roman"/>
              </a:rPr>
              <a:t>traitements</a:t>
            </a:r>
            <a:endParaRPr sz="21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5"/>
              </a:spcBef>
            </a:pPr>
            <a:r>
              <a:rPr sz="2150" dirty="0">
                <a:latin typeface="Times New Roman"/>
                <a:cs typeface="Times New Roman"/>
              </a:rPr>
              <a:t>applicatifs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sont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centralisés</a:t>
            </a:r>
            <a:endParaRPr sz="2150">
              <a:latin typeface="Times New Roman"/>
              <a:cs typeface="Times New Roman"/>
            </a:endParaRPr>
          </a:p>
          <a:p>
            <a:pPr marL="393065" indent="-285750">
              <a:lnSpc>
                <a:spcPct val="100000"/>
              </a:lnSpc>
              <a:spcBef>
                <a:spcPts val="50"/>
              </a:spcBef>
              <a:buFont typeface="Wingdings"/>
              <a:buChar char=""/>
              <a:tabLst>
                <a:tab pos="393065" algn="l"/>
              </a:tabLst>
            </a:pPr>
            <a:r>
              <a:rPr sz="2150" dirty="0">
                <a:latin typeface="Times New Roman"/>
                <a:cs typeface="Times New Roman"/>
              </a:rPr>
              <a:t>la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fiabilité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et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performances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280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certains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65" dirty="0">
                <a:latin typeface="Times New Roman"/>
                <a:cs typeface="Times New Roman"/>
              </a:rPr>
              <a:t>traitements</a:t>
            </a:r>
            <a:r>
              <a:rPr sz="2150" spc="300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Times New Roman"/>
                <a:cs typeface="Times New Roman"/>
              </a:rPr>
              <a:t>sont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améliorées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par</a:t>
            </a:r>
            <a:endParaRPr sz="21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latin typeface="Times New Roman"/>
                <a:cs typeface="Times New Roman"/>
              </a:rPr>
              <a:t>leur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centralisation.</a:t>
            </a:r>
            <a:endParaRPr sz="2150">
              <a:latin typeface="Times New Roman"/>
              <a:cs typeface="Times New Roman"/>
            </a:endParaRPr>
          </a:p>
          <a:p>
            <a:pPr marL="459105" indent="-351790">
              <a:lnSpc>
                <a:spcPct val="100000"/>
              </a:lnSpc>
              <a:spcBef>
                <a:spcPts val="50"/>
              </a:spcBef>
              <a:buFont typeface="Wingdings"/>
              <a:buChar char=""/>
              <a:tabLst>
                <a:tab pos="459105" algn="l"/>
                <a:tab pos="1175385" algn="l"/>
                <a:tab pos="1575435" algn="l"/>
                <a:tab pos="2481580" algn="l"/>
                <a:tab pos="3348990" algn="l"/>
                <a:tab pos="4092575" algn="l"/>
                <a:tab pos="4769485" algn="l"/>
                <a:tab pos="5742305" algn="l"/>
                <a:tab pos="6142990" algn="l"/>
                <a:tab pos="7048500" algn="l"/>
                <a:tab pos="7449184" algn="l"/>
                <a:tab pos="8764905" algn="l"/>
              </a:tabLst>
            </a:pPr>
            <a:r>
              <a:rPr sz="2150" spc="45" dirty="0">
                <a:latin typeface="Times New Roman"/>
                <a:cs typeface="Times New Roman"/>
              </a:rPr>
              <a:t>Prise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25" dirty="0">
                <a:latin typeface="Times New Roman"/>
                <a:cs typeface="Times New Roman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charge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simple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d’une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forte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montée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25" dirty="0">
                <a:latin typeface="Times New Roman"/>
                <a:cs typeface="Times New Roman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charge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35" dirty="0">
                <a:latin typeface="Times New Roman"/>
                <a:cs typeface="Times New Roman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renforçant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le</a:t>
            </a:r>
            <a:endParaRPr sz="21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2150" dirty="0">
                <a:latin typeface="Times New Roman"/>
                <a:cs typeface="Times New Roman"/>
              </a:rPr>
              <a:t>service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applicatif.</a:t>
            </a:r>
            <a:endParaRPr sz="2150">
              <a:latin typeface="Times New Roman"/>
              <a:cs typeface="Times New Roman"/>
            </a:endParaRPr>
          </a:p>
          <a:p>
            <a:pPr marL="522605" lvl="1" indent="-342900">
              <a:lnSpc>
                <a:spcPct val="100000"/>
              </a:lnSpc>
              <a:spcBef>
                <a:spcPts val="915"/>
              </a:spcBef>
              <a:buFont typeface="Wingdings"/>
              <a:buChar char=""/>
              <a:tabLst>
                <a:tab pos="52260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Inconvénients</a:t>
            </a:r>
            <a:endParaRPr sz="2400">
              <a:latin typeface="Times New Roman"/>
              <a:cs typeface="Times New Roman"/>
            </a:endParaRPr>
          </a:p>
          <a:p>
            <a:pPr marL="521334" marR="406400" indent="-342265">
              <a:lnSpc>
                <a:spcPct val="102000"/>
              </a:lnSpc>
              <a:spcBef>
                <a:spcPts val="20"/>
              </a:spcBef>
              <a:buFont typeface="Wingdings"/>
              <a:buChar char=""/>
              <a:tabLst>
                <a:tab pos="522605" algn="l"/>
              </a:tabLst>
            </a:pPr>
            <a:r>
              <a:rPr sz="2150" dirty="0">
                <a:latin typeface="Times New Roman"/>
                <a:cs typeface="Times New Roman"/>
              </a:rPr>
              <a:t>Une</a:t>
            </a:r>
            <a:r>
              <a:rPr sz="2150" spc="300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expertise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développement,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plus</a:t>
            </a:r>
            <a:r>
              <a:rPr sz="2150" spc="3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longue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que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dans</a:t>
            </a:r>
            <a:r>
              <a:rPr sz="2150" spc="3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</a:t>
            </a:r>
            <a:r>
              <a:rPr sz="2150" spc="3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cadre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d'une 	</a:t>
            </a:r>
            <a:r>
              <a:rPr sz="2150" dirty="0">
                <a:latin typeface="Times New Roman"/>
                <a:cs typeface="Times New Roman"/>
              </a:rPr>
              <a:t>architecture</a:t>
            </a:r>
            <a:r>
              <a:rPr sz="2150" spc="3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2-tiers,</a:t>
            </a:r>
            <a:r>
              <a:rPr sz="2150" spc="4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est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nécessaire.</a:t>
            </a:r>
            <a:endParaRPr sz="2150">
              <a:latin typeface="Times New Roman"/>
              <a:cs typeface="Times New Roman"/>
            </a:endParaRPr>
          </a:p>
          <a:p>
            <a:pPr marL="521970" indent="-342265">
              <a:lnSpc>
                <a:spcPct val="100000"/>
              </a:lnSpc>
              <a:spcBef>
                <a:spcPts val="125"/>
              </a:spcBef>
              <a:buFont typeface="Wingdings"/>
              <a:buChar char=""/>
              <a:tabLst>
                <a:tab pos="521970" algn="l"/>
              </a:tabLst>
            </a:pPr>
            <a:r>
              <a:rPr sz="2150" dirty="0">
                <a:latin typeface="Times New Roman"/>
                <a:cs typeface="Times New Roman"/>
              </a:rPr>
              <a:t>Les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coûts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développements</a:t>
            </a:r>
            <a:r>
              <a:rPr sz="2150" spc="3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sont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plus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élevés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que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pour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du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2-</a:t>
            </a:r>
            <a:r>
              <a:rPr sz="2150" spc="-10" dirty="0">
                <a:latin typeface="Times New Roman"/>
                <a:cs typeface="Times New Roman"/>
              </a:rPr>
              <a:t>tiers.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34036"/>
            <a:ext cx="675830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3000" b="1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orientée</a:t>
            </a:r>
            <a:r>
              <a:rPr sz="3000" b="1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r>
              <a:rPr sz="3000" b="1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(SOA)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31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258445" y="1058481"/>
            <a:ext cx="8822690" cy="2595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3535" algn="just">
              <a:lnSpc>
                <a:spcPct val="101699"/>
              </a:lnSpc>
              <a:spcBef>
                <a:spcPts val="5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Style</a:t>
            </a:r>
            <a:r>
              <a:rPr sz="2400" spc="4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d’</a:t>
            </a:r>
            <a:r>
              <a:rPr sz="2400" b="1" dirty="0">
                <a:latin typeface="Times New Roman"/>
                <a:cs typeface="Times New Roman"/>
              </a:rPr>
              <a:t>architecture</a:t>
            </a:r>
            <a:r>
              <a:rPr sz="2400" b="1" spc="49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distribuée</a:t>
            </a:r>
            <a:r>
              <a:rPr sz="2400" b="1" spc="5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qui</a:t>
            </a:r>
            <a:r>
              <a:rPr sz="2400" spc="450" dirty="0">
                <a:latin typeface="Times New Roman"/>
                <a:cs typeface="Times New Roman"/>
              </a:rPr>
              <a:t>  </a:t>
            </a:r>
            <a:r>
              <a:rPr sz="2400" spc="55" dirty="0">
                <a:latin typeface="Times New Roman"/>
                <a:cs typeface="Times New Roman"/>
              </a:rPr>
              <a:t>permet</a:t>
            </a:r>
            <a:r>
              <a:rPr sz="2400" spc="4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4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fournir</a:t>
            </a:r>
            <a:r>
              <a:rPr sz="2400" spc="48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ou </a:t>
            </a:r>
            <a:r>
              <a:rPr sz="2400" dirty="0">
                <a:latin typeface="Times New Roman"/>
                <a:cs typeface="Times New Roman"/>
              </a:rPr>
              <a:t>consommer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processus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métier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tant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service</a:t>
            </a:r>
            <a:r>
              <a:rPr sz="2400" b="1" u="none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indent="-342265" algn="just">
              <a:lnSpc>
                <a:spcPts val="2840"/>
              </a:lnSpc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Offre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réutilisables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et </a:t>
            </a:r>
            <a:r>
              <a:rPr sz="2400" b="1" dirty="0">
                <a:latin typeface="Times New Roman"/>
                <a:cs typeface="Times New Roman"/>
              </a:rPr>
              <a:t>interopérables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interfaces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standards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(construites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autour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XML).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400"/>
              </a:lnSpc>
              <a:spcBef>
                <a:spcPts val="4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Plusieurs</a:t>
            </a:r>
            <a:r>
              <a:rPr sz="2400" spc="4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partenaires</a:t>
            </a:r>
            <a:r>
              <a:rPr sz="2400" spc="434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peuvent</a:t>
            </a:r>
            <a:r>
              <a:rPr sz="2400" spc="4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communiquer</a:t>
            </a:r>
            <a:r>
              <a:rPr sz="2400" spc="430" dirty="0">
                <a:latin typeface="Times New Roman"/>
                <a:cs typeface="Times New Roman"/>
              </a:rPr>
              <a:t>  </a:t>
            </a:r>
            <a:r>
              <a:rPr sz="2400" spc="70" dirty="0">
                <a:latin typeface="Times New Roman"/>
                <a:cs typeface="Times New Roman"/>
              </a:rPr>
              <a:t>et</a:t>
            </a:r>
            <a:r>
              <a:rPr sz="2400" spc="409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échanger</a:t>
            </a:r>
            <a:r>
              <a:rPr sz="2400" spc="42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des </a:t>
            </a:r>
            <a:r>
              <a:rPr sz="2400" dirty="0">
                <a:latin typeface="Times New Roman"/>
                <a:cs typeface="Times New Roman"/>
              </a:rPr>
              <a:t>données</a:t>
            </a:r>
            <a:r>
              <a:rPr sz="2400" spc="5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dans</a:t>
            </a:r>
            <a:r>
              <a:rPr sz="2400" spc="49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49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contexte</a:t>
            </a:r>
            <a:r>
              <a:rPr sz="2400" spc="5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5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SOA</a:t>
            </a:r>
            <a:r>
              <a:rPr sz="2400" spc="52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indépendamment</a:t>
            </a:r>
            <a:r>
              <a:rPr sz="2400" b="1" spc="509" dirty="0">
                <a:latin typeface="Times New Roman"/>
                <a:cs typeface="Times New Roman"/>
              </a:rPr>
              <a:t>  </a:t>
            </a:r>
            <a:r>
              <a:rPr sz="2400" b="1" spc="-25" dirty="0">
                <a:latin typeface="Times New Roman"/>
                <a:cs typeface="Times New Roman"/>
              </a:rPr>
              <a:t>des </a:t>
            </a:r>
            <a:r>
              <a:rPr sz="2400" b="1" dirty="0">
                <a:latin typeface="Times New Roman"/>
                <a:cs typeface="Times New Roman"/>
              </a:rPr>
              <a:t>Plateformes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85" dirty="0">
                <a:latin typeface="Times New Roman"/>
                <a:cs typeface="Times New Roman"/>
              </a:rPr>
              <a:t>et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langages.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50" y="0"/>
            <a:ext cx="9010650" cy="2943860"/>
            <a:chOff x="133350" y="0"/>
            <a:chExt cx="9010650" cy="2943860"/>
          </a:xfrm>
        </p:grpSpPr>
        <p:sp>
          <p:nvSpPr>
            <p:cNvPr id="3" name="object 3"/>
            <p:cNvSpPr/>
            <p:nvPr/>
          </p:nvSpPr>
          <p:spPr>
            <a:xfrm>
              <a:off x="614362" y="2138426"/>
              <a:ext cx="1943735" cy="790575"/>
            </a:xfrm>
            <a:custGeom>
              <a:avLst/>
              <a:gdLst/>
              <a:ahLst/>
              <a:cxnLst/>
              <a:rect l="l" t="t" r="r" b="b"/>
              <a:pathLst>
                <a:path w="1943735" h="790575">
                  <a:moveTo>
                    <a:pt x="1811337" y="0"/>
                  </a:moveTo>
                  <a:lnTo>
                    <a:pt x="131762" y="0"/>
                  </a:lnTo>
                  <a:lnTo>
                    <a:pt x="90115" y="6710"/>
                  </a:lnTo>
                  <a:lnTo>
                    <a:pt x="53945" y="25400"/>
                  </a:lnTo>
                  <a:lnTo>
                    <a:pt x="25422" y="53903"/>
                  </a:lnTo>
                  <a:lnTo>
                    <a:pt x="6717" y="90058"/>
                  </a:lnTo>
                  <a:lnTo>
                    <a:pt x="0" y="131699"/>
                  </a:lnTo>
                  <a:lnTo>
                    <a:pt x="0" y="658749"/>
                  </a:lnTo>
                  <a:lnTo>
                    <a:pt x="6717" y="700402"/>
                  </a:lnTo>
                  <a:lnTo>
                    <a:pt x="25422" y="736588"/>
                  </a:lnTo>
                  <a:lnTo>
                    <a:pt x="53945" y="765130"/>
                  </a:lnTo>
                  <a:lnTo>
                    <a:pt x="90115" y="783851"/>
                  </a:lnTo>
                  <a:lnTo>
                    <a:pt x="131762" y="790575"/>
                  </a:lnTo>
                  <a:lnTo>
                    <a:pt x="1811337" y="790575"/>
                  </a:lnTo>
                  <a:lnTo>
                    <a:pt x="1852991" y="783851"/>
                  </a:lnTo>
                  <a:lnTo>
                    <a:pt x="1889177" y="765130"/>
                  </a:lnTo>
                  <a:lnTo>
                    <a:pt x="1917718" y="736588"/>
                  </a:lnTo>
                  <a:lnTo>
                    <a:pt x="1936439" y="700402"/>
                  </a:lnTo>
                  <a:lnTo>
                    <a:pt x="1943163" y="658749"/>
                  </a:lnTo>
                  <a:lnTo>
                    <a:pt x="1943163" y="131699"/>
                  </a:lnTo>
                  <a:lnTo>
                    <a:pt x="1936439" y="90058"/>
                  </a:lnTo>
                  <a:lnTo>
                    <a:pt x="1917718" y="53903"/>
                  </a:lnTo>
                  <a:lnTo>
                    <a:pt x="1889177" y="25400"/>
                  </a:lnTo>
                  <a:lnTo>
                    <a:pt x="1852991" y="6710"/>
                  </a:lnTo>
                  <a:lnTo>
                    <a:pt x="181133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4362" y="2138426"/>
              <a:ext cx="1943735" cy="790575"/>
            </a:xfrm>
            <a:custGeom>
              <a:avLst/>
              <a:gdLst/>
              <a:ahLst/>
              <a:cxnLst/>
              <a:rect l="l" t="t" r="r" b="b"/>
              <a:pathLst>
                <a:path w="1943735" h="790575">
                  <a:moveTo>
                    <a:pt x="0" y="131699"/>
                  </a:moveTo>
                  <a:lnTo>
                    <a:pt x="6717" y="90058"/>
                  </a:lnTo>
                  <a:lnTo>
                    <a:pt x="25422" y="53903"/>
                  </a:lnTo>
                  <a:lnTo>
                    <a:pt x="53945" y="25400"/>
                  </a:lnTo>
                  <a:lnTo>
                    <a:pt x="90115" y="6710"/>
                  </a:lnTo>
                  <a:lnTo>
                    <a:pt x="131762" y="0"/>
                  </a:lnTo>
                  <a:lnTo>
                    <a:pt x="1811337" y="0"/>
                  </a:lnTo>
                  <a:lnTo>
                    <a:pt x="1852991" y="6710"/>
                  </a:lnTo>
                  <a:lnTo>
                    <a:pt x="1889177" y="25400"/>
                  </a:lnTo>
                  <a:lnTo>
                    <a:pt x="1917718" y="53903"/>
                  </a:lnTo>
                  <a:lnTo>
                    <a:pt x="1936439" y="90058"/>
                  </a:lnTo>
                  <a:lnTo>
                    <a:pt x="1943163" y="131699"/>
                  </a:lnTo>
                  <a:lnTo>
                    <a:pt x="1943163" y="658749"/>
                  </a:lnTo>
                  <a:lnTo>
                    <a:pt x="1936439" y="700402"/>
                  </a:lnTo>
                  <a:lnTo>
                    <a:pt x="1917718" y="736588"/>
                  </a:lnTo>
                  <a:lnTo>
                    <a:pt x="1889177" y="765130"/>
                  </a:lnTo>
                  <a:lnTo>
                    <a:pt x="1852991" y="783851"/>
                  </a:lnTo>
                  <a:lnTo>
                    <a:pt x="1811337" y="790575"/>
                  </a:lnTo>
                  <a:lnTo>
                    <a:pt x="131762" y="790575"/>
                  </a:lnTo>
                  <a:lnTo>
                    <a:pt x="90115" y="783851"/>
                  </a:lnTo>
                  <a:lnTo>
                    <a:pt x="53945" y="765130"/>
                  </a:lnTo>
                  <a:lnTo>
                    <a:pt x="25422" y="736588"/>
                  </a:lnTo>
                  <a:lnTo>
                    <a:pt x="6717" y="700402"/>
                  </a:lnTo>
                  <a:lnTo>
                    <a:pt x="0" y="658749"/>
                  </a:lnTo>
                  <a:lnTo>
                    <a:pt x="0" y="131699"/>
                  </a:lnTo>
                  <a:close/>
                </a:path>
              </a:pathLst>
            </a:custGeom>
            <a:ln w="28575">
              <a:solidFill>
                <a:srgbClr val="6E6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83651" y="6463665"/>
            <a:ext cx="2349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Black"/>
                <a:cs typeface="Arial Black"/>
              </a:rPr>
              <a:t>32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157" y="3006153"/>
            <a:ext cx="8767445" cy="33293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Fournisseur</a:t>
            </a:r>
            <a:r>
              <a:rPr sz="2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2400"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-310" dirty="0">
                <a:latin typeface="Times New Roman"/>
                <a:cs typeface="Times New Roman"/>
              </a:rPr>
              <a:t>:</a:t>
            </a:r>
            <a:endParaRPr sz="275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80"/>
              </a:spcBef>
              <a:buFont typeface="Wingdings"/>
              <a:buChar char=""/>
              <a:tabLst>
                <a:tab pos="812165" algn="l"/>
              </a:tabLst>
            </a:pPr>
            <a:r>
              <a:rPr sz="2000" b="1" dirty="0">
                <a:latin typeface="Times New Roman"/>
                <a:cs typeface="Times New Roman"/>
              </a:rPr>
              <a:t>Fournit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un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accessible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adresse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812800" algn="l"/>
              </a:tabLst>
            </a:pPr>
            <a:r>
              <a:rPr sz="2000" b="1" dirty="0">
                <a:latin typeface="Times New Roman"/>
                <a:cs typeface="Times New Roman"/>
              </a:rPr>
              <a:t>publie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contrat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dans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registre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0" dirty="0">
                <a:latin typeface="Times New Roman"/>
                <a:cs typeface="Times New Roman"/>
              </a:rPr>
              <a:t> services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ts val="2390"/>
              </a:lnSpc>
              <a:buFont typeface="Wingdings"/>
              <a:buChar char=""/>
              <a:tabLst>
                <a:tab pos="812800" algn="l"/>
              </a:tabLst>
            </a:pPr>
            <a:r>
              <a:rPr sz="2000" spc="70" dirty="0">
                <a:latin typeface="Times New Roman"/>
                <a:cs typeface="Times New Roman"/>
              </a:rPr>
              <a:t>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exécute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requêtes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consommateurs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Consommateur</a:t>
            </a:r>
            <a:r>
              <a:rPr sz="2400" b="1" spc="2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24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85" dirty="0">
                <a:latin typeface="Times New Roman"/>
                <a:cs typeface="Times New Roman"/>
              </a:rPr>
              <a:t>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application,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service…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75"/>
              </a:spcBef>
              <a:buFont typeface="Wingdings"/>
              <a:buChar char=""/>
              <a:tabLst>
                <a:tab pos="812800" algn="l"/>
              </a:tabLst>
            </a:pPr>
            <a:r>
              <a:rPr sz="2000" b="1" dirty="0">
                <a:latin typeface="Times New Roman"/>
                <a:cs typeface="Times New Roman"/>
              </a:rPr>
              <a:t>Cherche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dans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registre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adresse)</a:t>
            </a:r>
            <a:endParaRPr sz="2000">
              <a:latin typeface="Times New Roman"/>
              <a:cs typeface="Times New Roman"/>
            </a:endParaRPr>
          </a:p>
          <a:p>
            <a:pPr marL="880110" lvl="1" indent="-410209">
              <a:lnSpc>
                <a:spcPct val="100000"/>
              </a:lnSpc>
              <a:buFont typeface="Wingdings"/>
              <a:buChar char=""/>
              <a:tabLst>
                <a:tab pos="880110" algn="l"/>
              </a:tabLst>
            </a:pPr>
            <a:r>
              <a:rPr sz="2000" spc="-50" dirty="0">
                <a:latin typeface="Times New Roman"/>
                <a:cs typeface="Times New Roman"/>
              </a:rPr>
              <a:t>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55" dirty="0">
                <a:latin typeface="Times New Roman"/>
                <a:cs typeface="Times New Roman"/>
              </a:rPr>
              <a:t>lie</a:t>
            </a:r>
            <a:r>
              <a:rPr sz="2000" b="1" spc="1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dynamiquement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(binding)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ts val="2390"/>
              </a:lnSpc>
              <a:spcBef>
                <a:spcPts val="5"/>
              </a:spcBef>
              <a:buFont typeface="Wingdings"/>
              <a:buChar char=""/>
              <a:tabLst>
                <a:tab pos="812800" algn="l"/>
              </a:tabLst>
            </a:pPr>
            <a:r>
              <a:rPr sz="2000" b="1" dirty="0">
                <a:latin typeface="Times New Roman"/>
                <a:cs typeface="Times New Roman"/>
              </a:rPr>
              <a:t>Invoque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requête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conforme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contrat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ts val="2870"/>
              </a:lnSpc>
              <a:buFont typeface="Wingdings"/>
              <a:buChar char="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Registre</a:t>
            </a:r>
            <a:r>
              <a:rPr sz="2400"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4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services</a:t>
            </a:r>
            <a:r>
              <a:rPr sz="2400" b="1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Annuaire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contrats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880110" lvl="1" indent="-410209">
              <a:lnSpc>
                <a:spcPct val="100000"/>
              </a:lnSpc>
              <a:buFont typeface="Wingdings"/>
              <a:buChar char=""/>
              <a:tabLst>
                <a:tab pos="880110" algn="l"/>
              </a:tabLst>
            </a:pPr>
            <a:r>
              <a:rPr sz="2000" spc="55" dirty="0">
                <a:latin typeface="Times New Roman"/>
                <a:cs typeface="Times New Roman"/>
              </a:rPr>
              <a:t>un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Contrat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décrit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format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d’échange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(format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requête/réponse,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pré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4892" y="6306184"/>
            <a:ext cx="64509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70" dirty="0">
                <a:latin typeface="Times New Roman"/>
                <a:cs typeface="Times New Roman"/>
              </a:rPr>
              <a:t>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post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 </a:t>
            </a:r>
            <a:r>
              <a:rPr sz="2000" spc="-20" dirty="0">
                <a:latin typeface="Times New Roman"/>
                <a:cs typeface="Times New Roman"/>
              </a:rPr>
              <a:t>QoS,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ex: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temps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réponse).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765" y="2235517"/>
            <a:ext cx="158686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8925" marR="5080" indent="-27686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Consommateur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34138" y="1619313"/>
            <a:ext cx="1971675" cy="1371600"/>
            <a:chOff x="5934138" y="1619313"/>
            <a:chExt cx="1971675" cy="1371600"/>
          </a:xfrm>
        </p:grpSpPr>
        <p:sp>
          <p:nvSpPr>
            <p:cNvPr id="10" name="object 10"/>
            <p:cNvSpPr/>
            <p:nvPr/>
          </p:nvSpPr>
          <p:spPr>
            <a:xfrm>
              <a:off x="5948426" y="1633600"/>
              <a:ext cx="1943100" cy="1343025"/>
            </a:xfrm>
            <a:custGeom>
              <a:avLst/>
              <a:gdLst/>
              <a:ahLst/>
              <a:cxnLst/>
              <a:rect l="l" t="t" r="r" b="b"/>
              <a:pathLst>
                <a:path w="1943100" h="1343025">
                  <a:moveTo>
                    <a:pt x="1719199" y="0"/>
                  </a:moveTo>
                  <a:lnTo>
                    <a:pt x="223774" y="0"/>
                  </a:ln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0" y="1119124"/>
                  </a:lnTo>
                  <a:lnTo>
                    <a:pt x="4546" y="1164223"/>
                  </a:lnTo>
                  <a:lnTo>
                    <a:pt x="17587" y="1206240"/>
                  </a:lnTo>
                  <a:lnTo>
                    <a:pt x="38221" y="1244271"/>
                  </a:lnTo>
                  <a:lnTo>
                    <a:pt x="65547" y="1277413"/>
                  </a:lnTo>
                  <a:lnTo>
                    <a:pt x="98666" y="1304763"/>
                  </a:lnTo>
                  <a:lnTo>
                    <a:pt x="136677" y="1325417"/>
                  </a:lnTo>
                  <a:lnTo>
                    <a:pt x="178680" y="1338472"/>
                  </a:lnTo>
                  <a:lnTo>
                    <a:pt x="223774" y="1343025"/>
                  </a:lnTo>
                  <a:lnTo>
                    <a:pt x="1719199" y="1343025"/>
                  </a:lnTo>
                  <a:lnTo>
                    <a:pt x="1764298" y="1338472"/>
                  </a:lnTo>
                  <a:lnTo>
                    <a:pt x="1806315" y="1325417"/>
                  </a:lnTo>
                  <a:lnTo>
                    <a:pt x="1844346" y="1304763"/>
                  </a:lnTo>
                  <a:lnTo>
                    <a:pt x="1877488" y="1277413"/>
                  </a:lnTo>
                  <a:lnTo>
                    <a:pt x="1904838" y="1244271"/>
                  </a:lnTo>
                  <a:lnTo>
                    <a:pt x="1925492" y="1206240"/>
                  </a:lnTo>
                  <a:lnTo>
                    <a:pt x="1938547" y="1164223"/>
                  </a:lnTo>
                  <a:lnTo>
                    <a:pt x="1943100" y="1119124"/>
                  </a:lnTo>
                  <a:lnTo>
                    <a:pt x="1943100" y="223774"/>
                  </a:lnTo>
                  <a:lnTo>
                    <a:pt x="1938547" y="178680"/>
                  </a:lnTo>
                  <a:lnTo>
                    <a:pt x="1925492" y="136677"/>
                  </a:lnTo>
                  <a:lnTo>
                    <a:pt x="1904838" y="98666"/>
                  </a:lnTo>
                  <a:lnTo>
                    <a:pt x="1877488" y="65547"/>
                  </a:lnTo>
                  <a:lnTo>
                    <a:pt x="1844346" y="38221"/>
                  </a:lnTo>
                  <a:lnTo>
                    <a:pt x="1806315" y="17587"/>
                  </a:lnTo>
                  <a:lnTo>
                    <a:pt x="1764298" y="4546"/>
                  </a:lnTo>
                  <a:lnTo>
                    <a:pt x="1719199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8426" y="1633600"/>
              <a:ext cx="1943100" cy="1343025"/>
            </a:xfrm>
            <a:custGeom>
              <a:avLst/>
              <a:gdLst/>
              <a:ahLst/>
              <a:cxnLst/>
              <a:rect l="l" t="t" r="r" b="b"/>
              <a:pathLst>
                <a:path w="1943100" h="134302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1719199" y="0"/>
                  </a:lnTo>
                  <a:lnTo>
                    <a:pt x="1764298" y="4546"/>
                  </a:lnTo>
                  <a:lnTo>
                    <a:pt x="1806315" y="17587"/>
                  </a:lnTo>
                  <a:lnTo>
                    <a:pt x="1844346" y="38221"/>
                  </a:lnTo>
                  <a:lnTo>
                    <a:pt x="1877488" y="65547"/>
                  </a:lnTo>
                  <a:lnTo>
                    <a:pt x="1904838" y="98666"/>
                  </a:lnTo>
                  <a:lnTo>
                    <a:pt x="1925492" y="136677"/>
                  </a:lnTo>
                  <a:lnTo>
                    <a:pt x="1938547" y="178680"/>
                  </a:lnTo>
                  <a:lnTo>
                    <a:pt x="1943100" y="223774"/>
                  </a:lnTo>
                  <a:lnTo>
                    <a:pt x="1943100" y="1119124"/>
                  </a:lnTo>
                  <a:lnTo>
                    <a:pt x="1938547" y="1164223"/>
                  </a:lnTo>
                  <a:lnTo>
                    <a:pt x="1925492" y="1206240"/>
                  </a:lnTo>
                  <a:lnTo>
                    <a:pt x="1904838" y="1244271"/>
                  </a:lnTo>
                  <a:lnTo>
                    <a:pt x="1877488" y="1277413"/>
                  </a:lnTo>
                  <a:lnTo>
                    <a:pt x="1844346" y="1304763"/>
                  </a:lnTo>
                  <a:lnTo>
                    <a:pt x="1806315" y="1325417"/>
                  </a:lnTo>
                  <a:lnTo>
                    <a:pt x="1764298" y="1338472"/>
                  </a:lnTo>
                  <a:lnTo>
                    <a:pt x="1719199" y="1343025"/>
                  </a:lnTo>
                  <a:lnTo>
                    <a:pt x="223774" y="1343025"/>
                  </a:lnTo>
                  <a:lnTo>
                    <a:pt x="178680" y="1338472"/>
                  </a:lnTo>
                  <a:lnTo>
                    <a:pt x="136677" y="1325417"/>
                  </a:lnTo>
                  <a:lnTo>
                    <a:pt x="98666" y="1304763"/>
                  </a:lnTo>
                  <a:lnTo>
                    <a:pt x="65547" y="1277413"/>
                  </a:lnTo>
                  <a:lnTo>
                    <a:pt x="38221" y="1244271"/>
                  </a:lnTo>
                  <a:lnTo>
                    <a:pt x="17587" y="1206240"/>
                  </a:lnTo>
                  <a:lnTo>
                    <a:pt x="4546" y="1164223"/>
                  </a:lnTo>
                  <a:lnTo>
                    <a:pt x="0" y="1119124"/>
                  </a:lnTo>
                  <a:lnTo>
                    <a:pt x="0" y="223774"/>
                  </a:lnTo>
                  <a:close/>
                </a:path>
              </a:pathLst>
            </a:custGeom>
            <a:ln w="28575">
              <a:solidFill>
                <a:srgbClr val="6E6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38926" y="2008187"/>
            <a:ext cx="155257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2275" marR="5080" indent="-410209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Fournisseur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76663" y="781113"/>
            <a:ext cx="1971675" cy="1371600"/>
            <a:chOff x="3276663" y="781113"/>
            <a:chExt cx="1971675" cy="1371600"/>
          </a:xfrm>
        </p:grpSpPr>
        <p:sp>
          <p:nvSpPr>
            <p:cNvPr id="14" name="object 14"/>
            <p:cNvSpPr/>
            <p:nvPr/>
          </p:nvSpPr>
          <p:spPr>
            <a:xfrm>
              <a:off x="3290951" y="795401"/>
              <a:ext cx="1943100" cy="1343025"/>
            </a:xfrm>
            <a:custGeom>
              <a:avLst/>
              <a:gdLst/>
              <a:ahLst/>
              <a:cxnLst/>
              <a:rect l="l" t="t" r="r" b="b"/>
              <a:pathLst>
                <a:path w="1943100" h="1343025">
                  <a:moveTo>
                    <a:pt x="1719199" y="0"/>
                  </a:moveTo>
                  <a:lnTo>
                    <a:pt x="223774" y="0"/>
                  </a:ln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0" y="1119124"/>
                  </a:lnTo>
                  <a:lnTo>
                    <a:pt x="4546" y="1164223"/>
                  </a:lnTo>
                  <a:lnTo>
                    <a:pt x="17587" y="1206240"/>
                  </a:lnTo>
                  <a:lnTo>
                    <a:pt x="38221" y="1244271"/>
                  </a:lnTo>
                  <a:lnTo>
                    <a:pt x="65547" y="1277413"/>
                  </a:lnTo>
                  <a:lnTo>
                    <a:pt x="98666" y="1304763"/>
                  </a:lnTo>
                  <a:lnTo>
                    <a:pt x="136677" y="1325417"/>
                  </a:lnTo>
                  <a:lnTo>
                    <a:pt x="178680" y="1338472"/>
                  </a:lnTo>
                  <a:lnTo>
                    <a:pt x="223774" y="1343025"/>
                  </a:lnTo>
                  <a:lnTo>
                    <a:pt x="1719199" y="1343025"/>
                  </a:lnTo>
                  <a:lnTo>
                    <a:pt x="1764298" y="1338472"/>
                  </a:lnTo>
                  <a:lnTo>
                    <a:pt x="1806315" y="1325417"/>
                  </a:lnTo>
                  <a:lnTo>
                    <a:pt x="1844346" y="1304763"/>
                  </a:lnTo>
                  <a:lnTo>
                    <a:pt x="1877488" y="1277413"/>
                  </a:lnTo>
                  <a:lnTo>
                    <a:pt x="1904838" y="1244271"/>
                  </a:lnTo>
                  <a:lnTo>
                    <a:pt x="1925492" y="1206240"/>
                  </a:lnTo>
                  <a:lnTo>
                    <a:pt x="1938547" y="1164223"/>
                  </a:lnTo>
                  <a:lnTo>
                    <a:pt x="1943100" y="1119124"/>
                  </a:lnTo>
                  <a:lnTo>
                    <a:pt x="1943100" y="223774"/>
                  </a:lnTo>
                  <a:lnTo>
                    <a:pt x="1938547" y="178680"/>
                  </a:lnTo>
                  <a:lnTo>
                    <a:pt x="1925492" y="136677"/>
                  </a:lnTo>
                  <a:lnTo>
                    <a:pt x="1904838" y="98666"/>
                  </a:lnTo>
                  <a:lnTo>
                    <a:pt x="1877488" y="65547"/>
                  </a:lnTo>
                  <a:lnTo>
                    <a:pt x="1844346" y="38221"/>
                  </a:lnTo>
                  <a:lnTo>
                    <a:pt x="1806315" y="17587"/>
                  </a:lnTo>
                  <a:lnTo>
                    <a:pt x="1764298" y="4546"/>
                  </a:lnTo>
                  <a:lnTo>
                    <a:pt x="1719199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0951" y="795401"/>
              <a:ext cx="1943100" cy="1343025"/>
            </a:xfrm>
            <a:custGeom>
              <a:avLst/>
              <a:gdLst/>
              <a:ahLst/>
              <a:cxnLst/>
              <a:rect l="l" t="t" r="r" b="b"/>
              <a:pathLst>
                <a:path w="1943100" h="134302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1719199" y="0"/>
                  </a:lnTo>
                  <a:lnTo>
                    <a:pt x="1764298" y="4546"/>
                  </a:lnTo>
                  <a:lnTo>
                    <a:pt x="1806315" y="17587"/>
                  </a:lnTo>
                  <a:lnTo>
                    <a:pt x="1844346" y="38221"/>
                  </a:lnTo>
                  <a:lnTo>
                    <a:pt x="1877488" y="65547"/>
                  </a:lnTo>
                  <a:lnTo>
                    <a:pt x="1904838" y="98666"/>
                  </a:lnTo>
                  <a:lnTo>
                    <a:pt x="1925492" y="136677"/>
                  </a:lnTo>
                  <a:lnTo>
                    <a:pt x="1938547" y="178680"/>
                  </a:lnTo>
                  <a:lnTo>
                    <a:pt x="1943100" y="223774"/>
                  </a:lnTo>
                  <a:lnTo>
                    <a:pt x="1943100" y="1119124"/>
                  </a:lnTo>
                  <a:lnTo>
                    <a:pt x="1938547" y="1164223"/>
                  </a:lnTo>
                  <a:lnTo>
                    <a:pt x="1925492" y="1206240"/>
                  </a:lnTo>
                  <a:lnTo>
                    <a:pt x="1904838" y="1244271"/>
                  </a:lnTo>
                  <a:lnTo>
                    <a:pt x="1877488" y="1277413"/>
                  </a:lnTo>
                  <a:lnTo>
                    <a:pt x="1844346" y="1304763"/>
                  </a:lnTo>
                  <a:lnTo>
                    <a:pt x="1806315" y="1325417"/>
                  </a:lnTo>
                  <a:lnTo>
                    <a:pt x="1764298" y="1338472"/>
                  </a:lnTo>
                  <a:lnTo>
                    <a:pt x="1719199" y="1343025"/>
                  </a:lnTo>
                  <a:lnTo>
                    <a:pt x="223774" y="1343025"/>
                  </a:lnTo>
                  <a:lnTo>
                    <a:pt x="178680" y="1338472"/>
                  </a:lnTo>
                  <a:lnTo>
                    <a:pt x="136677" y="1325417"/>
                  </a:lnTo>
                  <a:lnTo>
                    <a:pt x="98666" y="1304763"/>
                  </a:lnTo>
                  <a:lnTo>
                    <a:pt x="65547" y="1277413"/>
                  </a:lnTo>
                  <a:lnTo>
                    <a:pt x="38221" y="1244271"/>
                  </a:lnTo>
                  <a:lnTo>
                    <a:pt x="17587" y="1206240"/>
                  </a:lnTo>
                  <a:lnTo>
                    <a:pt x="4546" y="1164223"/>
                  </a:lnTo>
                  <a:lnTo>
                    <a:pt x="0" y="1119124"/>
                  </a:lnTo>
                  <a:lnTo>
                    <a:pt x="0" y="223774"/>
                  </a:lnTo>
                  <a:close/>
                </a:path>
              </a:pathLst>
            </a:custGeom>
            <a:ln w="28575">
              <a:solidFill>
                <a:srgbClr val="6E6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58870" y="1164907"/>
            <a:ext cx="120269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0" marR="5080" indent="-22923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Registre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33923" y="1166875"/>
            <a:ext cx="1692275" cy="469900"/>
          </a:xfrm>
          <a:custGeom>
            <a:avLst/>
            <a:gdLst/>
            <a:ahLst/>
            <a:cxnLst/>
            <a:rect l="l" t="t" r="r" b="b"/>
            <a:pathLst>
              <a:path w="1692275" h="469900">
                <a:moveTo>
                  <a:pt x="1679575" y="38100"/>
                </a:moveTo>
                <a:lnTo>
                  <a:pt x="1679575" y="469900"/>
                </a:lnTo>
                <a:lnTo>
                  <a:pt x="1692275" y="469900"/>
                </a:lnTo>
                <a:lnTo>
                  <a:pt x="1692275" y="44450"/>
                </a:lnTo>
                <a:lnTo>
                  <a:pt x="1685925" y="44450"/>
                </a:lnTo>
                <a:lnTo>
                  <a:pt x="1679575" y="38100"/>
                </a:lnTo>
                <a:close/>
              </a:path>
              <a:path w="1692275" h="4699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92275" h="4699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692275" h="469900">
                <a:moveTo>
                  <a:pt x="168948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79575" y="44450"/>
                </a:lnTo>
                <a:lnTo>
                  <a:pt x="1679575" y="38100"/>
                </a:lnTo>
                <a:lnTo>
                  <a:pt x="1692275" y="38100"/>
                </a:lnTo>
                <a:lnTo>
                  <a:pt x="1692275" y="34544"/>
                </a:lnTo>
                <a:lnTo>
                  <a:pt x="1689480" y="31750"/>
                </a:lnTo>
                <a:close/>
              </a:path>
              <a:path w="1692275" h="469900">
                <a:moveTo>
                  <a:pt x="1692275" y="38100"/>
                </a:moveTo>
                <a:lnTo>
                  <a:pt x="1679575" y="38100"/>
                </a:lnTo>
                <a:lnTo>
                  <a:pt x="1685925" y="44450"/>
                </a:lnTo>
                <a:lnTo>
                  <a:pt x="1692275" y="44450"/>
                </a:lnTo>
                <a:lnTo>
                  <a:pt x="1692275" y="38100"/>
                </a:lnTo>
                <a:close/>
              </a:path>
            </a:pathLst>
          </a:custGeom>
          <a:solidFill>
            <a:srgbClr val="929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64453" y="851852"/>
            <a:ext cx="1053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publication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79499" y="1424050"/>
            <a:ext cx="1703705" cy="713105"/>
          </a:xfrm>
          <a:custGeom>
            <a:avLst/>
            <a:gdLst/>
            <a:ahLst/>
            <a:cxnLst/>
            <a:rect l="l" t="t" r="r" b="b"/>
            <a:pathLst>
              <a:path w="1703704" h="713105">
                <a:moveTo>
                  <a:pt x="1627251" y="31750"/>
                </a:moveTo>
                <a:lnTo>
                  <a:pt x="2920" y="31750"/>
                </a:lnTo>
                <a:lnTo>
                  <a:pt x="0" y="34544"/>
                </a:lnTo>
                <a:lnTo>
                  <a:pt x="0" y="712724"/>
                </a:lnTo>
                <a:lnTo>
                  <a:pt x="12700" y="712724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1627251" y="38100"/>
                </a:lnTo>
                <a:lnTo>
                  <a:pt x="1627251" y="31750"/>
                </a:lnTo>
                <a:close/>
              </a:path>
              <a:path w="1703704" h="713105">
                <a:moveTo>
                  <a:pt x="1627251" y="0"/>
                </a:moveTo>
                <a:lnTo>
                  <a:pt x="1627251" y="76200"/>
                </a:lnTo>
                <a:lnTo>
                  <a:pt x="1690751" y="44450"/>
                </a:lnTo>
                <a:lnTo>
                  <a:pt x="1639951" y="44450"/>
                </a:lnTo>
                <a:lnTo>
                  <a:pt x="1639951" y="31750"/>
                </a:lnTo>
                <a:lnTo>
                  <a:pt x="1690751" y="31750"/>
                </a:lnTo>
                <a:lnTo>
                  <a:pt x="1627251" y="0"/>
                </a:lnTo>
                <a:close/>
              </a:path>
              <a:path w="1703704" h="713105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1703704" h="713105">
                <a:moveTo>
                  <a:pt x="1627251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1627251" y="44450"/>
                </a:lnTo>
                <a:lnTo>
                  <a:pt x="1627251" y="38100"/>
                </a:lnTo>
                <a:close/>
              </a:path>
              <a:path w="1703704" h="713105">
                <a:moveTo>
                  <a:pt x="1690751" y="31750"/>
                </a:moveTo>
                <a:lnTo>
                  <a:pt x="1639951" y="31750"/>
                </a:lnTo>
                <a:lnTo>
                  <a:pt x="1639951" y="44450"/>
                </a:lnTo>
                <a:lnTo>
                  <a:pt x="1690751" y="44450"/>
                </a:lnTo>
                <a:lnTo>
                  <a:pt x="1703451" y="38100"/>
                </a:lnTo>
                <a:lnTo>
                  <a:pt x="1690751" y="31750"/>
                </a:lnTo>
                <a:close/>
              </a:path>
            </a:pathLst>
          </a:custGeom>
          <a:solidFill>
            <a:srgbClr val="929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15795" y="1106106"/>
            <a:ext cx="941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recherche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57526" y="2500376"/>
            <a:ext cx="3384550" cy="76200"/>
          </a:xfrm>
          <a:custGeom>
            <a:avLst/>
            <a:gdLst/>
            <a:ahLst/>
            <a:cxnLst/>
            <a:rect l="l" t="t" r="r" b="b"/>
            <a:pathLst>
              <a:path w="3384550" h="76200">
                <a:moveTo>
                  <a:pt x="3308223" y="44449"/>
                </a:moveTo>
                <a:lnTo>
                  <a:pt x="3308223" y="76200"/>
                </a:lnTo>
                <a:lnTo>
                  <a:pt x="3371723" y="44450"/>
                </a:lnTo>
                <a:lnTo>
                  <a:pt x="3308223" y="44449"/>
                </a:lnTo>
                <a:close/>
              </a:path>
              <a:path w="3384550" h="76200">
                <a:moveTo>
                  <a:pt x="3308223" y="31749"/>
                </a:moveTo>
                <a:lnTo>
                  <a:pt x="3308223" y="44449"/>
                </a:lnTo>
                <a:lnTo>
                  <a:pt x="3321050" y="44450"/>
                </a:lnTo>
                <a:lnTo>
                  <a:pt x="3321050" y="31750"/>
                </a:lnTo>
                <a:lnTo>
                  <a:pt x="3308223" y="31749"/>
                </a:lnTo>
                <a:close/>
              </a:path>
              <a:path w="3384550" h="76200">
                <a:moveTo>
                  <a:pt x="3308223" y="0"/>
                </a:moveTo>
                <a:lnTo>
                  <a:pt x="3308223" y="31749"/>
                </a:lnTo>
                <a:lnTo>
                  <a:pt x="3321050" y="31750"/>
                </a:lnTo>
                <a:lnTo>
                  <a:pt x="3321050" y="44450"/>
                </a:lnTo>
                <a:lnTo>
                  <a:pt x="3371723" y="44449"/>
                </a:lnTo>
                <a:lnTo>
                  <a:pt x="3384423" y="38100"/>
                </a:lnTo>
                <a:lnTo>
                  <a:pt x="3308223" y="0"/>
                </a:lnTo>
                <a:close/>
              </a:path>
              <a:path w="3384550" h="76200">
                <a:moveTo>
                  <a:pt x="0" y="31623"/>
                </a:moveTo>
                <a:lnTo>
                  <a:pt x="0" y="44323"/>
                </a:lnTo>
                <a:lnTo>
                  <a:pt x="3308223" y="44449"/>
                </a:lnTo>
                <a:lnTo>
                  <a:pt x="3308223" y="31749"/>
                </a:lnTo>
                <a:lnTo>
                  <a:pt x="0" y="31623"/>
                </a:lnTo>
                <a:close/>
              </a:path>
            </a:pathLst>
          </a:custGeom>
          <a:solidFill>
            <a:srgbClr val="929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16325" y="2543238"/>
            <a:ext cx="751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invoque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25" y="9525"/>
            <a:ext cx="8953500" cy="590550"/>
          </a:xfrm>
          <a:custGeom>
            <a:avLst/>
            <a:gdLst/>
            <a:ahLst/>
            <a:cxnLst/>
            <a:rect l="l" t="t" r="r" b="b"/>
            <a:pathLst>
              <a:path w="8953500" h="590550">
                <a:moveTo>
                  <a:pt x="8953500" y="0"/>
                </a:moveTo>
                <a:lnTo>
                  <a:pt x="0" y="0"/>
                </a:lnTo>
                <a:lnTo>
                  <a:pt x="0" y="590550"/>
                </a:lnTo>
                <a:lnTo>
                  <a:pt x="8953500" y="590550"/>
                </a:lnTo>
                <a:lnTo>
                  <a:pt x="8953500" y="0"/>
                </a:lnTo>
                <a:close/>
              </a:path>
            </a:pathLst>
          </a:custGeom>
          <a:solidFill>
            <a:srgbClr val="5D5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439" y="34036"/>
            <a:ext cx="7303134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84200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3000" b="1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orientée</a:t>
            </a:r>
            <a:r>
              <a:rPr sz="3000" b="1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r>
              <a:rPr sz="3000" b="1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(SOA)</a:t>
            </a:r>
            <a:r>
              <a:rPr sz="30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(2)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975" y="619125"/>
            <a:ext cx="3000375" cy="466725"/>
          </a:xfrm>
          <a:custGeom>
            <a:avLst/>
            <a:gdLst/>
            <a:ahLst/>
            <a:cxnLst/>
            <a:rect l="l" t="t" r="r" b="b"/>
            <a:pathLst>
              <a:path w="3000375" h="466725">
                <a:moveTo>
                  <a:pt x="3000375" y="0"/>
                </a:moveTo>
                <a:lnTo>
                  <a:pt x="0" y="0"/>
                </a:lnTo>
                <a:lnTo>
                  <a:pt x="0" y="466725"/>
                </a:lnTo>
                <a:lnTo>
                  <a:pt x="3000375" y="466725"/>
                </a:lnTo>
                <a:lnTo>
                  <a:pt x="3000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0975" y="625855"/>
            <a:ext cx="30003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6555" indent="-28511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76555" algn="l"/>
              </a:tabLst>
            </a:pPr>
            <a:r>
              <a:rPr sz="2400" b="1" dirty="0">
                <a:latin typeface="Times New Roman"/>
                <a:cs typeface="Times New Roman"/>
              </a:rPr>
              <a:t>Paradigme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</a:t>
            </a:r>
            <a:r>
              <a:rPr sz="2400" b="1" spc="114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SOA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" y="38100"/>
            <a:ext cx="8486775" cy="657225"/>
          </a:xfrm>
          <a:custGeom>
            <a:avLst/>
            <a:gdLst/>
            <a:ahLst/>
            <a:cxnLst/>
            <a:rect l="l" t="t" r="r" b="b"/>
            <a:pathLst>
              <a:path w="8486775" h="657225">
                <a:moveTo>
                  <a:pt x="8486775" y="0"/>
                </a:moveTo>
                <a:lnTo>
                  <a:pt x="0" y="0"/>
                </a:lnTo>
                <a:lnTo>
                  <a:pt x="0" y="657225"/>
                </a:lnTo>
                <a:lnTo>
                  <a:pt x="8486775" y="657225"/>
                </a:lnTo>
                <a:lnTo>
                  <a:pt x="8486775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575" y="1083563"/>
            <a:ext cx="6075045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7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355600" algn="l"/>
                <a:tab pos="2052320" algn="l"/>
                <a:tab pos="4045585" algn="l"/>
                <a:tab pos="4388485" algn="l"/>
                <a:tab pos="4960620" algn="l"/>
              </a:tabLst>
            </a:pPr>
            <a:r>
              <a:rPr sz="2400" spc="-10" dirty="0">
                <a:latin typeface="Times New Roman"/>
                <a:cs typeface="Times New Roman"/>
              </a:rPr>
              <a:t>Conception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architecturale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proposer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</a:pPr>
            <a:r>
              <a:rPr sz="2400" spc="-10" dirty="0">
                <a:latin typeface="Times New Roman"/>
                <a:cs typeface="Times New Roman"/>
              </a:rPr>
              <a:t>logicielle.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7525" y="1083563"/>
            <a:ext cx="22409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7235" algn="l"/>
              </a:tabLst>
            </a:pPr>
            <a:r>
              <a:rPr sz="2400" spc="-25" dirty="0">
                <a:latin typeface="Times New Roman"/>
                <a:cs typeface="Times New Roman"/>
              </a:rPr>
              <a:t>une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8426" y="6463665"/>
            <a:ext cx="1276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Black"/>
                <a:cs typeface="Arial Black"/>
              </a:rPr>
              <a:t>4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52425" algn="just">
              <a:lnSpc>
                <a:spcPct val="100800"/>
              </a:lnSpc>
              <a:spcBef>
                <a:spcPts val="80"/>
              </a:spcBef>
              <a:buFont typeface="Wingdings"/>
              <a:buChar char=""/>
              <a:tabLst>
                <a:tab pos="365125" algn="l"/>
              </a:tabLst>
            </a:pPr>
            <a:r>
              <a:rPr dirty="0">
                <a:solidFill>
                  <a:srgbClr val="FF0000"/>
                </a:solidFill>
              </a:rPr>
              <a:t>Une</a:t>
            </a:r>
            <a:r>
              <a:rPr spc="3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architecture</a:t>
            </a:r>
            <a:r>
              <a:rPr spc="3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logicielle</a:t>
            </a:r>
            <a:r>
              <a:rPr spc="320" dirty="0">
                <a:solidFill>
                  <a:srgbClr val="FF0000"/>
                </a:solidFill>
              </a:rPr>
              <a:t> </a:t>
            </a:r>
            <a:r>
              <a:rPr dirty="0"/>
              <a:t>:</a:t>
            </a:r>
            <a:r>
              <a:rPr spc="285" dirty="0"/>
              <a:t> </a:t>
            </a:r>
            <a:r>
              <a:rPr dirty="0"/>
              <a:t>c’est</a:t>
            </a:r>
            <a:r>
              <a:rPr spc="290" dirty="0"/>
              <a:t> </a:t>
            </a:r>
            <a:r>
              <a:rPr dirty="0"/>
              <a:t>une</a:t>
            </a:r>
            <a:r>
              <a:rPr spc="315" dirty="0"/>
              <a:t> </a:t>
            </a:r>
            <a:r>
              <a:rPr u="heavy" spc="45" dirty="0">
                <a:uFill>
                  <a:solidFill>
                    <a:srgbClr val="000000"/>
                  </a:solidFill>
                </a:uFill>
              </a:rPr>
              <a:t>infrastructure</a:t>
            </a:r>
            <a:r>
              <a:rPr u="none" spc="295" dirty="0"/>
              <a:t> </a:t>
            </a:r>
            <a:r>
              <a:rPr u="none" spc="-10" dirty="0"/>
              <a:t>composée </a:t>
            </a:r>
            <a:r>
              <a:rPr u="none" dirty="0"/>
              <a:t>de</a:t>
            </a:r>
            <a:r>
              <a:rPr u="none" spc="120" dirty="0"/>
              <a:t> 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composants</a:t>
            </a:r>
            <a:r>
              <a:rPr u="heavy" spc="125" dirty="0">
                <a:uFill>
                  <a:solidFill>
                    <a:srgbClr val="000000"/>
                  </a:solidFill>
                </a:uFill>
              </a:rPr>
              <a:t> 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actifs</a:t>
            </a:r>
            <a:r>
              <a:rPr u="none" dirty="0"/>
              <a:t>,</a:t>
            </a:r>
            <a:r>
              <a:rPr u="none" spc="110" dirty="0"/>
              <a:t>  </a:t>
            </a:r>
            <a:r>
              <a:rPr u="none" dirty="0"/>
              <a:t>d’un</a:t>
            </a:r>
            <a:r>
              <a:rPr u="none" spc="105" dirty="0"/>
              <a:t> 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mécanisme</a:t>
            </a:r>
            <a:r>
              <a:rPr u="heavy" spc="130" dirty="0">
                <a:uFill>
                  <a:solidFill>
                    <a:srgbClr val="000000"/>
                  </a:solidFill>
                </a:uFill>
              </a:rPr>
              <a:t> 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d’interaction</a:t>
            </a:r>
            <a:r>
              <a:rPr u="none" spc="120" dirty="0"/>
              <a:t>  </a:t>
            </a:r>
            <a:r>
              <a:rPr u="none" spc="65" dirty="0"/>
              <a:t>entre</a:t>
            </a:r>
            <a:r>
              <a:rPr u="none" spc="120" dirty="0"/>
              <a:t>  </a:t>
            </a:r>
            <a:r>
              <a:rPr u="none" spc="-25" dirty="0"/>
              <a:t>ces </a:t>
            </a:r>
            <a:r>
              <a:rPr u="none" dirty="0"/>
              <a:t>composants</a:t>
            </a:r>
            <a:r>
              <a:rPr u="none" spc="114" dirty="0"/>
              <a:t>  </a:t>
            </a:r>
            <a:r>
              <a:rPr u="none" spc="70" dirty="0"/>
              <a:t>et</a:t>
            </a:r>
            <a:r>
              <a:rPr u="none" spc="95" dirty="0"/>
              <a:t>  </a:t>
            </a:r>
            <a:r>
              <a:rPr u="none" dirty="0"/>
              <a:t>d’un</a:t>
            </a:r>
            <a:r>
              <a:rPr u="none" spc="100" dirty="0"/>
              <a:t>  </a:t>
            </a:r>
            <a:r>
              <a:rPr u="none" dirty="0"/>
              <a:t>ensemble</a:t>
            </a:r>
            <a:r>
              <a:rPr u="none" spc="110" dirty="0"/>
              <a:t>  </a:t>
            </a:r>
            <a:r>
              <a:rPr u="none" dirty="0"/>
              <a:t>de</a:t>
            </a:r>
            <a:r>
              <a:rPr u="none" spc="110" dirty="0"/>
              <a:t> 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règles</a:t>
            </a:r>
            <a:r>
              <a:rPr u="none" spc="110" dirty="0"/>
              <a:t>  </a:t>
            </a:r>
            <a:r>
              <a:rPr u="none" dirty="0"/>
              <a:t>qui</a:t>
            </a:r>
            <a:r>
              <a:rPr u="none" spc="85" dirty="0"/>
              <a:t>  </a:t>
            </a:r>
            <a:r>
              <a:rPr u="none" spc="45" dirty="0"/>
              <a:t>gouvernent</a:t>
            </a:r>
            <a:r>
              <a:rPr u="none" spc="100" dirty="0"/>
              <a:t>  </a:t>
            </a:r>
            <a:r>
              <a:rPr u="none" spc="-10" dirty="0"/>
              <a:t>cette interaction.</a:t>
            </a:r>
          </a:p>
          <a:p>
            <a:pPr marL="441325" indent="-428625">
              <a:lnSpc>
                <a:spcPct val="100000"/>
              </a:lnSpc>
              <a:spcBef>
                <a:spcPts val="2510"/>
              </a:spcBef>
              <a:buFont typeface="Wingdings"/>
              <a:buChar char=""/>
              <a:tabLst>
                <a:tab pos="441325" algn="l"/>
              </a:tabLst>
            </a:pPr>
            <a:r>
              <a:rPr spc="55" dirty="0"/>
              <a:t>Structurer</a:t>
            </a:r>
            <a:r>
              <a:rPr spc="70" dirty="0"/>
              <a:t> </a:t>
            </a:r>
            <a:r>
              <a:rPr dirty="0"/>
              <a:t>un</a:t>
            </a:r>
            <a:r>
              <a:rPr spc="20" dirty="0"/>
              <a:t> </a:t>
            </a:r>
            <a:r>
              <a:rPr spc="-10" dirty="0"/>
              <a:t>logiciel</a:t>
            </a:r>
            <a:r>
              <a:rPr spc="30" dirty="0"/>
              <a:t> </a:t>
            </a:r>
            <a:r>
              <a:rPr dirty="0"/>
              <a:t>en</a:t>
            </a:r>
            <a:r>
              <a:rPr spc="25" dirty="0"/>
              <a:t> </a:t>
            </a:r>
            <a:r>
              <a:rPr spc="60" dirty="0"/>
              <a:t>termes</a:t>
            </a:r>
            <a:r>
              <a:rPr spc="-95" dirty="0"/>
              <a:t> </a:t>
            </a:r>
            <a:r>
              <a:rPr dirty="0"/>
              <a:t>de</a:t>
            </a:r>
            <a:r>
              <a:rPr spc="50" dirty="0"/>
              <a:t> </a:t>
            </a:r>
            <a:r>
              <a:rPr dirty="0"/>
              <a:t>composants</a:t>
            </a:r>
            <a:r>
              <a:rPr spc="-35" dirty="0"/>
              <a:t> </a:t>
            </a:r>
            <a:r>
              <a:rPr dirty="0"/>
              <a:t>consiste</a:t>
            </a:r>
            <a:r>
              <a:rPr spc="55" dirty="0"/>
              <a:t> </a:t>
            </a:r>
            <a:r>
              <a:rPr dirty="0"/>
              <a:t>à</a:t>
            </a:r>
            <a:r>
              <a:rPr spc="25" dirty="0"/>
              <a:t> </a:t>
            </a:r>
            <a:r>
              <a:rPr sz="2750" spc="-50" dirty="0"/>
              <a:t>:</a:t>
            </a:r>
            <a:endParaRPr sz="2750"/>
          </a:p>
          <a:p>
            <a:pPr marL="765175" lvl="1" indent="-295275">
              <a:lnSpc>
                <a:spcPts val="2865"/>
              </a:lnSpc>
              <a:spcBef>
                <a:spcPts val="60"/>
              </a:spcBef>
              <a:buFont typeface="Wingdings"/>
              <a:buChar char=""/>
              <a:tabLst>
                <a:tab pos="765175" algn="l"/>
              </a:tabLst>
            </a:pPr>
            <a:r>
              <a:rPr sz="2400" dirty="0">
                <a:latin typeface="Times New Roman"/>
                <a:cs typeface="Times New Roman"/>
              </a:rPr>
              <a:t>définir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fonctionnalités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associées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aux </a:t>
            </a:r>
            <a:r>
              <a:rPr sz="2400" spc="-10" dirty="0">
                <a:latin typeface="Times New Roman"/>
                <a:cs typeface="Times New Roman"/>
              </a:rPr>
              <a:t>composants</a:t>
            </a:r>
            <a:endParaRPr sz="2400">
              <a:latin typeface="Times New Roman"/>
              <a:cs typeface="Times New Roman"/>
            </a:endParaRPr>
          </a:p>
          <a:p>
            <a:pPr marL="765175" lvl="1" indent="-295275">
              <a:lnSpc>
                <a:spcPts val="2865"/>
              </a:lnSpc>
              <a:buFont typeface="Wingdings"/>
              <a:buChar char=""/>
              <a:tabLst>
                <a:tab pos="765175" algn="l"/>
              </a:tabLst>
            </a:pPr>
            <a:r>
              <a:rPr sz="2400" dirty="0">
                <a:latin typeface="Times New Roman"/>
                <a:cs typeface="Times New Roman"/>
              </a:rPr>
              <a:t>définir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entre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composants</a:t>
            </a:r>
            <a:endParaRPr sz="2400">
              <a:latin typeface="Times New Roman"/>
              <a:cs typeface="Times New Roman"/>
            </a:endParaRPr>
          </a:p>
          <a:p>
            <a:pPr marL="765175" lvl="1" indent="-295275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765175" algn="l"/>
              </a:tabLst>
            </a:pPr>
            <a:r>
              <a:rPr sz="2400" spc="45" dirty="0">
                <a:latin typeface="Times New Roman"/>
                <a:cs typeface="Times New Roman"/>
              </a:rPr>
              <a:t>déterminer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dépendances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entre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composants</a:t>
            </a:r>
            <a:endParaRPr sz="2400">
              <a:latin typeface="Times New Roman"/>
              <a:cs typeface="Times New Roman"/>
            </a:endParaRPr>
          </a:p>
          <a:p>
            <a:pPr marL="765175" lvl="1" indent="-295275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765175" algn="l"/>
              </a:tabLst>
            </a:pPr>
            <a:r>
              <a:rPr sz="2400" dirty="0">
                <a:latin typeface="Times New Roman"/>
                <a:cs typeface="Times New Roman"/>
              </a:rPr>
              <a:t>décomposer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composants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sous-</a:t>
            </a:r>
            <a:r>
              <a:rPr sz="2400" spc="-10" dirty="0">
                <a:latin typeface="Times New Roman"/>
                <a:cs typeface="Times New Roman"/>
              </a:rPr>
              <a:t>composants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80" dirty="0"/>
              <a:t>Définition</a:t>
            </a:r>
            <a:r>
              <a:rPr spc="-25" dirty="0"/>
              <a:t> </a:t>
            </a:r>
            <a:r>
              <a:rPr spc="60" dirty="0"/>
              <a:t>de</a:t>
            </a:r>
            <a:r>
              <a:rPr spc="120" dirty="0"/>
              <a:t> </a:t>
            </a:r>
            <a:r>
              <a:rPr dirty="0"/>
              <a:t>l’architecture</a:t>
            </a:r>
            <a:r>
              <a:rPr spc="-45" dirty="0"/>
              <a:t> </a:t>
            </a:r>
            <a:r>
              <a:rPr spc="95" dirty="0"/>
              <a:t>logicielle</a:t>
            </a:r>
          </a:p>
        </p:txBody>
      </p:sp>
      <p:sp>
        <p:nvSpPr>
          <p:cNvPr id="10" name="object 10"/>
          <p:cNvSpPr/>
          <p:nvPr/>
        </p:nvSpPr>
        <p:spPr>
          <a:xfrm>
            <a:off x="199389" y="528447"/>
            <a:ext cx="6629400" cy="19050"/>
          </a:xfrm>
          <a:custGeom>
            <a:avLst/>
            <a:gdLst/>
            <a:ahLst/>
            <a:cxnLst/>
            <a:rect l="l" t="t" r="r" b="b"/>
            <a:pathLst>
              <a:path w="6629400" h="19050">
                <a:moveTo>
                  <a:pt x="6629400" y="0"/>
                </a:moveTo>
                <a:lnTo>
                  <a:pt x="0" y="0"/>
                </a:lnTo>
                <a:lnTo>
                  <a:pt x="0" y="19050"/>
                </a:lnTo>
                <a:lnTo>
                  <a:pt x="6629400" y="19050"/>
                </a:lnTo>
                <a:lnTo>
                  <a:pt x="6629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" y="38100"/>
            <a:ext cx="8486775" cy="657225"/>
          </a:xfrm>
          <a:custGeom>
            <a:avLst/>
            <a:gdLst/>
            <a:ahLst/>
            <a:cxnLst/>
            <a:rect l="l" t="t" r="r" b="b"/>
            <a:pathLst>
              <a:path w="8486775" h="657225">
                <a:moveTo>
                  <a:pt x="8486775" y="0"/>
                </a:moveTo>
                <a:lnTo>
                  <a:pt x="0" y="0"/>
                </a:lnTo>
                <a:lnTo>
                  <a:pt x="0" y="657225"/>
                </a:lnTo>
                <a:lnTo>
                  <a:pt x="8486775" y="657225"/>
                </a:lnTo>
                <a:lnTo>
                  <a:pt x="8486775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1006157"/>
            <a:ext cx="8739505" cy="43040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163445" indent="504825">
              <a:lnSpc>
                <a:spcPct val="101699"/>
              </a:lnSpc>
              <a:spcBef>
                <a:spcPts val="50"/>
              </a:spcBef>
              <a:buFont typeface="Wingdings"/>
              <a:buChar char=""/>
              <a:tabLst>
                <a:tab pos="517525" algn="l"/>
              </a:tabLst>
            </a:pPr>
            <a:r>
              <a:rPr sz="2400" dirty="0">
                <a:latin typeface="Times New Roman"/>
                <a:cs typeface="Times New Roman"/>
              </a:rPr>
              <a:t>Pourquoi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développer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logicielle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Réponse</a:t>
            </a:r>
            <a:r>
              <a:rPr sz="2400" u="none" spc="-50" dirty="0">
                <a:latin typeface="Times New Roman"/>
                <a:cs typeface="Times New Roman"/>
              </a:rPr>
              <a:t> :</a:t>
            </a:r>
            <a:endParaRPr sz="2400">
              <a:latin typeface="Times New Roman"/>
              <a:cs typeface="Times New Roman"/>
            </a:endParaRPr>
          </a:p>
          <a:p>
            <a:pPr marL="889635" lvl="1" indent="-419100">
              <a:lnSpc>
                <a:spcPts val="2840"/>
              </a:lnSpc>
              <a:buFont typeface="Wingdings"/>
              <a:buChar char=""/>
              <a:tabLst>
                <a:tab pos="889635" algn="l"/>
              </a:tabLst>
            </a:pPr>
            <a:r>
              <a:rPr sz="2400" dirty="0">
                <a:latin typeface="Times New Roman"/>
                <a:cs typeface="Times New Roman"/>
              </a:rPr>
              <a:t>Pour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faciliter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compréhension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logiciels.</a:t>
            </a:r>
            <a:endParaRPr sz="2400">
              <a:latin typeface="Times New Roman"/>
              <a:cs typeface="Times New Roman"/>
            </a:endParaRPr>
          </a:p>
          <a:p>
            <a:pPr marL="927735" lvl="1" indent="-457200">
              <a:lnSpc>
                <a:spcPts val="2865"/>
              </a:lnSpc>
              <a:buFont typeface="Wingdings"/>
              <a:buChar char=""/>
              <a:tabLst>
                <a:tab pos="927735" algn="l"/>
              </a:tabLst>
            </a:pPr>
            <a:r>
              <a:rPr sz="2400" dirty="0">
                <a:latin typeface="Times New Roman"/>
                <a:cs typeface="Times New Roman"/>
              </a:rPr>
              <a:t>Pour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permettre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aux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développeurs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travailler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sur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modules</a:t>
            </a:r>
            <a:endParaRPr sz="2400">
              <a:latin typeface="Times New Roman"/>
              <a:cs typeface="Times New Roman"/>
            </a:endParaRPr>
          </a:p>
          <a:p>
            <a:pPr marL="927735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Times New Roman"/>
                <a:cs typeface="Times New Roman"/>
              </a:rPr>
              <a:t>indépendants.</a:t>
            </a:r>
            <a:endParaRPr sz="2400">
              <a:latin typeface="Times New Roman"/>
              <a:cs typeface="Times New Roman"/>
            </a:endParaRPr>
          </a:p>
          <a:p>
            <a:pPr marL="927735" lvl="1" indent="-457200">
              <a:lnSpc>
                <a:spcPts val="2870"/>
              </a:lnSpc>
              <a:buFont typeface="Wingdings"/>
              <a:buChar char=""/>
              <a:tabLst>
                <a:tab pos="927735" algn="l"/>
              </a:tabLst>
            </a:pPr>
            <a:r>
              <a:rPr sz="2400" dirty="0">
                <a:latin typeface="Times New Roman"/>
                <a:cs typeface="Times New Roman"/>
              </a:rPr>
              <a:t>Pour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préparer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extensions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logiciels.</a:t>
            </a:r>
            <a:endParaRPr sz="2400">
              <a:latin typeface="Times New Roman"/>
              <a:cs typeface="Times New Roman"/>
            </a:endParaRPr>
          </a:p>
          <a:p>
            <a:pPr marL="927735" lvl="1" indent="-457200">
              <a:lnSpc>
                <a:spcPct val="100000"/>
              </a:lnSpc>
              <a:spcBef>
                <a:spcPts val="50"/>
              </a:spcBef>
              <a:buFont typeface="Wingdings"/>
              <a:buChar char=""/>
              <a:tabLst>
                <a:tab pos="927735" algn="l"/>
                <a:tab pos="2702560" algn="l"/>
              </a:tabLst>
            </a:pPr>
            <a:r>
              <a:rPr sz="2400" dirty="0">
                <a:latin typeface="Times New Roman"/>
                <a:cs typeface="Times New Roman"/>
              </a:rPr>
              <a:t>Pour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faciliter</a:t>
            </a:r>
            <a:r>
              <a:rPr sz="2400" dirty="0">
                <a:latin typeface="Times New Roman"/>
                <a:cs typeface="Times New Roman"/>
              </a:rPr>
              <a:t>	la </a:t>
            </a:r>
            <a:r>
              <a:rPr sz="2400" spc="-10" dirty="0">
                <a:latin typeface="Times New Roman"/>
                <a:cs typeface="Times New Roman"/>
              </a:rPr>
              <a:t>réutilisation.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20"/>
              </a:spcBef>
            </a:pPr>
            <a:endParaRPr sz="2400">
              <a:latin typeface="Times New Roman"/>
              <a:cs typeface="Times New Roman"/>
            </a:endParaRPr>
          </a:p>
          <a:p>
            <a:pPr marL="117475" marR="139700" indent="428625" algn="just">
              <a:lnSpc>
                <a:spcPct val="100400"/>
              </a:lnSpc>
              <a:buClr>
                <a:srgbClr val="000000"/>
              </a:buClr>
              <a:buFont typeface="Wingdings"/>
              <a:buChar char=""/>
              <a:tabLst>
                <a:tab pos="5461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L’architecte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logiciel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c’est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personne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propose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solutions </a:t>
            </a:r>
            <a:r>
              <a:rPr sz="2400" dirty="0">
                <a:latin typeface="Times New Roman"/>
                <a:cs typeface="Times New Roman"/>
              </a:rPr>
              <a:t>qui</a:t>
            </a:r>
            <a:r>
              <a:rPr sz="2400" spc="265" dirty="0">
                <a:latin typeface="Times New Roman"/>
                <a:cs typeface="Times New Roman"/>
              </a:rPr>
              <a:t>  </a:t>
            </a:r>
            <a:r>
              <a:rPr sz="2400" spc="60" dirty="0">
                <a:latin typeface="Times New Roman"/>
                <a:cs typeface="Times New Roman"/>
              </a:rPr>
              <a:t>sont</a:t>
            </a:r>
            <a:r>
              <a:rPr sz="2400" spc="28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mises</a:t>
            </a:r>
            <a:r>
              <a:rPr sz="2400" spc="2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2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œuvre</a:t>
            </a:r>
            <a:r>
              <a:rPr sz="2400" spc="29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par</a:t>
            </a:r>
            <a:r>
              <a:rPr sz="2400" spc="2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l’équipe</a:t>
            </a:r>
            <a:r>
              <a:rPr sz="2400" spc="3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2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conception</a:t>
            </a:r>
            <a:r>
              <a:rPr sz="2400" spc="280" dirty="0">
                <a:latin typeface="Times New Roman"/>
                <a:cs typeface="Times New Roman"/>
              </a:rPr>
              <a:t>  </a:t>
            </a:r>
            <a:r>
              <a:rPr sz="2400" spc="70" dirty="0">
                <a:latin typeface="Times New Roman"/>
                <a:cs typeface="Times New Roman"/>
              </a:rPr>
              <a:t>et</a:t>
            </a:r>
            <a:r>
              <a:rPr sz="2400" spc="24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de </a:t>
            </a:r>
            <a:r>
              <a:rPr sz="2400" spc="-10" dirty="0">
                <a:latin typeface="Times New Roman"/>
                <a:cs typeface="Times New Roman"/>
              </a:rPr>
              <a:t>développement.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0" dirty="0"/>
              <a:pPr marL="147320">
                <a:lnSpc>
                  <a:spcPct val="100000"/>
                </a:lnSpc>
                <a:spcBef>
                  <a:spcPts val="220"/>
                </a:spcBef>
              </a:pPr>
              <a:t>5</a:t>
            </a:fld>
            <a:endParaRPr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80" dirty="0"/>
              <a:t>Définition</a:t>
            </a:r>
            <a:r>
              <a:rPr spc="50" dirty="0"/>
              <a:t> </a:t>
            </a:r>
            <a:r>
              <a:rPr spc="60" dirty="0"/>
              <a:t>de</a:t>
            </a:r>
            <a:r>
              <a:rPr spc="200" dirty="0"/>
              <a:t> </a:t>
            </a:r>
            <a:r>
              <a:rPr dirty="0"/>
              <a:t>l’architecte</a:t>
            </a:r>
            <a:r>
              <a:rPr spc="-60" dirty="0"/>
              <a:t> </a:t>
            </a:r>
            <a:r>
              <a:rPr spc="95" dirty="0"/>
              <a:t>logiciel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670" y="585851"/>
            <a:ext cx="8618855" cy="582041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44500" indent="-419100">
              <a:lnSpc>
                <a:spcPct val="100000"/>
              </a:lnSpc>
              <a:spcBef>
                <a:spcPts val="1560"/>
              </a:spcBef>
              <a:buFont typeface="Wingdings"/>
              <a:buChar char=""/>
              <a:tabLst>
                <a:tab pos="44450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Compétences</a:t>
            </a:r>
            <a:r>
              <a:rPr sz="24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conceptuelles</a:t>
            </a:r>
            <a:endParaRPr sz="2400">
              <a:latin typeface="Times New Roman"/>
              <a:cs typeface="Times New Roman"/>
            </a:endParaRPr>
          </a:p>
          <a:p>
            <a:pPr marL="653415" marR="5080" lvl="1" indent="-342265">
              <a:lnSpc>
                <a:spcPct val="102000"/>
              </a:lnSpc>
              <a:spcBef>
                <a:spcPts val="1295"/>
              </a:spcBef>
              <a:buFont typeface="Wingdings"/>
              <a:buChar char=""/>
              <a:tabLst>
                <a:tab pos="654685" algn="l"/>
                <a:tab pos="4937125" algn="l"/>
              </a:tabLst>
            </a:pPr>
            <a:r>
              <a:rPr sz="2150" dirty="0">
                <a:latin typeface="Times New Roman"/>
                <a:cs typeface="Times New Roman"/>
              </a:rPr>
              <a:t>L’architecte</a:t>
            </a:r>
            <a:r>
              <a:rPr sz="2150" spc="3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logiciel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doit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maitriser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plusieurs</a:t>
            </a:r>
            <a:r>
              <a:rPr sz="2150" spc="3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approches</a:t>
            </a:r>
            <a:r>
              <a:rPr sz="2150" spc="3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et</a:t>
            </a:r>
            <a:r>
              <a:rPr sz="2150" spc="1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méthodes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de 	</a:t>
            </a:r>
            <a:r>
              <a:rPr sz="2150" dirty="0">
                <a:latin typeface="Times New Roman"/>
                <a:cs typeface="Times New Roman"/>
              </a:rPr>
              <a:t>conception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telles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que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: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orientée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objet</a:t>
            </a:r>
            <a:r>
              <a:rPr sz="2150" dirty="0">
                <a:latin typeface="Times New Roman"/>
                <a:cs typeface="Times New Roman"/>
              </a:rPr>
              <a:t>	(UML)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,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Merise</a:t>
            </a:r>
            <a:endParaRPr sz="2150">
              <a:latin typeface="Times New Roman"/>
              <a:cs typeface="Times New Roman"/>
            </a:endParaRPr>
          </a:p>
          <a:p>
            <a:pPr marL="653415" lvl="1" indent="-342265">
              <a:lnSpc>
                <a:spcPct val="100000"/>
              </a:lnSpc>
              <a:spcBef>
                <a:spcPts val="50"/>
              </a:spcBef>
              <a:buFont typeface="Wingdings"/>
              <a:buChar char=""/>
              <a:tabLst>
                <a:tab pos="653415" algn="l"/>
                <a:tab pos="7116445" algn="l"/>
              </a:tabLst>
            </a:pPr>
            <a:r>
              <a:rPr sz="2150" dirty="0">
                <a:latin typeface="Times New Roman"/>
                <a:cs typeface="Times New Roman"/>
              </a:rPr>
              <a:t>L’architecte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logiciel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dirige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l’équipe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développement</a:t>
            </a:r>
            <a:r>
              <a:rPr sz="2150" spc="30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et</a:t>
            </a:r>
            <a:r>
              <a:rPr sz="2150" dirty="0">
                <a:latin typeface="Times New Roman"/>
                <a:cs typeface="Times New Roman"/>
              </a:rPr>
              <a:t>	il</a:t>
            </a:r>
            <a:r>
              <a:rPr sz="2150" spc="-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s’assure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de</a:t>
            </a:r>
            <a:endParaRPr sz="2150">
              <a:latin typeface="Times New Roman"/>
              <a:cs typeface="Times New Roman"/>
            </a:endParaRPr>
          </a:p>
          <a:p>
            <a:pPr marL="654685">
              <a:lnSpc>
                <a:spcPct val="100000"/>
              </a:lnSpc>
              <a:spcBef>
                <a:spcPts val="45"/>
              </a:spcBef>
              <a:tabLst>
                <a:tab pos="2548890" algn="l"/>
              </a:tabLst>
            </a:pPr>
            <a:r>
              <a:rPr sz="2150" dirty="0">
                <a:latin typeface="Times New Roman"/>
                <a:cs typeface="Times New Roman"/>
              </a:rPr>
              <a:t>la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cohérence</a:t>
            </a:r>
            <a:r>
              <a:rPr sz="2150" spc="275" dirty="0">
                <a:latin typeface="Times New Roman"/>
                <a:cs typeface="Times New Roman"/>
              </a:rPr>
              <a:t> </a:t>
            </a:r>
            <a:r>
              <a:rPr sz="2150" spc="-35" dirty="0">
                <a:latin typeface="Times New Roman"/>
                <a:cs typeface="Times New Roman"/>
              </a:rPr>
              <a:t>et</a:t>
            </a:r>
            <a:r>
              <a:rPr sz="2150" dirty="0">
                <a:latin typeface="Times New Roman"/>
                <a:cs typeface="Times New Roman"/>
              </a:rPr>
              <a:t>	de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l’intégrité</a:t>
            </a:r>
            <a:r>
              <a:rPr sz="2150" spc="3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des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composants</a:t>
            </a:r>
            <a:r>
              <a:rPr sz="2150" spc="29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logiciels.</a:t>
            </a:r>
            <a:endParaRPr sz="2150">
              <a:latin typeface="Times New Roman"/>
              <a:cs typeface="Times New Roman"/>
            </a:endParaRPr>
          </a:p>
          <a:p>
            <a:pPr marL="382270" indent="-342900">
              <a:lnSpc>
                <a:spcPct val="100000"/>
              </a:lnSpc>
              <a:spcBef>
                <a:spcPts val="1205"/>
              </a:spcBef>
              <a:buFont typeface="Wingdings"/>
              <a:buChar char=""/>
              <a:tabLst>
                <a:tab pos="38227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Compétences</a:t>
            </a:r>
            <a:r>
              <a:rPr sz="2400" u="heavy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liées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au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domaine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(métier)</a:t>
            </a:r>
            <a:endParaRPr sz="2400">
              <a:latin typeface="Times New Roman"/>
              <a:cs typeface="Times New Roman"/>
            </a:endParaRPr>
          </a:p>
          <a:p>
            <a:pPr marL="643890" lvl="1" indent="-342265">
              <a:lnSpc>
                <a:spcPct val="100000"/>
              </a:lnSpc>
              <a:spcBef>
                <a:spcPts val="860"/>
              </a:spcBef>
              <a:buFont typeface="Wingdings"/>
              <a:buChar char=""/>
              <a:tabLst>
                <a:tab pos="643890" algn="l"/>
              </a:tabLst>
            </a:pPr>
            <a:r>
              <a:rPr sz="2150" dirty="0">
                <a:latin typeface="Times New Roman"/>
                <a:cs typeface="Times New Roman"/>
              </a:rPr>
              <a:t>L’architecte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logiciel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assiste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à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la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phase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collecte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des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besoins</a:t>
            </a:r>
            <a:endParaRPr sz="2150">
              <a:latin typeface="Times New Roman"/>
              <a:cs typeface="Times New Roman"/>
            </a:endParaRPr>
          </a:p>
          <a:p>
            <a:pPr marL="643890" marR="812800" lvl="1" indent="-342265">
              <a:lnSpc>
                <a:spcPts val="2630"/>
              </a:lnSpc>
              <a:spcBef>
                <a:spcPts val="95"/>
              </a:spcBef>
              <a:buFont typeface="Wingdings"/>
              <a:buChar char=""/>
              <a:tabLst>
                <a:tab pos="645160" algn="l"/>
                <a:tab pos="4451985" algn="l"/>
              </a:tabLst>
            </a:pPr>
            <a:r>
              <a:rPr sz="2150" dirty="0">
                <a:latin typeface="Times New Roman"/>
                <a:cs typeface="Times New Roman"/>
              </a:rPr>
              <a:t>L’architecte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logiciel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discute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avec</a:t>
            </a:r>
            <a:r>
              <a:rPr sz="2150" dirty="0">
                <a:latin typeface="Times New Roman"/>
                <a:cs typeface="Times New Roman"/>
              </a:rPr>
              <a:t>	l’utilisateur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final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à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propos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des 	</a:t>
            </a:r>
            <a:r>
              <a:rPr sz="2150" dirty="0">
                <a:latin typeface="Times New Roman"/>
                <a:cs typeface="Times New Roman"/>
              </a:rPr>
              <a:t>règles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gestion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l’entreprise</a:t>
            </a:r>
            <a:endParaRPr sz="21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sz="215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buFont typeface="Wingdings"/>
              <a:buChar char=""/>
              <a:tabLst>
                <a:tab pos="43180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Compétences</a:t>
            </a:r>
            <a:r>
              <a:rPr sz="24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technologiques</a:t>
            </a:r>
            <a:endParaRPr sz="2400">
              <a:latin typeface="Times New Roman"/>
              <a:cs typeface="Times New Roman"/>
            </a:endParaRPr>
          </a:p>
          <a:p>
            <a:pPr marL="649605" marR="292735" lvl="1" indent="-343535">
              <a:lnSpc>
                <a:spcPct val="101800"/>
              </a:lnSpc>
              <a:spcBef>
                <a:spcPts val="680"/>
              </a:spcBef>
              <a:buFont typeface="Wingdings"/>
              <a:buChar char=""/>
              <a:tabLst>
                <a:tab pos="649605" algn="l"/>
                <a:tab pos="716280" algn="l"/>
              </a:tabLst>
            </a:pPr>
            <a:r>
              <a:rPr sz="2150" dirty="0">
                <a:latin typeface="Times New Roman"/>
                <a:cs typeface="Times New Roman"/>
              </a:rPr>
              <a:t>	L’architecte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logiciel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doit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être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Times New Roman"/>
                <a:cs typeface="Times New Roman"/>
              </a:rPr>
              <a:t>expert</a:t>
            </a:r>
            <a:r>
              <a:rPr sz="2150" spc="3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dans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quelques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technologies</a:t>
            </a:r>
            <a:r>
              <a:rPr sz="2150" spc="35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de </a:t>
            </a:r>
            <a:r>
              <a:rPr sz="2150" dirty="0">
                <a:latin typeface="Times New Roman"/>
                <a:cs typeface="Times New Roman"/>
              </a:rPr>
              <a:t>développement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(les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plus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utilisés).</a:t>
            </a:r>
            <a:endParaRPr sz="2150">
              <a:latin typeface="Times New Roman"/>
              <a:cs typeface="Times New Roman"/>
            </a:endParaRPr>
          </a:p>
          <a:p>
            <a:pPr marL="648335" marR="475615" lvl="1" indent="-342265">
              <a:lnSpc>
                <a:spcPct val="101800"/>
              </a:lnSpc>
              <a:spcBef>
                <a:spcPts val="5"/>
              </a:spcBef>
              <a:buFont typeface="Wingdings"/>
              <a:buChar char=""/>
              <a:tabLst>
                <a:tab pos="649605" algn="l"/>
              </a:tabLst>
            </a:pPr>
            <a:r>
              <a:rPr sz="2150" dirty="0">
                <a:latin typeface="Times New Roman"/>
                <a:cs typeface="Times New Roman"/>
              </a:rPr>
              <a:t>L’architecte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logiciel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est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responsable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la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sélection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Framework, 	</a:t>
            </a:r>
            <a:r>
              <a:rPr sz="2150" dirty="0">
                <a:latin typeface="Times New Roman"/>
                <a:cs typeface="Times New Roman"/>
              </a:rPr>
              <a:t>plateforme,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SGBD,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….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75" y="38100"/>
            <a:ext cx="9039225" cy="657225"/>
          </a:xfrm>
          <a:custGeom>
            <a:avLst/>
            <a:gdLst/>
            <a:ahLst/>
            <a:cxnLst/>
            <a:rect l="l" t="t" r="r" b="b"/>
            <a:pathLst>
              <a:path w="9039225" h="657225">
                <a:moveTo>
                  <a:pt x="9039225" y="0"/>
                </a:moveTo>
                <a:lnTo>
                  <a:pt x="0" y="0"/>
                </a:lnTo>
                <a:lnTo>
                  <a:pt x="0" y="657225"/>
                </a:lnTo>
                <a:lnTo>
                  <a:pt x="9039225" y="657225"/>
                </a:lnTo>
                <a:lnTo>
                  <a:pt x="9039225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007" y="68516"/>
            <a:ext cx="87820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Compétences</a:t>
            </a:r>
            <a:r>
              <a:rPr spc="-90" dirty="0"/>
              <a:t> </a:t>
            </a:r>
            <a:r>
              <a:rPr dirty="0"/>
              <a:t>requises</a:t>
            </a:r>
            <a:r>
              <a:rPr spc="-5" dirty="0"/>
              <a:t> </a:t>
            </a:r>
            <a:r>
              <a:rPr dirty="0"/>
              <a:t>pour</a:t>
            </a:r>
            <a:r>
              <a:rPr spc="105" dirty="0"/>
              <a:t> </a:t>
            </a:r>
            <a:r>
              <a:rPr dirty="0"/>
              <a:t>un</a:t>
            </a:r>
            <a:r>
              <a:rPr spc="114" dirty="0"/>
              <a:t> </a:t>
            </a:r>
            <a:r>
              <a:rPr spc="65" dirty="0"/>
              <a:t>architecte</a:t>
            </a:r>
            <a:r>
              <a:rPr spc="-140" dirty="0"/>
              <a:t> </a:t>
            </a:r>
            <a:r>
              <a:rPr spc="95" dirty="0"/>
              <a:t>logiciel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0" dirty="0"/>
              <a:pPr marL="147320">
                <a:lnSpc>
                  <a:spcPct val="100000"/>
                </a:lnSpc>
                <a:spcBef>
                  <a:spcPts val="22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" y="114300"/>
            <a:ext cx="8934450" cy="1447800"/>
          </a:xfrm>
          <a:custGeom>
            <a:avLst/>
            <a:gdLst/>
            <a:ahLst/>
            <a:cxnLst/>
            <a:rect l="l" t="t" r="r" b="b"/>
            <a:pathLst>
              <a:path w="8934450" h="1447800">
                <a:moveTo>
                  <a:pt x="8934450" y="0"/>
                </a:moveTo>
                <a:lnTo>
                  <a:pt x="0" y="0"/>
                </a:lnTo>
                <a:lnTo>
                  <a:pt x="0" y="1447800"/>
                </a:lnTo>
                <a:lnTo>
                  <a:pt x="8934450" y="1447800"/>
                </a:lnTo>
                <a:lnTo>
                  <a:pt x="8934450" y="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0899" y="101599"/>
            <a:ext cx="64465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C00000"/>
                </a:solidFill>
              </a:rPr>
              <a:t>II. </a:t>
            </a:r>
            <a:r>
              <a:rPr sz="4400" spc="50" dirty="0">
                <a:solidFill>
                  <a:srgbClr val="C00000"/>
                </a:solidFill>
              </a:rPr>
              <a:t>Conception</a:t>
            </a:r>
            <a:r>
              <a:rPr sz="4400" spc="-45" dirty="0">
                <a:solidFill>
                  <a:srgbClr val="C00000"/>
                </a:solidFill>
              </a:rPr>
              <a:t> </a:t>
            </a:r>
            <a:r>
              <a:rPr sz="4400" dirty="0">
                <a:solidFill>
                  <a:srgbClr val="C00000"/>
                </a:solidFill>
              </a:rPr>
              <a:t>en</a:t>
            </a:r>
            <a:r>
              <a:rPr sz="4400" spc="90" dirty="0">
                <a:solidFill>
                  <a:srgbClr val="C00000"/>
                </a:solidFill>
              </a:rPr>
              <a:t> </a:t>
            </a:r>
            <a:r>
              <a:rPr sz="4400" dirty="0">
                <a:solidFill>
                  <a:srgbClr val="C00000"/>
                </a:solidFill>
              </a:rPr>
              <a:t>UML</a:t>
            </a:r>
            <a:r>
              <a:rPr sz="4400" spc="25" dirty="0">
                <a:solidFill>
                  <a:srgbClr val="C00000"/>
                </a:solidFill>
              </a:rPr>
              <a:t> </a:t>
            </a:r>
            <a:r>
              <a:rPr sz="4400" spc="50" dirty="0">
                <a:solidFill>
                  <a:srgbClr val="C00000"/>
                </a:solidFill>
              </a:rPr>
              <a:t>de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0" dirty="0"/>
              <a:pPr marL="147320">
                <a:lnSpc>
                  <a:spcPct val="100000"/>
                </a:lnSpc>
                <a:spcBef>
                  <a:spcPts val="220"/>
                </a:spcBef>
              </a:pPr>
              <a:t>7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1703704" y="769238"/>
            <a:ext cx="57302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dirty="0">
                <a:solidFill>
                  <a:srgbClr val="C00000"/>
                </a:solidFill>
                <a:latin typeface="Times New Roman"/>
                <a:cs typeface="Times New Roman"/>
              </a:rPr>
              <a:t>l’architecture</a:t>
            </a:r>
            <a:r>
              <a:rPr sz="4400" b="1" spc="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400" b="1" spc="135" dirty="0">
                <a:solidFill>
                  <a:srgbClr val="C00000"/>
                </a:solidFill>
                <a:latin typeface="Times New Roman"/>
                <a:cs typeface="Times New Roman"/>
              </a:rPr>
              <a:t>logicielle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682" y="1851977"/>
            <a:ext cx="8865870" cy="278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9570" marR="5080" indent="-342900">
              <a:lnSpc>
                <a:spcPct val="100400"/>
              </a:lnSpc>
              <a:spcBef>
                <a:spcPts val="90"/>
              </a:spcBef>
              <a:buFont typeface="Wingdings"/>
              <a:buChar char=""/>
              <a:tabLst>
                <a:tab pos="408305" algn="l"/>
                <a:tab pos="913130" algn="l"/>
              </a:tabLst>
            </a:pPr>
            <a:r>
              <a:rPr sz="2400" spc="35" dirty="0">
                <a:latin typeface="Times New Roman"/>
                <a:cs typeface="Times New Roman"/>
              </a:rPr>
              <a:t>Un</a:t>
            </a:r>
            <a:r>
              <a:rPr sz="2400" dirty="0">
                <a:latin typeface="Times New Roman"/>
                <a:cs typeface="Times New Roman"/>
              </a:rPr>
              <a:t>	logiciel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est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ensemble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composants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interactifs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et 	</a:t>
            </a:r>
            <a:r>
              <a:rPr sz="2400" dirty="0">
                <a:latin typeface="Times New Roman"/>
                <a:cs typeface="Times New Roman"/>
              </a:rPr>
              <a:t>communicants.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ensemble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composants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est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représenté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UML 	</a:t>
            </a:r>
            <a:r>
              <a:rPr sz="2400" dirty="0">
                <a:latin typeface="Times New Roman"/>
                <a:cs typeface="Times New Roman"/>
              </a:rPr>
              <a:t>par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diagramme</a:t>
            </a:r>
            <a:r>
              <a:rPr sz="240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composants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20"/>
              </a:spcBef>
              <a:buFont typeface="Wingdings"/>
              <a:buChar char=""/>
            </a:pPr>
            <a:endParaRPr sz="2400">
              <a:latin typeface="Times New Roman"/>
              <a:cs typeface="Times New Roman"/>
            </a:endParaRPr>
          </a:p>
          <a:p>
            <a:pPr marL="12700" marR="176530" indent="342900">
              <a:lnSpc>
                <a:spcPct val="100400"/>
              </a:lnSpc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logicielle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est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répartition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composants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sur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les </a:t>
            </a:r>
            <a:r>
              <a:rPr sz="2400" dirty="0">
                <a:latin typeface="Times New Roman"/>
                <a:cs typeface="Times New Roman"/>
              </a:rPr>
              <a:t>Différentes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ressources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matérielles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(Machines).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Cette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répartition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est </a:t>
            </a:r>
            <a:r>
              <a:rPr sz="2400" dirty="0">
                <a:latin typeface="Times New Roman"/>
                <a:cs typeface="Times New Roman"/>
              </a:rPr>
              <a:t>Modélisée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UML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Diagramme</a:t>
            </a:r>
            <a:r>
              <a:rPr sz="24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4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déploiement.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" y="38100"/>
            <a:ext cx="9039225" cy="657225"/>
          </a:xfrm>
          <a:custGeom>
            <a:avLst/>
            <a:gdLst/>
            <a:ahLst/>
            <a:cxnLst/>
            <a:rect l="l" t="t" r="r" b="b"/>
            <a:pathLst>
              <a:path w="9039225" h="657225">
                <a:moveTo>
                  <a:pt x="9039225" y="0"/>
                </a:moveTo>
                <a:lnTo>
                  <a:pt x="0" y="0"/>
                </a:lnTo>
                <a:lnTo>
                  <a:pt x="0" y="657225"/>
                </a:lnTo>
                <a:lnTo>
                  <a:pt x="9039225" y="657225"/>
                </a:lnTo>
                <a:lnTo>
                  <a:pt x="9039225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38183" y="6643369"/>
            <a:ext cx="1276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Black"/>
                <a:cs typeface="Arial Black"/>
              </a:rPr>
              <a:t>8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364" y="782002"/>
            <a:ext cx="8768715" cy="4978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235" marR="5080" indent="-343535">
              <a:lnSpc>
                <a:spcPct val="100400"/>
              </a:lnSpc>
              <a:spcBef>
                <a:spcPts val="9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diagramme</a:t>
            </a:r>
            <a:r>
              <a:rPr sz="24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</a:t>
            </a:r>
            <a:r>
              <a:rPr sz="24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composants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:</a:t>
            </a:r>
            <a:r>
              <a:rPr sz="2400" u="none" spc="2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il</a:t>
            </a:r>
            <a:r>
              <a:rPr sz="2400" u="none" spc="2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décrit</a:t>
            </a:r>
            <a:r>
              <a:rPr sz="2400" u="none" spc="1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le</a:t>
            </a:r>
            <a:r>
              <a:rPr sz="2400" u="none" spc="3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système</a:t>
            </a:r>
            <a:r>
              <a:rPr sz="2400" u="none" spc="-40" dirty="0">
                <a:latin typeface="Times New Roman"/>
                <a:cs typeface="Times New Roman"/>
              </a:rPr>
              <a:t> </a:t>
            </a:r>
            <a:r>
              <a:rPr sz="2400" u="none" spc="-10" dirty="0">
                <a:latin typeface="Times New Roman"/>
                <a:cs typeface="Times New Roman"/>
              </a:rPr>
              <a:t>modélisé</a:t>
            </a:r>
            <a:r>
              <a:rPr sz="2400" u="none" spc="-40" dirty="0">
                <a:latin typeface="Times New Roman"/>
                <a:cs typeface="Times New Roman"/>
              </a:rPr>
              <a:t> </a:t>
            </a:r>
            <a:r>
              <a:rPr sz="2400" u="none" spc="-20" dirty="0">
                <a:latin typeface="Times New Roman"/>
                <a:cs typeface="Times New Roman"/>
              </a:rPr>
              <a:t>sous </a:t>
            </a:r>
            <a:r>
              <a:rPr sz="2400" u="none" dirty="0">
                <a:latin typeface="Times New Roman"/>
                <a:cs typeface="Times New Roman"/>
              </a:rPr>
              <a:t>forme</a:t>
            </a:r>
            <a:r>
              <a:rPr sz="2400" u="none" spc="-10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de</a:t>
            </a:r>
            <a:r>
              <a:rPr sz="2400" u="none" spc="7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composants</a:t>
            </a:r>
            <a:r>
              <a:rPr sz="2400" u="none" spc="-1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réutilisables</a:t>
            </a:r>
            <a:r>
              <a:rPr sz="2400" u="none" spc="75" dirty="0">
                <a:latin typeface="Times New Roman"/>
                <a:cs typeface="Times New Roman"/>
              </a:rPr>
              <a:t> </a:t>
            </a:r>
            <a:r>
              <a:rPr sz="2400" u="none" spc="65" dirty="0">
                <a:latin typeface="Times New Roman"/>
                <a:cs typeface="Times New Roman"/>
              </a:rPr>
              <a:t>et</a:t>
            </a:r>
            <a:r>
              <a:rPr sz="2400" u="none" spc="-3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met</a:t>
            </a:r>
            <a:r>
              <a:rPr sz="2400" u="none" spc="5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en</a:t>
            </a:r>
            <a:r>
              <a:rPr sz="2400" u="none" spc="50" dirty="0">
                <a:latin typeface="Times New Roman"/>
                <a:cs typeface="Times New Roman"/>
              </a:rPr>
              <a:t> </a:t>
            </a:r>
            <a:r>
              <a:rPr sz="2400" u="none" spc="-10" dirty="0">
                <a:latin typeface="Times New Roman"/>
                <a:cs typeface="Times New Roman"/>
              </a:rPr>
              <a:t>évidence</a:t>
            </a:r>
            <a:r>
              <a:rPr sz="2400" u="none" spc="7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leurs</a:t>
            </a:r>
            <a:r>
              <a:rPr sz="2400" u="none" spc="-10" dirty="0">
                <a:latin typeface="Times New Roman"/>
                <a:cs typeface="Times New Roman"/>
              </a:rPr>
              <a:t> relations </a:t>
            </a:r>
            <a:r>
              <a:rPr sz="2400" u="none" dirty="0">
                <a:latin typeface="Times New Roman"/>
                <a:cs typeface="Times New Roman"/>
              </a:rPr>
              <a:t>de</a:t>
            </a:r>
            <a:r>
              <a:rPr sz="2400" u="none" spc="-30" dirty="0">
                <a:latin typeface="Times New Roman"/>
                <a:cs typeface="Times New Roman"/>
              </a:rPr>
              <a:t> </a:t>
            </a:r>
            <a:r>
              <a:rPr sz="2400" u="none" spc="-10" dirty="0">
                <a:latin typeface="Times New Roman"/>
                <a:cs typeface="Times New Roman"/>
              </a:rPr>
              <a:t>dépendance.</a:t>
            </a:r>
            <a:endParaRPr sz="2400">
              <a:latin typeface="Times New Roman"/>
              <a:cs typeface="Times New Roman"/>
            </a:endParaRPr>
          </a:p>
          <a:p>
            <a:pPr marL="415925" lvl="1" indent="-342900">
              <a:lnSpc>
                <a:spcPct val="100000"/>
              </a:lnSpc>
              <a:spcBef>
                <a:spcPts val="1465"/>
              </a:spcBef>
              <a:buFont typeface="Wingdings"/>
              <a:buChar char=""/>
              <a:tabLst>
                <a:tab pos="415925" algn="l"/>
                <a:tab pos="546481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Composants</a:t>
            </a:r>
            <a:r>
              <a:rPr sz="2400" u="none" spc="-9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:</a:t>
            </a:r>
            <a:r>
              <a:rPr sz="2400" u="none" spc="30" dirty="0">
                <a:latin typeface="Times New Roman"/>
                <a:cs typeface="Times New Roman"/>
              </a:rPr>
              <a:t> </a:t>
            </a:r>
            <a:r>
              <a:rPr sz="2400" u="none" spc="-20" dirty="0">
                <a:latin typeface="Times New Roman"/>
                <a:cs typeface="Times New Roman"/>
              </a:rPr>
              <a:t>C’est</a:t>
            </a:r>
            <a:r>
              <a:rPr sz="2400" u="none" spc="-4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une</a:t>
            </a:r>
            <a:r>
              <a:rPr sz="2400" u="none" spc="5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unité</a:t>
            </a:r>
            <a:r>
              <a:rPr sz="2400" u="none" spc="40" dirty="0">
                <a:latin typeface="Times New Roman"/>
                <a:cs typeface="Times New Roman"/>
              </a:rPr>
              <a:t> </a:t>
            </a:r>
            <a:r>
              <a:rPr sz="2400" u="none" spc="-10" dirty="0">
                <a:latin typeface="Times New Roman"/>
                <a:cs typeface="Times New Roman"/>
              </a:rPr>
              <a:t>autonome</a:t>
            </a:r>
            <a:r>
              <a:rPr sz="2400" u="none" dirty="0">
                <a:latin typeface="Times New Roman"/>
                <a:cs typeface="Times New Roman"/>
              </a:rPr>
              <a:t>	qui</a:t>
            </a:r>
            <a:r>
              <a:rPr sz="2400" u="none" spc="13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fournit</a:t>
            </a:r>
            <a:r>
              <a:rPr sz="2400" u="none" spc="8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un</a:t>
            </a:r>
            <a:r>
              <a:rPr sz="2400" u="none" spc="85" dirty="0">
                <a:latin typeface="Times New Roman"/>
                <a:cs typeface="Times New Roman"/>
              </a:rPr>
              <a:t> </a:t>
            </a:r>
            <a:r>
              <a:rPr sz="2400" u="none" spc="-1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378460">
              <a:lnSpc>
                <a:spcPts val="287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bien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précis.</a:t>
            </a:r>
            <a:endParaRPr sz="2400">
              <a:latin typeface="Times New Roman"/>
              <a:cs typeface="Times New Roman"/>
            </a:endParaRPr>
          </a:p>
          <a:p>
            <a:pPr marL="873760" lvl="2" indent="-342900">
              <a:lnSpc>
                <a:spcPts val="2855"/>
              </a:lnSpc>
              <a:buFont typeface="Wingdings"/>
              <a:buChar char=""/>
              <a:tabLst>
                <a:tab pos="873760" algn="l"/>
              </a:tabLst>
            </a:pPr>
            <a:r>
              <a:rPr sz="2400" dirty="0">
                <a:latin typeface="Times New Roman"/>
                <a:cs typeface="Times New Roman"/>
              </a:rPr>
              <a:t>Il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encapsule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fonctionnalités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cohérentes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entre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elles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et</a:t>
            </a:r>
            <a:endParaRPr sz="2400">
              <a:latin typeface="Times New Roman"/>
              <a:cs typeface="Times New Roman"/>
            </a:endParaRPr>
          </a:p>
          <a:p>
            <a:pPr marL="873760">
              <a:lnSpc>
                <a:spcPts val="2865"/>
              </a:lnSpc>
            </a:pPr>
            <a:r>
              <a:rPr sz="2400" spc="-10" dirty="0">
                <a:latin typeface="Times New Roman"/>
                <a:cs typeface="Times New Roman"/>
              </a:rPr>
              <a:t>génériques.</a:t>
            </a:r>
            <a:endParaRPr sz="2400">
              <a:latin typeface="Times New Roman"/>
              <a:cs typeface="Times New Roman"/>
            </a:endParaRPr>
          </a:p>
          <a:p>
            <a:pPr marL="873760" marR="695960" lvl="2" indent="-343535">
              <a:lnSpc>
                <a:spcPts val="2860"/>
              </a:lnSpc>
              <a:spcBef>
                <a:spcPts val="165"/>
              </a:spcBef>
              <a:buFont typeface="Wingdings"/>
              <a:buChar char=""/>
              <a:tabLst>
                <a:tab pos="873760" algn="l"/>
                <a:tab pos="949960" algn="l"/>
              </a:tabLst>
            </a:pPr>
            <a:r>
              <a:rPr sz="2400" dirty="0">
                <a:latin typeface="Times New Roman"/>
                <a:cs typeface="Times New Roman"/>
              </a:rPr>
              <a:t>	Son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comportement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interne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est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réalisé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ensemble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de </a:t>
            </a: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masquées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seules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sont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visibles.</a:t>
            </a:r>
            <a:endParaRPr sz="2400">
              <a:latin typeface="Times New Roman"/>
              <a:cs typeface="Times New Roman"/>
            </a:endParaRPr>
          </a:p>
          <a:p>
            <a:pPr marL="873125" lvl="2" indent="-342265">
              <a:lnSpc>
                <a:spcPts val="2820"/>
              </a:lnSpc>
              <a:buFont typeface="Wingdings"/>
              <a:buChar char=""/>
              <a:tabLst>
                <a:tab pos="873125" algn="l"/>
              </a:tabLst>
            </a:pPr>
            <a:r>
              <a:rPr sz="2400" dirty="0">
                <a:latin typeface="Times New Roman"/>
                <a:cs typeface="Times New Roman"/>
              </a:rPr>
              <a:t>Il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deux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d’interface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330960" lvl="3" indent="-342265">
              <a:lnSpc>
                <a:spcPts val="2855"/>
              </a:lnSpc>
              <a:buFont typeface="Wingdings"/>
              <a:buChar char=""/>
              <a:tabLst>
                <a:tab pos="1330960" algn="l"/>
              </a:tabLst>
            </a:pP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fournie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offerts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composants</a:t>
            </a:r>
            <a:endParaRPr sz="2400">
              <a:latin typeface="Times New Roman"/>
              <a:cs typeface="Times New Roman"/>
            </a:endParaRPr>
          </a:p>
          <a:p>
            <a:pPr marL="1330325" marR="732790" lvl="3" indent="-342265">
              <a:lnSpc>
                <a:spcPts val="2930"/>
              </a:lnSpc>
              <a:spcBef>
                <a:spcPts val="35"/>
              </a:spcBef>
              <a:buFont typeface="Wingdings"/>
              <a:buChar char=""/>
              <a:tabLst>
                <a:tab pos="1331595" algn="l"/>
              </a:tabLst>
            </a:pPr>
            <a:r>
              <a:rPr sz="2400" dirty="0">
                <a:latin typeface="Times New Roman"/>
                <a:cs typeface="Times New Roman"/>
              </a:rPr>
              <a:t>Interface requise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éléments nécessaires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pour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offrir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des 	</a:t>
            </a:r>
            <a:r>
              <a:rPr sz="2400" spc="-10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Diagramme</a:t>
            </a:r>
            <a:r>
              <a:rPr spc="100" dirty="0"/>
              <a:t> </a:t>
            </a:r>
            <a:r>
              <a:rPr spc="60" dirty="0"/>
              <a:t>de</a:t>
            </a:r>
            <a:r>
              <a:rPr spc="105" dirty="0"/>
              <a:t> </a:t>
            </a:r>
            <a:r>
              <a:rPr spc="35" dirty="0"/>
              <a:t>composants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75" y="38100"/>
            <a:ext cx="9039225" cy="657225"/>
          </a:xfrm>
          <a:custGeom>
            <a:avLst/>
            <a:gdLst/>
            <a:ahLst/>
            <a:cxnLst/>
            <a:rect l="l" t="t" r="r" b="b"/>
            <a:pathLst>
              <a:path w="9039225" h="657225">
                <a:moveTo>
                  <a:pt x="9039225" y="0"/>
                </a:moveTo>
                <a:lnTo>
                  <a:pt x="0" y="0"/>
                </a:lnTo>
                <a:lnTo>
                  <a:pt x="0" y="657225"/>
                </a:lnTo>
                <a:lnTo>
                  <a:pt x="9039225" y="657225"/>
                </a:lnTo>
                <a:lnTo>
                  <a:pt x="9039225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03" y="1483393"/>
            <a:ext cx="7966572" cy="24664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Diagramme</a:t>
            </a:r>
            <a:r>
              <a:rPr spc="65" dirty="0"/>
              <a:t> </a:t>
            </a:r>
            <a:r>
              <a:rPr spc="60" dirty="0"/>
              <a:t>de</a:t>
            </a:r>
            <a:r>
              <a:rPr spc="65" dirty="0"/>
              <a:t> </a:t>
            </a:r>
            <a:r>
              <a:rPr spc="45" dirty="0"/>
              <a:t>composants</a:t>
            </a:r>
            <a:r>
              <a:rPr spc="135" dirty="0"/>
              <a:t> </a:t>
            </a:r>
            <a:r>
              <a:rPr spc="-25" dirty="0"/>
              <a:t>(2)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907" y="770953"/>
            <a:ext cx="33896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Représentation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UML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07" y="4160202"/>
            <a:ext cx="1471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Exemple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6321" y="4688963"/>
            <a:ext cx="3277801" cy="127243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25" dirty="0"/>
              <a:pPr marL="42545">
                <a:lnSpc>
                  <a:spcPct val="100000"/>
                </a:lnSpc>
                <a:spcBef>
                  <a:spcPts val="220"/>
                </a:spcBef>
              </a:pPr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1157</Words>
  <Application>Microsoft Office PowerPoint</Application>
  <PresentationFormat>Affichage à l'écran (4:3)</PresentationFormat>
  <Paragraphs>297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Office Theme</vt:lpstr>
      <vt:lpstr>Chapitre 1: Introduction aux architectures logicielles</vt:lpstr>
      <vt:lpstr>Plan</vt:lpstr>
      <vt:lpstr>Définition d’un logiciel</vt:lpstr>
      <vt:lpstr>Définition de l’architecture logicielle</vt:lpstr>
      <vt:lpstr>Définition de l’architecte logiciel</vt:lpstr>
      <vt:lpstr>Compétences requises pour un architecte logiciel</vt:lpstr>
      <vt:lpstr>II. Conception en UML de</vt:lpstr>
      <vt:lpstr>Diagramme de composants</vt:lpstr>
      <vt:lpstr>Diagramme de composants (2)</vt:lpstr>
      <vt:lpstr>Diagramme de composants (3)</vt:lpstr>
      <vt:lpstr>Diagramme de composants (4)</vt:lpstr>
      <vt:lpstr>Diagramme de composants (5)</vt:lpstr>
      <vt:lpstr>Diagramme de composants (6)</vt:lpstr>
      <vt:lpstr>Diapositive 14</vt:lpstr>
      <vt:lpstr>Diapositive 15</vt:lpstr>
      <vt:lpstr>Diapositive 16</vt:lpstr>
      <vt:lpstr>Diapositive 17</vt:lpstr>
      <vt:lpstr>III. Styles architecturaux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aux environnement répartis</dc:title>
  <dc:creator>Xavier Blanc</dc:creator>
  <cp:lastModifiedBy>khalfalla chedly</cp:lastModifiedBy>
  <cp:revision>1</cp:revision>
  <dcterms:created xsi:type="dcterms:W3CDTF">2024-02-23T21:42:48Z</dcterms:created>
  <dcterms:modified xsi:type="dcterms:W3CDTF">2024-02-23T21:52:05Z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2017-10-24T00:00:00Z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2024-02-23T00:00:00Z</vt:filetime>
  </property>
  <property fmtid="{D5CDD505-2E9C-101B-9397-08002B2CF9AE}" pid="5" name="Producer">
    <vt:lpwstr>3-Heights(TM) PDF Security Shell 4.8.25.2 (http://www.pdf-tools.com)</vt:lpwstr>
  </property>
</Properties>
</file>