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B2AD-F598-694C-A374-6639BEF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702-0845-C04C-B8F0-A7D43564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88A-E330-2D41-8C0C-F77A4C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A28-3374-1A46-904B-70C1892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1E3-8D20-1D40-9DD0-6B947A6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D9-A546-E040-B578-5D976E8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7B38-3022-0D41-A215-91803645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C5A6-4E15-6047-B399-AFAC18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C680-4E3C-E34A-9D58-49A3F06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EB7-FC0D-784A-A1E9-8C08574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198-620A-9842-9380-AB13FAF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4E0-D26E-3248-ADF2-D592795F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479-D078-EB4D-9409-800C7D85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0047-C254-3E4F-926F-B2D3F62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B3C-49C0-244D-8F55-35F509B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FCB-673D-8F4A-8163-3A1FEA4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73A7-EC81-AE4F-9853-09960107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2A4-0528-1F47-9D38-615882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9ED4-D2D3-7C48-8768-BF6CCCB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C5AE-4654-1A4B-B6F3-C93A6F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8F-05CA-0848-B506-1696EAD1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0DA4-E507-5447-9DB2-E5593C7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4D6F-BFBD-294B-95AC-4EF1D8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53-B8D5-924F-8EE8-014FBA5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F58D-D693-B242-8BA3-21EAC45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CC6-FCCB-1E45-858F-86FD3E9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D90-92C7-1C4A-9D4C-1029B9F3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7472-4CFC-4A4E-821B-687C5D61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B67-1D18-3F46-90EF-FDF9D957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0047-DE5A-884C-8FAC-8B2310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673F-A0ED-B24B-81DB-640CCC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F09-5BA0-B243-8881-E997FFD1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55D1-2D0D-5B4E-A20E-BB5BEBFD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B439-FCC3-9546-B04C-7D2D97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4D6B-B754-DE46-A099-87EB1399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84C9-B0DA-E243-A31E-D7D977BA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A5EC-E76F-7947-918E-DCA85D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83B1-34BB-714B-A37A-4879AA3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3336-AF3B-6741-8EED-7ECFD49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6A60-E490-904E-BFB0-B590844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DCA4-6FC6-6C44-BE3C-036A5F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FAE4-B0BF-5746-AE80-C128EC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A311-8C2A-DD47-8D8B-B924AD5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3493-3E1E-1B44-AC5E-1BC2760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63343-4638-8345-A59B-D64AE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32AC-9612-6F44-8050-7CDC3D7D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F39-DD41-E748-95FE-63CCD67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DDF-6446-344E-AD4A-1A089070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A1F3-95E4-184A-A73A-2EECF72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BB45-FDFA-6F42-941F-BE5783D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8F7-3579-D646-8CE8-E7A1602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0B0F-5C65-2649-8B0B-1F1883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DAC-DD40-A442-87CB-B391006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1BEB-CE4C-8546-B05A-948C0D9D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263A-7392-544C-9701-704D15A4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6D0-EFD6-A547-A738-F74BD3F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C97A-3248-C944-9F1C-EB92405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D569-A260-F34B-A529-5D3F6A1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5DB5-A4D9-5740-86FB-BC41ABC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BFD6-A213-E540-800E-42998FB9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81B5-398E-BA4C-8FFA-AA15D1E7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822F-4D0D-4B43-9D6C-42F021D8EF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91B-9E19-824F-BEE6-C223A4C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91B4-D33D-4ACE-BB32-C4543E0767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0014E-1FC5-5D4C-AD94-AF9B0574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5EA6-E65B-439F-8797-10C6FB589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System of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F2C70-1C96-4A16-9E6D-557E5BB5D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Panruo Wu</a:t>
            </a:r>
          </a:p>
          <a:p>
            <a:r>
              <a:rPr lang="en-US" dirty="0"/>
              <a:t>NLA Chapter 20</a:t>
            </a:r>
          </a:p>
        </p:txBody>
      </p:sp>
    </p:spTree>
    <p:extLst>
      <p:ext uri="{BB962C8B-B14F-4D97-AF65-F5344CB8AC3E}">
        <p14:creationId xmlns:p14="http://schemas.microsoft.com/office/powerpoint/2010/main" val="35479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C26B-E044-1E43-A261-B5907CF0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Gaussian Elimination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833133-5769-A940-8074-5C4195963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40" y="1251512"/>
            <a:ext cx="7747000" cy="264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8257A-5076-2F4B-AA6B-8AD83DFFA92B}"/>
                  </a:ext>
                </a:extLst>
              </p:cNvPr>
              <p:cNvSpPr txBox="1"/>
              <p:nvPr/>
            </p:nvSpPr>
            <p:spPr>
              <a:xfrm>
                <a:off x="1350498" y="4290646"/>
                <a:ext cx="8525022" cy="133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Operation count: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flops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8257A-5076-2F4B-AA6B-8AD83DFF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8" y="4290646"/>
                <a:ext cx="8525022" cy="1332673"/>
              </a:xfrm>
              <a:prstGeom prst="rect">
                <a:avLst/>
              </a:prstGeom>
              <a:blipFill>
                <a:blip r:embed="rId3"/>
                <a:stretch>
                  <a:fillRect l="-1337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7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5AC547-4EE7-D54A-83F2-93E3EBC055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LU factorization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5AC547-4EE7-D54A-83F2-93E3EBC05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26786" b="-4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D7847-7C56-6D44-A8F8-5446C17D8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olve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last two forward/backward substitution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Compared to QR factorization for solving linear system, LU factorization takes half the flops so is usually preferred in practice. </a:t>
                </a:r>
              </a:p>
              <a:p>
                <a:pPr marL="0" indent="0">
                  <a:buNone/>
                </a:pPr>
                <a:r>
                  <a:rPr lang="en-US" dirty="0"/>
                  <a:t>However, unlike QR, LU is </a:t>
                </a:r>
                <a:r>
                  <a:rPr lang="en-US" b="1" dirty="0"/>
                  <a:t>not</a:t>
                </a:r>
                <a:r>
                  <a:rPr lang="en-US" dirty="0"/>
                  <a:t> backward stable. And the above presented form of LU should not be used (unless you have a very nice matrix, such as diagonally dominant one).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D7847-7C56-6D44-A8F8-5446C17D8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377A-8DA5-F143-B7DC-F097807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of GE without 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8D1A0-B715-8742-AA52-C45A76AB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full rank, and well conditioned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=2.618)</m:t>
                    </m:r>
                  </m:oMath>
                </a14:m>
                <a:r>
                  <a:rPr lang="en-US" dirty="0"/>
                  <a:t>. However GE fails at the first step, because of the zero pivot. </a:t>
                </a:r>
              </a:p>
              <a:p>
                <a:pPr marL="0" indent="0">
                  <a:buNone/>
                </a:pPr>
                <a:r>
                  <a:rPr lang="en-US" dirty="0"/>
                  <a:t>Now let’s look at a slightly perturbed version: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Okay, you could do GE on it. But what do you get?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8D1A0-B715-8742-AA52-C45A76AB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AADA9-8FF1-544A-B555-CF7F3FE50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8302"/>
                <a:ext cx="10515600" cy="56986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. In floating point arithmetic (even in double precision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machine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en-US" dirty="0"/>
                  <a:t>), you will not get exactly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, but rounded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 (you lose the 1).</a:t>
                </a:r>
              </a:p>
              <a:p>
                <a:pPr marL="0" indent="0">
                  <a:buNone/>
                </a:pPr>
                <a:r>
                  <a:rPr lang="en-US" dirty="0"/>
                  <a:t>So you floating point factors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rounding seems innocent enough; but when you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Does this look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r>
                  <a:rPr lang="en-US" dirty="0"/>
                  <a:t>If you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you will likely get nothing. E.g.,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whereas the correct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What happened?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AADA9-8FF1-544A-B555-CF7F3FE50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8302"/>
                <a:ext cx="10515600" cy="5698661"/>
              </a:xfrm>
              <a:blipFill>
                <a:blip r:embed="rId2"/>
                <a:stretch>
                  <a:fillRect l="-1086" t="-2450" r="-1568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0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E326-0C02-AD46-9832-60221349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(in)Stability of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929EA-813F-3F46-A323-85009B09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previous example, LU seems stable, but not backward stable. In other words, 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are close enough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is nowhere close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in general, LU is not even stable. </a:t>
                </a:r>
              </a:p>
              <a:p>
                <a:pPr marL="0" indent="0">
                  <a:buNone/>
                </a:pPr>
                <a:r>
                  <a:rPr lang="en-US" dirty="0"/>
                  <a:t>Additionally, the triangular matrices it generates may have condition number that is arbitrarily larger than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I.e., it’s possible that: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your forward/backward substitution may be ill-conditioned, 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not!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929EA-813F-3F46-A323-85009B09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724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6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FB3-3EA3-3847-8556-A5AC4CE7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B7FFE-EAC9-6848-9997-B09A6CC88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stability of LU can be improved by </a:t>
                </a:r>
                <a:r>
                  <a:rPr lang="en-US" b="1" dirty="0"/>
                  <a:t>pivoting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element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on the diagonal is used to eliminate the following elements, and so is called the </a:t>
                </a:r>
                <a:r>
                  <a:rPr lang="en-US" b="1" dirty="0"/>
                  <a:t>pivot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there is no reason to choose this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as pivot…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B7FFE-EAC9-6848-9997-B09A6CC88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DEF1BB-80BF-AC4D-B978-2A82B575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60" y="3133578"/>
            <a:ext cx="5567954" cy="21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88D1E-136B-4140-8C77-B294870F8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4572"/>
                <a:ext cx="10515600" cy="5642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Instead, we could choose any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E.g.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fact, we can even choose the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instead of k.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88D1E-136B-4140-8C77-B294870F8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4572"/>
                <a:ext cx="10515600" cy="5642391"/>
              </a:xfrm>
              <a:blipFill>
                <a:blip r:embed="rId2"/>
                <a:stretch>
                  <a:fillRect l="-1086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D15B82-DFA7-A24D-8875-49E6F06D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52" y="1152280"/>
            <a:ext cx="5910440" cy="2055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3E1D4-7D24-7D46-A575-D970ADB0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258" y="3902319"/>
            <a:ext cx="5904308" cy="21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4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B441-516C-9545-9518-9B0FF09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B3149-0C3B-DD4D-BC68-C641B93EC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 we can pretty much pick any element in the submatrix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as pivot, as long as it’s nonzero. Typically we would pick the largest of them as pivot. (why?)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Okay, but once we start arbitrarily introducing zeros things will not become pretty… we want the same triangular structure as before. And there’s a simple way of doing that:</a:t>
                </a:r>
              </a:p>
              <a:p>
                <a:pPr marL="0" indent="0">
                  <a:buNone/>
                </a:pPr>
                <a:r>
                  <a:rPr lang="en-US" dirty="0"/>
                  <a:t>Instead of leaving the 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in-place, we move it to the diagonal, through row/column permutation. </a:t>
                </a:r>
              </a:p>
              <a:p>
                <a:pPr marL="0" indent="0">
                  <a:buNone/>
                </a:pPr>
                <a:r>
                  <a:rPr lang="en-US" dirty="0"/>
                  <a:t>This interchange of rows, and perhaps columns is called </a:t>
                </a:r>
                <a:r>
                  <a:rPr lang="en-US" b="1" dirty="0"/>
                  <a:t>pivoting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B3149-0C3B-DD4D-BC68-C641B93EC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2051" b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5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C70A-F631-734B-BCFA-9A3D4546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Pivoted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5A659-6AC0-0247-900F-2F6B62B24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only modification to the unpivoted LU is that you select the largest element as your pivot, as swap the rows. </a:t>
                </a:r>
              </a:p>
              <a:p>
                <a:pPr marL="0" indent="0">
                  <a:buNone/>
                </a:pPr>
                <a:r>
                  <a:rPr lang="en-US" dirty="0"/>
                  <a:t>At the end, you actually factorized a row interchanged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permutation matrix (row permuted identity matrix). </a:t>
                </a:r>
              </a:p>
              <a:p>
                <a:pPr marL="0" indent="0">
                  <a:buNone/>
                </a:pPr>
                <a:r>
                  <a:rPr lang="en-US" dirty="0"/>
                  <a:t>But that’s fine; it can also be used to solve linear equations (check this!)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5A659-6AC0-0247-900F-2F6B62B24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87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3C3-7E5C-1142-AB76-59A13A09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stability of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27C2-E06A-9540-9994-358D68931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First, there’s theorem that bounds the backward error of LU: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Does this mean LU is backward stable?</a:t>
                </a:r>
              </a:p>
              <a:p>
                <a:pPr marL="0" indent="0">
                  <a:buNone/>
                </a:pPr>
                <a:r>
                  <a:rPr lang="en-US" i="1" dirty="0"/>
                  <a:t>Only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27C2-E06A-9540-9994-358D68931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E1AA7F-97EE-6945-9474-C2B59C45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60" y="1774288"/>
            <a:ext cx="8166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D401-FB8C-448A-B1E0-0F3A6562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FE9D-7BB6-4960-B591-0DED6D5F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Gaussian Eliminations (GE) is the method of choice to solve linear systems by hand, and on a computer. (this is actually remarkable).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make it more flexible and stable, on computer we actually abstracted GE a bit into LU factorization, and added partial pivoting to stabilize it. </a:t>
            </a:r>
          </a:p>
        </p:txBody>
      </p:sp>
    </p:spTree>
    <p:extLst>
      <p:ext uri="{BB962C8B-B14F-4D97-AF65-F5344CB8AC3E}">
        <p14:creationId xmlns:p14="http://schemas.microsoft.com/office/powerpoint/2010/main" val="35107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E8CD7-C989-F645-8B8D-98862A25E0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E8CD7-C989-F645-8B8D-98862A25E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26786" b="-4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07AB0-833A-314E-8BA6-4CC3D2637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stability of LU depends on the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(the size of the factors). </a:t>
                </a:r>
              </a:p>
              <a:p>
                <a:pPr marL="0" indent="0">
                  <a:buNone/>
                </a:pPr>
                <a:r>
                  <a:rPr lang="en-US" dirty="0"/>
                  <a:t>With partial pivoting,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should be small-</a:t>
                </a:r>
                <a:r>
                  <a:rPr lang="en-US" dirty="0" err="1"/>
                  <a:t>ish</a:t>
                </a:r>
                <a:r>
                  <a:rPr lang="en-US" dirty="0"/>
                  <a:t>, because every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bounded by 1. (Why?)</a:t>
                </a:r>
              </a:p>
              <a:p>
                <a:pPr marL="0" indent="0">
                  <a:buNone/>
                </a:pPr>
                <a:r>
                  <a:rPr lang="en-US" dirty="0"/>
                  <a:t>But not so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. The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can grow exponentially large than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(growth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07AB0-833A-314E-8BA6-4CC3D2637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FC87BF-D167-1940-B1E1-270EF10C4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9" y="4454706"/>
            <a:ext cx="3060701" cy="1645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C6D5C-2C39-E745-AE11-49F9F326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996" y="4452195"/>
            <a:ext cx="2948007" cy="172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C39FC-C9B6-E640-B472-04C233026854}"/>
                  </a:ext>
                </a:extLst>
              </p:cNvPr>
              <p:cNvSpPr txBox="1"/>
              <p:nvPr/>
            </p:nvSpPr>
            <p:spPr>
              <a:xfrm>
                <a:off x="7975602" y="4892634"/>
                <a:ext cx="3531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C39FC-C9B6-E640-B472-04C23302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02" y="4892634"/>
                <a:ext cx="353158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2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71D9-22AF-C34E-8649-1B4A0029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is LU not usable?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4724B-E4E9-9D4A-AF02-151686257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this is mysterious. Even though LU is not </a:t>
                </a:r>
                <a:r>
                  <a:rPr lang="en-US" dirty="0" err="1"/>
                  <a:t>theorectically</a:t>
                </a:r>
                <a:r>
                  <a:rPr lang="en-US" dirty="0"/>
                  <a:t> backward stable (we don’t have a good bound on backward error), it is</a:t>
                </a:r>
                <a:r>
                  <a:rPr lang="en-US" b="1" dirty="0"/>
                  <a:t> utterly</a:t>
                </a:r>
                <a:r>
                  <a:rPr lang="en-US" dirty="0"/>
                  <a:t> backward stable in practice. (The last example don’t really occur in real applications). </a:t>
                </a:r>
              </a:p>
              <a:p>
                <a:pPr marL="0" indent="0">
                  <a:buNone/>
                </a:pPr>
                <a:r>
                  <a:rPr lang="en-US" dirty="0"/>
                  <a:t>It’s been used very extensively for more than 60 years, and nobody has ever reported instability of LU. </a:t>
                </a:r>
              </a:p>
              <a:p>
                <a:pPr marL="0" indent="0">
                  <a:buNone/>
                </a:pPr>
                <a:r>
                  <a:rPr lang="en-US" dirty="0"/>
                  <a:t>Why? Not completely known.</a:t>
                </a:r>
              </a:p>
              <a:p>
                <a:pPr marL="0" indent="0">
                  <a:buNone/>
                </a:pPr>
                <a:r>
                  <a:rPr lang="en-US" dirty="0"/>
                  <a:t>There’s an (experimental) argument saying that if your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random,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factor produced by partial pivoted LU is almost certainly well-conditioned;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en-US" dirty="0"/>
                  <a:t> must also be well-conditioned.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4724B-E4E9-9D4A-AF02-151686257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6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FD13-470C-A143-BFD9-FFFFB25A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3C5E-130D-2E45-87B7-1718848B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only algorithm we use in NLA that is not provably backward stable so it’s special.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been very well optimized in software packages, such as </a:t>
            </a:r>
            <a:r>
              <a:rPr lang="en-US" dirty="0" err="1"/>
              <a:t>Matlab</a:t>
            </a:r>
            <a:r>
              <a:rPr lang="en-US" dirty="0"/>
              <a:t> \, LAPACK (DGETRF, DGESV), LINPACK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been used to benchmark the top500.org supercomputers in the world for 20+ years.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 remarkable algorithm. </a:t>
            </a:r>
          </a:p>
        </p:txBody>
      </p:sp>
    </p:spTree>
    <p:extLst>
      <p:ext uri="{BB962C8B-B14F-4D97-AF65-F5344CB8AC3E}">
        <p14:creationId xmlns:p14="http://schemas.microsoft.com/office/powerpoint/2010/main" val="356703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C0E-C820-2349-B57D-0DEB8FAE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 Gaussian Elimination: Cholesky factorization.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21480-C030-4C42-87EB-7620A0245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have a </a:t>
                </a:r>
                <a:r>
                  <a:rPr lang="en-US" b="1" dirty="0"/>
                  <a:t>symmetric, positive definite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then you are in luck. It turns out there’s a variant of GE, that takes only half the flops, and there’s no need to do pivoting, and it’s completely backward stable: Cholesky factorization.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 matrix is called symmetric positive definite (</a:t>
                </a:r>
                <a:r>
                  <a:rPr lang="en-US" dirty="0" err="1"/>
                  <a:t>s.p.d</a:t>
                </a:r>
                <a:r>
                  <a:rPr lang="en-US" dirty="0"/>
                  <a:t>.) </a:t>
                </a:r>
                <a:r>
                  <a:rPr lang="en-US" dirty="0" err="1"/>
                  <a:t>iff</a:t>
                </a:r>
                <a:r>
                  <a:rPr lang="en-US" dirty="0"/>
                  <a:t> it’s symmetric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). If we only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then it’s call positive semi-definite.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Important property of </a:t>
                </a:r>
                <a:r>
                  <a:rPr lang="en-US" dirty="0" err="1"/>
                  <a:t>s.p.d</a:t>
                </a:r>
                <a:r>
                  <a:rPr lang="en-US" dirty="0"/>
                  <a:t> matrix: the eigenvalues are real, and they are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21480-C030-4C42-87EB-7620A0245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1809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0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5FEF-791B-6346-A8F4-1413E1F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Gaussian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4F5B2-6C2C-724B-94EC-EC0A26837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we have a </a:t>
                </a:r>
                <a:r>
                  <a:rPr lang="en-US" dirty="0" err="1"/>
                  <a:t>s.p.d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we do a LU factorization on it. The first step looks 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fine but after this step we lose the symmetry.  To restore the symmetry, we immediately eliminate the first row: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recount, we did the following symmetric triangular elimination: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4F5B2-6C2C-724B-94EC-EC0A26837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88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926-668F-844D-8FBC-A37C2091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631C-54F3-F04B-8693-EAA0DF300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get similar first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variant of LU is so important it has own name: Cholesky factorization. Continuing the process we did last slide,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for this process to be successful, we need all the elements on diagonal to be positive during the process. </a:t>
                </a:r>
                <a:r>
                  <a:rPr lang="en-US" b="1" dirty="0"/>
                  <a:t>Positive definiteness</a:t>
                </a:r>
                <a:r>
                  <a:rPr lang="en-US" dirty="0"/>
                  <a:t> will give us this guarantee. </a:t>
                </a:r>
              </a:p>
              <a:p>
                <a:pPr marL="0" indent="0">
                  <a:buNone/>
                </a:pPr>
                <a:r>
                  <a:rPr lang="en-US" dirty="0"/>
                  <a:t>In fact, Cholesky factorization is the one of the cheapest way to test the if a matrix is </a:t>
                </a:r>
                <a:r>
                  <a:rPr lang="en-US" dirty="0" err="1"/>
                  <a:t>p.d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631C-54F3-F04B-8693-EAA0DF300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3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FE5F-9D60-7B49-95AD-25FD22EB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76761-9E6D-8143-98D3-5C0593D98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Why </a:t>
                </a:r>
                <a:r>
                  <a:rPr lang="en-US" dirty="0" err="1"/>
                  <a:t>p.d</a:t>
                </a:r>
                <a:r>
                  <a:rPr lang="en-US" dirty="0"/>
                  <a:t>. leads to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during the process? We just need to prove that the steps produces successive </a:t>
                </a:r>
                <a:r>
                  <a:rPr lang="en-US" dirty="0" err="1"/>
                  <a:t>p.d</a:t>
                </a:r>
                <a:r>
                  <a:rPr lang="en-US" dirty="0"/>
                  <a:t>. matrices.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p.d</a:t>
                </a:r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Principal submatrix of a </a:t>
                </a:r>
                <a:r>
                  <a:rPr lang="en-US" dirty="0" err="1"/>
                  <a:t>p.d</a:t>
                </a:r>
                <a:r>
                  <a:rPr lang="en-US" dirty="0"/>
                  <a:t>. matrix is </a:t>
                </a:r>
                <a:r>
                  <a:rPr lang="en-US" dirty="0" err="1"/>
                  <a:t>p.d</a:t>
                </a:r>
                <a:r>
                  <a:rPr lang="en-US" dirty="0"/>
                  <a:t>.,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p.d</a:t>
                </a:r>
                <a:r>
                  <a:rPr lang="en-US" dirty="0"/>
                  <a:t>. if A is </a:t>
                </a:r>
                <a:r>
                  <a:rPr lang="en-US" dirty="0" err="1"/>
                  <a:t>p.d</a:t>
                </a:r>
                <a:r>
                  <a:rPr lang="en-US" dirty="0"/>
                  <a:t>. (check the definition of </a:t>
                </a:r>
                <a:r>
                  <a:rPr lang="en-US" dirty="0" err="1"/>
                  <a:t>p.d</a:t>
                </a:r>
                <a:r>
                  <a:rPr lang="en-US" dirty="0"/>
                  <a:t>.)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not </a:t>
                </a:r>
                <a:r>
                  <a:rPr lang="en-US" dirty="0" err="1"/>
                  <a:t>p.d</a:t>
                </a:r>
                <a:r>
                  <a:rPr lang="en-US" dirty="0"/>
                  <a:t>., Cholesky factorization will break down and see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being negative or zero. </a:t>
                </a:r>
              </a:p>
              <a:p>
                <a:r>
                  <a:rPr lang="en-US" dirty="0"/>
                  <a:t>Cholesky factorization is unique if it exists.</a:t>
                </a:r>
              </a:p>
              <a:p>
                <a:r>
                  <a:rPr lang="en-US" dirty="0"/>
                  <a:t>Operation count: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flops. Half of LU. </a:t>
                </a:r>
              </a:p>
              <a:p>
                <a:r>
                  <a:rPr lang="en-US" dirty="0"/>
                  <a:t>It’s stable; because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(use SVD), without any pivoting. The heaviest elements are on diagonal. (remember the bound </a:t>
                </a:r>
                <a:r>
                  <a:rPr lang="en-US"/>
                  <a:t>of backward error for LU?)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76761-9E6D-8143-98D3-5C0593D98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58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890-7C1F-4E80-90BD-AFE815AD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 -&gt;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BCE49-52D8-4A52-897E-94568E97E3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 transforms a full linear system into an </a:t>
                </a:r>
                <a:r>
                  <a:rPr lang="en-US" b="1" dirty="0"/>
                  <a:t>upper-triangular</a:t>
                </a:r>
                <a:r>
                  <a:rPr lang="en-US" dirty="0"/>
                  <a:t> one by applying simple linear transformation on the left. </a:t>
                </a:r>
              </a:p>
              <a:p>
                <a:pPr marL="0" indent="0">
                  <a:buNone/>
                </a:pPr>
                <a:r>
                  <a:rPr lang="en-US" dirty="0"/>
                  <a:t>Looks familiar? </a:t>
                </a:r>
              </a:p>
              <a:p>
                <a:pPr marL="0" indent="0">
                  <a:buNone/>
                </a:pPr>
                <a:r>
                  <a:rPr lang="en-US" dirty="0"/>
                  <a:t>It’s similar to Householder triangularization for QR; but the transformation is not orthogonal. </a:t>
                </a:r>
              </a:p>
              <a:p>
                <a:pPr marL="0" indent="0">
                  <a:buNone/>
                </a:pPr>
                <a:r>
                  <a:rPr lang="en-US" dirty="0"/>
                  <a:t>The idea is the same: we try to </a:t>
                </a:r>
                <a:r>
                  <a:rPr lang="en-US" b="1" dirty="0"/>
                  <a:t>introduce zeros below diagonal, </a:t>
                </a:r>
                <a:r>
                  <a:rPr lang="en-US" dirty="0"/>
                  <a:t>column by column. (Think about Gaussian Elimination)</a:t>
                </a:r>
              </a:p>
              <a:p>
                <a:pPr marL="0" indent="0">
                  <a:buNone/>
                </a:pPr>
                <a:r>
                  <a:rPr lang="en-US" dirty="0"/>
                  <a:t>This “elimination” is equivalent to multiplying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a sequence of lower-triangular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the left: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BCE49-52D8-4A52-897E-94568E97E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09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FEF63-CEB5-1C43-AE30-742F46DE7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72" y="2171700"/>
            <a:ext cx="114494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B20-740A-0547-9AFD-301953B5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9530-3D8E-3045-9D09-F4A16195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4x4 matrix we wish to factorize: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step of GE looks like: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71BFC-7345-AE45-B63B-0B64A8E5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99" y="1697696"/>
            <a:ext cx="2949135" cy="174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72482-5EA2-6D4B-867E-EFD0D9A6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27" y="3867803"/>
            <a:ext cx="7462634" cy="17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923DE-6CEC-0941-953E-99D78F9B7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28" y="521616"/>
            <a:ext cx="8222690" cy="196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3AA39-B1C5-DE43-A4A5-AC54FF34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28" y="2912988"/>
            <a:ext cx="9009055" cy="19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64676-F005-724D-A7EB-8B16FB081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6438"/>
                <a:ext cx="10515600" cy="56705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Now, we need to find out the L factor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turns out this is surprisingly easy: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fact, the L has the same (negative) columns of the Li’s: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64676-F005-724D-A7EB-8B16FB081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6438"/>
                <a:ext cx="10515600" cy="5670526"/>
              </a:xfrm>
              <a:blipFill>
                <a:blip r:embed="rId2"/>
                <a:stretch>
                  <a:fillRect l="-108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927E050-AFD3-C84A-B1FB-C9BE7BEB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78" y="1953651"/>
            <a:ext cx="43688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71989-8CA4-0F4E-92F2-2A540AE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4100220"/>
            <a:ext cx="5904406" cy="19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3597-3223-EC42-AA2F-5570DA85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F173A-C87F-1943-8204-1BC029C29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Formally, 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matrix,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denotes the k-</a:t>
                </a:r>
                <a:r>
                  <a:rPr lang="en-US" dirty="0" err="1"/>
                  <a:t>th</a:t>
                </a:r>
                <a:r>
                  <a:rPr lang="en-US" dirty="0"/>
                  <a:t> column of the matrix </a:t>
                </a:r>
                <a:r>
                  <a:rPr lang="en-US" b="1" dirty="0"/>
                  <a:t>at the beginning of step k</a:t>
                </a:r>
                <a:r>
                  <a:rPr lang="en-US" dirty="0"/>
                  <a:t>. 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must be chosen such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do this, we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 times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F173A-C87F-1943-8204-1BC029C29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584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E13566-F883-D64C-BC50-CF02CF87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621" y="2446696"/>
            <a:ext cx="4438943" cy="20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7ACFF-6A61-B440-92E1-A7281D0F8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1692"/>
                <a:ext cx="10515600" cy="58252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takes the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noted before,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very easily inverted. And more luckily,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is also simple: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7ACFF-6A61-B440-92E1-A7281D0F8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1692"/>
                <a:ext cx="10515600" cy="5825271"/>
              </a:xfrm>
              <a:blipFill>
                <a:blip r:embed="rId2"/>
                <a:stretch>
                  <a:fillRect l="-1086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4D296A-98C1-4143-B224-F1A2230A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81" y="876727"/>
            <a:ext cx="3530600" cy="23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B08A6-CACE-9240-B595-6AB71160A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81" y="4278888"/>
            <a:ext cx="608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917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7CDFC915-D882-42F4-AB6F-AD98BB466DD1}" vid="{750A6131-7ED9-48DE-AF23-C01E8526B4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182</TotalTime>
  <Words>1772</Words>
  <Application>Microsoft Macintosh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Charter Roman</vt:lpstr>
      <vt:lpstr>lecture</vt:lpstr>
      <vt:lpstr>Linear System of Equations</vt:lpstr>
      <vt:lpstr>Gaussian Elimination</vt:lpstr>
      <vt:lpstr>Gaussian Elimination -&gt; LU</vt:lpstr>
      <vt:lpstr>PowerPoint Presentation</vt:lpstr>
      <vt:lpstr>An example.</vt:lpstr>
      <vt:lpstr>PowerPoint Presentation</vt:lpstr>
      <vt:lpstr>PowerPoint Presentation</vt:lpstr>
      <vt:lpstr>General Formulas</vt:lpstr>
      <vt:lpstr>PowerPoint Presentation</vt:lpstr>
      <vt:lpstr>The Gaussian Elimination Algorithm</vt:lpstr>
      <vt:lpstr>Solution of Ax=b by LU factorization</vt:lpstr>
      <vt:lpstr>Instability of GE without pivoting</vt:lpstr>
      <vt:lpstr>PowerPoint Presentation</vt:lpstr>
      <vt:lpstr>(in)Stability of LU</vt:lpstr>
      <vt:lpstr>Pivoting</vt:lpstr>
      <vt:lpstr>PowerPoint Presentation</vt:lpstr>
      <vt:lpstr>Choosing the pivot</vt:lpstr>
      <vt:lpstr>Partial Pivoted LU</vt:lpstr>
      <vt:lpstr>More about the stability of LU</vt:lpstr>
      <vt:lpstr>The size of L, U</vt:lpstr>
      <vt:lpstr>So is LU not usable?</vt:lpstr>
      <vt:lpstr>Summary for LU</vt:lpstr>
      <vt:lpstr>Symmetric Gaussian Elimination: Cholesky factorization.</vt:lpstr>
      <vt:lpstr>Symmetric Gaussian Elimination</vt:lpstr>
      <vt:lpstr>Cholesky factorization</vt:lpstr>
      <vt:lpstr>Cholesky factorization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of Equations</dc:title>
  <dc:creator>Panruo Wu</dc:creator>
  <cp:lastModifiedBy>Wu, Panruo</cp:lastModifiedBy>
  <cp:revision>29</cp:revision>
  <dcterms:created xsi:type="dcterms:W3CDTF">2019-02-06T23:03:19Z</dcterms:created>
  <dcterms:modified xsi:type="dcterms:W3CDTF">2020-02-25T21:54:53Z</dcterms:modified>
</cp:coreProperties>
</file>