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0" d="100"/>
          <a:sy n="90" d="100"/>
        </p:scale>
        <p:origin x="1234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92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79.png"/><Relationship Id="rId5" Type="http://schemas.openxmlformats.org/officeDocument/2006/relationships/image" Target="../media/image75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28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2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37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66" y="1028700"/>
            <a:ext cx="321469" cy="4286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297986" y="1800225"/>
            <a:ext cx="661946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2: Serverless Image Processing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1297986" y="2313287"/>
            <a:ext cx="6619466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chemeClr val="bg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S3 and Lambda</a:t>
            </a:r>
            <a:endParaRPr lang="en-US" sz="1688" dirty="0">
              <a:solidFill>
                <a:schemeClr val="bg1"/>
              </a:solidFill>
            </a:endParaRPr>
          </a:p>
        </p:txBody>
      </p:sp>
      <p:sp>
        <p:nvSpPr>
          <p:cNvPr id="6" name="Shape 2"/>
          <p:cNvSpPr/>
          <p:nvPr/>
        </p:nvSpPr>
        <p:spPr>
          <a:xfrm>
            <a:off x="1297986" y="2800350"/>
            <a:ext cx="6548028" cy="8001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469436" y="2971800"/>
            <a:ext cx="62765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Solutions Architect - Associate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1469436" y="3228975"/>
            <a:ext cx="62765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 Serverless Architecture</a:t>
            </a:r>
            <a:endParaRPr lang="en-US" sz="1013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520" y="3971925"/>
            <a:ext cx="142875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54545" y="3943350"/>
            <a:ext cx="61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9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758" y="3971925"/>
            <a:ext cx="85725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573633" y="3943350"/>
            <a:ext cx="7595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</a:t>
            </a:r>
            <a:endParaRPr lang="en-US" sz="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321" y="3971925"/>
            <a:ext cx="128588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76059" y="3943350"/>
            <a:ext cx="102814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Processing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363" y="3971925"/>
            <a:ext cx="71438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989951" y="3943350"/>
            <a:ext cx="7709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Efficient</a:t>
            </a:r>
            <a:endParaRPr lang="en-US" sz="900" dirty="0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DA381920-DFAE-958E-987D-27FA4BB5CC72}"/>
              </a:ext>
            </a:extLst>
          </p:cNvPr>
          <p:cNvSpPr/>
          <p:nvPr/>
        </p:nvSpPr>
        <p:spPr>
          <a:xfrm>
            <a:off x="1309176" y="4264238"/>
            <a:ext cx="6619466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Khalid Mohamed Salman</a:t>
            </a:r>
            <a:endParaRPr lang="en-US"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009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192881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2931" y="285750"/>
            <a:ext cx="324370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Best Practices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743075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25016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941" y="971550"/>
            <a:ext cx="16439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Best Practices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14450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1285875"/>
            <a:ext cx="184961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IAM roles with least privilege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43050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1514475"/>
            <a:ext cx="159015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S3 bucket encryption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71650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28650" y="1743075"/>
            <a:ext cx="217970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API Gateway authentication</a:t>
            </a:r>
            <a:endParaRPr lang="en-US" sz="9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000250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28650" y="1971675"/>
            <a:ext cx="17811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VPC for sensitive workloads</a:t>
            </a:r>
            <a:endParaRPr lang="en-US" sz="900" dirty="0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228850"/>
            <a:ext cx="114300" cy="11430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628650" y="2200275"/>
            <a:ext cx="16627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CloudTrail for auditing</a:t>
            </a:r>
            <a:endParaRPr lang="en-US" sz="900" dirty="0"/>
          </a:p>
        </p:txBody>
      </p:sp>
      <p:sp>
        <p:nvSpPr>
          <p:cNvPr id="19" name="Shape 9"/>
          <p:cNvSpPr/>
          <p:nvPr/>
        </p:nvSpPr>
        <p:spPr>
          <a:xfrm>
            <a:off x="285750" y="2714625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0"/>
          <p:cNvSpPr/>
          <p:nvPr/>
        </p:nvSpPr>
        <p:spPr>
          <a:xfrm>
            <a:off x="285750" y="2714625"/>
            <a:ext cx="28575" cy="17430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914650"/>
            <a:ext cx="89297" cy="142875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32222" y="2886075"/>
            <a:ext cx="132631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Optimization</a:t>
            </a:r>
            <a:endParaRPr lang="en-US" sz="1125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228975"/>
            <a:ext cx="114300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28650" y="3200400"/>
            <a:ext cx="209284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Right-size Lambda memory allocation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457575"/>
            <a:ext cx="114300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28650" y="3429000"/>
            <a:ext cx="14168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S3 Intelligent Tiering</a:t>
            </a:r>
            <a:endParaRPr lang="en-US" sz="900" dirty="0"/>
          </a:p>
        </p:txBody>
      </p:sp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86175"/>
            <a:ext cx="114300" cy="114300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628650" y="3657600"/>
            <a:ext cx="219720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 and optimize function duration</a:t>
            </a:r>
            <a:endParaRPr lang="en-US" sz="900" dirty="0"/>
          </a:p>
        </p:txBody>
      </p:sp>
      <p:pic>
        <p:nvPicPr>
          <p:cNvPr id="29" name="Image 1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914775"/>
            <a:ext cx="114300" cy="114300"/>
          </a:xfrm>
          <a:prstGeom prst="rect">
            <a:avLst/>
          </a:prstGeom>
        </p:spPr>
      </p:pic>
      <p:sp>
        <p:nvSpPr>
          <p:cNvPr id="30" name="Text 15"/>
          <p:cNvSpPr/>
          <p:nvPr/>
        </p:nvSpPr>
        <p:spPr>
          <a:xfrm>
            <a:off x="628650" y="3886200"/>
            <a:ext cx="155072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lifecycle policies</a:t>
            </a:r>
            <a:endParaRPr lang="en-US" sz="900" dirty="0"/>
          </a:p>
        </p:txBody>
      </p:sp>
      <p:pic>
        <p:nvPicPr>
          <p:cNvPr id="31" name="Image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143375"/>
            <a:ext cx="114300" cy="114300"/>
          </a:xfrm>
          <a:prstGeom prst="rect">
            <a:avLst/>
          </a:prstGeom>
        </p:spPr>
      </p:pic>
      <p:sp>
        <p:nvSpPr>
          <p:cNvPr id="32" name="Text 16"/>
          <p:cNvSpPr/>
          <p:nvPr/>
        </p:nvSpPr>
        <p:spPr>
          <a:xfrm>
            <a:off x="628650" y="4114800"/>
            <a:ext cx="11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billing alerts</a:t>
            </a:r>
            <a:endParaRPr lang="en-US" sz="900" dirty="0"/>
          </a:p>
        </p:txBody>
      </p:sp>
      <p:sp>
        <p:nvSpPr>
          <p:cNvPr id="33" name="Shape 17"/>
          <p:cNvSpPr/>
          <p:nvPr/>
        </p:nvSpPr>
        <p:spPr>
          <a:xfrm>
            <a:off x="4657725" y="800100"/>
            <a:ext cx="4200525" cy="3143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Shape 18"/>
          <p:cNvSpPr/>
          <p:nvPr/>
        </p:nvSpPr>
        <p:spPr>
          <a:xfrm>
            <a:off x="4657725" y="800100"/>
            <a:ext cx="28575" cy="31432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5" name="Image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25016" cy="142875"/>
          </a:xfrm>
          <a:prstGeom prst="rect">
            <a:avLst/>
          </a:prstGeom>
        </p:spPr>
      </p:pic>
      <p:sp>
        <p:nvSpPr>
          <p:cNvPr id="36" name="Text 19"/>
          <p:cNvSpPr/>
          <p:nvPr/>
        </p:nvSpPr>
        <p:spPr>
          <a:xfrm>
            <a:off x="5039916" y="971550"/>
            <a:ext cx="176450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Cleanup Order</a:t>
            </a:r>
            <a:endParaRPr lang="en-US" sz="1125" dirty="0"/>
          </a:p>
        </p:txBody>
      </p:sp>
      <p:sp>
        <p:nvSpPr>
          <p:cNvPr id="37" name="Shape 20"/>
          <p:cNvSpPr/>
          <p:nvPr/>
        </p:nvSpPr>
        <p:spPr>
          <a:xfrm>
            <a:off x="4829175" y="1285875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Shape 21"/>
          <p:cNvSpPr/>
          <p:nvPr/>
        </p:nvSpPr>
        <p:spPr>
          <a:xfrm>
            <a:off x="4914900" y="1371600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22"/>
          <p:cNvSpPr/>
          <p:nvPr/>
        </p:nvSpPr>
        <p:spPr>
          <a:xfrm>
            <a:off x="4914900" y="13716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40" name="Text 23"/>
          <p:cNvSpPr/>
          <p:nvPr/>
        </p:nvSpPr>
        <p:spPr>
          <a:xfrm>
            <a:off x="5172075" y="1371600"/>
            <a:ext cx="1360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Lambda function</a:t>
            </a:r>
            <a:endParaRPr lang="en-US" sz="900" dirty="0"/>
          </a:p>
        </p:txBody>
      </p:sp>
      <p:sp>
        <p:nvSpPr>
          <p:cNvPr id="41" name="Shape 24"/>
          <p:cNvSpPr/>
          <p:nvPr/>
        </p:nvSpPr>
        <p:spPr>
          <a:xfrm>
            <a:off x="4829175" y="1714500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Shape 25"/>
          <p:cNvSpPr/>
          <p:nvPr/>
        </p:nvSpPr>
        <p:spPr>
          <a:xfrm>
            <a:off x="4914900" y="1800225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3" name="Text 26"/>
          <p:cNvSpPr/>
          <p:nvPr/>
        </p:nvSpPr>
        <p:spPr>
          <a:xfrm>
            <a:off x="4914900" y="18002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44" name="Text 27"/>
          <p:cNvSpPr/>
          <p:nvPr/>
        </p:nvSpPr>
        <p:spPr>
          <a:xfrm>
            <a:off x="5172075" y="1800225"/>
            <a:ext cx="161552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Empty and delete S3 buckets</a:t>
            </a:r>
            <a:endParaRPr lang="en-US" sz="900" dirty="0"/>
          </a:p>
        </p:txBody>
      </p:sp>
      <p:sp>
        <p:nvSpPr>
          <p:cNvPr id="45" name="Shape 28"/>
          <p:cNvSpPr/>
          <p:nvPr/>
        </p:nvSpPr>
        <p:spPr>
          <a:xfrm>
            <a:off x="4829175" y="2143125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Shape 29"/>
          <p:cNvSpPr/>
          <p:nvPr/>
        </p:nvSpPr>
        <p:spPr>
          <a:xfrm>
            <a:off x="4914900" y="2228850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7" name="Text 30"/>
          <p:cNvSpPr/>
          <p:nvPr/>
        </p:nvSpPr>
        <p:spPr>
          <a:xfrm>
            <a:off x="4914900" y="222885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48" name="Text 31"/>
          <p:cNvSpPr/>
          <p:nvPr/>
        </p:nvSpPr>
        <p:spPr>
          <a:xfrm>
            <a:off x="5172075" y="2228850"/>
            <a:ext cx="135834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DynamoDB table</a:t>
            </a:r>
            <a:endParaRPr lang="en-US" sz="900" dirty="0"/>
          </a:p>
        </p:txBody>
      </p:sp>
      <p:sp>
        <p:nvSpPr>
          <p:cNvPr id="49" name="Shape 32"/>
          <p:cNvSpPr/>
          <p:nvPr/>
        </p:nvSpPr>
        <p:spPr>
          <a:xfrm>
            <a:off x="4829175" y="2571750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0" name="Shape 33"/>
          <p:cNvSpPr/>
          <p:nvPr/>
        </p:nvSpPr>
        <p:spPr>
          <a:xfrm>
            <a:off x="4914900" y="2657475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34"/>
          <p:cNvSpPr/>
          <p:nvPr/>
        </p:nvSpPr>
        <p:spPr>
          <a:xfrm>
            <a:off x="4914900" y="265747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52" name="Text 35"/>
          <p:cNvSpPr/>
          <p:nvPr/>
        </p:nvSpPr>
        <p:spPr>
          <a:xfrm>
            <a:off x="5172075" y="2657475"/>
            <a:ext cx="11224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API Gateway</a:t>
            </a:r>
            <a:endParaRPr lang="en-US" sz="900" dirty="0"/>
          </a:p>
        </p:txBody>
      </p:sp>
      <p:sp>
        <p:nvSpPr>
          <p:cNvPr id="53" name="Shape 36"/>
          <p:cNvSpPr/>
          <p:nvPr/>
        </p:nvSpPr>
        <p:spPr>
          <a:xfrm>
            <a:off x="4829175" y="3000375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4" name="Shape 37"/>
          <p:cNvSpPr/>
          <p:nvPr/>
        </p:nvSpPr>
        <p:spPr>
          <a:xfrm>
            <a:off x="4914900" y="3086100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38"/>
          <p:cNvSpPr/>
          <p:nvPr/>
        </p:nvSpPr>
        <p:spPr>
          <a:xfrm>
            <a:off x="4914900" y="30861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88" dirty="0"/>
          </a:p>
        </p:txBody>
      </p:sp>
      <p:sp>
        <p:nvSpPr>
          <p:cNvPr id="56" name="Text 39"/>
          <p:cNvSpPr/>
          <p:nvPr/>
        </p:nvSpPr>
        <p:spPr>
          <a:xfrm>
            <a:off x="5172075" y="3086100"/>
            <a:ext cx="16231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IAM roles and policies</a:t>
            </a:r>
            <a:endParaRPr lang="en-US" sz="900" dirty="0"/>
          </a:p>
        </p:txBody>
      </p:sp>
      <p:sp>
        <p:nvSpPr>
          <p:cNvPr id="57" name="Shape 40"/>
          <p:cNvSpPr/>
          <p:nvPr/>
        </p:nvSpPr>
        <p:spPr>
          <a:xfrm>
            <a:off x="4829175" y="3429000"/>
            <a:ext cx="3857625" cy="3429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8" name="Shape 41"/>
          <p:cNvSpPr/>
          <p:nvPr/>
        </p:nvSpPr>
        <p:spPr>
          <a:xfrm>
            <a:off x="4914900" y="3514725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9" name="Text 42"/>
          <p:cNvSpPr/>
          <p:nvPr/>
        </p:nvSpPr>
        <p:spPr>
          <a:xfrm>
            <a:off x="4914900" y="3514725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88" dirty="0"/>
          </a:p>
        </p:txBody>
      </p:sp>
      <p:sp>
        <p:nvSpPr>
          <p:cNvPr id="60" name="Text 43"/>
          <p:cNvSpPr/>
          <p:nvPr/>
        </p:nvSpPr>
        <p:spPr>
          <a:xfrm>
            <a:off x="5172075" y="3514725"/>
            <a:ext cx="134885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Delete CloudWatch logs</a:t>
            </a:r>
            <a:endParaRPr lang="en-US" sz="900" dirty="0"/>
          </a:p>
        </p:txBody>
      </p:sp>
      <p:sp>
        <p:nvSpPr>
          <p:cNvPr id="61" name="Shape 44"/>
          <p:cNvSpPr/>
          <p:nvPr/>
        </p:nvSpPr>
        <p:spPr>
          <a:xfrm>
            <a:off x="4657725" y="4114800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2" name="Shape 45"/>
          <p:cNvSpPr/>
          <p:nvPr/>
        </p:nvSpPr>
        <p:spPr>
          <a:xfrm>
            <a:off x="4657725" y="4114800"/>
            <a:ext cx="28575" cy="15144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3" name="Image 1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4314825"/>
            <a:ext cx="178594" cy="142875"/>
          </a:xfrm>
          <a:prstGeom prst="rect">
            <a:avLst/>
          </a:prstGeom>
        </p:spPr>
      </p:pic>
      <p:sp>
        <p:nvSpPr>
          <p:cNvPr id="64" name="Text 46"/>
          <p:cNvSpPr/>
          <p:nvPr/>
        </p:nvSpPr>
        <p:spPr>
          <a:xfrm>
            <a:off x="5093494" y="4286250"/>
            <a:ext cx="14567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Deliverables</a:t>
            </a:r>
            <a:endParaRPr lang="en-US" sz="1125" dirty="0"/>
          </a:p>
        </p:txBody>
      </p:sp>
      <p:pic>
        <p:nvPicPr>
          <p:cNvPr id="65" name="Image 1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629150"/>
            <a:ext cx="114300" cy="114300"/>
          </a:xfrm>
          <a:prstGeom prst="rect">
            <a:avLst/>
          </a:prstGeom>
        </p:spPr>
      </p:pic>
      <p:sp>
        <p:nvSpPr>
          <p:cNvPr id="66" name="Text 47"/>
          <p:cNvSpPr/>
          <p:nvPr/>
        </p:nvSpPr>
        <p:spPr>
          <a:xfrm>
            <a:off x="5000625" y="4600575"/>
            <a:ext cx="177452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architecture diagram</a:t>
            </a:r>
            <a:endParaRPr lang="en-US" sz="900" dirty="0"/>
          </a:p>
        </p:txBody>
      </p:sp>
      <p:pic>
        <p:nvPicPr>
          <p:cNvPr id="67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857750"/>
            <a:ext cx="114300" cy="114300"/>
          </a:xfrm>
          <a:prstGeom prst="rect">
            <a:avLst/>
          </a:prstGeom>
        </p:spPr>
      </p:pic>
      <p:sp>
        <p:nvSpPr>
          <p:cNvPr id="68" name="Text 48"/>
          <p:cNvSpPr/>
          <p:nvPr/>
        </p:nvSpPr>
        <p:spPr>
          <a:xfrm>
            <a:off x="5000625" y="4829175"/>
            <a:ext cx="20445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repository with Lambda code</a:t>
            </a:r>
            <a:endParaRPr lang="en-US" sz="900" dirty="0"/>
          </a:p>
        </p:txBody>
      </p:sp>
      <p:pic>
        <p:nvPicPr>
          <p:cNvPr id="69" name="Image 1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5086350"/>
            <a:ext cx="114300" cy="114300"/>
          </a:xfrm>
          <a:prstGeom prst="rect">
            <a:avLst/>
          </a:prstGeom>
        </p:spPr>
      </p:pic>
      <p:sp>
        <p:nvSpPr>
          <p:cNvPr id="70" name="Text 49"/>
          <p:cNvSpPr/>
          <p:nvPr/>
        </p:nvSpPr>
        <p:spPr>
          <a:xfrm>
            <a:off x="5000625" y="5057775"/>
            <a:ext cx="139138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instructions</a:t>
            </a:r>
            <a:endParaRPr lang="en-US" sz="900" dirty="0"/>
          </a:p>
        </p:txBody>
      </p:sp>
      <p:pic>
        <p:nvPicPr>
          <p:cNvPr id="71" name="Image 1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5314950"/>
            <a:ext cx="128588" cy="114300"/>
          </a:xfrm>
          <a:prstGeom prst="rect">
            <a:avLst/>
          </a:prstGeom>
        </p:spPr>
      </p:pic>
      <p:sp>
        <p:nvSpPr>
          <p:cNvPr id="72" name="Text 50"/>
          <p:cNvSpPr/>
          <p:nvPr/>
        </p:nvSpPr>
        <p:spPr>
          <a:xfrm>
            <a:off x="5014913" y="5286375"/>
            <a:ext cx="18729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Working demo or video (optional)</a:t>
            </a:r>
            <a:endParaRPr lang="en-US" sz="900" dirty="0"/>
          </a:p>
        </p:txBody>
      </p:sp>
      <p:sp>
        <p:nvSpPr>
          <p:cNvPr id="73" name="Text 51"/>
          <p:cNvSpPr/>
          <p:nvPr/>
        </p:nvSpPr>
        <p:spPr>
          <a:xfrm>
            <a:off x="457200" y="5972175"/>
            <a:ext cx="83010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 Work!</a:t>
            </a:r>
            <a:endParaRPr lang="en-US" sz="1350" dirty="0"/>
          </a:p>
        </p:txBody>
      </p:sp>
      <p:sp>
        <p:nvSpPr>
          <p:cNvPr id="74" name="Text 52"/>
          <p:cNvSpPr/>
          <p:nvPr/>
        </p:nvSpPr>
        <p:spPr>
          <a:xfrm>
            <a:off x="457200" y="6257925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You've built a scalable, event-driven serverless image processing application</a:t>
            </a:r>
            <a:endParaRPr lang="en-US" sz="1013" dirty="0"/>
          </a:p>
        </p:txBody>
      </p:sp>
      <p:pic>
        <p:nvPicPr>
          <p:cNvPr id="75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4479" y="6600825"/>
            <a:ext cx="114300" cy="114300"/>
          </a:xfrm>
          <a:prstGeom prst="rect">
            <a:avLst/>
          </a:prstGeom>
        </p:spPr>
      </p:pic>
      <p:sp>
        <p:nvSpPr>
          <p:cNvPr id="76" name="Text 53"/>
          <p:cNvSpPr/>
          <p:nvPr/>
        </p:nvSpPr>
        <p:spPr>
          <a:xfrm>
            <a:off x="2835929" y="6572250"/>
            <a:ext cx="6190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900" dirty="0"/>
          </a:p>
        </p:txBody>
      </p:sp>
      <p:pic>
        <p:nvPicPr>
          <p:cNvPr id="77" name="Image 2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4992" y="6600825"/>
            <a:ext cx="114300" cy="114300"/>
          </a:xfrm>
          <a:prstGeom prst="rect">
            <a:avLst/>
          </a:prstGeom>
        </p:spPr>
      </p:pic>
      <p:sp>
        <p:nvSpPr>
          <p:cNvPr id="78" name="Text 54"/>
          <p:cNvSpPr/>
          <p:nvPr/>
        </p:nvSpPr>
        <p:spPr>
          <a:xfrm>
            <a:off x="3726442" y="6572250"/>
            <a:ext cx="7595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</a:t>
            </a:r>
            <a:endParaRPr lang="en-US" sz="900" dirty="0"/>
          </a:p>
        </p:txBody>
      </p:sp>
      <p:pic>
        <p:nvPicPr>
          <p:cNvPr id="79" name="Image 2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5981" y="6600825"/>
            <a:ext cx="114300" cy="114300"/>
          </a:xfrm>
          <a:prstGeom prst="rect">
            <a:avLst/>
          </a:prstGeom>
        </p:spPr>
      </p:pic>
      <p:sp>
        <p:nvSpPr>
          <p:cNvPr id="80" name="Text 55"/>
          <p:cNvSpPr/>
          <p:nvPr/>
        </p:nvSpPr>
        <p:spPr>
          <a:xfrm>
            <a:off x="4757431" y="6572250"/>
            <a:ext cx="7439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Auto-Scaling</a:t>
            </a:r>
            <a:endParaRPr lang="en-US" sz="900" dirty="0"/>
          </a:p>
        </p:txBody>
      </p:sp>
      <p:pic>
        <p:nvPicPr>
          <p:cNvPr id="81" name="Image 2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1426" y="6600825"/>
            <a:ext cx="114300" cy="114300"/>
          </a:xfrm>
          <a:prstGeom prst="rect">
            <a:avLst/>
          </a:prstGeom>
        </p:spPr>
      </p:pic>
      <p:sp>
        <p:nvSpPr>
          <p:cNvPr id="82" name="Text 56"/>
          <p:cNvSpPr/>
          <p:nvPr/>
        </p:nvSpPr>
        <p:spPr>
          <a:xfrm>
            <a:off x="5772876" y="6572250"/>
            <a:ext cx="7780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Cost-Efficient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192881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2931" y="285750"/>
            <a:ext cx="225642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Overview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171950" cy="1628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628775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4375" y="971550"/>
            <a:ext cx="116736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Goals</a:t>
            </a:r>
            <a:endParaRPr lang="en-US" sz="13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43025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57225" y="1314450"/>
            <a:ext cx="22412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 event-driven serverless application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00200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57225" y="1571625"/>
            <a:ext cx="221433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automatic image processing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857375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57225" y="1828800"/>
            <a:ext cx="154145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S3 event triggers</a:t>
            </a:r>
            <a:endParaRPr lang="en-US" sz="9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114550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57225" y="2085975"/>
            <a:ext cx="195454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for cost and performance</a:t>
            </a:r>
            <a:endParaRPr lang="en-US" sz="900" dirty="0"/>
          </a:p>
        </p:txBody>
      </p:sp>
      <p:sp>
        <p:nvSpPr>
          <p:cNvPr id="17" name="Shape 8"/>
          <p:cNvSpPr/>
          <p:nvPr/>
        </p:nvSpPr>
        <p:spPr>
          <a:xfrm>
            <a:off x="285750" y="2600325"/>
            <a:ext cx="4171950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9"/>
          <p:cNvSpPr/>
          <p:nvPr/>
        </p:nvSpPr>
        <p:spPr>
          <a:xfrm>
            <a:off x="285750" y="2600325"/>
            <a:ext cx="28575" cy="1314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800350"/>
            <a:ext cx="214313" cy="17145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7238" y="2771775"/>
            <a:ext cx="171787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 Outcomes</a:t>
            </a:r>
            <a:endParaRPr lang="en-US" sz="13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143250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42938" y="3114675"/>
            <a:ext cx="177840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architecture patterns</a:t>
            </a:r>
            <a:endParaRPr lang="en-US" sz="900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371850"/>
            <a:ext cx="100013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42938" y="3343275"/>
            <a:ext cx="17196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function development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00450"/>
            <a:ext cx="100013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42938" y="3571875"/>
            <a:ext cx="151620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event-driven processing</a:t>
            </a:r>
            <a:endParaRPr lang="en-US" sz="900" dirty="0"/>
          </a:p>
        </p:txBody>
      </p:sp>
      <p:sp>
        <p:nvSpPr>
          <p:cNvPr id="27" name="Shape 14"/>
          <p:cNvSpPr/>
          <p:nvPr/>
        </p:nvSpPr>
        <p:spPr>
          <a:xfrm>
            <a:off x="4686300" y="800100"/>
            <a:ext cx="4171950" cy="19145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5"/>
          <p:cNvSpPr/>
          <p:nvPr/>
        </p:nvSpPr>
        <p:spPr>
          <a:xfrm>
            <a:off x="4686300" y="800100"/>
            <a:ext cx="28575" cy="191452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000125"/>
            <a:ext cx="214313" cy="171450"/>
          </a:xfrm>
          <a:prstGeom prst="rect">
            <a:avLst/>
          </a:prstGeom>
        </p:spPr>
      </p:pic>
      <p:sp>
        <p:nvSpPr>
          <p:cNvPr id="30" name="Text 16"/>
          <p:cNvSpPr/>
          <p:nvPr/>
        </p:nvSpPr>
        <p:spPr>
          <a:xfrm>
            <a:off x="5157788" y="971550"/>
            <a:ext cx="154935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Type</a:t>
            </a:r>
            <a:endParaRPr lang="en-US" sz="1350" dirty="0"/>
          </a:p>
        </p:txBody>
      </p:sp>
      <p:pic>
        <p:nvPicPr>
          <p:cNvPr id="31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1908" y="1550194"/>
            <a:ext cx="160734" cy="214313"/>
          </a:xfrm>
          <a:prstGeom prst="rect">
            <a:avLst/>
          </a:prstGeom>
        </p:spPr>
      </p:pic>
      <p:sp>
        <p:nvSpPr>
          <p:cNvPr id="32" name="Text 17"/>
          <p:cNvSpPr/>
          <p:nvPr/>
        </p:nvSpPr>
        <p:spPr>
          <a:xfrm>
            <a:off x="4857750" y="2114550"/>
            <a:ext cx="39004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1125" dirty="0"/>
          </a:p>
        </p:txBody>
      </p:sp>
      <p:sp>
        <p:nvSpPr>
          <p:cNvPr id="33" name="Text 18"/>
          <p:cNvSpPr/>
          <p:nvPr/>
        </p:nvSpPr>
        <p:spPr>
          <a:xfrm>
            <a:off x="4857750" y="2371725"/>
            <a:ext cx="39004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Event-driven, auto-scaling, pay-per-use computing</a:t>
            </a:r>
            <a:endParaRPr lang="en-US" sz="900" dirty="0"/>
          </a:p>
        </p:txBody>
      </p:sp>
      <p:sp>
        <p:nvSpPr>
          <p:cNvPr id="34" name="Shape 19"/>
          <p:cNvSpPr/>
          <p:nvPr/>
        </p:nvSpPr>
        <p:spPr>
          <a:xfrm>
            <a:off x="4686300" y="2886075"/>
            <a:ext cx="417195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20"/>
          <p:cNvSpPr/>
          <p:nvPr/>
        </p:nvSpPr>
        <p:spPr>
          <a:xfrm>
            <a:off x="4686300" y="2886075"/>
            <a:ext cx="28575" cy="15430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6" name="Image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3086100"/>
            <a:ext cx="171450" cy="171450"/>
          </a:xfrm>
          <a:prstGeom prst="rect">
            <a:avLst/>
          </a:prstGeom>
        </p:spPr>
      </p:pic>
      <p:sp>
        <p:nvSpPr>
          <p:cNvPr id="37" name="Text 21"/>
          <p:cNvSpPr/>
          <p:nvPr/>
        </p:nvSpPr>
        <p:spPr>
          <a:xfrm>
            <a:off x="5114925" y="3057525"/>
            <a:ext cx="15081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Technologies</a:t>
            </a:r>
            <a:endParaRPr lang="en-US" sz="1350" dirty="0"/>
          </a:p>
        </p:txBody>
      </p:sp>
      <p:pic>
        <p:nvPicPr>
          <p:cNvPr id="38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0713" y="3400425"/>
            <a:ext cx="171450" cy="171450"/>
          </a:xfrm>
          <a:prstGeom prst="rect">
            <a:avLst/>
          </a:prstGeom>
        </p:spPr>
      </p:pic>
      <p:sp>
        <p:nvSpPr>
          <p:cNvPr id="39" name="Text 22"/>
          <p:cNvSpPr/>
          <p:nvPr/>
        </p:nvSpPr>
        <p:spPr>
          <a:xfrm>
            <a:off x="4857750" y="3629025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</a:t>
            </a:r>
            <a:endParaRPr lang="en-US" sz="788" dirty="0"/>
          </a:p>
        </p:txBody>
      </p:sp>
      <p:pic>
        <p:nvPicPr>
          <p:cNvPr id="40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3819" y="3400425"/>
            <a:ext cx="128588" cy="171450"/>
          </a:xfrm>
          <a:prstGeom prst="rect">
            <a:avLst/>
          </a:prstGeom>
        </p:spPr>
      </p:pic>
      <p:sp>
        <p:nvSpPr>
          <p:cNvPr id="41" name="Text 23"/>
          <p:cNvSpPr/>
          <p:nvPr/>
        </p:nvSpPr>
        <p:spPr>
          <a:xfrm>
            <a:off x="6829425" y="3629025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</a:t>
            </a:r>
            <a:endParaRPr lang="en-US" sz="788" dirty="0"/>
          </a:p>
        </p:txBody>
      </p:sp>
      <p:pic>
        <p:nvPicPr>
          <p:cNvPr id="42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79281" y="3886200"/>
            <a:ext cx="214313" cy="171450"/>
          </a:xfrm>
          <a:prstGeom prst="rect">
            <a:avLst/>
          </a:prstGeom>
        </p:spPr>
      </p:pic>
      <p:sp>
        <p:nvSpPr>
          <p:cNvPr id="43" name="Text 24"/>
          <p:cNvSpPr/>
          <p:nvPr/>
        </p:nvSpPr>
        <p:spPr>
          <a:xfrm>
            <a:off x="4857750" y="4114800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788" dirty="0"/>
          </a:p>
        </p:txBody>
      </p:sp>
      <p:pic>
        <p:nvPicPr>
          <p:cNvPr id="44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83103" y="3886200"/>
            <a:ext cx="150019" cy="171450"/>
          </a:xfrm>
          <a:prstGeom prst="rect">
            <a:avLst/>
          </a:prstGeom>
        </p:spPr>
      </p:pic>
      <p:sp>
        <p:nvSpPr>
          <p:cNvPr id="45" name="Text 25"/>
          <p:cNvSpPr/>
          <p:nvPr/>
        </p:nvSpPr>
        <p:spPr>
          <a:xfrm>
            <a:off x="6829425" y="4114800"/>
            <a:ext cx="19288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721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9372" y="285750"/>
            <a:ext cx="423177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Architecture Diagram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8572500" cy="48863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514350" y="1028700"/>
            <a:ext cx="81867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 Image Processing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14350" y="1314450"/>
            <a:ext cx="8186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Serverless, scalable, and cost-effective architecture</a:t>
            </a:r>
            <a:endParaRPr lang="en-US" sz="9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75" y="1657350"/>
            <a:ext cx="4286250" cy="285750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514350" y="4686300"/>
            <a:ext cx="1943100" cy="771525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744" y="4800600"/>
            <a:ext cx="214313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6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Users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6286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images</a:t>
            </a:r>
            <a:endParaRPr lang="en-US" sz="78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44" y="4800600"/>
            <a:ext cx="214313" cy="1714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6860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900" dirty="0"/>
          </a:p>
        </p:txBody>
      </p:sp>
      <p:sp>
        <p:nvSpPr>
          <p:cNvPr id="15" name="Text 8"/>
          <p:cNvSpPr/>
          <p:nvPr/>
        </p:nvSpPr>
        <p:spPr>
          <a:xfrm>
            <a:off x="26860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endpoint</a:t>
            </a:r>
            <a:endParaRPr lang="en-US" sz="788" dirty="0"/>
          </a:p>
        </p:txBody>
      </p:sp>
      <p:sp>
        <p:nvSpPr>
          <p:cNvPr id="16" name="Shape 9"/>
          <p:cNvSpPr/>
          <p:nvPr/>
        </p:nvSpPr>
        <p:spPr>
          <a:xfrm>
            <a:off x="4629150" y="4686300"/>
            <a:ext cx="1943100" cy="77152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4975" y="4800600"/>
            <a:ext cx="171450" cy="17145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7434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Buckets</a:t>
            </a:r>
            <a:endParaRPr lang="en-US" sz="900" dirty="0"/>
          </a:p>
        </p:txBody>
      </p:sp>
      <p:sp>
        <p:nvSpPr>
          <p:cNvPr id="19" name="Text 11"/>
          <p:cNvSpPr/>
          <p:nvPr/>
        </p:nvSpPr>
        <p:spPr>
          <a:xfrm>
            <a:off x="47434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Storage &amp; triggers</a:t>
            </a:r>
            <a:endParaRPr lang="en-US" sz="788" dirty="0"/>
          </a:p>
        </p:txBody>
      </p:sp>
      <p:sp>
        <p:nvSpPr>
          <p:cNvPr id="20" name="Shape 12"/>
          <p:cNvSpPr/>
          <p:nvPr/>
        </p:nvSpPr>
        <p:spPr>
          <a:xfrm>
            <a:off x="6686550" y="4686300"/>
            <a:ext cx="1943100" cy="7715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3806" y="4800600"/>
            <a:ext cx="128588" cy="17145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6800850" y="5029200"/>
            <a:ext cx="1785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6800850" y="5200650"/>
            <a:ext cx="1785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processing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227388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AWS Services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6573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50131"/>
            <a:ext cx="214313" cy="2143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5813" y="971550"/>
            <a:ext cx="129251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Amazon S3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785813" y="1171575"/>
            <a:ext cx="12925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Simple Storage Service</a:t>
            </a:r>
            <a:endParaRPr lang="en-US" sz="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85900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650" y="1457325"/>
            <a:ext cx="146488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 storage for images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14500"/>
            <a:ext cx="114300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28650" y="1685925"/>
            <a:ext cx="17522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notifications and triggers</a:t>
            </a:r>
            <a:endParaRPr lang="en-US" sz="9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943100"/>
            <a:ext cx="114300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28650" y="1914525"/>
            <a:ext cx="16077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Virtually unlimited scalability</a:t>
            </a:r>
            <a:endParaRPr lang="en-US" sz="900" dirty="0"/>
          </a:p>
        </p:txBody>
      </p:sp>
      <p:sp>
        <p:nvSpPr>
          <p:cNvPr id="16" name="Shape 8"/>
          <p:cNvSpPr/>
          <p:nvPr/>
        </p:nvSpPr>
        <p:spPr>
          <a:xfrm>
            <a:off x="4657725" y="8001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9"/>
          <p:cNvSpPr/>
          <p:nvPr/>
        </p:nvSpPr>
        <p:spPr>
          <a:xfrm>
            <a:off x="4657725" y="800100"/>
            <a:ext cx="28575" cy="165735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50131"/>
            <a:ext cx="160734" cy="214313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104209" y="971550"/>
            <a:ext cx="114369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Lambda</a:t>
            </a:r>
            <a:endParaRPr lang="en-US" sz="1125" dirty="0"/>
          </a:p>
        </p:txBody>
      </p:sp>
      <p:sp>
        <p:nvSpPr>
          <p:cNvPr id="20" name="Text 11"/>
          <p:cNvSpPr/>
          <p:nvPr/>
        </p:nvSpPr>
        <p:spPr>
          <a:xfrm>
            <a:off x="5104209" y="1171575"/>
            <a:ext cx="11436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Compute</a:t>
            </a:r>
            <a:endParaRPr lang="en-US" sz="90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485900"/>
            <a:ext cx="114300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5000625" y="1457325"/>
            <a:ext cx="129698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 execution</a:t>
            </a:r>
            <a:endParaRPr lang="en-US" sz="900" dirty="0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714500"/>
            <a:ext cx="114300" cy="114300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5000625" y="1685925"/>
            <a:ext cx="10255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scaling</a:t>
            </a:r>
            <a:endParaRPr lang="en-US" sz="900" dirty="0"/>
          </a:p>
        </p:txBody>
      </p:sp>
      <p:pic>
        <p:nvPicPr>
          <p:cNvPr id="25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43100"/>
            <a:ext cx="114300" cy="114300"/>
          </a:xfrm>
          <a:prstGeom prst="rect">
            <a:avLst/>
          </a:prstGeom>
        </p:spPr>
      </p:pic>
      <p:sp>
        <p:nvSpPr>
          <p:cNvPr id="26" name="Text 14"/>
          <p:cNvSpPr/>
          <p:nvPr/>
        </p:nvSpPr>
        <p:spPr>
          <a:xfrm>
            <a:off x="5000625" y="1914525"/>
            <a:ext cx="133138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Pay-per-request pricing</a:t>
            </a:r>
            <a:endParaRPr lang="en-US" sz="900" dirty="0"/>
          </a:p>
        </p:txBody>
      </p:sp>
      <p:sp>
        <p:nvSpPr>
          <p:cNvPr id="27" name="Shape 15"/>
          <p:cNvSpPr/>
          <p:nvPr/>
        </p:nvSpPr>
        <p:spPr>
          <a:xfrm>
            <a:off x="285750" y="26289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6"/>
          <p:cNvSpPr/>
          <p:nvPr/>
        </p:nvSpPr>
        <p:spPr>
          <a:xfrm>
            <a:off x="285750" y="2628900"/>
            <a:ext cx="28575" cy="16573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9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878931"/>
            <a:ext cx="267891" cy="214313"/>
          </a:xfrm>
          <a:prstGeom prst="rect">
            <a:avLst/>
          </a:prstGeom>
        </p:spPr>
      </p:pic>
      <p:sp>
        <p:nvSpPr>
          <p:cNvPr id="30" name="Text 17"/>
          <p:cNvSpPr/>
          <p:nvPr/>
        </p:nvSpPr>
        <p:spPr>
          <a:xfrm>
            <a:off x="839391" y="2800350"/>
            <a:ext cx="14327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1125" dirty="0"/>
          </a:p>
        </p:txBody>
      </p:sp>
      <p:sp>
        <p:nvSpPr>
          <p:cNvPr id="31" name="Text 18"/>
          <p:cNvSpPr/>
          <p:nvPr/>
        </p:nvSpPr>
        <p:spPr>
          <a:xfrm>
            <a:off x="839391" y="3000375"/>
            <a:ext cx="143276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 Management</a:t>
            </a:r>
            <a:endParaRPr lang="en-US" sz="900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314700"/>
            <a:ext cx="114300" cy="114300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628650" y="3286125"/>
            <a:ext cx="15692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endpoints for uploads</a:t>
            </a:r>
            <a:endParaRPr lang="en-US" sz="900" dirty="0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543300"/>
            <a:ext cx="114300" cy="114300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628650" y="3514725"/>
            <a:ext cx="18869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Request/response transformation</a:t>
            </a:r>
            <a:endParaRPr lang="en-US" sz="900" dirty="0"/>
          </a:p>
        </p:txBody>
      </p:sp>
      <p:pic>
        <p:nvPicPr>
          <p:cNvPr id="36" name="Image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771900"/>
            <a:ext cx="114300" cy="114300"/>
          </a:xfrm>
          <a:prstGeom prst="rect">
            <a:avLst/>
          </a:prstGeom>
        </p:spPr>
      </p:pic>
      <p:sp>
        <p:nvSpPr>
          <p:cNvPr id="37" name="Text 21"/>
          <p:cNvSpPr/>
          <p:nvPr/>
        </p:nvSpPr>
        <p:spPr>
          <a:xfrm>
            <a:off x="628650" y="3743325"/>
            <a:ext cx="13779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Built-in security features</a:t>
            </a:r>
            <a:endParaRPr lang="en-US" sz="900" dirty="0"/>
          </a:p>
        </p:txBody>
      </p:sp>
      <p:sp>
        <p:nvSpPr>
          <p:cNvPr id="38" name="Shape 22"/>
          <p:cNvSpPr/>
          <p:nvPr/>
        </p:nvSpPr>
        <p:spPr>
          <a:xfrm>
            <a:off x="4657725" y="2628900"/>
            <a:ext cx="4200525" cy="1657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23"/>
          <p:cNvSpPr/>
          <p:nvPr/>
        </p:nvSpPr>
        <p:spPr>
          <a:xfrm>
            <a:off x="4657725" y="2628900"/>
            <a:ext cx="28575" cy="16573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1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878931"/>
            <a:ext cx="187523" cy="214313"/>
          </a:xfrm>
          <a:prstGeom prst="rect">
            <a:avLst/>
          </a:prstGeom>
        </p:spPr>
      </p:pic>
      <p:sp>
        <p:nvSpPr>
          <p:cNvPr id="41" name="Text 24"/>
          <p:cNvSpPr/>
          <p:nvPr/>
        </p:nvSpPr>
        <p:spPr>
          <a:xfrm>
            <a:off x="5130998" y="2800350"/>
            <a:ext cx="97568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</a:t>
            </a:r>
            <a:endParaRPr lang="en-US" sz="1125" dirty="0"/>
          </a:p>
        </p:txBody>
      </p:sp>
      <p:sp>
        <p:nvSpPr>
          <p:cNvPr id="42" name="Text 25"/>
          <p:cNvSpPr/>
          <p:nvPr/>
        </p:nvSpPr>
        <p:spPr>
          <a:xfrm>
            <a:off x="5130998" y="3000375"/>
            <a:ext cx="97568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NoSQL Database</a:t>
            </a:r>
            <a:endParaRPr lang="en-US" sz="900" dirty="0"/>
          </a:p>
        </p:txBody>
      </p:sp>
      <p:pic>
        <p:nvPicPr>
          <p:cNvPr id="43" name="Image 1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314700"/>
            <a:ext cx="114300" cy="114300"/>
          </a:xfrm>
          <a:prstGeom prst="rect">
            <a:avLst/>
          </a:prstGeom>
        </p:spPr>
      </p:pic>
      <p:sp>
        <p:nvSpPr>
          <p:cNvPr id="44" name="Text 26"/>
          <p:cNvSpPr/>
          <p:nvPr/>
        </p:nvSpPr>
        <p:spPr>
          <a:xfrm>
            <a:off x="5000625" y="3286125"/>
            <a:ext cx="140087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metadata storage</a:t>
            </a:r>
            <a:endParaRPr lang="en-US" sz="900" dirty="0"/>
          </a:p>
        </p:txBody>
      </p:sp>
      <p:pic>
        <p:nvPicPr>
          <p:cNvPr id="45" name="Image 1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543300"/>
            <a:ext cx="114300" cy="114300"/>
          </a:xfrm>
          <a:prstGeom prst="rect">
            <a:avLst/>
          </a:prstGeom>
        </p:spPr>
      </p:pic>
      <p:sp>
        <p:nvSpPr>
          <p:cNvPr id="46" name="Text 27"/>
          <p:cNvSpPr/>
          <p:nvPr/>
        </p:nvSpPr>
        <p:spPr>
          <a:xfrm>
            <a:off x="5000625" y="3514725"/>
            <a:ext cx="139437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and managed</a:t>
            </a:r>
            <a:endParaRPr lang="en-US" sz="900" dirty="0"/>
          </a:p>
        </p:txBody>
      </p:sp>
      <p:pic>
        <p:nvPicPr>
          <p:cNvPr id="47" name="Image 1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3771900"/>
            <a:ext cx="114300" cy="114300"/>
          </a:xfrm>
          <a:prstGeom prst="rect">
            <a:avLst/>
          </a:prstGeom>
        </p:spPr>
      </p:pic>
      <p:sp>
        <p:nvSpPr>
          <p:cNvPr id="48" name="Text 28"/>
          <p:cNvSpPr/>
          <p:nvPr/>
        </p:nvSpPr>
        <p:spPr>
          <a:xfrm>
            <a:off x="5000625" y="3743325"/>
            <a:ext cx="17277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Single-digit millisecond latency</a:t>
            </a:r>
            <a:endParaRPr lang="en-US" sz="900" dirty="0"/>
          </a:p>
        </p:txBody>
      </p:sp>
      <p:sp>
        <p:nvSpPr>
          <p:cNvPr id="49" name="Shape 29"/>
          <p:cNvSpPr/>
          <p:nvPr/>
        </p:nvSpPr>
        <p:spPr>
          <a:xfrm>
            <a:off x="285750" y="4457700"/>
            <a:ext cx="8572500" cy="40005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0" name="Image 1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1916" y="4600575"/>
            <a:ext cx="114300" cy="114300"/>
          </a:xfrm>
          <a:prstGeom prst="rect">
            <a:avLst/>
          </a:prstGeom>
        </p:spPr>
      </p:pic>
      <p:sp>
        <p:nvSpPr>
          <p:cNvPr id="51" name="Text 30"/>
          <p:cNvSpPr/>
          <p:nvPr/>
        </p:nvSpPr>
        <p:spPr>
          <a:xfrm>
            <a:off x="2463366" y="4572000"/>
            <a:ext cx="9499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for Security</a:t>
            </a:r>
            <a:endParaRPr lang="en-US" sz="900" dirty="0"/>
          </a:p>
        </p:txBody>
      </p:sp>
      <p:pic>
        <p:nvPicPr>
          <p:cNvPr id="52" name="Image 1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0480" y="4600575"/>
            <a:ext cx="114300" cy="114300"/>
          </a:xfrm>
          <a:prstGeom prst="rect">
            <a:avLst/>
          </a:prstGeom>
        </p:spPr>
      </p:pic>
      <p:sp>
        <p:nvSpPr>
          <p:cNvPr id="53" name="Text 31"/>
          <p:cNvSpPr/>
          <p:nvPr/>
        </p:nvSpPr>
        <p:spPr>
          <a:xfrm>
            <a:off x="3741930" y="4572000"/>
            <a:ext cx="13733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Monitoring</a:t>
            </a:r>
            <a:endParaRPr lang="en-US" sz="900" dirty="0"/>
          </a:p>
        </p:txBody>
      </p:sp>
      <p:pic>
        <p:nvPicPr>
          <p:cNvPr id="54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2422" y="4600575"/>
            <a:ext cx="142875" cy="114300"/>
          </a:xfrm>
          <a:prstGeom prst="rect">
            <a:avLst/>
          </a:prstGeom>
        </p:spPr>
      </p:pic>
      <p:sp>
        <p:nvSpPr>
          <p:cNvPr id="55" name="Text 32"/>
          <p:cNvSpPr/>
          <p:nvPr/>
        </p:nvSpPr>
        <p:spPr>
          <a:xfrm>
            <a:off x="5472447" y="4572000"/>
            <a:ext cx="145104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Functions (Optional)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7225" y="285750"/>
            <a:ext cx="313621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Phases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314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457200" y="971550"/>
            <a:ext cx="228600" cy="22860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457200" y="9715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771525" y="985838"/>
            <a:ext cx="140960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Setup</a:t>
            </a:r>
            <a:endParaRPr lang="en-US" sz="1125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43025"/>
            <a:ext cx="100013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4363" y="1314450"/>
            <a:ext cx="189214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AWS account and IAM user</a:t>
            </a:r>
            <a:endParaRPr lang="en-US" sz="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571625"/>
            <a:ext cx="100013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4363" y="1543050"/>
            <a:ext cx="11177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AWS region</a:t>
            </a:r>
            <a:endParaRPr lang="en-US" sz="9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00225"/>
            <a:ext cx="100013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4363" y="1771650"/>
            <a:ext cx="10921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permissions</a:t>
            </a:r>
            <a:endParaRPr lang="en-US" sz="900" dirty="0"/>
          </a:p>
        </p:txBody>
      </p:sp>
      <p:sp>
        <p:nvSpPr>
          <p:cNvPr id="16" name="Shape 9"/>
          <p:cNvSpPr/>
          <p:nvPr/>
        </p:nvSpPr>
        <p:spPr>
          <a:xfrm>
            <a:off x="4657725" y="8001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0"/>
          <p:cNvSpPr/>
          <p:nvPr/>
        </p:nvSpPr>
        <p:spPr>
          <a:xfrm>
            <a:off x="4657725" y="800100"/>
            <a:ext cx="28575" cy="1314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1"/>
          <p:cNvSpPr/>
          <p:nvPr/>
        </p:nvSpPr>
        <p:spPr>
          <a:xfrm>
            <a:off x="4829175" y="971550"/>
            <a:ext cx="228600" cy="228600"/>
          </a:xfrm>
          <a:prstGeom prst="ellipse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2"/>
          <p:cNvSpPr/>
          <p:nvPr/>
        </p:nvSpPr>
        <p:spPr>
          <a:xfrm>
            <a:off x="4829175" y="9715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5143500" y="985838"/>
            <a:ext cx="14553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Buckets Creation</a:t>
            </a:r>
            <a:endParaRPr lang="en-US" sz="1125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343025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986338" y="1314450"/>
            <a:ext cx="184755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source bucket for uploads</a:t>
            </a:r>
            <a:endParaRPr lang="en-US" sz="9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571625"/>
            <a:ext cx="100013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4986338" y="1543050"/>
            <a:ext cx="263325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destination bucket for processed images</a:t>
            </a:r>
            <a:endParaRPr lang="en-US" sz="900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800225"/>
            <a:ext cx="100013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4986338" y="1771650"/>
            <a:ext cx="189407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security and encryption</a:t>
            </a:r>
            <a:endParaRPr lang="en-US" sz="900" dirty="0"/>
          </a:p>
        </p:txBody>
      </p:sp>
      <p:sp>
        <p:nvSpPr>
          <p:cNvPr id="27" name="Shape 17"/>
          <p:cNvSpPr/>
          <p:nvPr/>
        </p:nvSpPr>
        <p:spPr>
          <a:xfrm>
            <a:off x="285750" y="22860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18"/>
          <p:cNvSpPr/>
          <p:nvPr/>
        </p:nvSpPr>
        <p:spPr>
          <a:xfrm>
            <a:off x="285750" y="2286000"/>
            <a:ext cx="28575" cy="131445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19"/>
          <p:cNvSpPr/>
          <p:nvPr/>
        </p:nvSpPr>
        <p:spPr>
          <a:xfrm>
            <a:off x="457200" y="2457450"/>
            <a:ext cx="228600" cy="22860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0"/>
          <p:cNvSpPr/>
          <p:nvPr/>
        </p:nvSpPr>
        <p:spPr>
          <a:xfrm>
            <a:off x="457200" y="24574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31" name="Text 21"/>
          <p:cNvSpPr/>
          <p:nvPr/>
        </p:nvSpPr>
        <p:spPr>
          <a:xfrm>
            <a:off x="771525" y="2471738"/>
            <a:ext cx="1437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Role &amp; Lambda</a:t>
            </a:r>
            <a:endParaRPr lang="en-US" sz="1125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828925"/>
            <a:ext cx="100013" cy="114300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614363" y="2800350"/>
            <a:ext cx="167657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Lambda execution role</a:t>
            </a:r>
            <a:endParaRPr lang="en-US" sz="900" dirty="0"/>
          </a:p>
        </p:txBody>
      </p:sp>
      <p:pic>
        <p:nvPicPr>
          <p:cNvPr id="34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057525"/>
            <a:ext cx="100013" cy="114300"/>
          </a:xfrm>
          <a:prstGeom prst="rect">
            <a:avLst/>
          </a:prstGeom>
        </p:spPr>
      </p:pic>
      <p:sp>
        <p:nvSpPr>
          <p:cNvPr id="35" name="Text 23"/>
          <p:cNvSpPr/>
          <p:nvPr/>
        </p:nvSpPr>
        <p:spPr>
          <a:xfrm>
            <a:off x="614363" y="3028950"/>
            <a:ext cx="19625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image processing function</a:t>
            </a:r>
            <a:endParaRPr lang="en-US" sz="900" dirty="0"/>
          </a:p>
        </p:txBody>
      </p:sp>
      <p:pic>
        <p:nvPicPr>
          <p:cNvPr id="36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286125"/>
            <a:ext cx="100013" cy="114300"/>
          </a:xfrm>
          <a:prstGeom prst="rect">
            <a:avLst/>
          </a:prstGeom>
        </p:spPr>
      </p:pic>
      <p:sp>
        <p:nvSpPr>
          <p:cNvPr id="37" name="Text 24"/>
          <p:cNvSpPr/>
          <p:nvPr/>
        </p:nvSpPr>
        <p:spPr>
          <a:xfrm>
            <a:off x="614363" y="3257550"/>
            <a:ext cx="12129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 PIL/Pillow library</a:t>
            </a:r>
            <a:endParaRPr lang="en-US" sz="900" dirty="0"/>
          </a:p>
        </p:txBody>
      </p:sp>
      <p:sp>
        <p:nvSpPr>
          <p:cNvPr id="38" name="Shape 25"/>
          <p:cNvSpPr/>
          <p:nvPr/>
        </p:nvSpPr>
        <p:spPr>
          <a:xfrm>
            <a:off x="4657725" y="22860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26"/>
          <p:cNvSpPr/>
          <p:nvPr/>
        </p:nvSpPr>
        <p:spPr>
          <a:xfrm>
            <a:off x="4657725" y="2286000"/>
            <a:ext cx="28575" cy="1314450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Text 27"/>
          <p:cNvSpPr/>
          <p:nvPr/>
        </p:nvSpPr>
        <p:spPr>
          <a:xfrm>
            <a:off x="4829175" y="24574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41" name="Text 28"/>
          <p:cNvSpPr/>
          <p:nvPr/>
        </p:nvSpPr>
        <p:spPr>
          <a:xfrm>
            <a:off x="5143500" y="2471738"/>
            <a:ext cx="12691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Event Triggers</a:t>
            </a:r>
            <a:endParaRPr lang="en-US" sz="112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828925"/>
            <a:ext cx="100013" cy="114300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4986338" y="2800350"/>
            <a:ext cx="178010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S3 event notifications</a:t>
            </a:r>
            <a:endParaRPr lang="en-US" sz="900" dirty="0"/>
          </a:p>
        </p:txBody>
      </p:sp>
      <p:pic>
        <p:nvPicPr>
          <p:cNvPr id="44" name="Image 12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057525"/>
            <a:ext cx="100013" cy="114300"/>
          </a:xfrm>
          <a:prstGeom prst="rect">
            <a:avLst/>
          </a:prstGeom>
        </p:spPr>
      </p:pic>
      <p:sp>
        <p:nvSpPr>
          <p:cNvPr id="45" name="Text 30"/>
          <p:cNvSpPr/>
          <p:nvPr/>
        </p:nvSpPr>
        <p:spPr>
          <a:xfrm>
            <a:off x="4986338" y="3028950"/>
            <a:ext cx="133057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Lambda triggers</a:t>
            </a:r>
            <a:endParaRPr lang="en-US" sz="900" dirty="0"/>
          </a:p>
        </p:txBody>
      </p:sp>
      <p:pic>
        <p:nvPicPr>
          <p:cNvPr id="46" name="Image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286125"/>
            <a:ext cx="100013" cy="114300"/>
          </a:xfrm>
          <a:prstGeom prst="rect">
            <a:avLst/>
          </a:prstGeom>
        </p:spPr>
      </p:pic>
      <p:sp>
        <p:nvSpPr>
          <p:cNvPr id="47" name="Text 31"/>
          <p:cNvSpPr/>
          <p:nvPr/>
        </p:nvSpPr>
        <p:spPr>
          <a:xfrm>
            <a:off x="4986338" y="3257550"/>
            <a:ext cx="16041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event-driven processing</a:t>
            </a:r>
            <a:endParaRPr lang="en-US" sz="900" dirty="0"/>
          </a:p>
        </p:txBody>
      </p:sp>
      <p:sp>
        <p:nvSpPr>
          <p:cNvPr id="48" name="Shape 32"/>
          <p:cNvSpPr/>
          <p:nvPr/>
        </p:nvSpPr>
        <p:spPr>
          <a:xfrm>
            <a:off x="285750" y="37719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Shape 33"/>
          <p:cNvSpPr/>
          <p:nvPr/>
        </p:nvSpPr>
        <p:spPr>
          <a:xfrm>
            <a:off x="285750" y="3771900"/>
            <a:ext cx="28575" cy="13144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0" name="Shape 34"/>
          <p:cNvSpPr/>
          <p:nvPr/>
        </p:nvSpPr>
        <p:spPr>
          <a:xfrm>
            <a:off x="457200" y="3943350"/>
            <a:ext cx="228600" cy="22860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35"/>
          <p:cNvSpPr/>
          <p:nvPr/>
        </p:nvSpPr>
        <p:spPr>
          <a:xfrm>
            <a:off x="457200" y="39433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52" name="Text 36"/>
          <p:cNvSpPr/>
          <p:nvPr/>
        </p:nvSpPr>
        <p:spPr>
          <a:xfrm>
            <a:off x="771525" y="3957638"/>
            <a:ext cx="168793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(Optional)</a:t>
            </a:r>
            <a:endParaRPr lang="en-US" sz="1125" dirty="0"/>
          </a:p>
        </p:txBody>
      </p:sp>
      <p:pic>
        <p:nvPicPr>
          <p:cNvPr id="53" name="Image 1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314825"/>
            <a:ext cx="100013" cy="114300"/>
          </a:xfrm>
          <a:prstGeom prst="rect">
            <a:avLst/>
          </a:prstGeom>
        </p:spPr>
      </p:pic>
      <p:sp>
        <p:nvSpPr>
          <p:cNvPr id="54" name="Text 37"/>
          <p:cNvSpPr/>
          <p:nvPr/>
        </p:nvSpPr>
        <p:spPr>
          <a:xfrm>
            <a:off x="614363" y="4286250"/>
            <a:ext cx="92425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REST API</a:t>
            </a:r>
            <a:endParaRPr lang="en-US" sz="900" dirty="0"/>
          </a:p>
        </p:txBody>
      </p:sp>
      <p:pic>
        <p:nvPicPr>
          <p:cNvPr id="55" name="Image 1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543425"/>
            <a:ext cx="100013" cy="114300"/>
          </a:xfrm>
          <a:prstGeom prst="rect">
            <a:avLst/>
          </a:prstGeom>
        </p:spPr>
      </p:pic>
      <p:sp>
        <p:nvSpPr>
          <p:cNvPr id="56" name="Text 38"/>
          <p:cNvSpPr/>
          <p:nvPr/>
        </p:nvSpPr>
        <p:spPr>
          <a:xfrm>
            <a:off x="614363" y="4514850"/>
            <a:ext cx="157701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upload endpoints</a:t>
            </a:r>
            <a:endParaRPr lang="en-US" sz="900" dirty="0"/>
          </a:p>
        </p:txBody>
      </p:sp>
      <p:pic>
        <p:nvPicPr>
          <p:cNvPr id="57" name="Image 1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772025"/>
            <a:ext cx="100013" cy="114300"/>
          </a:xfrm>
          <a:prstGeom prst="rect">
            <a:avLst/>
          </a:prstGeom>
        </p:spPr>
      </p:pic>
      <p:sp>
        <p:nvSpPr>
          <p:cNvPr id="58" name="Text 39"/>
          <p:cNvSpPr/>
          <p:nvPr/>
        </p:nvSpPr>
        <p:spPr>
          <a:xfrm>
            <a:off x="614363" y="4743450"/>
            <a:ext cx="112117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and test API</a:t>
            </a:r>
            <a:endParaRPr lang="en-US" sz="900" dirty="0"/>
          </a:p>
        </p:txBody>
      </p:sp>
      <p:sp>
        <p:nvSpPr>
          <p:cNvPr id="59" name="Shape 40"/>
          <p:cNvSpPr/>
          <p:nvPr/>
        </p:nvSpPr>
        <p:spPr>
          <a:xfrm>
            <a:off x="4657725" y="3771900"/>
            <a:ext cx="4200525" cy="1314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0" name="Shape 41"/>
          <p:cNvSpPr/>
          <p:nvPr/>
        </p:nvSpPr>
        <p:spPr>
          <a:xfrm>
            <a:off x="4657725" y="3771900"/>
            <a:ext cx="28575" cy="1314450"/>
          </a:xfrm>
          <a:prstGeom prst="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1" name="Shape 42"/>
          <p:cNvSpPr/>
          <p:nvPr/>
        </p:nvSpPr>
        <p:spPr>
          <a:xfrm>
            <a:off x="4829175" y="3943350"/>
            <a:ext cx="228600" cy="2286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2" name="Text 43"/>
          <p:cNvSpPr/>
          <p:nvPr/>
        </p:nvSpPr>
        <p:spPr>
          <a:xfrm>
            <a:off x="4829175" y="39433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00" dirty="0"/>
          </a:p>
        </p:txBody>
      </p:sp>
      <p:sp>
        <p:nvSpPr>
          <p:cNvPr id="63" name="Text 44"/>
          <p:cNvSpPr/>
          <p:nvPr/>
        </p:nvSpPr>
        <p:spPr>
          <a:xfrm>
            <a:off x="5143500" y="3957638"/>
            <a:ext cx="16073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&amp; Cleanup</a:t>
            </a:r>
            <a:endParaRPr lang="en-US" sz="1125" dirty="0"/>
          </a:p>
        </p:txBody>
      </p:sp>
      <p:pic>
        <p:nvPicPr>
          <p:cNvPr id="64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314825"/>
            <a:ext cx="100013" cy="114300"/>
          </a:xfrm>
          <a:prstGeom prst="rect">
            <a:avLst/>
          </a:prstGeom>
        </p:spPr>
      </p:pic>
      <p:sp>
        <p:nvSpPr>
          <p:cNvPr id="65" name="Text 45"/>
          <p:cNvSpPr/>
          <p:nvPr/>
        </p:nvSpPr>
        <p:spPr>
          <a:xfrm>
            <a:off x="4986338" y="4286250"/>
            <a:ext cx="17209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CloudWatch monitoring</a:t>
            </a:r>
            <a:endParaRPr lang="en-US" sz="900" dirty="0"/>
          </a:p>
        </p:txBody>
      </p:sp>
      <p:pic>
        <p:nvPicPr>
          <p:cNvPr id="66" name="Image 1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543425"/>
            <a:ext cx="100013" cy="11430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4986338" y="4514850"/>
            <a:ext cx="147356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optimization</a:t>
            </a:r>
            <a:endParaRPr lang="en-US" sz="900" dirty="0"/>
          </a:p>
        </p:txBody>
      </p:sp>
      <p:pic>
        <p:nvPicPr>
          <p:cNvPr id="68" name="Image 1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772025"/>
            <a:ext cx="100013" cy="114300"/>
          </a:xfrm>
          <a:prstGeom prst="rect">
            <a:avLst/>
          </a:prstGeom>
        </p:spPr>
      </p:pic>
      <p:sp>
        <p:nvSpPr>
          <p:cNvPr id="69" name="Text 47"/>
          <p:cNvSpPr/>
          <p:nvPr/>
        </p:nvSpPr>
        <p:spPr>
          <a:xfrm>
            <a:off x="4986338" y="4743450"/>
            <a:ext cx="10957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 up resources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43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7225" y="285750"/>
            <a:ext cx="281910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and Lambda Setup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15144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5800" y="971550"/>
            <a:ext cx="1756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Bucket Configuration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314450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1285875"/>
            <a:ext cx="18459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my-image-upload-bucket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543050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1514475"/>
            <a:ext cx="23265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Destination: my-processed-images-bucket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71650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28650" y="1743075"/>
            <a:ext cx="186870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versioning and encryption</a:t>
            </a:r>
            <a:endParaRPr lang="en-US" sz="9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000250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28650" y="1971675"/>
            <a:ext cx="161186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 public access (security)</a:t>
            </a:r>
            <a:endParaRPr lang="en-US" sz="900" dirty="0"/>
          </a:p>
        </p:txBody>
      </p:sp>
      <p:sp>
        <p:nvSpPr>
          <p:cNvPr id="17" name="Shape 8"/>
          <p:cNvSpPr/>
          <p:nvPr/>
        </p:nvSpPr>
        <p:spPr>
          <a:xfrm>
            <a:off x="285750" y="24860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9"/>
          <p:cNvSpPr/>
          <p:nvPr/>
        </p:nvSpPr>
        <p:spPr>
          <a:xfrm>
            <a:off x="285750" y="2486025"/>
            <a:ext cx="28575" cy="15144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686050"/>
            <a:ext cx="142875" cy="14287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5800" y="2657475"/>
            <a:ext cx="15746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IAM Role Permissions</a:t>
            </a:r>
            <a:endParaRPr lang="en-US" sz="1125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000375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14363" y="2971800"/>
            <a:ext cx="177851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AWSLambdaBasicExecutionRole</a:t>
            </a:r>
            <a:endParaRPr lang="en-US" sz="900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228975"/>
            <a:ext cx="100013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14363" y="3200400"/>
            <a:ext cx="14494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GetObject permissions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457575"/>
            <a:ext cx="100013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14363" y="3429000"/>
            <a:ext cx="144155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PutObject permissions</a:t>
            </a:r>
            <a:endParaRPr lang="en-US" sz="900" dirty="0"/>
          </a:p>
        </p:txBody>
      </p:sp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686175"/>
            <a:ext cx="100013" cy="114300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614363" y="3657600"/>
            <a:ext cx="13794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Logs access</a:t>
            </a:r>
            <a:endParaRPr lang="en-US" sz="900" dirty="0"/>
          </a:p>
        </p:txBody>
      </p:sp>
      <p:sp>
        <p:nvSpPr>
          <p:cNvPr id="29" name="Shape 15"/>
          <p:cNvSpPr/>
          <p:nvPr/>
        </p:nvSpPr>
        <p:spPr>
          <a:xfrm>
            <a:off x="4657725" y="800100"/>
            <a:ext cx="4200525" cy="2886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Shape 16"/>
          <p:cNvSpPr/>
          <p:nvPr/>
        </p:nvSpPr>
        <p:spPr>
          <a:xfrm>
            <a:off x="4657725" y="800100"/>
            <a:ext cx="28575" cy="288607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1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000125"/>
            <a:ext cx="107156" cy="142875"/>
          </a:xfrm>
          <a:prstGeom prst="rect">
            <a:avLst/>
          </a:prstGeom>
        </p:spPr>
      </p:pic>
      <p:sp>
        <p:nvSpPr>
          <p:cNvPr id="32" name="Text 17"/>
          <p:cNvSpPr/>
          <p:nvPr/>
        </p:nvSpPr>
        <p:spPr>
          <a:xfrm>
            <a:off x="5022056" y="971550"/>
            <a:ext cx="16702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Function Code</a:t>
            </a:r>
            <a:endParaRPr lang="en-US" sz="1125" dirty="0"/>
          </a:p>
        </p:txBody>
      </p:sp>
      <p:sp>
        <p:nvSpPr>
          <p:cNvPr id="33" name="Shape 18"/>
          <p:cNvSpPr/>
          <p:nvPr/>
        </p:nvSpPr>
        <p:spPr>
          <a:xfrm>
            <a:off x="4829175" y="1285875"/>
            <a:ext cx="3857625" cy="2228850"/>
          </a:xfrm>
          <a:prstGeom prst="rect">
            <a:avLst/>
          </a:prstGeom>
          <a:solidFill>
            <a:srgbClr val="1A202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19"/>
          <p:cNvSpPr/>
          <p:nvPr/>
        </p:nvSpPr>
        <p:spPr>
          <a:xfrm>
            <a:off x="4914900" y="137160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Import required libraries</a:t>
            </a:r>
            <a:endParaRPr lang="en-US" sz="675" dirty="0"/>
          </a:p>
        </p:txBody>
      </p:sp>
      <p:sp>
        <p:nvSpPr>
          <p:cNvPr id="35" name="Text 20"/>
          <p:cNvSpPr/>
          <p:nvPr/>
        </p:nvSpPr>
        <p:spPr>
          <a:xfrm>
            <a:off x="4914900" y="150018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json, boto3</a:t>
            </a:r>
            <a:endParaRPr lang="en-US" sz="675" dirty="0"/>
          </a:p>
        </p:txBody>
      </p:sp>
      <p:sp>
        <p:nvSpPr>
          <p:cNvPr id="36" name="Text 21"/>
          <p:cNvSpPr/>
          <p:nvPr/>
        </p:nvSpPr>
        <p:spPr>
          <a:xfrm>
            <a:off x="4914900" y="162877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PIL import Image</a:t>
            </a:r>
            <a:endParaRPr lang="en-US" sz="675" dirty="0"/>
          </a:p>
        </p:txBody>
      </p:sp>
      <p:sp>
        <p:nvSpPr>
          <p:cNvPr id="37" name="Text 22"/>
          <p:cNvSpPr/>
          <p:nvPr/>
        </p:nvSpPr>
        <p:spPr>
          <a:xfrm>
            <a:off x="4914900" y="175736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io, os</a:t>
            </a:r>
            <a:endParaRPr lang="en-US" sz="675" dirty="0"/>
          </a:p>
        </p:txBody>
      </p:sp>
      <p:sp>
        <p:nvSpPr>
          <p:cNvPr id="38" name="Text 23"/>
          <p:cNvSpPr/>
          <p:nvPr/>
        </p:nvSpPr>
        <p:spPr>
          <a:xfrm>
            <a:off x="4914900" y="201453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Initialize S3 client</a:t>
            </a:r>
            <a:endParaRPr lang="en-US" sz="675" dirty="0"/>
          </a:p>
        </p:txBody>
      </p:sp>
      <p:sp>
        <p:nvSpPr>
          <p:cNvPr id="39" name="Text 24"/>
          <p:cNvSpPr/>
          <p:nvPr/>
        </p:nvSpPr>
        <p:spPr>
          <a:xfrm>
            <a:off x="4914900" y="214312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s3_client = boto3.client('s3')</a:t>
            </a:r>
            <a:endParaRPr lang="en-US" sz="675" dirty="0"/>
          </a:p>
        </p:txBody>
      </p:sp>
      <p:sp>
        <p:nvSpPr>
          <p:cNvPr id="40" name="Text 25"/>
          <p:cNvSpPr/>
          <p:nvPr/>
        </p:nvSpPr>
        <p:spPr>
          <a:xfrm>
            <a:off x="4914900" y="240030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Lambda handler function</a:t>
            </a:r>
            <a:endParaRPr lang="en-US" sz="675" dirty="0"/>
          </a:p>
        </p:txBody>
      </p:sp>
      <p:sp>
        <p:nvSpPr>
          <p:cNvPr id="41" name="Text 26"/>
          <p:cNvSpPr/>
          <p:nvPr/>
        </p:nvSpPr>
        <p:spPr>
          <a:xfrm>
            <a:off x="4914900" y="2528888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lambda_handler(event, context):</a:t>
            </a:r>
            <a:endParaRPr lang="en-US" sz="675" dirty="0"/>
          </a:p>
        </p:txBody>
      </p:sp>
      <p:sp>
        <p:nvSpPr>
          <p:cNvPr id="42" name="Text 27"/>
          <p:cNvSpPr/>
          <p:nvPr/>
        </p:nvSpPr>
        <p:spPr>
          <a:xfrm>
            <a:off x="4914900" y="265747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Get S3 event details</a:t>
            </a:r>
            <a:endParaRPr lang="en-US" sz="675" dirty="0"/>
          </a:p>
        </p:txBody>
      </p:sp>
      <p:sp>
        <p:nvSpPr>
          <p:cNvPr id="43" name="Text 28"/>
          <p:cNvSpPr/>
          <p:nvPr/>
        </p:nvSpPr>
        <p:spPr>
          <a:xfrm>
            <a:off x="4914900" y="278606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bucket = event['Records'][0]['s3']['bucket']['name']</a:t>
            </a:r>
            <a:endParaRPr lang="en-US" sz="675" dirty="0"/>
          </a:p>
        </p:txBody>
      </p:sp>
      <p:sp>
        <p:nvSpPr>
          <p:cNvPr id="44" name="Text 29"/>
          <p:cNvSpPr/>
          <p:nvPr/>
        </p:nvSpPr>
        <p:spPr>
          <a:xfrm>
            <a:off x="4914900" y="2914650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key = event['Records'][0]['s3']['object']['key']</a:t>
            </a:r>
            <a:endParaRPr lang="en-US" sz="675" dirty="0"/>
          </a:p>
        </p:txBody>
      </p:sp>
      <p:sp>
        <p:nvSpPr>
          <p:cNvPr id="45" name="Text 30"/>
          <p:cNvSpPr/>
          <p:nvPr/>
        </p:nvSpPr>
        <p:spPr>
          <a:xfrm>
            <a:off x="4914900" y="3171825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Process and resize image</a:t>
            </a:r>
            <a:endParaRPr lang="en-US" sz="675" dirty="0"/>
          </a:p>
        </p:txBody>
      </p:sp>
      <p:sp>
        <p:nvSpPr>
          <p:cNvPr id="46" name="Text 31"/>
          <p:cNvSpPr/>
          <p:nvPr/>
        </p:nvSpPr>
        <p:spPr>
          <a:xfrm>
            <a:off x="4914900" y="3300413"/>
            <a:ext cx="375761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E2E8F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Upload to destination bucket</a:t>
            </a:r>
            <a:endParaRPr lang="en-US" sz="675" dirty="0"/>
          </a:p>
        </p:txBody>
      </p:sp>
      <p:sp>
        <p:nvSpPr>
          <p:cNvPr id="47" name="Shape 32"/>
          <p:cNvSpPr/>
          <p:nvPr/>
        </p:nvSpPr>
        <p:spPr>
          <a:xfrm>
            <a:off x="4657725" y="3857625"/>
            <a:ext cx="4200525" cy="22002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Shape 33"/>
          <p:cNvSpPr/>
          <p:nvPr/>
        </p:nvSpPr>
        <p:spPr>
          <a:xfrm>
            <a:off x="4657725" y="3857625"/>
            <a:ext cx="28575" cy="22002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9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057650"/>
            <a:ext cx="142875" cy="142875"/>
          </a:xfrm>
          <a:prstGeom prst="rect">
            <a:avLst/>
          </a:prstGeom>
        </p:spPr>
      </p:pic>
      <p:sp>
        <p:nvSpPr>
          <p:cNvPr id="50" name="Text 34"/>
          <p:cNvSpPr/>
          <p:nvPr/>
        </p:nvSpPr>
        <p:spPr>
          <a:xfrm>
            <a:off x="5057775" y="4029075"/>
            <a:ext cx="16394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Configuration</a:t>
            </a:r>
            <a:endParaRPr lang="en-US" sz="1125" dirty="0"/>
          </a:p>
        </p:txBody>
      </p:sp>
      <p:sp>
        <p:nvSpPr>
          <p:cNvPr id="51" name="Shape 35"/>
          <p:cNvSpPr/>
          <p:nvPr/>
        </p:nvSpPr>
        <p:spPr>
          <a:xfrm>
            <a:off x="4829175" y="4343400"/>
            <a:ext cx="3857625" cy="8001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Text 36"/>
          <p:cNvSpPr/>
          <p:nvPr/>
        </p:nvSpPr>
        <p:spPr>
          <a:xfrm>
            <a:off x="4914900" y="44291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Runtime &amp; Memory:</a:t>
            </a:r>
            <a:endParaRPr lang="en-US" sz="900" dirty="0"/>
          </a:p>
        </p:txBody>
      </p:sp>
      <p:sp>
        <p:nvSpPr>
          <p:cNvPr id="53" name="Text 37"/>
          <p:cNvSpPr/>
          <p:nvPr/>
        </p:nvSpPr>
        <p:spPr>
          <a:xfrm>
            <a:off x="4914900" y="4632722"/>
            <a:ext cx="10844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Runtime: Python 3.9</a:t>
            </a:r>
            <a:endParaRPr lang="en-US" sz="788" dirty="0"/>
          </a:p>
        </p:txBody>
      </p:sp>
      <p:sp>
        <p:nvSpPr>
          <p:cNvPr id="54" name="Text 38"/>
          <p:cNvSpPr/>
          <p:nvPr/>
        </p:nvSpPr>
        <p:spPr>
          <a:xfrm>
            <a:off x="4914900" y="4775597"/>
            <a:ext cx="9346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Memory: 512 MB</a:t>
            </a:r>
            <a:endParaRPr lang="en-US" sz="788" dirty="0"/>
          </a:p>
        </p:txBody>
      </p:sp>
      <p:sp>
        <p:nvSpPr>
          <p:cNvPr id="55" name="Text 39"/>
          <p:cNvSpPr/>
          <p:nvPr/>
        </p:nvSpPr>
        <p:spPr>
          <a:xfrm>
            <a:off x="4914900" y="4918472"/>
            <a:ext cx="11020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Timeout: 30 seconds</a:t>
            </a:r>
            <a:endParaRPr lang="en-US" sz="788" dirty="0"/>
          </a:p>
        </p:txBody>
      </p:sp>
      <p:sp>
        <p:nvSpPr>
          <p:cNvPr id="56" name="Shape 40"/>
          <p:cNvSpPr/>
          <p:nvPr/>
        </p:nvSpPr>
        <p:spPr>
          <a:xfrm>
            <a:off x="4829175" y="5229225"/>
            <a:ext cx="3857625" cy="6572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7" name="Text 41"/>
          <p:cNvSpPr/>
          <p:nvPr/>
        </p:nvSpPr>
        <p:spPr>
          <a:xfrm>
            <a:off x="4914900" y="531495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Variables:</a:t>
            </a:r>
            <a:endParaRPr lang="en-US" sz="900" dirty="0"/>
          </a:p>
        </p:txBody>
      </p:sp>
      <p:sp>
        <p:nvSpPr>
          <p:cNvPr id="58" name="Text 42"/>
          <p:cNvSpPr/>
          <p:nvPr/>
        </p:nvSpPr>
        <p:spPr>
          <a:xfrm>
            <a:off x="4914900" y="5518547"/>
            <a:ext cx="120349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DESTINATION_BUCKET</a:t>
            </a:r>
            <a:endParaRPr lang="en-US" sz="788" dirty="0"/>
          </a:p>
        </p:txBody>
      </p:sp>
      <p:sp>
        <p:nvSpPr>
          <p:cNvPr id="59" name="Text 43"/>
          <p:cNvSpPr/>
          <p:nvPr/>
        </p:nvSpPr>
        <p:spPr>
          <a:xfrm>
            <a:off x="4914900" y="5661422"/>
            <a:ext cx="176966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Add PIL layer for image processing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436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192881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92931" y="285750"/>
            <a:ext cx="317916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 Processing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4860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48602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25016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941" y="971550"/>
            <a:ext cx="15946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Event Notifications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Configuration: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542925" y="1575197"/>
            <a:ext cx="1751363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Event name: image-upload-trigger</a:t>
            </a:r>
            <a:endParaRPr lang="en-US" sz="788" dirty="0"/>
          </a:p>
        </p:txBody>
      </p:sp>
      <p:sp>
        <p:nvSpPr>
          <p:cNvPr id="11" name="Text 6"/>
          <p:cNvSpPr/>
          <p:nvPr/>
        </p:nvSpPr>
        <p:spPr>
          <a:xfrm>
            <a:off x="542925" y="1718072"/>
            <a:ext cx="1616357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Event types: s3:ObjectCreated:*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860947"/>
            <a:ext cx="1422834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Suffix filter: .jpg, .jpeg, .png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2003822"/>
            <a:ext cx="1526642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Destination: Lambda function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542925" y="24003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Trigger Benefits: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542925" y="2603897"/>
            <a:ext cx="11162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Real-time processing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542925" y="2746772"/>
            <a:ext cx="10483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No polling required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542925" y="2889647"/>
            <a:ext cx="9698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Automatic scaling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285750" y="3457575"/>
            <a:ext cx="4200525" cy="19716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285750" y="3457575"/>
            <a:ext cx="28575" cy="19716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57600"/>
            <a:ext cx="178594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21519" y="3629025"/>
            <a:ext cx="152664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 Workflow</a:t>
            </a:r>
            <a:endParaRPr lang="en-US" sz="1125" dirty="0"/>
          </a:p>
        </p:txBody>
      </p:sp>
      <p:sp>
        <p:nvSpPr>
          <p:cNvPr id="22" name="Shape 16"/>
          <p:cNvSpPr/>
          <p:nvPr/>
        </p:nvSpPr>
        <p:spPr>
          <a:xfrm>
            <a:off x="457200" y="3943350"/>
            <a:ext cx="3857625" cy="2857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7"/>
          <p:cNvSpPr/>
          <p:nvPr/>
        </p:nvSpPr>
        <p:spPr>
          <a:xfrm>
            <a:off x="514350" y="4000500"/>
            <a:ext cx="171450" cy="17145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8"/>
          <p:cNvSpPr/>
          <p:nvPr/>
        </p:nvSpPr>
        <p:spPr>
          <a:xfrm>
            <a:off x="514350" y="40005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771525" y="4000500"/>
            <a:ext cx="12523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uploaded to S3</a:t>
            </a:r>
            <a:endParaRPr lang="en-US" sz="900" dirty="0"/>
          </a:p>
        </p:txBody>
      </p:sp>
      <p:sp>
        <p:nvSpPr>
          <p:cNvPr id="26" name="Shape 20"/>
          <p:cNvSpPr/>
          <p:nvPr/>
        </p:nvSpPr>
        <p:spPr>
          <a:xfrm>
            <a:off x="457200" y="4286250"/>
            <a:ext cx="3857625" cy="2857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1"/>
          <p:cNvSpPr/>
          <p:nvPr/>
        </p:nvSpPr>
        <p:spPr>
          <a:xfrm>
            <a:off x="514350" y="4343400"/>
            <a:ext cx="171450" cy="17145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2"/>
          <p:cNvSpPr/>
          <p:nvPr/>
        </p:nvSpPr>
        <p:spPr>
          <a:xfrm>
            <a:off x="514350" y="43434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771525" y="4343400"/>
            <a:ext cx="159528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triggers Lambda function</a:t>
            </a:r>
            <a:endParaRPr lang="en-US" sz="900" dirty="0"/>
          </a:p>
        </p:txBody>
      </p:sp>
      <p:sp>
        <p:nvSpPr>
          <p:cNvPr id="30" name="Shape 24"/>
          <p:cNvSpPr/>
          <p:nvPr/>
        </p:nvSpPr>
        <p:spPr>
          <a:xfrm>
            <a:off x="457200" y="4629150"/>
            <a:ext cx="3857625" cy="2857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Shape 25"/>
          <p:cNvSpPr/>
          <p:nvPr/>
        </p:nvSpPr>
        <p:spPr>
          <a:xfrm>
            <a:off x="514350" y="4686300"/>
            <a:ext cx="171450" cy="17145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6"/>
          <p:cNvSpPr/>
          <p:nvPr/>
        </p:nvSpPr>
        <p:spPr>
          <a:xfrm>
            <a:off x="514350" y="46863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771525" y="4686300"/>
            <a:ext cx="143413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processes image</a:t>
            </a:r>
            <a:endParaRPr lang="en-US" sz="900" dirty="0"/>
          </a:p>
        </p:txBody>
      </p:sp>
      <p:sp>
        <p:nvSpPr>
          <p:cNvPr id="34" name="Shape 28"/>
          <p:cNvSpPr/>
          <p:nvPr/>
        </p:nvSpPr>
        <p:spPr>
          <a:xfrm>
            <a:off x="457200" y="4972050"/>
            <a:ext cx="3857625" cy="2857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29"/>
          <p:cNvSpPr/>
          <p:nvPr/>
        </p:nvSpPr>
        <p:spPr>
          <a:xfrm>
            <a:off x="514350" y="5029200"/>
            <a:ext cx="171450" cy="171450"/>
          </a:xfrm>
          <a:prstGeom prst="ellipse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0"/>
          <p:cNvSpPr/>
          <p:nvPr/>
        </p:nvSpPr>
        <p:spPr>
          <a:xfrm>
            <a:off x="514350" y="5029200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771525" y="5029200"/>
            <a:ext cx="162260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Processed image saved to S3</a:t>
            </a:r>
            <a:endParaRPr lang="en-US" sz="900" dirty="0"/>
          </a:p>
        </p:txBody>
      </p:sp>
      <p:sp>
        <p:nvSpPr>
          <p:cNvPr id="38" name="Shape 32"/>
          <p:cNvSpPr/>
          <p:nvPr/>
        </p:nvSpPr>
        <p:spPr>
          <a:xfrm>
            <a:off x="4657725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33"/>
          <p:cNvSpPr/>
          <p:nvPr/>
        </p:nvSpPr>
        <p:spPr>
          <a:xfrm>
            <a:off x="4657725" y="800100"/>
            <a:ext cx="28575" cy="17430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00125"/>
            <a:ext cx="160734" cy="142875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5075634" y="971550"/>
            <a:ext cx="19521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 Processing Features</a:t>
            </a:r>
            <a:endParaRPr lang="en-US" sz="1125" dirty="0"/>
          </a:p>
        </p:txBody>
      </p:sp>
      <p:pic>
        <p:nvPicPr>
          <p:cNvPr id="4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314450"/>
            <a:ext cx="114300" cy="114300"/>
          </a:xfrm>
          <a:prstGeom prst="rect">
            <a:avLst/>
          </a:prstGeom>
        </p:spPr>
      </p:pic>
      <p:sp>
        <p:nvSpPr>
          <p:cNvPr id="43" name="Text 35"/>
          <p:cNvSpPr/>
          <p:nvPr/>
        </p:nvSpPr>
        <p:spPr>
          <a:xfrm>
            <a:off x="5000625" y="1285875"/>
            <a:ext cx="14345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image resizing</a:t>
            </a:r>
            <a:endParaRPr lang="en-US" sz="900" dirty="0"/>
          </a:p>
        </p:txBody>
      </p:sp>
      <p:pic>
        <p:nvPicPr>
          <p:cNvPr id="4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543050"/>
            <a:ext cx="114300" cy="114300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5000625" y="1514475"/>
            <a:ext cx="17149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 conversion (JPEG/PNG)</a:t>
            </a:r>
            <a:endParaRPr lang="en-US" sz="900" dirty="0"/>
          </a:p>
        </p:txBody>
      </p:sp>
      <p:pic>
        <p:nvPicPr>
          <p:cNvPr id="4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771650"/>
            <a:ext cx="114300" cy="114300"/>
          </a:xfrm>
          <a:prstGeom prst="rect">
            <a:avLst/>
          </a:prstGeom>
        </p:spPr>
      </p:pic>
      <p:sp>
        <p:nvSpPr>
          <p:cNvPr id="47" name="Text 37"/>
          <p:cNvSpPr/>
          <p:nvPr/>
        </p:nvSpPr>
        <p:spPr>
          <a:xfrm>
            <a:off x="5000625" y="1743075"/>
            <a:ext cx="11586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Quality optimization</a:t>
            </a:r>
            <a:endParaRPr lang="en-US" sz="900" dirty="0"/>
          </a:p>
        </p:txBody>
      </p:sp>
      <p:pic>
        <p:nvPicPr>
          <p:cNvPr id="48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000250"/>
            <a:ext cx="114300" cy="114300"/>
          </a:xfrm>
          <a:prstGeom prst="rect">
            <a:avLst/>
          </a:prstGeom>
        </p:spPr>
      </p:pic>
      <p:sp>
        <p:nvSpPr>
          <p:cNvPr id="49" name="Text 38"/>
          <p:cNvSpPr/>
          <p:nvPr/>
        </p:nvSpPr>
        <p:spPr>
          <a:xfrm>
            <a:off x="5000625" y="1971675"/>
            <a:ext cx="13840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Watermarking (optional)</a:t>
            </a:r>
            <a:endParaRPr lang="en-US" sz="900" dirty="0"/>
          </a:p>
        </p:txBody>
      </p:sp>
      <p:pic>
        <p:nvPicPr>
          <p:cNvPr id="50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228850"/>
            <a:ext cx="114300" cy="114300"/>
          </a:xfrm>
          <a:prstGeom prst="rect">
            <a:avLst/>
          </a:prstGeom>
        </p:spPr>
      </p:pic>
      <p:sp>
        <p:nvSpPr>
          <p:cNvPr id="51" name="Text 39"/>
          <p:cNvSpPr/>
          <p:nvPr/>
        </p:nvSpPr>
        <p:spPr>
          <a:xfrm>
            <a:off x="5000625" y="2200275"/>
            <a:ext cx="12663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Thumbnail generation</a:t>
            </a:r>
            <a:endParaRPr lang="en-US" sz="900" dirty="0"/>
          </a:p>
        </p:txBody>
      </p:sp>
      <p:sp>
        <p:nvSpPr>
          <p:cNvPr id="52" name="Shape 40"/>
          <p:cNvSpPr/>
          <p:nvPr/>
        </p:nvSpPr>
        <p:spPr>
          <a:xfrm>
            <a:off x="4657725" y="27146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3" name="Shape 41"/>
          <p:cNvSpPr/>
          <p:nvPr/>
        </p:nvSpPr>
        <p:spPr>
          <a:xfrm>
            <a:off x="4657725" y="2714625"/>
            <a:ext cx="28575" cy="15144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4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914650"/>
            <a:ext cx="160734" cy="142875"/>
          </a:xfrm>
          <a:prstGeom prst="rect">
            <a:avLst/>
          </a:prstGeom>
        </p:spPr>
      </p:pic>
      <p:sp>
        <p:nvSpPr>
          <p:cNvPr id="55" name="Text 42"/>
          <p:cNvSpPr/>
          <p:nvPr/>
        </p:nvSpPr>
        <p:spPr>
          <a:xfrm>
            <a:off x="5075634" y="2886075"/>
            <a:ext cx="206027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Considerations</a:t>
            </a:r>
            <a:endParaRPr lang="en-US" sz="1125" dirty="0"/>
          </a:p>
        </p:txBody>
      </p:sp>
      <p:pic>
        <p:nvPicPr>
          <p:cNvPr id="56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228975"/>
            <a:ext cx="100013" cy="114300"/>
          </a:xfrm>
          <a:prstGeom prst="rect">
            <a:avLst/>
          </a:prstGeom>
        </p:spPr>
      </p:pic>
      <p:sp>
        <p:nvSpPr>
          <p:cNvPr id="57" name="Text 43"/>
          <p:cNvSpPr/>
          <p:nvPr/>
        </p:nvSpPr>
        <p:spPr>
          <a:xfrm>
            <a:off x="4986338" y="3200400"/>
            <a:ext cx="1541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memory allocation</a:t>
            </a:r>
            <a:endParaRPr lang="en-US" sz="900" dirty="0"/>
          </a:p>
        </p:txBody>
      </p:sp>
      <p:pic>
        <p:nvPicPr>
          <p:cNvPr id="58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457575"/>
            <a:ext cx="100013" cy="114300"/>
          </a:xfrm>
          <a:prstGeom prst="rect">
            <a:avLst/>
          </a:prstGeom>
        </p:spPr>
      </p:pic>
      <p:sp>
        <p:nvSpPr>
          <p:cNvPr id="59" name="Text 44"/>
          <p:cNvSpPr/>
          <p:nvPr/>
        </p:nvSpPr>
        <p:spPr>
          <a:xfrm>
            <a:off x="4986338" y="3429000"/>
            <a:ext cx="12705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Timeout configuration</a:t>
            </a:r>
            <a:endParaRPr lang="en-US" sz="900" dirty="0"/>
          </a:p>
        </p:txBody>
      </p:sp>
      <p:pic>
        <p:nvPicPr>
          <p:cNvPr id="60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686175"/>
            <a:ext cx="100013" cy="114300"/>
          </a:xfrm>
          <a:prstGeom prst="rect">
            <a:avLst/>
          </a:prstGeom>
        </p:spPr>
      </p:pic>
      <p:sp>
        <p:nvSpPr>
          <p:cNvPr id="61" name="Text 45"/>
          <p:cNvSpPr/>
          <p:nvPr/>
        </p:nvSpPr>
        <p:spPr>
          <a:xfrm>
            <a:off x="4986338" y="3657600"/>
            <a:ext cx="154910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Concurrent execution limits</a:t>
            </a:r>
            <a:endParaRPr lang="en-US" sz="900" dirty="0"/>
          </a:p>
        </p:txBody>
      </p:sp>
      <p:pic>
        <p:nvPicPr>
          <p:cNvPr id="62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914775"/>
            <a:ext cx="100013" cy="114300"/>
          </a:xfrm>
          <a:prstGeom prst="rect">
            <a:avLst/>
          </a:prstGeom>
        </p:spPr>
      </p:pic>
      <p:sp>
        <p:nvSpPr>
          <p:cNvPr id="63" name="Text 46"/>
          <p:cNvSpPr/>
          <p:nvPr/>
        </p:nvSpPr>
        <p:spPr>
          <a:xfrm>
            <a:off x="4986338" y="3886200"/>
            <a:ext cx="145986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and retries</a:t>
            </a:r>
            <a:endParaRPr lang="en-US" sz="900" dirty="0"/>
          </a:p>
        </p:txBody>
      </p:sp>
      <p:sp>
        <p:nvSpPr>
          <p:cNvPr id="64" name="Shape 47"/>
          <p:cNvSpPr/>
          <p:nvPr/>
        </p:nvSpPr>
        <p:spPr>
          <a:xfrm>
            <a:off x="285750" y="5600700"/>
            <a:ext cx="8572500" cy="6572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5" name="Text 48"/>
          <p:cNvSpPr/>
          <p:nvPr/>
        </p:nvSpPr>
        <p:spPr>
          <a:xfrm>
            <a:off x="400050" y="5715000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Event-Driven Architecture Benefits</a:t>
            </a:r>
            <a:endParaRPr lang="en-US" sz="1013" dirty="0"/>
          </a:p>
        </p:txBody>
      </p:sp>
      <p:pic>
        <p:nvPicPr>
          <p:cNvPr id="66" name="Image 15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1938" y="6000750"/>
            <a:ext cx="85725" cy="114300"/>
          </a:xfrm>
          <a:prstGeom prst="rect">
            <a:avLst/>
          </a:prstGeom>
        </p:spPr>
      </p:pic>
      <p:sp>
        <p:nvSpPr>
          <p:cNvPr id="67" name="Text 49"/>
          <p:cNvSpPr/>
          <p:nvPr/>
        </p:nvSpPr>
        <p:spPr>
          <a:xfrm>
            <a:off x="2524813" y="5972175"/>
            <a:ext cx="12129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Processing</a:t>
            </a:r>
            <a:endParaRPr lang="en-US" sz="900" dirty="0"/>
          </a:p>
        </p:txBody>
      </p:sp>
      <p:pic>
        <p:nvPicPr>
          <p:cNvPr id="68" name="Image 1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94934" y="6000750"/>
            <a:ext cx="100013" cy="114300"/>
          </a:xfrm>
          <a:prstGeom prst="rect">
            <a:avLst/>
          </a:prstGeom>
        </p:spPr>
      </p:pic>
      <p:sp>
        <p:nvSpPr>
          <p:cNvPr id="69" name="Text 50"/>
          <p:cNvSpPr/>
          <p:nvPr/>
        </p:nvSpPr>
        <p:spPr>
          <a:xfrm>
            <a:off x="4052097" y="5972175"/>
            <a:ext cx="7508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 Scaling</a:t>
            </a:r>
            <a:endParaRPr lang="en-US" sz="900" dirty="0"/>
          </a:p>
        </p:txBody>
      </p:sp>
      <p:pic>
        <p:nvPicPr>
          <p:cNvPr id="70" name="Image 17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0107" y="6000750"/>
            <a:ext cx="71438" cy="114300"/>
          </a:xfrm>
          <a:prstGeom prst="rect">
            <a:avLst/>
          </a:prstGeom>
        </p:spPr>
      </p:pic>
      <p:sp>
        <p:nvSpPr>
          <p:cNvPr id="71" name="Text 51"/>
          <p:cNvSpPr/>
          <p:nvPr/>
        </p:nvSpPr>
        <p:spPr>
          <a:xfrm>
            <a:off x="5088694" y="5972175"/>
            <a:ext cx="78673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Efficient</a:t>
            </a:r>
            <a:endParaRPr lang="en-US" sz="900" dirty="0"/>
          </a:p>
        </p:txBody>
      </p:sp>
      <p:pic>
        <p:nvPicPr>
          <p:cNvPr id="72" name="Image 18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2590" y="6000750"/>
            <a:ext cx="114300" cy="114300"/>
          </a:xfrm>
          <a:prstGeom prst="rect">
            <a:avLst/>
          </a:prstGeom>
        </p:spPr>
      </p:pic>
      <p:sp>
        <p:nvSpPr>
          <p:cNvPr id="73" name="Text 52"/>
          <p:cNvSpPr/>
          <p:nvPr/>
        </p:nvSpPr>
        <p:spPr>
          <a:xfrm>
            <a:off x="6204040" y="5972175"/>
            <a:ext cx="6294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293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519" y="285750"/>
            <a:ext cx="530317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and DynamoDB Integration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4860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48602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1519" y="971550"/>
            <a:ext cx="139032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 Setup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 Configuration: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542925" y="1575197"/>
            <a:ext cx="1468431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API name: image-upload-api</a:t>
            </a:r>
            <a:endParaRPr lang="en-US" sz="788" dirty="0"/>
          </a:p>
        </p:txBody>
      </p:sp>
      <p:sp>
        <p:nvSpPr>
          <p:cNvPr id="11" name="Text 6"/>
          <p:cNvSpPr/>
          <p:nvPr/>
        </p:nvSpPr>
        <p:spPr>
          <a:xfrm>
            <a:off x="542925" y="1718072"/>
            <a:ext cx="9848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Resource: /upload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860947"/>
            <a:ext cx="80403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Method: POST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2003822"/>
            <a:ext cx="148283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Integration: AWS Service (S3)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542925" y="24003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Deployment: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542925" y="2603897"/>
            <a:ext cx="6757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Stage: prod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542925" y="2746772"/>
            <a:ext cx="7970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CORS enabled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542925" y="2889647"/>
            <a:ext cx="1301307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Authentication (optional)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285750" y="3457575"/>
            <a:ext cx="4200525" cy="1600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285750" y="3457575"/>
            <a:ext cx="28575" cy="160020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57600"/>
            <a:ext cx="125016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67941" y="3629025"/>
            <a:ext cx="177809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Table Design</a:t>
            </a:r>
            <a:endParaRPr lang="en-US" sz="1125" dirty="0"/>
          </a:p>
        </p:txBody>
      </p:sp>
      <p:sp>
        <p:nvSpPr>
          <p:cNvPr id="22" name="Shape 16"/>
          <p:cNvSpPr/>
          <p:nvPr/>
        </p:nvSpPr>
        <p:spPr>
          <a:xfrm>
            <a:off x="457200" y="3943350"/>
            <a:ext cx="3857625" cy="94297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7"/>
          <p:cNvSpPr/>
          <p:nvPr/>
        </p:nvSpPr>
        <p:spPr>
          <a:xfrm>
            <a:off x="542925" y="402907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Table: image-metadata</a:t>
            </a:r>
            <a:endParaRPr lang="en-US" sz="900" dirty="0"/>
          </a:p>
        </p:txBody>
      </p:sp>
      <p:sp>
        <p:nvSpPr>
          <p:cNvPr id="24" name="Text 18"/>
          <p:cNvSpPr/>
          <p:nvPr/>
        </p:nvSpPr>
        <p:spPr>
          <a:xfrm>
            <a:off x="542925" y="4232672"/>
            <a:ext cx="1577736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Partition Key: image_id (String)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542925" y="4375547"/>
            <a:ext cx="194817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Attributes: original_key, processed_key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542925" y="4518422"/>
            <a:ext cx="2016296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Timestamps: upload_time, process_time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542925" y="4661297"/>
            <a:ext cx="1630338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Image dimensions and file sizes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57725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Shape 23"/>
          <p:cNvSpPr/>
          <p:nvPr/>
        </p:nvSpPr>
        <p:spPr>
          <a:xfrm>
            <a:off x="4657725" y="800100"/>
            <a:ext cx="28575" cy="17430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000125"/>
            <a:ext cx="178594" cy="142875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5093494" y="971550"/>
            <a:ext cx="200225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Lambda Function</a:t>
            </a:r>
            <a:endParaRPr lang="en-US" sz="1125" dirty="0"/>
          </a:p>
        </p:txBody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314450"/>
            <a:ext cx="114300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5000625" y="1285875"/>
            <a:ext cx="167004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Store metadata in DynamoDB</a:t>
            </a:r>
            <a:endParaRPr lang="en-US" sz="900" dirty="0"/>
          </a:p>
        </p:txBody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543050"/>
            <a:ext cx="114300" cy="114300"/>
          </a:xfrm>
          <a:prstGeom prst="rect">
            <a:avLst/>
          </a:prstGeom>
        </p:spPr>
      </p:pic>
      <p:sp>
        <p:nvSpPr>
          <p:cNvPr id="35" name="Text 26"/>
          <p:cNvSpPr/>
          <p:nvPr/>
        </p:nvSpPr>
        <p:spPr>
          <a:xfrm>
            <a:off x="5000625" y="1514475"/>
            <a:ext cx="15464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 unique image IDs</a:t>
            </a:r>
            <a:endParaRPr lang="en-US" sz="900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771650"/>
            <a:ext cx="114300" cy="11430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000625" y="1743075"/>
            <a:ext cx="163142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Track processing timestamps</a:t>
            </a:r>
            <a:endParaRPr lang="en-US" sz="900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000250"/>
            <a:ext cx="114300" cy="114300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5000625" y="1971675"/>
            <a:ext cx="152295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and logging</a:t>
            </a:r>
            <a:endParaRPr lang="en-US" sz="900" dirty="0"/>
          </a:p>
        </p:txBody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228850"/>
            <a:ext cx="114300" cy="114300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5000625" y="2200275"/>
            <a:ext cx="14065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 processing status</a:t>
            </a:r>
            <a:endParaRPr lang="en-US" sz="900" dirty="0"/>
          </a:p>
        </p:txBody>
      </p:sp>
      <p:sp>
        <p:nvSpPr>
          <p:cNvPr id="42" name="Shape 30"/>
          <p:cNvSpPr/>
          <p:nvPr/>
        </p:nvSpPr>
        <p:spPr>
          <a:xfrm>
            <a:off x="4657725" y="27146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3" name="Shape 31"/>
          <p:cNvSpPr/>
          <p:nvPr/>
        </p:nvSpPr>
        <p:spPr>
          <a:xfrm>
            <a:off x="4657725" y="2714625"/>
            <a:ext cx="28575" cy="15144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4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914650"/>
            <a:ext cx="178594" cy="142875"/>
          </a:xfrm>
          <a:prstGeom prst="rect">
            <a:avLst/>
          </a:prstGeom>
        </p:spPr>
      </p:pic>
      <p:sp>
        <p:nvSpPr>
          <p:cNvPr id="45" name="Text 32"/>
          <p:cNvSpPr/>
          <p:nvPr/>
        </p:nvSpPr>
        <p:spPr>
          <a:xfrm>
            <a:off x="5093494" y="2886075"/>
            <a:ext cx="174837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Optional Enhancements</a:t>
            </a:r>
            <a:endParaRPr lang="en-US" sz="1125" dirty="0"/>
          </a:p>
        </p:txBody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228975"/>
            <a:ext cx="128588" cy="114300"/>
          </a:xfrm>
          <a:prstGeom prst="rect">
            <a:avLst/>
          </a:prstGeom>
        </p:spPr>
      </p:pic>
      <p:sp>
        <p:nvSpPr>
          <p:cNvPr id="47" name="Text 33"/>
          <p:cNvSpPr/>
          <p:nvPr/>
        </p:nvSpPr>
        <p:spPr>
          <a:xfrm>
            <a:off x="5014913" y="3200400"/>
            <a:ext cx="21063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Functions for complex workflows</a:t>
            </a:r>
            <a:endParaRPr lang="en-US" sz="900" dirty="0"/>
          </a:p>
        </p:txBody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457575"/>
            <a:ext cx="128588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5014913" y="3429000"/>
            <a:ext cx="17979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SNS notifications for completion</a:t>
            </a:r>
            <a:endParaRPr lang="en-US" sz="900" dirty="0"/>
          </a:p>
        </p:txBody>
      </p:sp>
      <p:pic>
        <p:nvPicPr>
          <p:cNvPr id="50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686175"/>
            <a:ext cx="128588" cy="114300"/>
          </a:xfrm>
          <a:prstGeom prst="rect">
            <a:avLst/>
          </a:prstGeom>
        </p:spPr>
      </p:pic>
      <p:sp>
        <p:nvSpPr>
          <p:cNvPr id="51" name="Text 35"/>
          <p:cNvSpPr/>
          <p:nvPr/>
        </p:nvSpPr>
        <p:spPr>
          <a:xfrm>
            <a:off x="5014913" y="3657600"/>
            <a:ext cx="141585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SQS for batch processing</a:t>
            </a:r>
            <a:endParaRPr lang="en-US" sz="900" dirty="0"/>
          </a:p>
        </p:txBody>
      </p:sp>
      <p:pic>
        <p:nvPicPr>
          <p:cNvPr id="52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914775"/>
            <a:ext cx="128588" cy="114300"/>
          </a:xfrm>
          <a:prstGeom prst="rect">
            <a:avLst/>
          </a:prstGeom>
        </p:spPr>
      </p:pic>
      <p:sp>
        <p:nvSpPr>
          <p:cNvPr id="53" name="Text 36"/>
          <p:cNvSpPr/>
          <p:nvPr/>
        </p:nvSpPr>
        <p:spPr>
          <a:xfrm>
            <a:off x="5014913" y="3886200"/>
            <a:ext cx="167038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CloudFront for image delivery</a:t>
            </a:r>
            <a:endParaRPr lang="en-US" sz="900" dirty="0"/>
          </a:p>
        </p:txBody>
      </p:sp>
      <p:sp>
        <p:nvSpPr>
          <p:cNvPr id="54" name="Shape 37"/>
          <p:cNvSpPr/>
          <p:nvPr/>
        </p:nvSpPr>
        <p:spPr>
          <a:xfrm>
            <a:off x="285750" y="5229225"/>
            <a:ext cx="8572500" cy="7143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38"/>
          <p:cNvSpPr/>
          <p:nvPr/>
        </p:nvSpPr>
        <p:spPr>
          <a:xfrm>
            <a:off x="400050" y="5343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Serverless Stack</a:t>
            </a:r>
            <a:endParaRPr lang="en-US" sz="1013" dirty="0"/>
          </a:p>
        </p:txBody>
      </p:sp>
      <p:sp>
        <p:nvSpPr>
          <p:cNvPr id="56" name="Text 39"/>
          <p:cNvSpPr/>
          <p:nvPr/>
        </p:nvSpPr>
        <p:spPr>
          <a:xfrm>
            <a:off x="2812321" y="5600700"/>
            <a:ext cx="916577" cy="22860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Gateway</a:t>
            </a:r>
            <a:endParaRPr lang="en-US" sz="900" dirty="0"/>
          </a:p>
        </p:txBody>
      </p:sp>
      <p:pic>
        <p:nvPicPr>
          <p:cNvPr id="57" name="Image 15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1760" y="5657850"/>
            <a:ext cx="100013" cy="114300"/>
          </a:xfrm>
          <a:prstGeom prst="rect">
            <a:avLst/>
          </a:prstGeom>
        </p:spPr>
      </p:pic>
      <p:sp>
        <p:nvSpPr>
          <p:cNvPr id="58" name="Shape 40"/>
          <p:cNvSpPr/>
          <p:nvPr/>
        </p:nvSpPr>
        <p:spPr>
          <a:xfrm>
            <a:off x="3986073" y="5600700"/>
            <a:ext cx="299591" cy="22860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9" name="Text 41"/>
          <p:cNvSpPr/>
          <p:nvPr/>
        </p:nvSpPr>
        <p:spPr>
          <a:xfrm>
            <a:off x="3986073" y="5600700"/>
            <a:ext cx="371029" cy="22860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</a:t>
            </a:r>
            <a:endParaRPr lang="en-US" sz="900" dirty="0"/>
          </a:p>
        </p:txBody>
      </p:sp>
      <p:pic>
        <p:nvPicPr>
          <p:cNvPr id="60" name="Image 16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9964" y="5657850"/>
            <a:ext cx="100013" cy="114300"/>
          </a:xfrm>
          <a:prstGeom prst="rect">
            <a:avLst/>
          </a:prstGeom>
        </p:spPr>
      </p:pic>
      <p:sp>
        <p:nvSpPr>
          <p:cNvPr id="61" name="Shape 42"/>
          <p:cNvSpPr/>
          <p:nvPr/>
        </p:nvSpPr>
        <p:spPr>
          <a:xfrm>
            <a:off x="4614276" y="5600700"/>
            <a:ext cx="607051" cy="22860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2" name="Text 43"/>
          <p:cNvSpPr/>
          <p:nvPr/>
        </p:nvSpPr>
        <p:spPr>
          <a:xfrm>
            <a:off x="4614276" y="5600700"/>
            <a:ext cx="678489" cy="22860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</a:t>
            </a:r>
            <a:endParaRPr lang="en-US" sz="900" dirty="0"/>
          </a:p>
        </p:txBody>
      </p:sp>
      <p:pic>
        <p:nvPicPr>
          <p:cNvPr id="63" name="Image 1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5628" y="5657850"/>
            <a:ext cx="100013" cy="114300"/>
          </a:xfrm>
          <a:prstGeom prst="rect">
            <a:avLst/>
          </a:prstGeom>
        </p:spPr>
      </p:pic>
      <p:sp>
        <p:nvSpPr>
          <p:cNvPr id="64" name="Shape 44"/>
          <p:cNvSpPr/>
          <p:nvPr/>
        </p:nvSpPr>
        <p:spPr>
          <a:xfrm>
            <a:off x="5549940" y="5600700"/>
            <a:ext cx="781710" cy="22860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5" name="Text 45"/>
          <p:cNvSpPr/>
          <p:nvPr/>
        </p:nvSpPr>
        <p:spPr>
          <a:xfrm>
            <a:off x="5549940" y="5600700"/>
            <a:ext cx="853148" cy="22860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86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0038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7225" y="285750"/>
            <a:ext cx="382673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and Optimization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800100"/>
            <a:ext cx="4200525" cy="24860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285750" y="800100"/>
            <a:ext cx="28575" cy="248602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00125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3659" y="971550"/>
            <a:ext cx="14668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Metrics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457200" y="1285875"/>
            <a:ext cx="3857625" cy="942975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542925" y="1371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Metrics: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42925" y="1575197"/>
            <a:ext cx="131272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Invocations and duration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718072"/>
            <a:ext cx="1218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Error rate and throttles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42925" y="1860947"/>
            <a:ext cx="101717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Memory utilization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542925" y="2003822"/>
            <a:ext cx="10862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Cold start frequency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457200" y="2314575"/>
            <a:ext cx="3857625" cy="8001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542925" y="24003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S3 Metrics: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542925" y="2603897"/>
            <a:ext cx="8924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Request metrics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542925" y="2746772"/>
            <a:ext cx="98857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Storage utilization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542925" y="2889647"/>
            <a:ext cx="10221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Data transfer costs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345757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6"/>
          <p:cNvSpPr/>
          <p:nvPr/>
        </p:nvSpPr>
        <p:spPr>
          <a:xfrm>
            <a:off x="285750" y="3457575"/>
            <a:ext cx="28575" cy="1514475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657600"/>
            <a:ext cx="125016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667941" y="3629025"/>
            <a:ext cx="18003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Alarms and Notifications</a:t>
            </a:r>
            <a:endParaRPr lang="en-US" sz="1125" dirty="0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971925"/>
            <a:ext cx="114300" cy="11430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628650" y="3943350"/>
            <a:ext cx="13393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Lambda error rate &gt; 5%</a:t>
            </a:r>
            <a:endParaRPr lang="en-US" sz="9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200525"/>
            <a:ext cx="114300" cy="11430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628650" y="4171950"/>
            <a:ext cx="17518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 duration &gt; 25 seconds</a:t>
            </a:r>
            <a:endParaRPr lang="en-US" sz="900" dirty="0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429125"/>
            <a:ext cx="114300" cy="114300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628650" y="4400550"/>
            <a:ext cx="137835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Throttle events detected</a:t>
            </a:r>
            <a:endParaRPr lang="en-US" sz="900" dirty="0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657725"/>
            <a:ext cx="114300" cy="114300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628650" y="4629150"/>
            <a:ext cx="121982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DynamoDB throttling</a:t>
            </a:r>
            <a:endParaRPr lang="en-US" sz="900" dirty="0"/>
          </a:p>
        </p:txBody>
      </p:sp>
      <p:sp>
        <p:nvSpPr>
          <p:cNvPr id="32" name="Shape 22"/>
          <p:cNvSpPr/>
          <p:nvPr/>
        </p:nvSpPr>
        <p:spPr>
          <a:xfrm>
            <a:off x="4657725" y="800100"/>
            <a:ext cx="4200525" cy="1743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Shape 23"/>
          <p:cNvSpPr/>
          <p:nvPr/>
        </p:nvSpPr>
        <p:spPr>
          <a:xfrm>
            <a:off x="4657725" y="800100"/>
            <a:ext cx="28575" cy="17430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4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1000125"/>
            <a:ext cx="160734" cy="142875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5075634" y="971550"/>
            <a:ext cx="192554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Optimization</a:t>
            </a:r>
            <a:endParaRPr lang="en-US" sz="1125" dirty="0"/>
          </a:p>
        </p:txBody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314450"/>
            <a:ext cx="100013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986338" y="1285875"/>
            <a:ext cx="20556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Lambda memory allocation</a:t>
            </a:r>
            <a:endParaRPr lang="en-US" sz="900" dirty="0"/>
          </a:p>
        </p:txBody>
      </p:sp>
      <p:pic>
        <p:nvPicPr>
          <p:cNvPr id="38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543050"/>
            <a:ext cx="100013" cy="114300"/>
          </a:xfrm>
          <a:prstGeom prst="rect">
            <a:avLst/>
          </a:prstGeom>
        </p:spPr>
      </p:pic>
      <p:sp>
        <p:nvSpPr>
          <p:cNvPr id="39" name="Text 26"/>
          <p:cNvSpPr/>
          <p:nvPr/>
        </p:nvSpPr>
        <p:spPr>
          <a:xfrm>
            <a:off x="4986338" y="1514475"/>
            <a:ext cx="205181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Lambda layers for dependencies</a:t>
            </a:r>
            <a:endParaRPr lang="en-US" sz="900" dirty="0"/>
          </a:p>
        </p:txBody>
      </p:sp>
      <p:pic>
        <p:nvPicPr>
          <p:cNvPr id="40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771650"/>
            <a:ext cx="100013" cy="114300"/>
          </a:xfrm>
          <a:prstGeom prst="rect">
            <a:avLst/>
          </a:prstGeom>
        </p:spPr>
      </p:pic>
      <p:sp>
        <p:nvSpPr>
          <p:cNvPr id="41" name="Text 27"/>
          <p:cNvSpPr/>
          <p:nvPr/>
        </p:nvSpPr>
        <p:spPr>
          <a:xfrm>
            <a:off x="4986338" y="1743075"/>
            <a:ext cx="172764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connection pooling</a:t>
            </a:r>
            <a:endParaRPr lang="en-US" sz="900" dirty="0"/>
          </a:p>
        </p:txBody>
      </p:sp>
      <p:pic>
        <p:nvPicPr>
          <p:cNvPr id="42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000250"/>
            <a:ext cx="100013" cy="114300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4986338" y="1971675"/>
            <a:ext cx="214759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image processing algorithms</a:t>
            </a:r>
            <a:endParaRPr lang="en-US" sz="900" dirty="0"/>
          </a:p>
        </p:txBody>
      </p:sp>
      <p:pic>
        <p:nvPicPr>
          <p:cNvPr id="44" name="Image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228850"/>
            <a:ext cx="100013" cy="114300"/>
          </a:xfrm>
          <a:prstGeom prst="rect">
            <a:avLst/>
          </a:prstGeom>
        </p:spPr>
      </p:pic>
      <p:sp>
        <p:nvSpPr>
          <p:cNvPr id="45" name="Text 29"/>
          <p:cNvSpPr/>
          <p:nvPr/>
        </p:nvSpPr>
        <p:spPr>
          <a:xfrm>
            <a:off x="4986338" y="2200275"/>
            <a:ext cx="19509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provisioned concurrency</a:t>
            </a:r>
            <a:endParaRPr lang="en-US" sz="900" dirty="0"/>
          </a:p>
        </p:txBody>
      </p:sp>
      <p:sp>
        <p:nvSpPr>
          <p:cNvPr id="46" name="Shape 30"/>
          <p:cNvSpPr/>
          <p:nvPr/>
        </p:nvSpPr>
        <p:spPr>
          <a:xfrm>
            <a:off x="4657725" y="2714625"/>
            <a:ext cx="4200525" cy="15144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7" name="Shape 31"/>
          <p:cNvSpPr/>
          <p:nvPr/>
        </p:nvSpPr>
        <p:spPr>
          <a:xfrm>
            <a:off x="4657725" y="2714625"/>
            <a:ext cx="28575" cy="15144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8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2914650"/>
            <a:ext cx="142875" cy="142875"/>
          </a:xfrm>
          <a:prstGeom prst="rect">
            <a:avLst/>
          </a:prstGeom>
        </p:spPr>
      </p:pic>
      <p:sp>
        <p:nvSpPr>
          <p:cNvPr id="49" name="Text 32"/>
          <p:cNvSpPr/>
          <p:nvPr/>
        </p:nvSpPr>
        <p:spPr>
          <a:xfrm>
            <a:off x="5057775" y="2886075"/>
            <a:ext cx="174865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Debugging and Logging</a:t>
            </a:r>
            <a:endParaRPr lang="en-US" sz="1125" dirty="0"/>
          </a:p>
        </p:txBody>
      </p:sp>
      <p:pic>
        <p:nvPicPr>
          <p:cNvPr id="50" name="Image 15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228975"/>
            <a:ext cx="100013" cy="114300"/>
          </a:xfrm>
          <a:prstGeom prst="rect">
            <a:avLst/>
          </a:prstGeom>
        </p:spPr>
      </p:pic>
      <p:sp>
        <p:nvSpPr>
          <p:cNvPr id="51" name="Text 33"/>
          <p:cNvSpPr/>
          <p:nvPr/>
        </p:nvSpPr>
        <p:spPr>
          <a:xfrm>
            <a:off x="4986338" y="3200400"/>
            <a:ext cx="14573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Logs analysis</a:t>
            </a:r>
            <a:endParaRPr lang="en-US" sz="900" dirty="0"/>
          </a:p>
        </p:txBody>
      </p:sp>
      <p:pic>
        <p:nvPicPr>
          <p:cNvPr id="52" name="Image 16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457575"/>
            <a:ext cx="100013" cy="114300"/>
          </a:xfrm>
          <a:prstGeom prst="rect">
            <a:avLst/>
          </a:prstGeom>
        </p:spPr>
      </p:pic>
      <p:sp>
        <p:nvSpPr>
          <p:cNvPr id="53" name="Text 34"/>
          <p:cNvSpPr/>
          <p:nvPr/>
        </p:nvSpPr>
        <p:spPr>
          <a:xfrm>
            <a:off x="4986338" y="3429000"/>
            <a:ext cx="16877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X-Ray tracing for performance</a:t>
            </a:r>
            <a:endParaRPr lang="en-US" sz="900" dirty="0"/>
          </a:p>
        </p:txBody>
      </p:sp>
      <p:pic>
        <p:nvPicPr>
          <p:cNvPr id="54" name="Image 1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686175"/>
            <a:ext cx="100013" cy="114300"/>
          </a:xfrm>
          <a:prstGeom prst="rect">
            <a:avLst/>
          </a:prstGeom>
        </p:spPr>
      </p:pic>
      <p:sp>
        <p:nvSpPr>
          <p:cNvPr id="55" name="Text 35"/>
          <p:cNvSpPr/>
          <p:nvPr/>
        </p:nvSpPr>
        <p:spPr>
          <a:xfrm>
            <a:off x="4986338" y="3657600"/>
            <a:ext cx="145986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and retries</a:t>
            </a:r>
            <a:endParaRPr lang="en-US" sz="900" dirty="0"/>
          </a:p>
        </p:txBody>
      </p:sp>
      <p:pic>
        <p:nvPicPr>
          <p:cNvPr id="56" name="Image 1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914775"/>
            <a:ext cx="100013" cy="114300"/>
          </a:xfrm>
          <a:prstGeom prst="rect">
            <a:avLst/>
          </a:prstGeom>
        </p:spPr>
      </p:pic>
      <p:sp>
        <p:nvSpPr>
          <p:cNvPr id="57" name="Text 36"/>
          <p:cNvSpPr/>
          <p:nvPr/>
        </p:nvSpPr>
        <p:spPr>
          <a:xfrm>
            <a:off x="4986338" y="3886200"/>
            <a:ext cx="170891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Dead letter queues for failures</a:t>
            </a:r>
            <a:endParaRPr lang="en-US" sz="900" dirty="0"/>
          </a:p>
        </p:txBody>
      </p:sp>
      <p:sp>
        <p:nvSpPr>
          <p:cNvPr id="58" name="Shape 37"/>
          <p:cNvSpPr/>
          <p:nvPr/>
        </p:nvSpPr>
        <p:spPr>
          <a:xfrm>
            <a:off x="285750" y="5143500"/>
            <a:ext cx="8572500" cy="6572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9" name="Text 38"/>
          <p:cNvSpPr/>
          <p:nvPr/>
        </p:nvSpPr>
        <p:spPr>
          <a:xfrm>
            <a:off x="400050" y="5257800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Serverless Monitoring Best Practices</a:t>
            </a:r>
            <a:endParaRPr lang="en-US" sz="1013" dirty="0"/>
          </a:p>
        </p:txBody>
      </p:sp>
      <p:pic>
        <p:nvPicPr>
          <p:cNvPr id="60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9250" y="5543550"/>
            <a:ext cx="114300" cy="114300"/>
          </a:xfrm>
          <a:prstGeom prst="rect">
            <a:avLst/>
          </a:prstGeom>
        </p:spPr>
      </p:pic>
      <p:sp>
        <p:nvSpPr>
          <p:cNvPr id="61" name="Text 39"/>
          <p:cNvSpPr/>
          <p:nvPr/>
        </p:nvSpPr>
        <p:spPr>
          <a:xfrm>
            <a:off x="2250700" y="5514975"/>
            <a:ext cx="10261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Metrics</a:t>
            </a:r>
            <a:endParaRPr lang="en-US" sz="900" dirty="0"/>
          </a:p>
        </p:txBody>
      </p:sp>
      <p:pic>
        <p:nvPicPr>
          <p:cNvPr id="62" name="Image 2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34051" y="5543550"/>
            <a:ext cx="114300" cy="114300"/>
          </a:xfrm>
          <a:prstGeom prst="rect">
            <a:avLst/>
          </a:prstGeom>
        </p:spPr>
      </p:pic>
      <p:sp>
        <p:nvSpPr>
          <p:cNvPr id="63" name="Text 40"/>
          <p:cNvSpPr/>
          <p:nvPr/>
        </p:nvSpPr>
        <p:spPr>
          <a:xfrm>
            <a:off x="3605501" y="5514975"/>
            <a:ext cx="11182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Distributed Tracing</a:t>
            </a:r>
            <a:endParaRPr lang="en-US" sz="900" dirty="0"/>
          </a:p>
        </p:txBody>
      </p:sp>
      <p:pic>
        <p:nvPicPr>
          <p:cNvPr id="64" name="Image 2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0883" y="5543550"/>
            <a:ext cx="71438" cy="114300"/>
          </a:xfrm>
          <a:prstGeom prst="rect">
            <a:avLst/>
          </a:prstGeom>
        </p:spPr>
      </p:pic>
      <p:sp>
        <p:nvSpPr>
          <p:cNvPr id="65" name="Text 41"/>
          <p:cNvSpPr/>
          <p:nvPr/>
        </p:nvSpPr>
        <p:spPr>
          <a:xfrm>
            <a:off x="5009471" y="5514975"/>
            <a:ext cx="9557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Monitoring</a:t>
            </a:r>
            <a:endParaRPr lang="en-US" sz="900" dirty="0"/>
          </a:p>
        </p:txBody>
      </p:sp>
      <p:pic>
        <p:nvPicPr>
          <p:cNvPr id="66" name="Image 2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22417" y="5543550"/>
            <a:ext cx="114300" cy="114300"/>
          </a:xfrm>
          <a:prstGeom prst="rect">
            <a:avLst/>
          </a:prstGeom>
        </p:spPr>
      </p:pic>
      <p:sp>
        <p:nvSpPr>
          <p:cNvPr id="67" name="Text 42"/>
          <p:cNvSpPr/>
          <p:nvPr/>
        </p:nvSpPr>
        <p:spPr>
          <a:xfrm>
            <a:off x="6293867" y="5514975"/>
            <a:ext cx="8422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Tracking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920</Words>
  <Application>Microsoft Office PowerPoint</Application>
  <PresentationFormat>On-screen Show (16:9)</PresentationFormat>
  <Paragraphs>274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Khalid Mohamed Mahmoud Salman 19P5482</cp:lastModifiedBy>
  <cp:revision>2</cp:revision>
  <dcterms:created xsi:type="dcterms:W3CDTF">2025-06-15T12:24:05Z</dcterms:created>
  <dcterms:modified xsi:type="dcterms:W3CDTF">2025-06-16T02:04:23Z</dcterms:modified>
</cp:coreProperties>
</file>