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9" d="100"/>
          <a:sy n="109" d="100"/>
        </p:scale>
        <p:origin x="7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6798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84.png"/><Relationship Id="rId3" Type="http://schemas.openxmlformats.org/officeDocument/2006/relationships/image" Target="../media/image78.png"/><Relationship Id="rId7" Type="http://schemas.openxmlformats.org/officeDocument/2006/relationships/image" Target="../media/image80.png"/><Relationship Id="rId12" Type="http://schemas.openxmlformats.org/officeDocument/2006/relationships/image" Target="../media/image8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82.png"/><Relationship Id="rId5" Type="http://schemas.openxmlformats.org/officeDocument/2006/relationships/image" Target="../media/image79.png"/><Relationship Id="rId10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81.png"/><Relationship Id="rId14" Type="http://schemas.openxmlformats.org/officeDocument/2006/relationships/image" Target="../media/image8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7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5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37.png"/><Relationship Id="rId10" Type="http://schemas.openxmlformats.org/officeDocument/2006/relationships/image" Target="../media/image41.png"/><Relationship Id="rId4" Type="http://schemas.openxmlformats.org/officeDocument/2006/relationships/image" Target="../media/image36.png"/><Relationship Id="rId9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2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6.png"/><Relationship Id="rId3" Type="http://schemas.openxmlformats.org/officeDocument/2006/relationships/image" Target="../media/image48.png"/><Relationship Id="rId7" Type="http://schemas.openxmlformats.org/officeDocument/2006/relationships/image" Target="../media/image28.png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11" Type="http://schemas.openxmlformats.org/officeDocument/2006/relationships/image" Target="../media/image54.png"/><Relationship Id="rId5" Type="http://schemas.openxmlformats.org/officeDocument/2006/relationships/image" Target="../media/image50.png"/><Relationship Id="rId10" Type="http://schemas.openxmlformats.org/officeDocument/2006/relationships/image" Target="../media/image39.png"/><Relationship Id="rId4" Type="http://schemas.openxmlformats.org/officeDocument/2006/relationships/image" Target="../media/image49.png"/><Relationship Id="rId9" Type="http://schemas.openxmlformats.org/officeDocument/2006/relationships/image" Target="../media/image53.png"/><Relationship Id="rId14" Type="http://schemas.openxmlformats.org/officeDocument/2006/relationships/image" Target="../media/image5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5.png"/><Relationship Id="rId3" Type="http://schemas.openxmlformats.org/officeDocument/2006/relationships/image" Target="../media/image68.png"/><Relationship Id="rId7" Type="http://schemas.openxmlformats.org/officeDocument/2006/relationships/image" Target="../media/image28.png"/><Relationship Id="rId12" Type="http://schemas.openxmlformats.org/officeDocument/2006/relationships/image" Target="../media/image7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11" Type="http://schemas.openxmlformats.org/officeDocument/2006/relationships/image" Target="../media/image12.png"/><Relationship Id="rId5" Type="http://schemas.openxmlformats.org/officeDocument/2006/relationships/image" Target="../media/image70.png"/><Relationship Id="rId15" Type="http://schemas.openxmlformats.org/officeDocument/2006/relationships/image" Target="../media/image77.png"/><Relationship Id="rId10" Type="http://schemas.openxmlformats.org/officeDocument/2006/relationships/image" Target="../media/image73.png"/><Relationship Id="rId4" Type="http://schemas.openxmlformats.org/officeDocument/2006/relationships/image" Target="../media/image69.png"/><Relationship Id="rId9" Type="http://schemas.openxmlformats.org/officeDocument/2006/relationships/image" Target="../media/image40.png"/><Relationship Id="rId14" Type="http://schemas.openxmlformats.org/officeDocument/2006/relationships/image" Target="../media/image7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4081" y="1028700"/>
            <a:ext cx="535781" cy="42862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2072413" y="1800225"/>
            <a:ext cx="5070584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7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Project 3: Serverless REST API</a:t>
            </a:r>
            <a:endParaRPr lang="en-US" sz="2700" dirty="0"/>
          </a:p>
        </p:txBody>
      </p:sp>
      <p:sp>
        <p:nvSpPr>
          <p:cNvPr id="5" name="Text 1"/>
          <p:cNvSpPr/>
          <p:nvPr/>
        </p:nvSpPr>
        <p:spPr>
          <a:xfrm>
            <a:off x="2072413" y="2314575"/>
            <a:ext cx="5070584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688" dirty="0">
                <a:solidFill>
                  <a:srgbClr val="6EE7B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with DynamoDB and API Gateway</a:t>
            </a:r>
            <a:endParaRPr lang="en-US" sz="1688" dirty="0"/>
          </a:p>
        </p:txBody>
      </p:sp>
      <p:sp>
        <p:nvSpPr>
          <p:cNvPr id="6" name="Shape 2"/>
          <p:cNvSpPr/>
          <p:nvPr/>
        </p:nvSpPr>
        <p:spPr>
          <a:xfrm>
            <a:off x="2072413" y="2800350"/>
            <a:ext cx="4999146" cy="800100"/>
          </a:xfrm>
          <a:prstGeom prst="rect">
            <a:avLst/>
          </a:prstGeom>
          <a:solidFill>
            <a:srgbClr val="FFFFFF">
              <a:alpha val="20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Text 3"/>
          <p:cNvSpPr/>
          <p:nvPr/>
        </p:nvSpPr>
        <p:spPr>
          <a:xfrm>
            <a:off x="2243863" y="2971800"/>
            <a:ext cx="4727684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AWS Solutions Architect - Associate</a:t>
            </a:r>
            <a:endParaRPr lang="en-US" sz="1125" dirty="0"/>
          </a:p>
        </p:txBody>
      </p:sp>
      <p:sp>
        <p:nvSpPr>
          <p:cNvPr id="8" name="Text 4"/>
          <p:cNvSpPr/>
          <p:nvPr/>
        </p:nvSpPr>
        <p:spPr>
          <a:xfrm>
            <a:off x="2243863" y="3228975"/>
            <a:ext cx="4727684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13" dirty="0">
                <a:solidFill>
                  <a:srgbClr val="BFDBF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RESTful API Development</a:t>
            </a:r>
            <a:endParaRPr lang="en-US" sz="1013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0262" y="3971925"/>
            <a:ext cx="142875" cy="11430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3230287" y="3943350"/>
            <a:ext cx="54306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REST API</a:t>
            </a:r>
            <a:endParaRPr lang="en-US" sz="90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0514" y="3971925"/>
            <a:ext cx="100013" cy="11430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4087676" y="3943350"/>
            <a:ext cx="43939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NoSQL</a:t>
            </a:r>
            <a:endParaRPr lang="en-US" sz="9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4235" y="3971925"/>
            <a:ext cx="85725" cy="114300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4827110" y="3943350"/>
            <a:ext cx="61905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Serverless</a:t>
            </a:r>
            <a:endParaRPr lang="en-US" sz="900" dirty="0"/>
          </a:p>
        </p:txBody>
      </p:sp>
      <p:pic>
        <p:nvPicPr>
          <p:cNvPr id="15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03323" y="3971925"/>
            <a:ext cx="142875" cy="114300"/>
          </a:xfrm>
          <a:prstGeom prst="rect">
            <a:avLst/>
          </a:prstGeom>
        </p:spPr>
      </p:pic>
      <p:sp>
        <p:nvSpPr>
          <p:cNvPr id="16" name="Text 8"/>
          <p:cNvSpPr/>
          <p:nvPr/>
        </p:nvSpPr>
        <p:spPr>
          <a:xfrm>
            <a:off x="5803348" y="3943350"/>
            <a:ext cx="381772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CRUD</a:t>
            </a:r>
            <a:endParaRPr lang="en-US" sz="900" dirty="0"/>
          </a:p>
        </p:txBody>
      </p:sp>
      <p:sp>
        <p:nvSpPr>
          <p:cNvPr id="17" name="Text 0">
            <a:extLst>
              <a:ext uri="{FF2B5EF4-FFF2-40B4-BE49-F238E27FC236}">
                <a16:creationId xmlns:a16="http://schemas.microsoft.com/office/drawing/2014/main" id="{9B4AF326-E0A4-8497-43DD-8FD313FB54A1}"/>
              </a:ext>
            </a:extLst>
          </p:cNvPr>
          <p:cNvSpPr/>
          <p:nvPr/>
        </p:nvSpPr>
        <p:spPr>
          <a:xfrm>
            <a:off x="2148943" y="4235663"/>
            <a:ext cx="5070584" cy="41549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7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Khalid Mohamed Salman</a:t>
            </a:r>
            <a:endParaRPr lang="en-US" sz="27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72009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300038"/>
            <a:ext cx="321469" cy="25717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21519" y="285750"/>
            <a:ext cx="2371111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API Best Practices</a:t>
            </a:r>
            <a:endParaRPr lang="en-US" sz="2025" dirty="0"/>
          </a:p>
        </p:txBody>
      </p:sp>
      <p:sp>
        <p:nvSpPr>
          <p:cNvPr id="5" name="Shape 1"/>
          <p:cNvSpPr/>
          <p:nvPr/>
        </p:nvSpPr>
        <p:spPr>
          <a:xfrm>
            <a:off x="285750" y="800100"/>
            <a:ext cx="4200525" cy="174307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2"/>
          <p:cNvSpPr/>
          <p:nvPr/>
        </p:nvSpPr>
        <p:spPr>
          <a:xfrm>
            <a:off x="285750" y="800100"/>
            <a:ext cx="28575" cy="1743075"/>
          </a:xfrm>
          <a:prstGeom prst="rect">
            <a:avLst/>
          </a:prstGeom>
          <a:solidFill>
            <a:srgbClr val="3B82F6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000125"/>
            <a:ext cx="178594" cy="14287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21519" y="971550"/>
            <a:ext cx="1195294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REST API Design</a:t>
            </a:r>
            <a:endParaRPr lang="en-US" sz="1125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1314450"/>
            <a:ext cx="114300" cy="114300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628650" y="1285875"/>
            <a:ext cx="1682967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Use proper HTTP status codes</a:t>
            </a:r>
            <a:endParaRPr lang="en-US" sz="900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1543050"/>
            <a:ext cx="114300" cy="114300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628650" y="1514475"/>
            <a:ext cx="2053521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Implement consistent error handling</a:t>
            </a:r>
            <a:endParaRPr lang="en-US" sz="900" dirty="0"/>
          </a:p>
        </p:txBody>
      </p:sp>
      <p:pic>
        <p:nvPicPr>
          <p:cNvPr id="13" name="Image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1771650"/>
            <a:ext cx="114300" cy="114300"/>
          </a:xfrm>
          <a:prstGeom prst="rect">
            <a:avLst/>
          </a:prstGeom>
        </p:spPr>
      </p:pic>
      <p:sp>
        <p:nvSpPr>
          <p:cNvPr id="14" name="Text 6"/>
          <p:cNvSpPr/>
          <p:nvPr/>
        </p:nvSpPr>
        <p:spPr>
          <a:xfrm>
            <a:off x="628650" y="1743075"/>
            <a:ext cx="197030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Follow RESTful naming conventions</a:t>
            </a:r>
            <a:endParaRPr lang="en-US" sz="900" dirty="0"/>
          </a:p>
        </p:txBody>
      </p:sp>
      <p:pic>
        <p:nvPicPr>
          <p:cNvPr id="15" name="Image 6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2000250"/>
            <a:ext cx="114300" cy="114300"/>
          </a:xfrm>
          <a:prstGeom prst="rect">
            <a:avLst/>
          </a:prstGeom>
        </p:spPr>
      </p:pic>
      <p:sp>
        <p:nvSpPr>
          <p:cNvPr id="16" name="Text 7"/>
          <p:cNvSpPr/>
          <p:nvPr/>
        </p:nvSpPr>
        <p:spPr>
          <a:xfrm>
            <a:off x="628650" y="1971675"/>
            <a:ext cx="15740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Use JSON for data exchange</a:t>
            </a:r>
            <a:endParaRPr lang="en-US" sz="900" dirty="0"/>
          </a:p>
        </p:txBody>
      </p:sp>
      <p:pic>
        <p:nvPicPr>
          <p:cNvPr id="17" name="Image 7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2228850"/>
            <a:ext cx="114300" cy="114300"/>
          </a:xfrm>
          <a:prstGeom prst="rect">
            <a:avLst/>
          </a:prstGeom>
        </p:spPr>
      </p:pic>
      <p:sp>
        <p:nvSpPr>
          <p:cNvPr id="18" name="Text 8"/>
          <p:cNvSpPr/>
          <p:nvPr/>
        </p:nvSpPr>
        <p:spPr>
          <a:xfrm>
            <a:off x="628650" y="2200275"/>
            <a:ext cx="1497676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Version your APIs properly</a:t>
            </a:r>
            <a:endParaRPr lang="en-US" sz="900" dirty="0"/>
          </a:p>
        </p:txBody>
      </p:sp>
      <p:sp>
        <p:nvSpPr>
          <p:cNvPr id="19" name="Shape 9"/>
          <p:cNvSpPr/>
          <p:nvPr/>
        </p:nvSpPr>
        <p:spPr>
          <a:xfrm>
            <a:off x="285750" y="2714625"/>
            <a:ext cx="4200525" cy="151447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0" name="Shape 10"/>
          <p:cNvSpPr/>
          <p:nvPr/>
        </p:nvSpPr>
        <p:spPr>
          <a:xfrm>
            <a:off x="285750" y="2714625"/>
            <a:ext cx="28575" cy="1514475"/>
          </a:xfrm>
          <a:prstGeom prst="rect">
            <a:avLst/>
          </a:prstGeom>
          <a:solidFill>
            <a:srgbClr val="10B981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21" name="Image 8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2914650"/>
            <a:ext cx="160734" cy="142875"/>
          </a:xfrm>
          <a:prstGeom prst="rect">
            <a:avLst/>
          </a:prstGeom>
        </p:spPr>
      </p:pic>
      <p:sp>
        <p:nvSpPr>
          <p:cNvPr id="22" name="Text 11"/>
          <p:cNvSpPr/>
          <p:nvPr/>
        </p:nvSpPr>
        <p:spPr>
          <a:xfrm>
            <a:off x="703659" y="2886075"/>
            <a:ext cx="192554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Performance Optimization</a:t>
            </a:r>
            <a:endParaRPr lang="en-US" sz="1125" dirty="0"/>
          </a:p>
        </p:txBody>
      </p:sp>
      <p:pic>
        <p:nvPicPr>
          <p:cNvPr id="23" name="Image 9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3228975"/>
            <a:ext cx="114300" cy="114300"/>
          </a:xfrm>
          <a:prstGeom prst="rect">
            <a:avLst/>
          </a:prstGeom>
        </p:spPr>
      </p:pic>
      <p:sp>
        <p:nvSpPr>
          <p:cNvPr id="24" name="Text 12"/>
          <p:cNvSpPr/>
          <p:nvPr/>
        </p:nvSpPr>
        <p:spPr>
          <a:xfrm>
            <a:off x="628650" y="3200400"/>
            <a:ext cx="1582034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Enable API Gateway caching</a:t>
            </a:r>
            <a:endParaRPr lang="en-US" sz="900" dirty="0"/>
          </a:p>
        </p:txBody>
      </p:sp>
      <p:pic>
        <p:nvPicPr>
          <p:cNvPr id="25" name="Image 10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3457575"/>
            <a:ext cx="114300" cy="114300"/>
          </a:xfrm>
          <a:prstGeom prst="rect">
            <a:avLst/>
          </a:prstGeom>
        </p:spPr>
      </p:pic>
      <p:sp>
        <p:nvSpPr>
          <p:cNvPr id="26" name="Text 13"/>
          <p:cNvSpPr/>
          <p:nvPr/>
        </p:nvSpPr>
        <p:spPr>
          <a:xfrm>
            <a:off x="628650" y="3429000"/>
            <a:ext cx="205569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Optimize Lambda memory allocation</a:t>
            </a:r>
            <a:endParaRPr lang="en-US" sz="900" dirty="0"/>
          </a:p>
        </p:txBody>
      </p:sp>
      <p:pic>
        <p:nvPicPr>
          <p:cNvPr id="27" name="Image 11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3686175"/>
            <a:ext cx="114300" cy="114300"/>
          </a:xfrm>
          <a:prstGeom prst="rect">
            <a:avLst/>
          </a:prstGeom>
        </p:spPr>
      </p:pic>
      <p:sp>
        <p:nvSpPr>
          <p:cNvPr id="28" name="Text 14"/>
          <p:cNvSpPr/>
          <p:nvPr/>
        </p:nvSpPr>
        <p:spPr>
          <a:xfrm>
            <a:off x="628650" y="3657600"/>
            <a:ext cx="1464999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Use DynamoDB efficiently</a:t>
            </a:r>
            <a:endParaRPr lang="en-US" sz="900" dirty="0"/>
          </a:p>
        </p:txBody>
      </p:sp>
      <p:pic>
        <p:nvPicPr>
          <p:cNvPr id="29" name="Image 12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3914775"/>
            <a:ext cx="114300" cy="114300"/>
          </a:xfrm>
          <a:prstGeom prst="rect">
            <a:avLst/>
          </a:prstGeom>
        </p:spPr>
      </p:pic>
      <p:sp>
        <p:nvSpPr>
          <p:cNvPr id="30" name="Text 15"/>
          <p:cNvSpPr/>
          <p:nvPr/>
        </p:nvSpPr>
        <p:spPr>
          <a:xfrm>
            <a:off x="628650" y="3886200"/>
            <a:ext cx="2248049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Implement pagination for large datasets</a:t>
            </a:r>
            <a:endParaRPr lang="en-US" sz="900" dirty="0"/>
          </a:p>
        </p:txBody>
      </p:sp>
      <p:sp>
        <p:nvSpPr>
          <p:cNvPr id="31" name="Shape 16"/>
          <p:cNvSpPr/>
          <p:nvPr/>
        </p:nvSpPr>
        <p:spPr>
          <a:xfrm>
            <a:off x="4657725" y="800100"/>
            <a:ext cx="4200525" cy="314325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2" name="Shape 17"/>
          <p:cNvSpPr/>
          <p:nvPr/>
        </p:nvSpPr>
        <p:spPr>
          <a:xfrm>
            <a:off x="4657725" y="800100"/>
            <a:ext cx="28575" cy="3143250"/>
          </a:xfrm>
          <a:prstGeom prst="rect">
            <a:avLst/>
          </a:prstGeom>
          <a:solidFill>
            <a:srgbClr val="EF4444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33" name="Image 13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9175" y="1000125"/>
            <a:ext cx="125016" cy="142875"/>
          </a:xfrm>
          <a:prstGeom prst="rect">
            <a:avLst/>
          </a:prstGeom>
        </p:spPr>
      </p:pic>
      <p:sp>
        <p:nvSpPr>
          <p:cNvPr id="34" name="Text 18"/>
          <p:cNvSpPr/>
          <p:nvPr/>
        </p:nvSpPr>
        <p:spPr>
          <a:xfrm>
            <a:off x="5039916" y="971550"/>
            <a:ext cx="1764506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Resource Cleanup Order</a:t>
            </a:r>
            <a:endParaRPr lang="en-US" sz="1125" dirty="0"/>
          </a:p>
        </p:txBody>
      </p:sp>
      <p:sp>
        <p:nvSpPr>
          <p:cNvPr id="35" name="Shape 19"/>
          <p:cNvSpPr/>
          <p:nvPr/>
        </p:nvSpPr>
        <p:spPr>
          <a:xfrm>
            <a:off x="4829175" y="1285875"/>
            <a:ext cx="3857625" cy="342900"/>
          </a:xfrm>
          <a:prstGeom prst="rect">
            <a:avLst/>
          </a:prstGeom>
          <a:solidFill>
            <a:srgbClr val="FEF2F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6" name="Shape 20"/>
          <p:cNvSpPr/>
          <p:nvPr/>
        </p:nvSpPr>
        <p:spPr>
          <a:xfrm>
            <a:off x="4914900" y="1371600"/>
            <a:ext cx="171450" cy="171450"/>
          </a:xfrm>
          <a:prstGeom prst="ellipse">
            <a:avLst/>
          </a:prstGeom>
          <a:solidFill>
            <a:srgbClr val="EF444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7" name="Text 21"/>
          <p:cNvSpPr/>
          <p:nvPr/>
        </p:nvSpPr>
        <p:spPr>
          <a:xfrm>
            <a:off x="4914900" y="1371600"/>
            <a:ext cx="24288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788" dirty="0"/>
          </a:p>
        </p:txBody>
      </p:sp>
      <p:sp>
        <p:nvSpPr>
          <p:cNvPr id="38" name="Text 22"/>
          <p:cNvSpPr/>
          <p:nvPr/>
        </p:nvSpPr>
        <p:spPr>
          <a:xfrm>
            <a:off x="5172075" y="1371600"/>
            <a:ext cx="112243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Delete API Gateway</a:t>
            </a:r>
            <a:endParaRPr lang="en-US" sz="900" dirty="0"/>
          </a:p>
        </p:txBody>
      </p:sp>
      <p:sp>
        <p:nvSpPr>
          <p:cNvPr id="39" name="Shape 23"/>
          <p:cNvSpPr/>
          <p:nvPr/>
        </p:nvSpPr>
        <p:spPr>
          <a:xfrm>
            <a:off x="4829175" y="1714500"/>
            <a:ext cx="3857625" cy="342900"/>
          </a:xfrm>
          <a:prstGeom prst="rect">
            <a:avLst/>
          </a:prstGeom>
          <a:solidFill>
            <a:srgbClr val="FEF2F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0" name="Shape 24"/>
          <p:cNvSpPr/>
          <p:nvPr/>
        </p:nvSpPr>
        <p:spPr>
          <a:xfrm>
            <a:off x="4914900" y="1800225"/>
            <a:ext cx="171450" cy="171450"/>
          </a:xfrm>
          <a:prstGeom prst="ellipse">
            <a:avLst/>
          </a:prstGeom>
          <a:solidFill>
            <a:srgbClr val="EF444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1" name="Text 25"/>
          <p:cNvSpPr/>
          <p:nvPr/>
        </p:nvSpPr>
        <p:spPr>
          <a:xfrm>
            <a:off x="4914900" y="1800225"/>
            <a:ext cx="24288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788" dirty="0"/>
          </a:p>
        </p:txBody>
      </p:sp>
      <p:sp>
        <p:nvSpPr>
          <p:cNvPr id="42" name="Text 26"/>
          <p:cNvSpPr/>
          <p:nvPr/>
        </p:nvSpPr>
        <p:spPr>
          <a:xfrm>
            <a:off x="5172075" y="1800225"/>
            <a:ext cx="136007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Delete Lambda function</a:t>
            </a:r>
            <a:endParaRPr lang="en-US" sz="900" dirty="0"/>
          </a:p>
        </p:txBody>
      </p:sp>
      <p:sp>
        <p:nvSpPr>
          <p:cNvPr id="43" name="Shape 27"/>
          <p:cNvSpPr/>
          <p:nvPr/>
        </p:nvSpPr>
        <p:spPr>
          <a:xfrm>
            <a:off x="4829175" y="2143125"/>
            <a:ext cx="3857625" cy="342900"/>
          </a:xfrm>
          <a:prstGeom prst="rect">
            <a:avLst/>
          </a:prstGeom>
          <a:solidFill>
            <a:srgbClr val="FEF2F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4" name="Shape 28"/>
          <p:cNvSpPr/>
          <p:nvPr/>
        </p:nvSpPr>
        <p:spPr>
          <a:xfrm>
            <a:off x="4914900" y="2228850"/>
            <a:ext cx="171450" cy="171450"/>
          </a:xfrm>
          <a:prstGeom prst="ellipse">
            <a:avLst/>
          </a:prstGeom>
          <a:solidFill>
            <a:srgbClr val="EF444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5" name="Text 29"/>
          <p:cNvSpPr/>
          <p:nvPr/>
        </p:nvSpPr>
        <p:spPr>
          <a:xfrm>
            <a:off x="4914900" y="2228850"/>
            <a:ext cx="24288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788" dirty="0"/>
          </a:p>
        </p:txBody>
      </p:sp>
      <p:sp>
        <p:nvSpPr>
          <p:cNvPr id="46" name="Text 30"/>
          <p:cNvSpPr/>
          <p:nvPr/>
        </p:nvSpPr>
        <p:spPr>
          <a:xfrm>
            <a:off x="5172075" y="2228850"/>
            <a:ext cx="135834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Delete DynamoDB table</a:t>
            </a:r>
            <a:endParaRPr lang="en-US" sz="900" dirty="0"/>
          </a:p>
        </p:txBody>
      </p:sp>
      <p:sp>
        <p:nvSpPr>
          <p:cNvPr id="47" name="Shape 31"/>
          <p:cNvSpPr/>
          <p:nvPr/>
        </p:nvSpPr>
        <p:spPr>
          <a:xfrm>
            <a:off x="4829175" y="2571750"/>
            <a:ext cx="3857625" cy="342900"/>
          </a:xfrm>
          <a:prstGeom prst="rect">
            <a:avLst/>
          </a:prstGeom>
          <a:solidFill>
            <a:srgbClr val="FEF2F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8" name="Shape 32"/>
          <p:cNvSpPr/>
          <p:nvPr/>
        </p:nvSpPr>
        <p:spPr>
          <a:xfrm>
            <a:off x="4914900" y="2657475"/>
            <a:ext cx="171450" cy="171450"/>
          </a:xfrm>
          <a:prstGeom prst="ellipse">
            <a:avLst/>
          </a:prstGeom>
          <a:solidFill>
            <a:srgbClr val="EF444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9" name="Text 33"/>
          <p:cNvSpPr/>
          <p:nvPr/>
        </p:nvSpPr>
        <p:spPr>
          <a:xfrm>
            <a:off x="4914900" y="2657475"/>
            <a:ext cx="24288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788" dirty="0"/>
          </a:p>
        </p:txBody>
      </p:sp>
      <p:sp>
        <p:nvSpPr>
          <p:cNvPr id="50" name="Text 34"/>
          <p:cNvSpPr/>
          <p:nvPr/>
        </p:nvSpPr>
        <p:spPr>
          <a:xfrm>
            <a:off x="5172075" y="2657475"/>
            <a:ext cx="156077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Empty and delete S3 bucket</a:t>
            </a:r>
            <a:endParaRPr lang="en-US" sz="900" dirty="0"/>
          </a:p>
        </p:txBody>
      </p:sp>
      <p:sp>
        <p:nvSpPr>
          <p:cNvPr id="51" name="Shape 35"/>
          <p:cNvSpPr/>
          <p:nvPr/>
        </p:nvSpPr>
        <p:spPr>
          <a:xfrm>
            <a:off x="4829175" y="3000375"/>
            <a:ext cx="3857625" cy="342900"/>
          </a:xfrm>
          <a:prstGeom prst="rect">
            <a:avLst/>
          </a:prstGeom>
          <a:solidFill>
            <a:srgbClr val="FEF2F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2" name="Shape 36"/>
          <p:cNvSpPr/>
          <p:nvPr/>
        </p:nvSpPr>
        <p:spPr>
          <a:xfrm>
            <a:off x="4914900" y="3086100"/>
            <a:ext cx="171450" cy="171450"/>
          </a:xfrm>
          <a:prstGeom prst="ellipse">
            <a:avLst/>
          </a:prstGeom>
          <a:solidFill>
            <a:srgbClr val="EF444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3" name="Text 37"/>
          <p:cNvSpPr/>
          <p:nvPr/>
        </p:nvSpPr>
        <p:spPr>
          <a:xfrm>
            <a:off x="4914900" y="3086100"/>
            <a:ext cx="24288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</a:t>
            </a:r>
            <a:endParaRPr lang="en-US" sz="788" dirty="0"/>
          </a:p>
        </p:txBody>
      </p:sp>
      <p:sp>
        <p:nvSpPr>
          <p:cNvPr id="54" name="Text 38"/>
          <p:cNvSpPr/>
          <p:nvPr/>
        </p:nvSpPr>
        <p:spPr>
          <a:xfrm>
            <a:off x="5172075" y="3086100"/>
            <a:ext cx="1623194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Delete IAM roles and policies</a:t>
            </a:r>
            <a:endParaRPr lang="en-US" sz="900" dirty="0"/>
          </a:p>
        </p:txBody>
      </p:sp>
      <p:sp>
        <p:nvSpPr>
          <p:cNvPr id="55" name="Shape 39"/>
          <p:cNvSpPr/>
          <p:nvPr/>
        </p:nvSpPr>
        <p:spPr>
          <a:xfrm>
            <a:off x="4829175" y="3429000"/>
            <a:ext cx="3857625" cy="342900"/>
          </a:xfrm>
          <a:prstGeom prst="rect">
            <a:avLst/>
          </a:prstGeom>
          <a:solidFill>
            <a:srgbClr val="FEF2F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6" name="Shape 40"/>
          <p:cNvSpPr/>
          <p:nvPr/>
        </p:nvSpPr>
        <p:spPr>
          <a:xfrm>
            <a:off x="4914900" y="3514725"/>
            <a:ext cx="171450" cy="171450"/>
          </a:xfrm>
          <a:prstGeom prst="ellipse">
            <a:avLst/>
          </a:prstGeom>
          <a:solidFill>
            <a:srgbClr val="EF444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7" name="Text 41"/>
          <p:cNvSpPr/>
          <p:nvPr/>
        </p:nvSpPr>
        <p:spPr>
          <a:xfrm>
            <a:off x="4914900" y="3514725"/>
            <a:ext cx="24288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6</a:t>
            </a:r>
            <a:endParaRPr lang="en-US" sz="788" dirty="0"/>
          </a:p>
        </p:txBody>
      </p:sp>
      <p:sp>
        <p:nvSpPr>
          <p:cNvPr id="58" name="Text 42"/>
          <p:cNvSpPr/>
          <p:nvPr/>
        </p:nvSpPr>
        <p:spPr>
          <a:xfrm>
            <a:off x="5172075" y="3514725"/>
            <a:ext cx="1348857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Delete CloudWatch logs</a:t>
            </a:r>
            <a:endParaRPr lang="en-US" sz="900" dirty="0"/>
          </a:p>
        </p:txBody>
      </p:sp>
      <p:sp>
        <p:nvSpPr>
          <p:cNvPr id="59" name="Shape 43"/>
          <p:cNvSpPr/>
          <p:nvPr/>
        </p:nvSpPr>
        <p:spPr>
          <a:xfrm>
            <a:off x="4657725" y="4114800"/>
            <a:ext cx="4200525" cy="151447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0" name="Shape 44"/>
          <p:cNvSpPr/>
          <p:nvPr/>
        </p:nvSpPr>
        <p:spPr>
          <a:xfrm>
            <a:off x="4657725" y="4114800"/>
            <a:ext cx="28575" cy="1514475"/>
          </a:xfrm>
          <a:prstGeom prst="rect">
            <a:avLst/>
          </a:prstGeom>
          <a:solidFill>
            <a:srgbClr val="8B5CF6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61" name="Image 14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29175" y="4314825"/>
            <a:ext cx="178594" cy="142875"/>
          </a:xfrm>
          <a:prstGeom prst="rect">
            <a:avLst/>
          </a:prstGeom>
        </p:spPr>
      </p:pic>
      <p:sp>
        <p:nvSpPr>
          <p:cNvPr id="62" name="Text 45"/>
          <p:cNvSpPr/>
          <p:nvPr/>
        </p:nvSpPr>
        <p:spPr>
          <a:xfrm>
            <a:off x="5093494" y="4286250"/>
            <a:ext cx="1456767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Project Deliverables</a:t>
            </a:r>
            <a:endParaRPr lang="en-US" sz="1125" dirty="0"/>
          </a:p>
        </p:txBody>
      </p:sp>
      <p:pic>
        <p:nvPicPr>
          <p:cNvPr id="63" name="Image 15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29175" y="4629150"/>
            <a:ext cx="114300" cy="114300"/>
          </a:xfrm>
          <a:prstGeom prst="rect">
            <a:avLst/>
          </a:prstGeom>
        </p:spPr>
      </p:pic>
      <p:sp>
        <p:nvSpPr>
          <p:cNvPr id="64" name="Text 46"/>
          <p:cNvSpPr/>
          <p:nvPr/>
        </p:nvSpPr>
        <p:spPr>
          <a:xfrm>
            <a:off x="5000625" y="4600575"/>
            <a:ext cx="169851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REST API architecture diagram</a:t>
            </a:r>
            <a:endParaRPr lang="en-US" sz="900" dirty="0"/>
          </a:p>
        </p:txBody>
      </p:sp>
      <p:pic>
        <p:nvPicPr>
          <p:cNvPr id="65" name="Image 16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29175" y="4857750"/>
            <a:ext cx="114300" cy="114300"/>
          </a:xfrm>
          <a:prstGeom prst="rect">
            <a:avLst/>
          </a:prstGeom>
        </p:spPr>
      </p:pic>
      <p:sp>
        <p:nvSpPr>
          <p:cNvPr id="66" name="Text 47"/>
          <p:cNvSpPr/>
          <p:nvPr/>
        </p:nvSpPr>
        <p:spPr>
          <a:xfrm>
            <a:off x="5000625" y="4829175"/>
            <a:ext cx="204450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GitHub repository with Lambda code</a:t>
            </a:r>
            <a:endParaRPr lang="en-US" sz="900" dirty="0"/>
          </a:p>
        </p:txBody>
      </p:sp>
      <p:pic>
        <p:nvPicPr>
          <p:cNvPr id="67" name="Image 1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29175" y="5086350"/>
            <a:ext cx="114300" cy="114300"/>
          </a:xfrm>
          <a:prstGeom prst="rect">
            <a:avLst/>
          </a:prstGeom>
        </p:spPr>
      </p:pic>
      <p:sp>
        <p:nvSpPr>
          <p:cNvPr id="68" name="Text 48"/>
          <p:cNvSpPr/>
          <p:nvPr/>
        </p:nvSpPr>
        <p:spPr>
          <a:xfrm>
            <a:off x="5000625" y="5057775"/>
            <a:ext cx="1741596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API documentation and testing</a:t>
            </a:r>
            <a:endParaRPr lang="en-US" sz="900" dirty="0"/>
          </a:p>
        </p:txBody>
      </p:sp>
      <p:pic>
        <p:nvPicPr>
          <p:cNvPr id="69" name="Image 1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29175" y="5314950"/>
            <a:ext cx="128588" cy="114300"/>
          </a:xfrm>
          <a:prstGeom prst="rect">
            <a:avLst/>
          </a:prstGeom>
        </p:spPr>
      </p:pic>
      <p:sp>
        <p:nvSpPr>
          <p:cNvPr id="70" name="Text 49"/>
          <p:cNvSpPr/>
          <p:nvPr/>
        </p:nvSpPr>
        <p:spPr>
          <a:xfrm>
            <a:off x="5014913" y="5286375"/>
            <a:ext cx="190607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Working frontend demo (optional)</a:t>
            </a:r>
            <a:endParaRPr lang="en-US" sz="900" dirty="0"/>
          </a:p>
        </p:txBody>
      </p:sp>
      <p:sp>
        <p:nvSpPr>
          <p:cNvPr id="71" name="Shape 50"/>
          <p:cNvSpPr/>
          <p:nvPr/>
        </p:nvSpPr>
        <p:spPr>
          <a:xfrm>
            <a:off x="285750" y="5800725"/>
            <a:ext cx="8572500" cy="1114425"/>
          </a:xfrm>
          <a:prstGeom prst="rect">
            <a:avLst/>
          </a:prstGeom>
          <a:solidFill>
            <a:srgbClr val="10B98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2" name="Text 51"/>
          <p:cNvSpPr/>
          <p:nvPr/>
        </p:nvSpPr>
        <p:spPr>
          <a:xfrm>
            <a:off x="457200" y="5972175"/>
            <a:ext cx="830103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Congratulations!</a:t>
            </a:r>
            <a:endParaRPr lang="en-US" sz="1350" dirty="0"/>
          </a:p>
        </p:txBody>
      </p:sp>
      <p:sp>
        <p:nvSpPr>
          <p:cNvPr id="73" name="Text 52"/>
          <p:cNvSpPr/>
          <p:nvPr/>
        </p:nvSpPr>
        <p:spPr>
          <a:xfrm>
            <a:off x="457200" y="6257925"/>
            <a:ext cx="83010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13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You've built a production-ready serverless REST API</a:t>
            </a:r>
            <a:endParaRPr lang="en-US" sz="1013" dirty="0"/>
          </a:p>
        </p:txBody>
      </p:sp>
      <p:pic>
        <p:nvPicPr>
          <p:cNvPr id="74" name="Image 1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97039" y="6600825"/>
            <a:ext cx="114300" cy="114300"/>
          </a:xfrm>
          <a:prstGeom prst="rect">
            <a:avLst/>
          </a:prstGeom>
        </p:spPr>
      </p:pic>
      <p:sp>
        <p:nvSpPr>
          <p:cNvPr id="75" name="Text 53"/>
          <p:cNvSpPr/>
          <p:nvPr/>
        </p:nvSpPr>
        <p:spPr>
          <a:xfrm>
            <a:off x="3268489" y="6572250"/>
            <a:ext cx="4718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RESTful</a:t>
            </a:r>
            <a:endParaRPr lang="en-US" sz="900" dirty="0"/>
          </a:p>
        </p:txBody>
      </p:sp>
      <p:pic>
        <p:nvPicPr>
          <p:cNvPr id="76" name="Image 20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40352" y="6600825"/>
            <a:ext cx="114300" cy="114300"/>
          </a:xfrm>
          <a:prstGeom prst="rect">
            <a:avLst/>
          </a:prstGeom>
        </p:spPr>
      </p:pic>
      <p:sp>
        <p:nvSpPr>
          <p:cNvPr id="77" name="Text 54"/>
          <p:cNvSpPr/>
          <p:nvPr/>
        </p:nvSpPr>
        <p:spPr>
          <a:xfrm>
            <a:off x="4011802" y="6572250"/>
            <a:ext cx="511057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Scalable</a:t>
            </a:r>
            <a:endParaRPr lang="en-US" sz="900" dirty="0"/>
          </a:p>
        </p:txBody>
      </p:sp>
      <p:pic>
        <p:nvPicPr>
          <p:cNvPr id="78" name="Image 21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22871" y="6600825"/>
            <a:ext cx="114300" cy="114300"/>
          </a:xfrm>
          <a:prstGeom prst="rect">
            <a:avLst/>
          </a:prstGeom>
        </p:spPr>
      </p:pic>
      <p:sp>
        <p:nvSpPr>
          <p:cNvPr id="79" name="Text 55"/>
          <p:cNvSpPr/>
          <p:nvPr/>
        </p:nvSpPr>
        <p:spPr>
          <a:xfrm>
            <a:off x="4794321" y="6572250"/>
            <a:ext cx="61905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Serverless</a:t>
            </a:r>
            <a:endParaRPr lang="en-US" sz="900" dirty="0"/>
          </a:p>
        </p:txBody>
      </p:sp>
      <p:pic>
        <p:nvPicPr>
          <p:cNvPr id="80" name="Image 22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13384" y="6600825"/>
            <a:ext cx="114300" cy="114300"/>
          </a:xfrm>
          <a:prstGeom prst="rect">
            <a:avLst/>
          </a:prstGeom>
        </p:spPr>
      </p:pic>
      <p:sp>
        <p:nvSpPr>
          <p:cNvPr id="81" name="Text 56"/>
          <p:cNvSpPr/>
          <p:nvPr/>
        </p:nvSpPr>
        <p:spPr>
          <a:xfrm>
            <a:off x="5684834" y="6572250"/>
            <a:ext cx="43356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Secure</a:t>
            </a:r>
            <a:endParaRPr lang="en-US" sz="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300038"/>
            <a:ext cx="321469" cy="25717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21519" y="285750"/>
            <a:ext cx="2256420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Project Overview</a:t>
            </a:r>
            <a:endParaRPr lang="en-US" sz="2025" dirty="0"/>
          </a:p>
        </p:txBody>
      </p:sp>
      <p:sp>
        <p:nvSpPr>
          <p:cNvPr id="5" name="Shape 1"/>
          <p:cNvSpPr/>
          <p:nvPr/>
        </p:nvSpPr>
        <p:spPr>
          <a:xfrm>
            <a:off x="285750" y="800100"/>
            <a:ext cx="4171950" cy="162877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2"/>
          <p:cNvSpPr/>
          <p:nvPr/>
        </p:nvSpPr>
        <p:spPr>
          <a:xfrm>
            <a:off x="285750" y="800100"/>
            <a:ext cx="28575" cy="1628775"/>
          </a:xfrm>
          <a:prstGeom prst="rect">
            <a:avLst/>
          </a:prstGeom>
          <a:solidFill>
            <a:srgbClr val="2563EB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000125"/>
            <a:ext cx="171450" cy="17145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14375" y="971550"/>
            <a:ext cx="1167361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Project Goals</a:t>
            </a:r>
            <a:endParaRPr lang="en-US" sz="135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1343025"/>
            <a:ext cx="114300" cy="114300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657225" y="1314450"/>
            <a:ext cx="1877606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Build scalable serverless REST API</a:t>
            </a:r>
            <a:endParaRPr lang="en-US" sz="900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1600200"/>
            <a:ext cx="114300" cy="114300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657225" y="1571625"/>
            <a:ext cx="181122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Implement full CRUD operations</a:t>
            </a:r>
            <a:endParaRPr lang="en-US" sz="900" dirty="0"/>
          </a:p>
        </p:txBody>
      </p:sp>
      <p:pic>
        <p:nvPicPr>
          <p:cNvPr id="13" name="Image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1857375"/>
            <a:ext cx="114300" cy="114300"/>
          </a:xfrm>
          <a:prstGeom prst="rect">
            <a:avLst/>
          </a:prstGeom>
        </p:spPr>
      </p:pic>
      <p:sp>
        <p:nvSpPr>
          <p:cNvPr id="14" name="Text 6"/>
          <p:cNvSpPr/>
          <p:nvPr/>
        </p:nvSpPr>
        <p:spPr>
          <a:xfrm>
            <a:off x="657225" y="1828800"/>
            <a:ext cx="1865161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Design NoSQL data management</a:t>
            </a:r>
            <a:endParaRPr lang="en-US" sz="900" dirty="0"/>
          </a:p>
        </p:txBody>
      </p:sp>
      <p:pic>
        <p:nvPicPr>
          <p:cNvPr id="15" name="Image 6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2114550"/>
            <a:ext cx="114300" cy="114300"/>
          </a:xfrm>
          <a:prstGeom prst="rect">
            <a:avLst/>
          </a:prstGeom>
        </p:spPr>
      </p:pic>
      <p:sp>
        <p:nvSpPr>
          <p:cNvPr id="16" name="Text 7"/>
          <p:cNvSpPr/>
          <p:nvPr/>
        </p:nvSpPr>
        <p:spPr>
          <a:xfrm>
            <a:off x="657225" y="2085975"/>
            <a:ext cx="1803434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Apply API security best practices</a:t>
            </a:r>
            <a:endParaRPr lang="en-US" sz="900" dirty="0"/>
          </a:p>
        </p:txBody>
      </p:sp>
      <p:sp>
        <p:nvSpPr>
          <p:cNvPr id="17" name="Shape 8"/>
          <p:cNvSpPr/>
          <p:nvPr/>
        </p:nvSpPr>
        <p:spPr>
          <a:xfrm>
            <a:off x="285750" y="2600325"/>
            <a:ext cx="4171950" cy="131445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8" name="Shape 9"/>
          <p:cNvSpPr/>
          <p:nvPr/>
        </p:nvSpPr>
        <p:spPr>
          <a:xfrm>
            <a:off x="285750" y="2600325"/>
            <a:ext cx="28575" cy="1314450"/>
          </a:xfrm>
          <a:prstGeom prst="rect">
            <a:avLst/>
          </a:prstGeom>
          <a:solidFill>
            <a:srgbClr val="10B981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9" name="Image 7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2800350"/>
            <a:ext cx="214313" cy="171450"/>
          </a:xfrm>
          <a:prstGeom prst="rect">
            <a:avLst/>
          </a:prstGeom>
        </p:spPr>
      </p:pic>
      <p:sp>
        <p:nvSpPr>
          <p:cNvPr id="20" name="Text 10"/>
          <p:cNvSpPr/>
          <p:nvPr/>
        </p:nvSpPr>
        <p:spPr>
          <a:xfrm>
            <a:off x="757238" y="2771775"/>
            <a:ext cx="171787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Learning Outcomes</a:t>
            </a:r>
            <a:endParaRPr lang="en-US" sz="1350" dirty="0"/>
          </a:p>
        </p:txBody>
      </p:sp>
      <p:pic>
        <p:nvPicPr>
          <p:cNvPr id="21" name="Image 8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" y="3143250"/>
            <a:ext cx="100013" cy="114300"/>
          </a:xfrm>
          <a:prstGeom prst="rect">
            <a:avLst/>
          </a:prstGeom>
        </p:spPr>
      </p:pic>
      <p:sp>
        <p:nvSpPr>
          <p:cNvPr id="22" name="Text 11"/>
          <p:cNvSpPr/>
          <p:nvPr/>
        </p:nvSpPr>
        <p:spPr>
          <a:xfrm>
            <a:off x="642938" y="3114675"/>
            <a:ext cx="1622831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RESTful API design principles</a:t>
            </a:r>
            <a:endParaRPr lang="en-US" sz="900" dirty="0"/>
          </a:p>
        </p:txBody>
      </p:sp>
      <p:pic>
        <p:nvPicPr>
          <p:cNvPr id="23" name="Image 9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" y="3371850"/>
            <a:ext cx="100013" cy="114300"/>
          </a:xfrm>
          <a:prstGeom prst="rect">
            <a:avLst/>
          </a:prstGeom>
        </p:spPr>
      </p:pic>
      <p:sp>
        <p:nvSpPr>
          <p:cNvPr id="24" name="Text 12"/>
          <p:cNvSpPr/>
          <p:nvPr/>
        </p:nvSpPr>
        <p:spPr>
          <a:xfrm>
            <a:off x="642938" y="3343275"/>
            <a:ext cx="1491621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DynamoDB data modeling</a:t>
            </a:r>
            <a:endParaRPr lang="en-US" sz="900" dirty="0"/>
          </a:p>
        </p:txBody>
      </p:sp>
      <p:pic>
        <p:nvPicPr>
          <p:cNvPr id="25" name="Image 10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" y="3600450"/>
            <a:ext cx="100013" cy="114300"/>
          </a:xfrm>
          <a:prstGeom prst="rect">
            <a:avLst/>
          </a:prstGeom>
        </p:spPr>
      </p:pic>
      <p:sp>
        <p:nvSpPr>
          <p:cNvPr id="26" name="Text 13"/>
          <p:cNvSpPr/>
          <p:nvPr/>
        </p:nvSpPr>
        <p:spPr>
          <a:xfrm>
            <a:off x="642938" y="3571875"/>
            <a:ext cx="149882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API Gateway configuration</a:t>
            </a:r>
            <a:endParaRPr lang="en-US" sz="900" dirty="0"/>
          </a:p>
        </p:txBody>
      </p:sp>
      <p:sp>
        <p:nvSpPr>
          <p:cNvPr id="27" name="Shape 14"/>
          <p:cNvSpPr/>
          <p:nvPr/>
        </p:nvSpPr>
        <p:spPr>
          <a:xfrm>
            <a:off x="4686300" y="800100"/>
            <a:ext cx="4171950" cy="191452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8" name="Shape 15"/>
          <p:cNvSpPr/>
          <p:nvPr/>
        </p:nvSpPr>
        <p:spPr>
          <a:xfrm>
            <a:off x="4686300" y="800100"/>
            <a:ext cx="28575" cy="1914525"/>
          </a:xfrm>
          <a:prstGeom prst="rect">
            <a:avLst/>
          </a:prstGeom>
          <a:solidFill>
            <a:srgbClr val="8B5CF6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29" name="Image 11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57750" y="1000125"/>
            <a:ext cx="214313" cy="171450"/>
          </a:xfrm>
          <a:prstGeom prst="rect">
            <a:avLst/>
          </a:prstGeom>
        </p:spPr>
      </p:pic>
      <p:sp>
        <p:nvSpPr>
          <p:cNvPr id="30" name="Text 16"/>
          <p:cNvSpPr/>
          <p:nvPr/>
        </p:nvSpPr>
        <p:spPr>
          <a:xfrm>
            <a:off x="5157788" y="971550"/>
            <a:ext cx="795663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API Type</a:t>
            </a:r>
            <a:endParaRPr lang="en-US" sz="1350" dirty="0"/>
          </a:p>
        </p:txBody>
      </p:sp>
      <p:sp>
        <p:nvSpPr>
          <p:cNvPr id="31" name="Shape 17"/>
          <p:cNvSpPr/>
          <p:nvPr/>
        </p:nvSpPr>
        <p:spPr>
          <a:xfrm>
            <a:off x="6429375" y="1314450"/>
            <a:ext cx="685800" cy="685800"/>
          </a:xfrm>
          <a:prstGeom prst="ellipse">
            <a:avLst/>
          </a:prstGeom>
          <a:solidFill>
            <a:srgbClr val="EDE9FE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32" name="Image 12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38330" y="1550194"/>
            <a:ext cx="267891" cy="214313"/>
          </a:xfrm>
          <a:prstGeom prst="rect">
            <a:avLst/>
          </a:prstGeom>
        </p:spPr>
      </p:pic>
      <p:sp>
        <p:nvSpPr>
          <p:cNvPr id="33" name="Text 18"/>
          <p:cNvSpPr/>
          <p:nvPr/>
        </p:nvSpPr>
        <p:spPr>
          <a:xfrm>
            <a:off x="4857750" y="2114550"/>
            <a:ext cx="390048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REST API</a:t>
            </a:r>
            <a:endParaRPr lang="en-US" sz="1125" dirty="0"/>
          </a:p>
        </p:txBody>
      </p:sp>
      <p:sp>
        <p:nvSpPr>
          <p:cNvPr id="34" name="Text 19"/>
          <p:cNvSpPr/>
          <p:nvPr/>
        </p:nvSpPr>
        <p:spPr>
          <a:xfrm>
            <a:off x="4857750" y="2371725"/>
            <a:ext cx="39004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Stateless, resource-based HTTP API</a:t>
            </a:r>
            <a:endParaRPr lang="en-US" sz="900" dirty="0"/>
          </a:p>
        </p:txBody>
      </p:sp>
      <p:sp>
        <p:nvSpPr>
          <p:cNvPr id="35" name="Shape 20"/>
          <p:cNvSpPr/>
          <p:nvPr/>
        </p:nvSpPr>
        <p:spPr>
          <a:xfrm>
            <a:off x="4686300" y="2886075"/>
            <a:ext cx="4171950" cy="154305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6" name="Shape 21"/>
          <p:cNvSpPr/>
          <p:nvPr/>
        </p:nvSpPr>
        <p:spPr>
          <a:xfrm>
            <a:off x="4686300" y="2886075"/>
            <a:ext cx="28575" cy="1543050"/>
          </a:xfrm>
          <a:prstGeom prst="rect">
            <a:avLst/>
          </a:prstGeom>
          <a:solidFill>
            <a:srgbClr val="E5E7EB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37" name="Image 13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57750" y="3086100"/>
            <a:ext cx="171450" cy="171450"/>
          </a:xfrm>
          <a:prstGeom prst="rect">
            <a:avLst/>
          </a:prstGeom>
        </p:spPr>
      </p:pic>
      <p:sp>
        <p:nvSpPr>
          <p:cNvPr id="38" name="Text 22"/>
          <p:cNvSpPr/>
          <p:nvPr/>
        </p:nvSpPr>
        <p:spPr>
          <a:xfrm>
            <a:off x="5114925" y="3057525"/>
            <a:ext cx="150819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Key Technologies</a:t>
            </a:r>
            <a:endParaRPr lang="en-US" sz="1350" dirty="0"/>
          </a:p>
        </p:txBody>
      </p:sp>
      <p:pic>
        <p:nvPicPr>
          <p:cNvPr id="39" name="Image 14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79281" y="3400425"/>
            <a:ext cx="214313" cy="171450"/>
          </a:xfrm>
          <a:prstGeom prst="rect">
            <a:avLst/>
          </a:prstGeom>
        </p:spPr>
      </p:pic>
      <p:sp>
        <p:nvSpPr>
          <p:cNvPr id="40" name="Text 23"/>
          <p:cNvSpPr/>
          <p:nvPr/>
        </p:nvSpPr>
        <p:spPr>
          <a:xfrm>
            <a:off x="4857750" y="3629025"/>
            <a:ext cx="192881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API Gateway</a:t>
            </a:r>
            <a:endParaRPr lang="en-US" sz="788" dirty="0"/>
          </a:p>
        </p:txBody>
      </p:sp>
      <p:pic>
        <p:nvPicPr>
          <p:cNvPr id="41" name="Image 15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3819" y="3400425"/>
            <a:ext cx="128588" cy="171450"/>
          </a:xfrm>
          <a:prstGeom prst="rect">
            <a:avLst/>
          </a:prstGeom>
        </p:spPr>
      </p:pic>
      <p:sp>
        <p:nvSpPr>
          <p:cNvPr id="42" name="Text 24"/>
          <p:cNvSpPr/>
          <p:nvPr/>
        </p:nvSpPr>
        <p:spPr>
          <a:xfrm>
            <a:off x="6829425" y="3629025"/>
            <a:ext cx="192881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Lambda</a:t>
            </a:r>
            <a:endParaRPr lang="en-US" sz="788" dirty="0"/>
          </a:p>
        </p:txBody>
      </p:sp>
      <p:pic>
        <p:nvPicPr>
          <p:cNvPr id="43" name="Image 16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11428" y="3886200"/>
            <a:ext cx="150019" cy="171450"/>
          </a:xfrm>
          <a:prstGeom prst="rect">
            <a:avLst/>
          </a:prstGeom>
        </p:spPr>
      </p:pic>
      <p:sp>
        <p:nvSpPr>
          <p:cNvPr id="44" name="Text 25"/>
          <p:cNvSpPr/>
          <p:nvPr/>
        </p:nvSpPr>
        <p:spPr>
          <a:xfrm>
            <a:off x="4857750" y="4114800"/>
            <a:ext cx="192881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DynamoDB</a:t>
            </a:r>
            <a:endParaRPr lang="en-US" sz="788" dirty="0"/>
          </a:p>
        </p:txBody>
      </p:sp>
      <p:pic>
        <p:nvPicPr>
          <p:cNvPr id="45" name="Image 17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72388" y="3886200"/>
            <a:ext cx="171450" cy="171450"/>
          </a:xfrm>
          <a:prstGeom prst="rect">
            <a:avLst/>
          </a:prstGeom>
        </p:spPr>
      </p:pic>
      <p:sp>
        <p:nvSpPr>
          <p:cNvPr id="46" name="Text 26"/>
          <p:cNvSpPr/>
          <p:nvPr/>
        </p:nvSpPr>
        <p:spPr>
          <a:xfrm>
            <a:off x="6829425" y="4114800"/>
            <a:ext cx="192881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S3</a:t>
            </a:r>
            <a:endParaRPr lang="en-US" sz="788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97217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300038"/>
            <a:ext cx="289322" cy="25717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89372" y="285750"/>
            <a:ext cx="4030414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REST API Architecture Diagram</a:t>
            </a:r>
            <a:endParaRPr lang="en-US" sz="2025" dirty="0"/>
          </a:p>
        </p:txBody>
      </p:sp>
      <p:sp>
        <p:nvSpPr>
          <p:cNvPr id="5" name="Shape 1"/>
          <p:cNvSpPr/>
          <p:nvPr/>
        </p:nvSpPr>
        <p:spPr>
          <a:xfrm>
            <a:off x="285750" y="800100"/>
            <a:ext cx="8572500" cy="488632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2"/>
          <p:cNvSpPr/>
          <p:nvPr/>
        </p:nvSpPr>
        <p:spPr>
          <a:xfrm>
            <a:off x="514350" y="1028700"/>
            <a:ext cx="818673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Serverless CRUD API</a:t>
            </a:r>
            <a:endParaRPr lang="en-US" sz="1350" dirty="0"/>
          </a:p>
        </p:txBody>
      </p:sp>
      <p:sp>
        <p:nvSpPr>
          <p:cNvPr id="7" name="Text 3"/>
          <p:cNvSpPr/>
          <p:nvPr/>
        </p:nvSpPr>
        <p:spPr>
          <a:xfrm>
            <a:off x="514350" y="1314450"/>
            <a:ext cx="81867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RESTful endpoints with NoSQL data persistence</a:t>
            </a:r>
            <a:endParaRPr lang="en-US" sz="90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8875" y="1657350"/>
            <a:ext cx="4286250" cy="2857500"/>
          </a:xfrm>
          <a:prstGeom prst="rect">
            <a:avLst/>
          </a:prstGeom>
        </p:spPr>
      </p:pic>
      <p:sp>
        <p:nvSpPr>
          <p:cNvPr id="9" name="Shape 4"/>
          <p:cNvSpPr/>
          <p:nvPr/>
        </p:nvSpPr>
        <p:spPr>
          <a:xfrm>
            <a:off x="514350" y="4686300"/>
            <a:ext cx="1943100" cy="771525"/>
          </a:xfrm>
          <a:prstGeom prst="rect">
            <a:avLst/>
          </a:prstGeom>
          <a:solidFill>
            <a:srgbClr val="EFF6FF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8744" y="4800600"/>
            <a:ext cx="214313" cy="17145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28650" y="5029200"/>
            <a:ext cx="17859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Clients</a:t>
            </a:r>
            <a:endParaRPr lang="en-US" sz="900" dirty="0"/>
          </a:p>
        </p:txBody>
      </p:sp>
      <p:sp>
        <p:nvSpPr>
          <p:cNvPr id="12" name="Text 6"/>
          <p:cNvSpPr/>
          <p:nvPr/>
        </p:nvSpPr>
        <p:spPr>
          <a:xfrm>
            <a:off x="628650" y="5200650"/>
            <a:ext cx="17859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HTTP requests</a:t>
            </a:r>
            <a:endParaRPr lang="en-US" sz="788" dirty="0"/>
          </a:p>
        </p:txBody>
      </p:sp>
      <p:sp>
        <p:nvSpPr>
          <p:cNvPr id="13" name="Shape 7"/>
          <p:cNvSpPr/>
          <p:nvPr/>
        </p:nvSpPr>
        <p:spPr>
          <a:xfrm>
            <a:off x="2571750" y="4686300"/>
            <a:ext cx="1943100" cy="771525"/>
          </a:xfrm>
          <a:prstGeom prst="rect">
            <a:avLst/>
          </a:prstGeom>
          <a:solidFill>
            <a:srgbClr val="F5F3FF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6144" y="4800600"/>
            <a:ext cx="214313" cy="171450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2686050" y="5029200"/>
            <a:ext cx="17859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API Gateway</a:t>
            </a:r>
            <a:endParaRPr lang="en-US" sz="900" dirty="0"/>
          </a:p>
        </p:txBody>
      </p:sp>
      <p:sp>
        <p:nvSpPr>
          <p:cNvPr id="16" name="Text 9"/>
          <p:cNvSpPr/>
          <p:nvPr/>
        </p:nvSpPr>
        <p:spPr>
          <a:xfrm>
            <a:off x="2686050" y="5200650"/>
            <a:ext cx="17859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REST endpoints</a:t>
            </a:r>
            <a:endParaRPr lang="en-US" sz="788" dirty="0"/>
          </a:p>
        </p:txBody>
      </p:sp>
      <p:pic>
        <p:nvPicPr>
          <p:cNvPr id="1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36406" y="4800600"/>
            <a:ext cx="128588" cy="171450"/>
          </a:xfrm>
          <a:prstGeom prst="rect">
            <a:avLst/>
          </a:prstGeom>
        </p:spPr>
      </p:pic>
      <p:sp>
        <p:nvSpPr>
          <p:cNvPr id="18" name="Text 10"/>
          <p:cNvSpPr/>
          <p:nvPr/>
        </p:nvSpPr>
        <p:spPr>
          <a:xfrm>
            <a:off x="4743450" y="5029200"/>
            <a:ext cx="17859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Lambda</a:t>
            </a:r>
            <a:endParaRPr lang="en-US" sz="900" dirty="0"/>
          </a:p>
        </p:txBody>
      </p:sp>
      <p:sp>
        <p:nvSpPr>
          <p:cNvPr id="19" name="Text 11"/>
          <p:cNvSpPr/>
          <p:nvPr/>
        </p:nvSpPr>
        <p:spPr>
          <a:xfrm>
            <a:off x="4743450" y="5200650"/>
            <a:ext cx="17859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CRUD operations</a:t>
            </a:r>
            <a:endParaRPr lang="en-US" sz="788" dirty="0"/>
          </a:p>
        </p:txBody>
      </p:sp>
      <p:sp>
        <p:nvSpPr>
          <p:cNvPr id="20" name="Shape 12"/>
          <p:cNvSpPr/>
          <p:nvPr/>
        </p:nvSpPr>
        <p:spPr>
          <a:xfrm>
            <a:off x="6686550" y="4686300"/>
            <a:ext cx="1943100" cy="771525"/>
          </a:xfrm>
          <a:prstGeom prst="rect">
            <a:avLst/>
          </a:prstGeom>
          <a:solidFill>
            <a:srgbClr val="ECFDF5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21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3091" y="4800600"/>
            <a:ext cx="150019" cy="171450"/>
          </a:xfrm>
          <a:prstGeom prst="rect">
            <a:avLst/>
          </a:prstGeom>
        </p:spPr>
      </p:pic>
      <p:sp>
        <p:nvSpPr>
          <p:cNvPr id="22" name="Text 13"/>
          <p:cNvSpPr/>
          <p:nvPr/>
        </p:nvSpPr>
        <p:spPr>
          <a:xfrm>
            <a:off x="6800850" y="5029200"/>
            <a:ext cx="17859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DynamoDB</a:t>
            </a:r>
            <a:endParaRPr lang="en-US" sz="900" dirty="0"/>
          </a:p>
        </p:txBody>
      </p:sp>
      <p:sp>
        <p:nvSpPr>
          <p:cNvPr id="23" name="Text 14"/>
          <p:cNvSpPr/>
          <p:nvPr/>
        </p:nvSpPr>
        <p:spPr>
          <a:xfrm>
            <a:off x="6800850" y="5200650"/>
            <a:ext cx="17859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NoSQL storage</a:t>
            </a:r>
            <a:endParaRPr lang="en-US" sz="788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300038"/>
            <a:ext cx="321469" cy="25717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21519" y="285750"/>
            <a:ext cx="2273889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Key AWS Services</a:t>
            </a:r>
            <a:endParaRPr lang="en-US" sz="2025" dirty="0"/>
          </a:p>
        </p:txBody>
      </p:sp>
      <p:sp>
        <p:nvSpPr>
          <p:cNvPr id="5" name="Shape 1"/>
          <p:cNvSpPr/>
          <p:nvPr/>
        </p:nvSpPr>
        <p:spPr>
          <a:xfrm>
            <a:off x="285750" y="800100"/>
            <a:ext cx="4200525" cy="165735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2"/>
          <p:cNvSpPr/>
          <p:nvPr/>
        </p:nvSpPr>
        <p:spPr>
          <a:xfrm>
            <a:off x="285750" y="800100"/>
            <a:ext cx="28575" cy="1657350"/>
          </a:xfrm>
          <a:prstGeom prst="rect">
            <a:avLst/>
          </a:prstGeom>
          <a:solidFill>
            <a:srgbClr val="3B82F6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050131"/>
            <a:ext cx="267891" cy="21431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39391" y="971550"/>
            <a:ext cx="1555356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Amazon API Gateway</a:t>
            </a:r>
            <a:endParaRPr lang="en-US" sz="1125" dirty="0"/>
          </a:p>
        </p:txBody>
      </p:sp>
      <p:sp>
        <p:nvSpPr>
          <p:cNvPr id="9" name="Text 4"/>
          <p:cNvSpPr/>
          <p:nvPr/>
        </p:nvSpPr>
        <p:spPr>
          <a:xfrm>
            <a:off x="839391" y="1171575"/>
            <a:ext cx="1555356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RESTful API Management</a:t>
            </a:r>
            <a:endParaRPr lang="en-US" sz="9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1485900"/>
            <a:ext cx="114300" cy="11430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28650" y="1457325"/>
            <a:ext cx="168400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Create and manage REST APIs</a:t>
            </a:r>
            <a:endParaRPr lang="en-US" sz="900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1714500"/>
            <a:ext cx="114300" cy="114300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628650" y="1685925"/>
            <a:ext cx="1936152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Handle HTTP methods and routing</a:t>
            </a:r>
            <a:endParaRPr lang="en-US" sz="900" dirty="0"/>
          </a:p>
        </p:txBody>
      </p:sp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1943100"/>
            <a:ext cx="114300" cy="114300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628650" y="1914525"/>
            <a:ext cx="1822856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Built-in CORS and authentication</a:t>
            </a:r>
            <a:endParaRPr lang="en-US" sz="900" dirty="0"/>
          </a:p>
        </p:txBody>
      </p:sp>
      <p:sp>
        <p:nvSpPr>
          <p:cNvPr id="16" name="Shape 8"/>
          <p:cNvSpPr/>
          <p:nvPr/>
        </p:nvSpPr>
        <p:spPr>
          <a:xfrm>
            <a:off x="4657725" y="800100"/>
            <a:ext cx="4200525" cy="165735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Shape 9"/>
          <p:cNvSpPr/>
          <p:nvPr/>
        </p:nvSpPr>
        <p:spPr>
          <a:xfrm>
            <a:off x="4657725" y="800100"/>
            <a:ext cx="28575" cy="1657350"/>
          </a:xfrm>
          <a:prstGeom prst="rect">
            <a:avLst/>
          </a:prstGeom>
          <a:solidFill>
            <a:srgbClr val="E5E7EB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8" name="Image 6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9175" y="1050131"/>
            <a:ext cx="160734" cy="214313"/>
          </a:xfrm>
          <a:prstGeom prst="rect">
            <a:avLst/>
          </a:prstGeom>
        </p:spPr>
      </p:pic>
      <p:sp>
        <p:nvSpPr>
          <p:cNvPr id="19" name="Text 10"/>
          <p:cNvSpPr/>
          <p:nvPr/>
        </p:nvSpPr>
        <p:spPr>
          <a:xfrm>
            <a:off x="5104209" y="971550"/>
            <a:ext cx="114369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AWS Lambda</a:t>
            </a:r>
            <a:endParaRPr lang="en-US" sz="1125" dirty="0"/>
          </a:p>
        </p:txBody>
      </p:sp>
      <p:sp>
        <p:nvSpPr>
          <p:cNvPr id="20" name="Text 11"/>
          <p:cNvSpPr/>
          <p:nvPr/>
        </p:nvSpPr>
        <p:spPr>
          <a:xfrm>
            <a:off x="5104209" y="1171575"/>
            <a:ext cx="114369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Serverless Compute</a:t>
            </a:r>
            <a:endParaRPr lang="en-US" sz="900" dirty="0"/>
          </a:p>
        </p:txBody>
      </p:sp>
      <p:pic>
        <p:nvPicPr>
          <p:cNvPr id="21" name="Image 7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9175" y="1485900"/>
            <a:ext cx="114300" cy="114300"/>
          </a:xfrm>
          <a:prstGeom prst="rect">
            <a:avLst/>
          </a:prstGeom>
        </p:spPr>
      </p:pic>
      <p:sp>
        <p:nvSpPr>
          <p:cNvPr id="22" name="Text 12"/>
          <p:cNvSpPr/>
          <p:nvPr/>
        </p:nvSpPr>
        <p:spPr>
          <a:xfrm>
            <a:off x="5000625" y="1457325"/>
            <a:ext cx="161141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Execute CRUD business logic</a:t>
            </a:r>
            <a:endParaRPr lang="en-US" sz="900" dirty="0"/>
          </a:p>
        </p:txBody>
      </p:sp>
      <p:pic>
        <p:nvPicPr>
          <p:cNvPr id="23" name="Image 8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9175" y="1714500"/>
            <a:ext cx="114300" cy="114300"/>
          </a:xfrm>
          <a:prstGeom prst="rect">
            <a:avLst/>
          </a:prstGeom>
        </p:spPr>
      </p:pic>
      <p:sp>
        <p:nvSpPr>
          <p:cNvPr id="24" name="Text 13"/>
          <p:cNvSpPr/>
          <p:nvPr/>
        </p:nvSpPr>
        <p:spPr>
          <a:xfrm>
            <a:off x="5000625" y="1685925"/>
            <a:ext cx="18577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Automatic scaling and availability</a:t>
            </a:r>
            <a:endParaRPr lang="en-US" sz="900" dirty="0"/>
          </a:p>
        </p:txBody>
      </p:sp>
      <p:pic>
        <p:nvPicPr>
          <p:cNvPr id="25" name="Image 9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9175" y="1943100"/>
            <a:ext cx="114300" cy="114300"/>
          </a:xfrm>
          <a:prstGeom prst="rect">
            <a:avLst/>
          </a:prstGeom>
        </p:spPr>
      </p:pic>
      <p:sp>
        <p:nvSpPr>
          <p:cNvPr id="26" name="Text 14"/>
          <p:cNvSpPr/>
          <p:nvPr/>
        </p:nvSpPr>
        <p:spPr>
          <a:xfrm>
            <a:off x="5000625" y="1914525"/>
            <a:ext cx="1701357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Pay-per-request pricing model</a:t>
            </a:r>
            <a:endParaRPr lang="en-US" sz="900" dirty="0"/>
          </a:p>
        </p:txBody>
      </p:sp>
      <p:sp>
        <p:nvSpPr>
          <p:cNvPr id="27" name="Shape 15"/>
          <p:cNvSpPr/>
          <p:nvPr/>
        </p:nvSpPr>
        <p:spPr>
          <a:xfrm>
            <a:off x="285750" y="2628900"/>
            <a:ext cx="4200525" cy="165735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8" name="Shape 16"/>
          <p:cNvSpPr/>
          <p:nvPr/>
        </p:nvSpPr>
        <p:spPr>
          <a:xfrm>
            <a:off x="285750" y="2628900"/>
            <a:ext cx="28575" cy="1657350"/>
          </a:xfrm>
          <a:prstGeom prst="rect">
            <a:avLst/>
          </a:prstGeom>
          <a:solidFill>
            <a:srgbClr val="10B981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29" name="Image 10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" y="2878931"/>
            <a:ext cx="187523" cy="214313"/>
          </a:xfrm>
          <a:prstGeom prst="rect">
            <a:avLst/>
          </a:prstGeom>
        </p:spPr>
      </p:pic>
      <p:sp>
        <p:nvSpPr>
          <p:cNvPr id="30" name="Text 17"/>
          <p:cNvSpPr/>
          <p:nvPr/>
        </p:nvSpPr>
        <p:spPr>
          <a:xfrm>
            <a:off x="759023" y="2800350"/>
            <a:ext cx="1458916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Amazon DynamoDB</a:t>
            </a:r>
            <a:endParaRPr lang="en-US" sz="1125" dirty="0"/>
          </a:p>
        </p:txBody>
      </p:sp>
      <p:sp>
        <p:nvSpPr>
          <p:cNvPr id="31" name="Text 18"/>
          <p:cNvSpPr/>
          <p:nvPr/>
        </p:nvSpPr>
        <p:spPr>
          <a:xfrm>
            <a:off x="759023" y="3000375"/>
            <a:ext cx="1458916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NoSQL Database</a:t>
            </a:r>
            <a:endParaRPr lang="en-US" sz="900" dirty="0"/>
          </a:p>
        </p:txBody>
      </p:sp>
      <p:pic>
        <p:nvPicPr>
          <p:cNvPr id="32" name="Image 11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3314700"/>
            <a:ext cx="114300" cy="114300"/>
          </a:xfrm>
          <a:prstGeom prst="rect">
            <a:avLst/>
          </a:prstGeom>
        </p:spPr>
      </p:pic>
      <p:sp>
        <p:nvSpPr>
          <p:cNvPr id="33" name="Text 19"/>
          <p:cNvSpPr/>
          <p:nvPr/>
        </p:nvSpPr>
        <p:spPr>
          <a:xfrm>
            <a:off x="628650" y="3286125"/>
            <a:ext cx="1776924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Fast and flexible NoSQL storage</a:t>
            </a:r>
            <a:endParaRPr lang="en-US" sz="900" dirty="0"/>
          </a:p>
        </p:txBody>
      </p:sp>
      <p:pic>
        <p:nvPicPr>
          <p:cNvPr id="34" name="Image 12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3543300"/>
            <a:ext cx="114300" cy="114300"/>
          </a:xfrm>
          <a:prstGeom prst="rect">
            <a:avLst/>
          </a:prstGeom>
        </p:spPr>
      </p:pic>
      <p:sp>
        <p:nvSpPr>
          <p:cNvPr id="35" name="Text 20"/>
          <p:cNvSpPr/>
          <p:nvPr/>
        </p:nvSpPr>
        <p:spPr>
          <a:xfrm>
            <a:off x="628650" y="3514725"/>
            <a:ext cx="172778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Single-digit millisecond latency</a:t>
            </a:r>
            <a:endParaRPr lang="en-US" sz="900" dirty="0"/>
          </a:p>
        </p:txBody>
      </p:sp>
      <p:pic>
        <p:nvPicPr>
          <p:cNvPr id="36" name="Image 1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3771900"/>
            <a:ext cx="114300" cy="114300"/>
          </a:xfrm>
          <a:prstGeom prst="rect">
            <a:avLst/>
          </a:prstGeom>
        </p:spPr>
      </p:pic>
      <p:sp>
        <p:nvSpPr>
          <p:cNvPr id="37" name="Text 21"/>
          <p:cNvSpPr/>
          <p:nvPr/>
        </p:nvSpPr>
        <p:spPr>
          <a:xfrm>
            <a:off x="628650" y="3743325"/>
            <a:ext cx="1681237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Automatic scaling and backup</a:t>
            </a:r>
            <a:endParaRPr lang="en-US" sz="900" dirty="0"/>
          </a:p>
        </p:txBody>
      </p:sp>
      <p:sp>
        <p:nvSpPr>
          <p:cNvPr id="38" name="Shape 22"/>
          <p:cNvSpPr/>
          <p:nvPr/>
        </p:nvSpPr>
        <p:spPr>
          <a:xfrm>
            <a:off x="4657725" y="2628900"/>
            <a:ext cx="4200525" cy="165735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9" name="Shape 23"/>
          <p:cNvSpPr/>
          <p:nvPr/>
        </p:nvSpPr>
        <p:spPr>
          <a:xfrm>
            <a:off x="4657725" y="2628900"/>
            <a:ext cx="28575" cy="1657350"/>
          </a:xfrm>
          <a:prstGeom prst="rect">
            <a:avLst/>
          </a:prstGeom>
          <a:solidFill>
            <a:srgbClr val="8B5CF6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0" name="Image 14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29175" y="2878931"/>
            <a:ext cx="214313" cy="214313"/>
          </a:xfrm>
          <a:prstGeom prst="rect">
            <a:avLst/>
          </a:prstGeom>
        </p:spPr>
      </p:pic>
      <p:sp>
        <p:nvSpPr>
          <p:cNvPr id="41" name="Text 24"/>
          <p:cNvSpPr/>
          <p:nvPr/>
        </p:nvSpPr>
        <p:spPr>
          <a:xfrm>
            <a:off x="5157788" y="2800350"/>
            <a:ext cx="1273652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Amazon S3</a:t>
            </a:r>
            <a:endParaRPr lang="en-US" sz="1125" dirty="0"/>
          </a:p>
        </p:txBody>
      </p:sp>
      <p:sp>
        <p:nvSpPr>
          <p:cNvPr id="42" name="Text 25"/>
          <p:cNvSpPr/>
          <p:nvPr/>
        </p:nvSpPr>
        <p:spPr>
          <a:xfrm>
            <a:off x="5157788" y="3000375"/>
            <a:ext cx="1273652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Static Website Hosting</a:t>
            </a:r>
            <a:endParaRPr lang="en-US" sz="900" dirty="0"/>
          </a:p>
        </p:txBody>
      </p:sp>
      <p:pic>
        <p:nvPicPr>
          <p:cNvPr id="43" name="Image 1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9175" y="3314700"/>
            <a:ext cx="114300" cy="114300"/>
          </a:xfrm>
          <a:prstGeom prst="rect">
            <a:avLst/>
          </a:prstGeom>
        </p:spPr>
      </p:pic>
      <p:sp>
        <p:nvSpPr>
          <p:cNvPr id="44" name="Text 26"/>
          <p:cNvSpPr/>
          <p:nvPr/>
        </p:nvSpPr>
        <p:spPr>
          <a:xfrm>
            <a:off x="5000625" y="3286125"/>
            <a:ext cx="1499406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Host frontend applications</a:t>
            </a:r>
            <a:endParaRPr lang="en-US" sz="900" dirty="0"/>
          </a:p>
        </p:txBody>
      </p:sp>
      <p:pic>
        <p:nvPicPr>
          <p:cNvPr id="45" name="Image 16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9175" y="3543300"/>
            <a:ext cx="114300" cy="114300"/>
          </a:xfrm>
          <a:prstGeom prst="rect">
            <a:avLst/>
          </a:prstGeom>
        </p:spPr>
      </p:pic>
      <p:sp>
        <p:nvSpPr>
          <p:cNvPr id="46" name="Text 27"/>
          <p:cNvSpPr/>
          <p:nvPr/>
        </p:nvSpPr>
        <p:spPr>
          <a:xfrm>
            <a:off x="5000625" y="3514725"/>
            <a:ext cx="1245412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Static website hosting</a:t>
            </a:r>
            <a:endParaRPr lang="en-US" sz="900" dirty="0"/>
          </a:p>
        </p:txBody>
      </p:sp>
      <p:pic>
        <p:nvPicPr>
          <p:cNvPr id="47" name="Image 17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9175" y="3771900"/>
            <a:ext cx="114300" cy="114300"/>
          </a:xfrm>
          <a:prstGeom prst="rect">
            <a:avLst/>
          </a:prstGeom>
        </p:spPr>
      </p:pic>
      <p:sp>
        <p:nvSpPr>
          <p:cNvPr id="48" name="Text 28"/>
          <p:cNvSpPr/>
          <p:nvPr/>
        </p:nvSpPr>
        <p:spPr>
          <a:xfrm>
            <a:off x="5000625" y="3743325"/>
            <a:ext cx="131068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Global content delivery</a:t>
            </a:r>
            <a:endParaRPr lang="en-US" sz="900" dirty="0"/>
          </a:p>
        </p:txBody>
      </p:sp>
      <p:sp>
        <p:nvSpPr>
          <p:cNvPr id="49" name="Shape 29"/>
          <p:cNvSpPr/>
          <p:nvPr/>
        </p:nvSpPr>
        <p:spPr>
          <a:xfrm>
            <a:off x="285750" y="4457700"/>
            <a:ext cx="8572500" cy="400050"/>
          </a:xfrm>
          <a:prstGeom prst="rect">
            <a:avLst/>
          </a:prstGeom>
          <a:solidFill>
            <a:srgbClr val="F3F4F6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50" name="Image 18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75728" y="4600575"/>
            <a:ext cx="114300" cy="114300"/>
          </a:xfrm>
          <a:prstGeom prst="rect">
            <a:avLst/>
          </a:prstGeom>
        </p:spPr>
      </p:pic>
      <p:sp>
        <p:nvSpPr>
          <p:cNvPr id="51" name="Text 30"/>
          <p:cNvSpPr/>
          <p:nvPr/>
        </p:nvSpPr>
        <p:spPr>
          <a:xfrm>
            <a:off x="2647178" y="4572000"/>
            <a:ext cx="94995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IAM for Security</a:t>
            </a:r>
            <a:endParaRPr lang="en-US" sz="900" dirty="0"/>
          </a:p>
        </p:txBody>
      </p:sp>
      <p:pic>
        <p:nvPicPr>
          <p:cNvPr id="52" name="Image 19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54292" y="4600575"/>
            <a:ext cx="114300" cy="114300"/>
          </a:xfrm>
          <a:prstGeom prst="rect">
            <a:avLst/>
          </a:prstGeom>
        </p:spPr>
      </p:pic>
      <p:sp>
        <p:nvSpPr>
          <p:cNvPr id="53" name="Text 31"/>
          <p:cNvSpPr/>
          <p:nvPr/>
        </p:nvSpPr>
        <p:spPr>
          <a:xfrm>
            <a:off x="3925742" y="4572000"/>
            <a:ext cx="137333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CloudWatch Monitoring</a:t>
            </a:r>
            <a:endParaRPr lang="en-US" sz="900" dirty="0"/>
          </a:p>
        </p:txBody>
      </p:sp>
      <p:pic>
        <p:nvPicPr>
          <p:cNvPr id="54" name="Image 20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56234" y="4600575"/>
            <a:ext cx="114300" cy="114300"/>
          </a:xfrm>
          <a:prstGeom prst="rect">
            <a:avLst/>
          </a:prstGeom>
        </p:spPr>
      </p:pic>
      <p:sp>
        <p:nvSpPr>
          <p:cNvPr id="55" name="Text 32"/>
          <p:cNvSpPr/>
          <p:nvPr/>
        </p:nvSpPr>
        <p:spPr>
          <a:xfrm>
            <a:off x="5627684" y="4572000"/>
            <a:ext cx="11120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API Keys (Optional)</a:t>
            </a:r>
            <a:endParaRPr lang="en-US" sz="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3721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300038"/>
            <a:ext cx="257175" cy="25717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57225" y="285750"/>
            <a:ext cx="3136218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Implementation Phases</a:t>
            </a:r>
            <a:endParaRPr lang="en-US" sz="2025" dirty="0"/>
          </a:p>
        </p:txBody>
      </p:sp>
      <p:sp>
        <p:nvSpPr>
          <p:cNvPr id="5" name="Shape 1"/>
          <p:cNvSpPr/>
          <p:nvPr/>
        </p:nvSpPr>
        <p:spPr>
          <a:xfrm>
            <a:off x="285750" y="800100"/>
            <a:ext cx="4200525" cy="131445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2"/>
          <p:cNvSpPr/>
          <p:nvPr/>
        </p:nvSpPr>
        <p:spPr>
          <a:xfrm>
            <a:off x="285750" y="800100"/>
            <a:ext cx="28575" cy="1314450"/>
          </a:xfrm>
          <a:prstGeom prst="rect">
            <a:avLst/>
          </a:prstGeom>
          <a:solidFill>
            <a:srgbClr val="3B82F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Shape 3"/>
          <p:cNvSpPr/>
          <p:nvPr/>
        </p:nvSpPr>
        <p:spPr>
          <a:xfrm>
            <a:off x="457200" y="971550"/>
            <a:ext cx="228600" cy="228600"/>
          </a:xfrm>
          <a:prstGeom prst="ellipse">
            <a:avLst/>
          </a:prstGeom>
          <a:solidFill>
            <a:srgbClr val="3B82F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4"/>
          <p:cNvSpPr/>
          <p:nvPr/>
        </p:nvSpPr>
        <p:spPr>
          <a:xfrm>
            <a:off x="457200" y="971550"/>
            <a:ext cx="300038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900" dirty="0"/>
          </a:p>
        </p:txBody>
      </p:sp>
      <p:sp>
        <p:nvSpPr>
          <p:cNvPr id="9" name="Text 5"/>
          <p:cNvSpPr/>
          <p:nvPr/>
        </p:nvSpPr>
        <p:spPr>
          <a:xfrm>
            <a:off x="771525" y="985838"/>
            <a:ext cx="1409607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Environment Setup</a:t>
            </a:r>
            <a:endParaRPr lang="en-US" sz="1125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343025"/>
            <a:ext cx="100013" cy="114300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614363" y="1314450"/>
            <a:ext cx="189214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Create AWS account and IAM user</a:t>
            </a:r>
            <a:endParaRPr lang="en-US" sz="9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571625"/>
            <a:ext cx="100013" cy="11430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614363" y="1543050"/>
            <a:ext cx="111774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Choose AWS region</a:t>
            </a:r>
            <a:endParaRPr lang="en-US" sz="90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800225"/>
            <a:ext cx="100013" cy="114300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614363" y="1771650"/>
            <a:ext cx="1092157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Set up permissions</a:t>
            </a:r>
            <a:endParaRPr lang="en-US" sz="900" dirty="0"/>
          </a:p>
        </p:txBody>
      </p:sp>
      <p:sp>
        <p:nvSpPr>
          <p:cNvPr id="16" name="Shape 9"/>
          <p:cNvSpPr/>
          <p:nvPr/>
        </p:nvSpPr>
        <p:spPr>
          <a:xfrm>
            <a:off x="4657725" y="800100"/>
            <a:ext cx="4200525" cy="131445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Shape 10"/>
          <p:cNvSpPr/>
          <p:nvPr/>
        </p:nvSpPr>
        <p:spPr>
          <a:xfrm>
            <a:off x="4657725" y="800100"/>
            <a:ext cx="28575" cy="1314450"/>
          </a:xfrm>
          <a:prstGeom prst="rect">
            <a:avLst/>
          </a:prstGeom>
          <a:solidFill>
            <a:srgbClr val="10B98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8" name="Shape 11"/>
          <p:cNvSpPr/>
          <p:nvPr/>
        </p:nvSpPr>
        <p:spPr>
          <a:xfrm>
            <a:off x="4829175" y="971550"/>
            <a:ext cx="228600" cy="228600"/>
          </a:xfrm>
          <a:prstGeom prst="ellipse">
            <a:avLst/>
          </a:prstGeom>
          <a:solidFill>
            <a:srgbClr val="10B98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9" name="Text 12"/>
          <p:cNvSpPr/>
          <p:nvPr/>
        </p:nvSpPr>
        <p:spPr>
          <a:xfrm>
            <a:off x="4829175" y="971550"/>
            <a:ext cx="300038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900" dirty="0"/>
          </a:p>
        </p:txBody>
      </p:sp>
      <p:sp>
        <p:nvSpPr>
          <p:cNvPr id="20" name="Text 13"/>
          <p:cNvSpPr/>
          <p:nvPr/>
        </p:nvSpPr>
        <p:spPr>
          <a:xfrm>
            <a:off x="5143500" y="985838"/>
            <a:ext cx="126059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DynamoDB Table</a:t>
            </a:r>
            <a:endParaRPr lang="en-US" sz="1125" dirty="0"/>
          </a:p>
        </p:txBody>
      </p:sp>
      <p:pic>
        <p:nvPicPr>
          <p:cNvPr id="21" name="Image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9175" y="1343025"/>
            <a:ext cx="100013" cy="114300"/>
          </a:xfrm>
          <a:prstGeom prst="rect">
            <a:avLst/>
          </a:prstGeom>
        </p:spPr>
      </p:pic>
      <p:sp>
        <p:nvSpPr>
          <p:cNvPr id="22" name="Text 14"/>
          <p:cNvSpPr/>
          <p:nvPr/>
        </p:nvSpPr>
        <p:spPr>
          <a:xfrm>
            <a:off x="4986338" y="1314450"/>
            <a:ext cx="1322236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Create TodoItems table</a:t>
            </a:r>
            <a:endParaRPr lang="en-US" sz="900" dirty="0"/>
          </a:p>
        </p:txBody>
      </p:sp>
      <p:pic>
        <p:nvPicPr>
          <p:cNvPr id="23" name="Image 6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9175" y="1571625"/>
            <a:ext cx="100013" cy="114300"/>
          </a:xfrm>
          <a:prstGeom prst="rect">
            <a:avLst/>
          </a:prstGeom>
        </p:spPr>
      </p:pic>
      <p:sp>
        <p:nvSpPr>
          <p:cNvPr id="24" name="Text 15"/>
          <p:cNvSpPr/>
          <p:nvPr/>
        </p:nvSpPr>
        <p:spPr>
          <a:xfrm>
            <a:off x="4986338" y="1543050"/>
            <a:ext cx="1504541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Configure partition key (id)</a:t>
            </a:r>
            <a:endParaRPr lang="en-US" sz="900" dirty="0"/>
          </a:p>
        </p:txBody>
      </p:sp>
      <p:pic>
        <p:nvPicPr>
          <p:cNvPr id="25" name="Image 7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9175" y="1800225"/>
            <a:ext cx="100013" cy="114300"/>
          </a:xfrm>
          <a:prstGeom prst="rect">
            <a:avLst/>
          </a:prstGeom>
        </p:spPr>
      </p:pic>
      <p:sp>
        <p:nvSpPr>
          <p:cNvPr id="26" name="Text 16"/>
          <p:cNvSpPr/>
          <p:nvPr/>
        </p:nvSpPr>
        <p:spPr>
          <a:xfrm>
            <a:off x="4986338" y="1771650"/>
            <a:ext cx="1422471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Set up on-demand billing</a:t>
            </a:r>
            <a:endParaRPr lang="en-US" sz="900" dirty="0"/>
          </a:p>
        </p:txBody>
      </p:sp>
      <p:sp>
        <p:nvSpPr>
          <p:cNvPr id="27" name="Shape 17"/>
          <p:cNvSpPr/>
          <p:nvPr/>
        </p:nvSpPr>
        <p:spPr>
          <a:xfrm>
            <a:off x="285750" y="2286000"/>
            <a:ext cx="4200525" cy="131445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8" name="Shape 18"/>
          <p:cNvSpPr/>
          <p:nvPr/>
        </p:nvSpPr>
        <p:spPr>
          <a:xfrm>
            <a:off x="285750" y="2286000"/>
            <a:ext cx="28575" cy="1314450"/>
          </a:xfrm>
          <a:prstGeom prst="rect">
            <a:avLst/>
          </a:prstGeom>
          <a:solidFill>
            <a:srgbClr val="8B5CF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9" name="Shape 19"/>
          <p:cNvSpPr/>
          <p:nvPr/>
        </p:nvSpPr>
        <p:spPr>
          <a:xfrm>
            <a:off x="457200" y="2457450"/>
            <a:ext cx="228600" cy="228600"/>
          </a:xfrm>
          <a:prstGeom prst="ellipse">
            <a:avLst/>
          </a:prstGeom>
          <a:solidFill>
            <a:srgbClr val="8B5CF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0" name="Text 20"/>
          <p:cNvSpPr/>
          <p:nvPr/>
        </p:nvSpPr>
        <p:spPr>
          <a:xfrm>
            <a:off x="457200" y="2457450"/>
            <a:ext cx="300038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900" dirty="0"/>
          </a:p>
        </p:txBody>
      </p:sp>
      <p:sp>
        <p:nvSpPr>
          <p:cNvPr id="31" name="Text 21"/>
          <p:cNvSpPr/>
          <p:nvPr/>
        </p:nvSpPr>
        <p:spPr>
          <a:xfrm>
            <a:off x="771525" y="2471738"/>
            <a:ext cx="143776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IAM Role &amp; Lambda</a:t>
            </a:r>
            <a:endParaRPr lang="en-US" sz="1125" dirty="0"/>
          </a:p>
        </p:txBody>
      </p:sp>
      <p:pic>
        <p:nvPicPr>
          <p:cNvPr id="32" name="Image 8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2828925"/>
            <a:ext cx="100013" cy="114300"/>
          </a:xfrm>
          <a:prstGeom prst="rect">
            <a:avLst/>
          </a:prstGeom>
        </p:spPr>
      </p:pic>
      <p:sp>
        <p:nvSpPr>
          <p:cNvPr id="33" name="Text 22"/>
          <p:cNvSpPr/>
          <p:nvPr/>
        </p:nvSpPr>
        <p:spPr>
          <a:xfrm>
            <a:off x="614363" y="2800350"/>
            <a:ext cx="1676577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Create Lambda execution role</a:t>
            </a:r>
            <a:endParaRPr lang="en-US" sz="900" dirty="0"/>
          </a:p>
        </p:txBody>
      </p:sp>
      <p:pic>
        <p:nvPicPr>
          <p:cNvPr id="34" name="Image 9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3057525"/>
            <a:ext cx="100013" cy="114300"/>
          </a:xfrm>
          <a:prstGeom prst="rect">
            <a:avLst/>
          </a:prstGeom>
        </p:spPr>
      </p:pic>
      <p:sp>
        <p:nvSpPr>
          <p:cNvPr id="35" name="Text 23"/>
          <p:cNvSpPr/>
          <p:nvPr/>
        </p:nvSpPr>
        <p:spPr>
          <a:xfrm>
            <a:off x="614363" y="3028950"/>
            <a:ext cx="1770869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Develop CRUD handler function</a:t>
            </a:r>
            <a:endParaRPr lang="en-US" sz="900" dirty="0"/>
          </a:p>
        </p:txBody>
      </p:sp>
      <p:pic>
        <p:nvPicPr>
          <p:cNvPr id="36" name="Image 10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3286125"/>
            <a:ext cx="100013" cy="114300"/>
          </a:xfrm>
          <a:prstGeom prst="rect">
            <a:avLst/>
          </a:prstGeom>
        </p:spPr>
      </p:pic>
      <p:sp>
        <p:nvSpPr>
          <p:cNvPr id="37" name="Text 24"/>
          <p:cNvSpPr/>
          <p:nvPr/>
        </p:nvSpPr>
        <p:spPr>
          <a:xfrm>
            <a:off x="614363" y="3257550"/>
            <a:ext cx="1924124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Configure DynamoDB permissions</a:t>
            </a:r>
            <a:endParaRPr lang="en-US" sz="900" dirty="0"/>
          </a:p>
        </p:txBody>
      </p:sp>
      <p:sp>
        <p:nvSpPr>
          <p:cNvPr id="38" name="Shape 25"/>
          <p:cNvSpPr/>
          <p:nvPr/>
        </p:nvSpPr>
        <p:spPr>
          <a:xfrm>
            <a:off x="4657725" y="2286000"/>
            <a:ext cx="4200525" cy="131445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9" name="Shape 26"/>
          <p:cNvSpPr/>
          <p:nvPr/>
        </p:nvSpPr>
        <p:spPr>
          <a:xfrm>
            <a:off x="4657725" y="2286000"/>
            <a:ext cx="28575" cy="1314450"/>
          </a:xfrm>
          <a:prstGeom prst="rect">
            <a:avLst/>
          </a:prstGeom>
          <a:solidFill>
            <a:srgbClr val="E5E7E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0" name="Text 27"/>
          <p:cNvSpPr/>
          <p:nvPr/>
        </p:nvSpPr>
        <p:spPr>
          <a:xfrm>
            <a:off x="4829175" y="2457450"/>
            <a:ext cx="300038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900" dirty="0"/>
          </a:p>
        </p:txBody>
      </p:sp>
      <p:sp>
        <p:nvSpPr>
          <p:cNvPr id="41" name="Text 28"/>
          <p:cNvSpPr/>
          <p:nvPr/>
        </p:nvSpPr>
        <p:spPr>
          <a:xfrm>
            <a:off x="5143500" y="2471738"/>
            <a:ext cx="1390324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API Gateway Setup</a:t>
            </a:r>
            <a:endParaRPr lang="en-US" sz="1125" dirty="0"/>
          </a:p>
        </p:txBody>
      </p:sp>
      <p:pic>
        <p:nvPicPr>
          <p:cNvPr id="42" name="Image 11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9175" y="2828925"/>
            <a:ext cx="100013" cy="114300"/>
          </a:xfrm>
          <a:prstGeom prst="rect">
            <a:avLst/>
          </a:prstGeom>
        </p:spPr>
      </p:pic>
      <p:sp>
        <p:nvSpPr>
          <p:cNvPr id="43" name="Text 29"/>
          <p:cNvSpPr/>
          <p:nvPr/>
        </p:nvSpPr>
        <p:spPr>
          <a:xfrm>
            <a:off x="4986338" y="2800350"/>
            <a:ext cx="92425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Create REST API</a:t>
            </a:r>
            <a:endParaRPr lang="en-US" sz="900" dirty="0"/>
          </a:p>
        </p:txBody>
      </p:sp>
      <p:pic>
        <p:nvPicPr>
          <p:cNvPr id="44" name="Image 12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9175" y="3057525"/>
            <a:ext cx="100013" cy="114300"/>
          </a:xfrm>
          <a:prstGeom prst="rect">
            <a:avLst/>
          </a:prstGeom>
        </p:spPr>
      </p:pic>
      <p:sp>
        <p:nvSpPr>
          <p:cNvPr id="45" name="Text 30"/>
          <p:cNvSpPr/>
          <p:nvPr/>
        </p:nvSpPr>
        <p:spPr>
          <a:xfrm>
            <a:off x="4986338" y="3028950"/>
            <a:ext cx="189716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Configure resources and methods</a:t>
            </a:r>
            <a:endParaRPr lang="en-US" sz="900" dirty="0"/>
          </a:p>
        </p:txBody>
      </p:sp>
      <p:pic>
        <p:nvPicPr>
          <p:cNvPr id="46" name="Image 13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9175" y="3286125"/>
            <a:ext cx="100013" cy="114300"/>
          </a:xfrm>
          <a:prstGeom prst="rect">
            <a:avLst/>
          </a:prstGeom>
        </p:spPr>
      </p:pic>
      <p:sp>
        <p:nvSpPr>
          <p:cNvPr id="47" name="Text 31"/>
          <p:cNvSpPr/>
          <p:nvPr/>
        </p:nvSpPr>
        <p:spPr>
          <a:xfrm>
            <a:off x="4986338" y="3257550"/>
            <a:ext cx="1380976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Enable CORS and deploy</a:t>
            </a:r>
            <a:endParaRPr lang="en-US" sz="900" dirty="0"/>
          </a:p>
        </p:txBody>
      </p:sp>
      <p:sp>
        <p:nvSpPr>
          <p:cNvPr id="48" name="Shape 32"/>
          <p:cNvSpPr/>
          <p:nvPr/>
        </p:nvSpPr>
        <p:spPr>
          <a:xfrm>
            <a:off x="285750" y="3771900"/>
            <a:ext cx="4200525" cy="131445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9" name="Shape 33"/>
          <p:cNvSpPr/>
          <p:nvPr/>
        </p:nvSpPr>
        <p:spPr>
          <a:xfrm>
            <a:off x="285750" y="3771900"/>
            <a:ext cx="28575" cy="1314450"/>
          </a:xfrm>
          <a:prstGeom prst="rect">
            <a:avLst/>
          </a:prstGeom>
          <a:solidFill>
            <a:srgbClr val="EF444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0" name="Shape 34"/>
          <p:cNvSpPr/>
          <p:nvPr/>
        </p:nvSpPr>
        <p:spPr>
          <a:xfrm>
            <a:off x="457200" y="3943350"/>
            <a:ext cx="228600" cy="228600"/>
          </a:xfrm>
          <a:prstGeom prst="ellipse">
            <a:avLst/>
          </a:prstGeom>
          <a:solidFill>
            <a:srgbClr val="EF444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1" name="Text 35"/>
          <p:cNvSpPr/>
          <p:nvPr/>
        </p:nvSpPr>
        <p:spPr>
          <a:xfrm>
            <a:off x="457200" y="3943350"/>
            <a:ext cx="300038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</a:t>
            </a:r>
            <a:endParaRPr lang="en-US" sz="900" dirty="0"/>
          </a:p>
        </p:txBody>
      </p:sp>
      <p:sp>
        <p:nvSpPr>
          <p:cNvPr id="52" name="Text 36"/>
          <p:cNvSpPr/>
          <p:nvPr/>
        </p:nvSpPr>
        <p:spPr>
          <a:xfrm>
            <a:off x="771525" y="3957638"/>
            <a:ext cx="1394901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Testing &amp; Frontend</a:t>
            </a:r>
            <a:endParaRPr lang="en-US" sz="1125" dirty="0"/>
          </a:p>
        </p:txBody>
      </p:sp>
      <p:pic>
        <p:nvPicPr>
          <p:cNvPr id="53" name="Image 14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200" y="4314825"/>
            <a:ext cx="100013" cy="114300"/>
          </a:xfrm>
          <a:prstGeom prst="rect">
            <a:avLst/>
          </a:prstGeom>
        </p:spPr>
      </p:pic>
      <p:sp>
        <p:nvSpPr>
          <p:cNvPr id="54" name="Text 37"/>
          <p:cNvSpPr/>
          <p:nvPr/>
        </p:nvSpPr>
        <p:spPr>
          <a:xfrm>
            <a:off x="614363" y="4286250"/>
            <a:ext cx="106882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Test API endpoints</a:t>
            </a:r>
            <a:endParaRPr lang="en-US" sz="900" dirty="0"/>
          </a:p>
        </p:txBody>
      </p:sp>
      <p:pic>
        <p:nvPicPr>
          <p:cNvPr id="55" name="Image 15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200" y="4543425"/>
            <a:ext cx="100013" cy="114300"/>
          </a:xfrm>
          <a:prstGeom prst="rect">
            <a:avLst/>
          </a:prstGeom>
        </p:spPr>
      </p:pic>
      <p:sp>
        <p:nvSpPr>
          <p:cNvPr id="56" name="Text 38"/>
          <p:cNvSpPr/>
          <p:nvPr/>
        </p:nvSpPr>
        <p:spPr>
          <a:xfrm>
            <a:off x="614363" y="4514850"/>
            <a:ext cx="1264862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Create HTML frontend</a:t>
            </a:r>
            <a:endParaRPr lang="en-US" sz="900" dirty="0"/>
          </a:p>
        </p:txBody>
      </p:sp>
      <p:pic>
        <p:nvPicPr>
          <p:cNvPr id="57" name="Image 1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200" y="4772025"/>
            <a:ext cx="100013" cy="114300"/>
          </a:xfrm>
          <a:prstGeom prst="rect">
            <a:avLst/>
          </a:prstGeom>
        </p:spPr>
      </p:pic>
      <p:sp>
        <p:nvSpPr>
          <p:cNvPr id="58" name="Text 39"/>
          <p:cNvSpPr/>
          <p:nvPr/>
        </p:nvSpPr>
        <p:spPr>
          <a:xfrm>
            <a:off x="614363" y="4743450"/>
            <a:ext cx="119055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Host on S3 (optional)</a:t>
            </a:r>
            <a:endParaRPr lang="en-US" sz="900" dirty="0"/>
          </a:p>
        </p:txBody>
      </p:sp>
      <p:sp>
        <p:nvSpPr>
          <p:cNvPr id="59" name="Shape 40"/>
          <p:cNvSpPr/>
          <p:nvPr/>
        </p:nvSpPr>
        <p:spPr>
          <a:xfrm>
            <a:off x="4657725" y="3771900"/>
            <a:ext cx="4200525" cy="131445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0" name="Shape 41"/>
          <p:cNvSpPr/>
          <p:nvPr/>
        </p:nvSpPr>
        <p:spPr>
          <a:xfrm>
            <a:off x="4657725" y="3771900"/>
            <a:ext cx="28575" cy="1314450"/>
          </a:xfrm>
          <a:prstGeom prst="rect">
            <a:avLst/>
          </a:prstGeom>
          <a:solidFill>
            <a:srgbClr val="F59E0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1" name="Shape 42"/>
          <p:cNvSpPr/>
          <p:nvPr/>
        </p:nvSpPr>
        <p:spPr>
          <a:xfrm>
            <a:off x="4829175" y="3943350"/>
            <a:ext cx="228600" cy="228600"/>
          </a:xfrm>
          <a:prstGeom prst="ellipse">
            <a:avLst/>
          </a:prstGeom>
          <a:solidFill>
            <a:srgbClr val="F59E0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2" name="Text 43"/>
          <p:cNvSpPr/>
          <p:nvPr/>
        </p:nvSpPr>
        <p:spPr>
          <a:xfrm>
            <a:off x="4829175" y="3943350"/>
            <a:ext cx="300038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6</a:t>
            </a:r>
            <a:endParaRPr lang="en-US" sz="900" dirty="0"/>
          </a:p>
        </p:txBody>
      </p:sp>
      <p:sp>
        <p:nvSpPr>
          <p:cNvPr id="63" name="Text 44"/>
          <p:cNvSpPr/>
          <p:nvPr/>
        </p:nvSpPr>
        <p:spPr>
          <a:xfrm>
            <a:off x="5143500" y="3957638"/>
            <a:ext cx="1607344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Monitoring &amp; Cleanup</a:t>
            </a:r>
            <a:endParaRPr lang="en-US" sz="1125" dirty="0"/>
          </a:p>
        </p:txBody>
      </p:sp>
      <p:pic>
        <p:nvPicPr>
          <p:cNvPr id="64" name="Image 1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29175" y="4314825"/>
            <a:ext cx="100013" cy="114300"/>
          </a:xfrm>
          <a:prstGeom prst="rect">
            <a:avLst/>
          </a:prstGeom>
        </p:spPr>
      </p:pic>
      <p:sp>
        <p:nvSpPr>
          <p:cNvPr id="65" name="Text 45"/>
          <p:cNvSpPr/>
          <p:nvPr/>
        </p:nvSpPr>
        <p:spPr>
          <a:xfrm>
            <a:off x="4986338" y="4286250"/>
            <a:ext cx="172091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Set up CloudWatch monitoring</a:t>
            </a:r>
            <a:endParaRPr lang="en-US" sz="900" dirty="0"/>
          </a:p>
        </p:txBody>
      </p:sp>
      <p:pic>
        <p:nvPicPr>
          <p:cNvPr id="66" name="Image 18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29175" y="4543425"/>
            <a:ext cx="100013" cy="114300"/>
          </a:xfrm>
          <a:prstGeom prst="rect">
            <a:avLst/>
          </a:prstGeom>
        </p:spPr>
      </p:pic>
      <p:sp>
        <p:nvSpPr>
          <p:cNvPr id="67" name="Text 46"/>
          <p:cNvSpPr/>
          <p:nvPr/>
        </p:nvSpPr>
        <p:spPr>
          <a:xfrm>
            <a:off x="4986338" y="4514850"/>
            <a:ext cx="194276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Implement security enhancements</a:t>
            </a:r>
            <a:endParaRPr lang="en-US" sz="900" dirty="0"/>
          </a:p>
        </p:txBody>
      </p:sp>
      <p:pic>
        <p:nvPicPr>
          <p:cNvPr id="68" name="Image 19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29175" y="4772025"/>
            <a:ext cx="100013" cy="114300"/>
          </a:xfrm>
          <a:prstGeom prst="rect">
            <a:avLst/>
          </a:prstGeom>
        </p:spPr>
      </p:pic>
      <p:sp>
        <p:nvSpPr>
          <p:cNvPr id="69" name="Text 47"/>
          <p:cNvSpPr/>
          <p:nvPr/>
        </p:nvSpPr>
        <p:spPr>
          <a:xfrm>
            <a:off x="4986338" y="4743450"/>
            <a:ext cx="109570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Clean up resources</a:t>
            </a:r>
            <a:endParaRPr lang="en-US" sz="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957888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300038"/>
            <a:ext cx="225028" cy="25717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5078" y="285750"/>
            <a:ext cx="3966121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DynamoDB and Lambda Setup</a:t>
            </a:r>
            <a:endParaRPr lang="en-US" sz="2025" dirty="0"/>
          </a:p>
        </p:txBody>
      </p:sp>
      <p:sp>
        <p:nvSpPr>
          <p:cNvPr id="5" name="Shape 1"/>
          <p:cNvSpPr/>
          <p:nvPr/>
        </p:nvSpPr>
        <p:spPr>
          <a:xfrm>
            <a:off x="285750" y="800100"/>
            <a:ext cx="4200525" cy="220027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2"/>
          <p:cNvSpPr/>
          <p:nvPr/>
        </p:nvSpPr>
        <p:spPr>
          <a:xfrm>
            <a:off x="285750" y="800100"/>
            <a:ext cx="28575" cy="2200275"/>
          </a:xfrm>
          <a:prstGeom prst="rect">
            <a:avLst/>
          </a:prstGeom>
          <a:solidFill>
            <a:srgbClr val="10B981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000125"/>
            <a:ext cx="125016" cy="14287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67941" y="971550"/>
            <a:ext cx="1844399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DynamoDB Table Schema</a:t>
            </a:r>
            <a:endParaRPr lang="en-US" sz="1125" dirty="0"/>
          </a:p>
        </p:txBody>
      </p:sp>
      <p:sp>
        <p:nvSpPr>
          <p:cNvPr id="9" name="Shape 4"/>
          <p:cNvSpPr/>
          <p:nvPr/>
        </p:nvSpPr>
        <p:spPr>
          <a:xfrm>
            <a:off x="457200" y="1285875"/>
            <a:ext cx="3857625" cy="800100"/>
          </a:xfrm>
          <a:prstGeom prst="rect">
            <a:avLst/>
          </a:prstGeom>
          <a:solidFill>
            <a:srgbClr val="ECFDF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Text 5"/>
          <p:cNvSpPr/>
          <p:nvPr/>
        </p:nvSpPr>
        <p:spPr>
          <a:xfrm>
            <a:off x="542925" y="1371600"/>
            <a:ext cx="375761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Table: TodoItems</a:t>
            </a:r>
            <a:endParaRPr lang="en-US" sz="900" dirty="0"/>
          </a:p>
        </p:txBody>
      </p:sp>
      <p:sp>
        <p:nvSpPr>
          <p:cNvPr id="11" name="Text 6"/>
          <p:cNvSpPr/>
          <p:nvPr/>
        </p:nvSpPr>
        <p:spPr>
          <a:xfrm>
            <a:off x="542925" y="1575197"/>
            <a:ext cx="1239999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Partition Key: id (String)</a:t>
            </a:r>
            <a:endParaRPr lang="en-US" sz="788" dirty="0"/>
          </a:p>
        </p:txBody>
      </p:sp>
      <p:sp>
        <p:nvSpPr>
          <p:cNvPr id="12" name="Text 7"/>
          <p:cNvSpPr/>
          <p:nvPr/>
        </p:nvSpPr>
        <p:spPr>
          <a:xfrm>
            <a:off x="542925" y="1718072"/>
            <a:ext cx="1042374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Billing: On-demand</a:t>
            </a:r>
            <a:endParaRPr lang="en-US" sz="788" dirty="0"/>
          </a:p>
        </p:txBody>
      </p:sp>
      <p:sp>
        <p:nvSpPr>
          <p:cNvPr id="13" name="Text 8"/>
          <p:cNvSpPr/>
          <p:nvPr/>
        </p:nvSpPr>
        <p:spPr>
          <a:xfrm>
            <a:off x="542925" y="1860947"/>
            <a:ext cx="1070084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Encryption: Enabled</a:t>
            </a:r>
            <a:endParaRPr lang="en-US" sz="788" dirty="0"/>
          </a:p>
        </p:txBody>
      </p:sp>
      <p:sp>
        <p:nvSpPr>
          <p:cNvPr id="14" name="Shape 9"/>
          <p:cNvSpPr/>
          <p:nvPr/>
        </p:nvSpPr>
        <p:spPr>
          <a:xfrm>
            <a:off x="457200" y="2171700"/>
            <a:ext cx="3857625" cy="657225"/>
          </a:xfrm>
          <a:prstGeom prst="rect">
            <a:avLst/>
          </a:prstGeom>
          <a:solidFill>
            <a:srgbClr val="ECFDF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Text 10"/>
          <p:cNvSpPr/>
          <p:nvPr/>
        </p:nvSpPr>
        <p:spPr>
          <a:xfrm>
            <a:off x="542925" y="2257425"/>
            <a:ext cx="375761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Item Attributes:</a:t>
            </a:r>
            <a:endParaRPr lang="en-US" sz="900" dirty="0"/>
          </a:p>
        </p:txBody>
      </p:sp>
      <p:sp>
        <p:nvSpPr>
          <p:cNvPr id="16" name="Text 11"/>
          <p:cNvSpPr/>
          <p:nvPr/>
        </p:nvSpPr>
        <p:spPr>
          <a:xfrm>
            <a:off x="542925" y="2461022"/>
            <a:ext cx="1447335" cy="13573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title, description, completed</a:t>
            </a:r>
            <a:endParaRPr lang="en-US" sz="788" dirty="0"/>
          </a:p>
        </p:txBody>
      </p:sp>
      <p:sp>
        <p:nvSpPr>
          <p:cNvPr id="17" name="Text 12"/>
          <p:cNvSpPr/>
          <p:nvPr/>
        </p:nvSpPr>
        <p:spPr>
          <a:xfrm>
            <a:off x="542925" y="2603897"/>
            <a:ext cx="1717570" cy="13573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createdAt, updatedAt timestamps</a:t>
            </a:r>
            <a:endParaRPr lang="en-US" sz="788" dirty="0"/>
          </a:p>
        </p:txBody>
      </p:sp>
      <p:sp>
        <p:nvSpPr>
          <p:cNvPr id="18" name="Shape 13"/>
          <p:cNvSpPr/>
          <p:nvPr/>
        </p:nvSpPr>
        <p:spPr>
          <a:xfrm>
            <a:off x="285750" y="3171825"/>
            <a:ext cx="4200525" cy="128587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9" name="Shape 14"/>
          <p:cNvSpPr/>
          <p:nvPr/>
        </p:nvSpPr>
        <p:spPr>
          <a:xfrm>
            <a:off x="285750" y="3171825"/>
            <a:ext cx="28575" cy="1285875"/>
          </a:xfrm>
          <a:prstGeom prst="rect">
            <a:avLst/>
          </a:prstGeom>
          <a:solidFill>
            <a:srgbClr val="8B5CF6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2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3371850"/>
            <a:ext cx="142875" cy="142875"/>
          </a:xfrm>
          <a:prstGeom prst="rect">
            <a:avLst/>
          </a:prstGeom>
        </p:spPr>
      </p:pic>
      <p:sp>
        <p:nvSpPr>
          <p:cNvPr id="21" name="Text 15"/>
          <p:cNvSpPr/>
          <p:nvPr/>
        </p:nvSpPr>
        <p:spPr>
          <a:xfrm>
            <a:off x="685800" y="3343275"/>
            <a:ext cx="1574639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IAM Role Permissions</a:t>
            </a:r>
            <a:endParaRPr lang="en-US" sz="1125" dirty="0"/>
          </a:p>
        </p:txBody>
      </p:sp>
      <p:pic>
        <p:nvPicPr>
          <p:cNvPr id="2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3686175"/>
            <a:ext cx="100013" cy="114300"/>
          </a:xfrm>
          <a:prstGeom prst="rect">
            <a:avLst/>
          </a:prstGeom>
        </p:spPr>
      </p:pic>
      <p:sp>
        <p:nvSpPr>
          <p:cNvPr id="23" name="Text 16"/>
          <p:cNvSpPr/>
          <p:nvPr/>
        </p:nvSpPr>
        <p:spPr>
          <a:xfrm>
            <a:off x="614363" y="3657600"/>
            <a:ext cx="177851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AWSLambdaBasicExecutionRole</a:t>
            </a:r>
            <a:endParaRPr lang="en-US" sz="900" dirty="0"/>
          </a:p>
        </p:txBody>
      </p:sp>
      <p:pic>
        <p:nvPicPr>
          <p:cNvPr id="24" name="Image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3914775"/>
            <a:ext cx="100013" cy="114300"/>
          </a:xfrm>
          <a:prstGeom prst="rect">
            <a:avLst/>
          </a:prstGeom>
        </p:spPr>
      </p:pic>
      <p:sp>
        <p:nvSpPr>
          <p:cNvPr id="25" name="Text 17"/>
          <p:cNvSpPr/>
          <p:nvPr/>
        </p:nvSpPr>
        <p:spPr>
          <a:xfrm>
            <a:off x="614363" y="3886200"/>
            <a:ext cx="170331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DynamoDB CRUD permissions</a:t>
            </a:r>
            <a:endParaRPr lang="en-US" sz="900" dirty="0"/>
          </a:p>
        </p:txBody>
      </p:sp>
      <p:pic>
        <p:nvPicPr>
          <p:cNvPr id="26" name="Image 6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4143375"/>
            <a:ext cx="100013" cy="114300"/>
          </a:xfrm>
          <a:prstGeom prst="rect">
            <a:avLst/>
          </a:prstGeom>
        </p:spPr>
      </p:pic>
      <p:sp>
        <p:nvSpPr>
          <p:cNvPr id="27" name="Text 18"/>
          <p:cNvSpPr/>
          <p:nvPr/>
        </p:nvSpPr>
        <p:spPr>
          <a:xfrm>
            <a:off x="614363" y="4114800"/>
            <a:ext cx="1379497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CloudWatch Logs access</a:t>
            </a:r>
            <a:endParaRPr lang="en-US" sz="900" dirty="0"/>
          </a:p>
        </p:txBody>
      </p:sp>
      <p:sp>
        <p:nvSpPr>
          <p:cNvPr id="28" name="Shape 19"/>
          <p:cNvSpPr/>
          <p:nvPr/>
        </p:nvSpPr>
        <p:spPr>
          <a:xfrm>
            <a:off x="4657725" y="800100"/>
            <a:ext cx="4200525" cy="2500313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9" name="Shape 20"/>
          <p:cNvSpPr/>
          <p:nvPr/>
        </p:nvSpPr>
        <p:spPr>
          <a:xfrm>
            <a:off x="4657725" y="800100"/>
            <a:ext cx="28575" cy="2500313"/>
          </a:xfrm>
          <a:prstGeom prst="rect">
            <a:avLst/>
          </a:prstGeom>
          <a:solidFill>
            <a:srgbClr val="E5E7EB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30" name="Image 7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9175" y="1000125"/>
            <a:ext cx="107156" cy="142875"/>
          </a:xfrm>
          <a:prstGeom prst="rect">
            <a:avLst/>
          </a:prstGeom>
        </p:spPr>
      </p:pic>
      <p:sp>
        <p:nvSpPr>
          <p:cNvPr id="31" name="Text 21"/>
          <p:cNvSpPr/>
          <p:nvPr/>
        </p:nvSpPr>
        <p:spPr>
          <a:xfrm>
            <a:off x="5022056" y="971550"/>
            <a:ext cx="1974549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Lambda Function Structure</a:t>
            </a:r>
            <a:endParaRPr lang="en-US" sz="1125" dirty="0"/>
          </a:p>
        </p:txBody>
      </p:sp>
      <p:sp>
        <p:nvSpPr>
          <p:cNvPr id="32" name="Shape 22"/>
          <p:cNvSpPr/>
          <p:nvPr/>
        </p:nvSpPr>
        <p:spPr>
          <a:xfrm>
            <a:off x="4829175" y="1285875"/>
            <a:ext cx="3857625" cy="1843088"/>
          </a:xfrm>
          <a:prstGeom prst="rect">
            <a:avLst/>
          </a:prstGeom>
          <a:solidFill>
            <a:srgbClr val="1A202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3" name="Text 23"/>
          <p:cNvSpPr/>
          <p:nvPr/>
        </p:nvSpPr>
        <p:spPr>
          <a:xfrm>
            <a:off x="4914900" y="1371600"/>
            <a:ext cx="3757613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34D399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# Lambda handler function</a:t>
            </a:r>
            <a:endParaRPr lang="en-US" sz="675" dirty="0"/>
          </a:p>
        </p:txBody>
      </p:sp>
      <p:sp>
        <p:nvSpPr>
          <p:cNvPr id="34" name="Text 24"/>
          <p:cNvSpPr/>
          <p:nvPr/>
        </p:nvSpPr>
        <p:spPr>
          <a:xfrm>
            <a:off x="4914900" y="1500188"/>
            <a:ext cx="3757613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E2E8F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def lambda_handler(event, context):</a:t>
            </a:r>
            <a:endParaRPr lang="en-US" sz="675" dirty="0"/>
          </a:p>
        </p:txBody>
      </p:sp>
      <p:sp>
        <p:nvSpPr>
          <p:cNvPr id="35" name="Text 25"/>
          <p:cNvSpPr/>
          <p:nvPr/>
        </p:nvSpPr>
        <p:spPr>
          <a:xfrm>
            <a:off x="4914900" y="1628775"/>
            <a:ext cx="3757613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E2E8F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http_method = event['httpMethod']</a:t>
            </a:r>
            <a:endParaRPr lang="en-US" sz="675" dirty="0"/>
          </a:p>
        </p:txBody>
      </p:sp>
      <p:sp>
        <p:nvSpPr>
          <p:cNvPr id="36" name="Text 26"/>
          <p:cNvSpPr/>
          <p:nvPr/>
        </p:nvSpPr>
        <p:spPr>
          <a:xfrm>
            <a:off x="4914900" y="1757363"/>
            <a:ext cx="3757613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E2E8F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path = event['path']</a:t>
            </a:r>
            <a:endParaRPr lang="en-US" sz="675" dirty="0"/>
          </a:p>
        </p:txBody>
      </p:sp>
      <p:sp>
        <p:nvSpPr>
          <p:cNvPr id="37" name="Text 27"/>
          <p:cNvSpPr/>
          <p:nvPr/>
        </p:nvSpPr>
        <p:spPr>
          <a:xfrm>
            <a:off x="4914900" y="2014538"/>
            <a:ext cx="3757613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E2E8F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if http_method == 'GET':</a:t>
            </a:r>
            <a:endParaRPr lang="en-US" sz="675" dirty="0"/>
          </a:p>
        </p:txBody>
      </p:sp>
      <p:sp>
        <p:nvSpPr>
          <p:cNvPr id="38" name="Text 28"/>
          <p:cNvSpPr/>
          <p:nvPr/>
        </p:nvSpPr>
        <p:spPr>
          <a:xfrm>
            <a:off x="4914900" y="2143125"/>
            <a:ext cx="3757613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E2E8F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# Read operations</a:t>
            </a:r>
            <a:endParaRPr lang="en-US" sz="675" dirty="0"/>
          </a:p>
        </p:txBody>
      </p:sp>
      <p:sp>
        <p:nvSpPr>
          <p:cNvPr id="39" name="Text 29"/>
          <p:cNvSpPr/>
          <p:nvPr/>
        </p:nvSpPr>
        <p:spPr>
          <a:xfrm>
            <a:off x="4914900" y="2271713"/>
            <a:ext cx="3757613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E2E8F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elif http_method == 'POST':</a:t>
            </a:r>
            <a:endParaRPr lang="en-US" sz="675" dirty="0"/>
          </a:p>
        </p:txBody>
      </p:sp>
      <p:sp>
        <p:nvSpPr>
          <p:cNvPr id="40" name="Text 30"/>
          <p:cNvSpPr/>
          <p:nvPr/>
        </p:nvSpPr>
        <p:spPr>
          <a:xfrm>
            <a:off x="4914900" y="2400300"/>
            <a:ext cx="3757613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E2E8F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# Create operations</a:t>
            </a:r>
            <a:endParaRPr lang="en-US" sz="675" dirty="0"/>
          </a:p>
        </p:txBody>
      </p:sp>
      <p:sp>
        <p:nvSpPr>
          <p:cNvPr id="41" name="Text 31"/>
          <p:cNvSpPr/>
          <p:nvPr/>
        </p:nvSpPr>
        <p:spPr>
          <a:xfrm>
            <a:off x="4914900" y="2528888"/>
            <a:ext cx="3757613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E2E8F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elif http_method == 'PUT':</a:t>
            </a:r>
            <a:endParaRPr lang="en-US" sz="675" dirty="0"/>
          </a:p>
        </p:txBody>
      </p:sp>
      <p:sp>
        <p:nvSpPr>
          <p:cNvPr id="42" name="Text 32"/>
          <p:cNvSpPr/>
          <p:nvPr/>
        </p:nvSpPr>
        <p:spPr>
          <a:xfrm>
            <a:off x="4914900" y="2657475"/>
            <a:ext cx="3757613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E2E8F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# Update operations</a:t>
            </a:r>
            <a:endParaRPr lang="en-US" sz="675" dirty="0"/>
          </a:p>
        </p:txBody>
      </p:sp>
      <p:sp>
        <p:nvSpPr>
          <p:cNvPr id="43" name="Text 33"/>
          <p:cNvSpPr/>
          <p:nvPr/>
        </p:nvSpPr>
        <p:spPr>
          <a:xfrm>
            <a:off x="4914900" y="2786063"/>
            <a:ext cx="3757613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E2E8F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elif http_method == 'DELETE':</a:t>
            </a:r>
            <a:endParaRPr lang="en-US" sz="675" dirty="0"/>
          </a:p>
        </p:txBody>
      </p:sp>
      <p:sp>
        <p:nvSpPr>
          <p:cNvPr id="44" name="Text 34"/>
          <p:cNvSpPr/>
          <p:nvPr/>
        </p:nvSpPr>
        <p:spPr>
          <a:xfrm>
            <a:off x="4914900" y="2914650"/>
            <a:ext cx="3757613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E2E8F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# Delete operations</a:t>
            </a:r>
            <a:endParaRPr lang="en-US" sz="675" dirty="0"/>
          </a:p>
        </p:txBody>
      </p:sp>
      <p:sp>
        <p:nvSpPr>
          <p:cNvPr id="45" name="Shape 35"/>
          <p:cNvSpPr/>
          <p:nvPr/>
        </p:nvSpPr>
        <p:spPr>
          <a:xfrm>
            <a:off x="4657725" y="3471863"/>
            <a:ext cx="4200525" cy="220027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6" name="Shape 36"/>
          <p:cNvSpPr/>
          <p:nvPr/>
        </p:nvSpPr>
        <p:spPr>
          <a:xfrm>
            <a:off x="4657725" y="3471863"/>
            <a:ext cx="28575" cy="2200275"/>
          </a:xfrm>
          <a:prstGeom prst="rect">
            <a:avLst/>
          </a:prstGeom>
          <a:solidFill>
            <a:srgbClr val="3B82F6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7" name="Image 8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29175" y="3671888"/>
            <a:ext cx="142875" cy="142875"/>
          </a:xfrm>
          <a:prstGeom prst="rect">
            <a:avLst/>
          </a:prstGeom>
        </p:spPr>
      </p:pic>
      <p:sp>
        <p:nvSpPr>
          <p:cNvPr id="48" name="Text 37"/>
          <p:cNvSpPr/>
          <p:nvPr/>
        </p:nvSpPr>
        <p:spPr>
          <a:xfrm>
            <a:off x="5057775" y="3643313"/>
            <a:ext cx="1639491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Lambda Configuration</a:t>
            </a:r>
            <a:endParaRPr lang="en-US" sz="1125" dirty="0"/>
          </a:p>
        </p:txBody>
      </p:sp>
      <p:sp>
        <p:nvSpPr>
          <p:cNvPr id="49" name="Shape 38"/>
          <p:cNvSpPr/>
          <p:nvPr/>
        </p:nvSpPr>
        <p:spPr>
          <a:xfrm>
            <a:off x="4829175" y="3957638"/>
            <a:ext cx="3857625" cy="800100"/>
          </a:xfrm>
          <a:prstGeom prst="rect">
            <a:avLst/>
          </a:prstGeom>
          <a:solidFill>
            <a:srgbClr val="EFF6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0" name="Text 39"/>
          <p:cNvSpPr/>
          <p:nvPr/>
        </p:nvSpPr>
        <p:spPr>
          <a:xfrm>
            <a:off x="4914900" y="4043363"/>
            <a:ext cx="375761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Runtime Settings:</a:t>
            </a:r>
            <a:endParaRPr lang="en-US" sz="900" dirty="0"/>
          </a:p>
        </p:txBody>
      </p:sp>
      <p:sp>
        <p:nvSpPr>
          <p:cNvPr id="51" name="Text 40"/>
          <p:cNvSpPr/>
          <p:nvPr/>
        </p:nvSpPr>
        <p:spPr>
          <a:xfrm>
            <a:off x="4914900" y="4246959"/>
            <a:ext cx="108448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Runtime: Python 3.9</a:t>
            </a:r>
            <a:endParaRPr lang="en-US" sz="788" dirty="0"/>
          </a:p>
        </p:txBody>
      </p:sp>
      <p:sp>
        <p:nvSpPr>
          <p:cNvPr id="52" name="Text 41"/>
          <p:cNvSpPr/>
          <p:nvPr/>
        </p:nvSpPr>
        <p:spPr>
          <a:xfrm>
            <a:off x="4914900" y="4389834"/>
            <a:ext cx="934659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Memory: 256 MB</a:t>
            </a:r>
            <a:endParaRPr lang="en-US" sz="788" dirty="0"/>
          </a:p>
        </p:txBody>
      </p:sp>
      <p:sp>
        <p:nvSpPr>
          <p:cNvPr id="53" name="Text 42"/>
          <p:cNvSpPr/>
          <p:nvPr/>
        </p:nvSpPr>
        <p:spPr>
          <a:xfrm>
            <a:off x="4914900" y="4532709"/>
            <a:ext cx="1102091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Timeout: 15 seconds</a:t>
            </a:r>
            <a:endParaRPr lang="en-US" sz="788" dirty="0"/>
          </a:p>
        </p:txBody>
      </p:sp>
      <p:sp>
        <p:nvSpPr>
          <p:cNvPr id="54" name="Shape 43"/>
          <p:cNvSpPr/>
          <p:nvPr/>
        </p:nvSpPr>
        <p:spPr>
          <a:xfrm>
            <a:off x="4829175" y="4843463"/>
            <a:ext cx="3857625" cy="657225"/>
          </a:xfrm>
          <a:prstGeom prst="rect">
            <a:avLst/>
          </a:prstGeom>
          <a:solidFill>
            <a:srgbClr val="EFF6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5" name="Text 44"/>
          <p:cNvSpPr/>
          <p:nvPr/>
        </p:nvSpPr>
        <p:spPr>
          <a:xfrm>
            <a:off x="4914900" y="4929188"/>
            <a:ext cx="375761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Environment Variables:</a:t>
            </a:r>
            <a:endParaRPr lang="en-US" sz="900" dirty="0"/>
          </a:p>
        </p:txBody>
      </p:sp>
      <p:sp>
        <p:nvSpPr>
          <p:cNvPr id="56" name="Text 45"/>
          <p:cNvSpPr/>
          <p:nvPr/>
        </p:nvSpPr>
        <p:spPr>
          <a:xfrm>
            <a:off x="4914900" y="5132784"/>
            <a:ext cx="1303009" cy="13573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TABLE_NAME: TodoItems</a:t>
            </a:r>
            <a:endParaRPr lang="en-US" sz="788" dirty="0"/>
          </a:p>
        </p:txBody>
      </p:sp>
      <p:sp>
        <p:nvSpPr>
          <p:cNvPr id="57" name="Text 46"/>
          <p:cNvSpPr/>
          <p:nvPr/>
        </p:nvSpPr>
        <p:spPr>
          <a:xfrm>
            <a:off x="4914900" y="5275659"/>
            <a:ext cx="1246584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AWS_REGION: us-east-1</a:t>
            </a:r>
            <a:endParaRPr lang="en-US" sz="788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20077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300038"/>
            <a:ext cx="321469" cy="25717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21519" y="285750"/>
            <a:ext cx="3552844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API Gateway Configuration</a:t>
            </a:r>
            <a:endParaRPr lang="en-US" sz="2025" dirty="0"/>
          </a:p>
        </p:txBody>
      </p:sp>
      <p:sp>
        <p:nvSpPr>
          <p:cNvPr id="5" name="Shape 1"/>
          <p:cNvSpPr/>
          <p:nvPr/>
        </p:nvSpPr>
        <p:spPr>
          <a:xfrm>
            <a:off x="285750" y="800100"/>
            <a:ext cx="4200525" cy="220027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2"/>
          <p:cNvSpPr/>
          <p:nvPr/>
        </p:nvSpPr>
        <p:spPr>
          <a:xfrm>
            <a:off x="285750" y="800100"/>
            <a:ext cx="28575" cy="2200275"/>
          </a:xfrm>
          <a:prstGeom prst="rect">
            <a:avLst/>
          </a:prstGeom>
          <a:solidFill>
            <a:srgbClr val="3B82F6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000125"/>
            <a:ext cx="160734" cy="14287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03659" y="971550"/>
            <a:ext cx="1370177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REST API Structure</a:t>
            </a:r>
            <a:endParaRPr lang="en-US" sz="1125" dirty="0"/>
          </a:p>
        </p:txBody>
      </p:sp>
      <p:sp>
        <p:nvSpPr>
          <p:cNvPr id="9" name="Shape 4"/>
          <p:cNvSpPr/>
          <p:nvPr/>
        </p:nvSpPr>
        <p:spPr>
          <a:xfrm>
            <a:off x="457200" y="1285875"/>
            <a:ext cx="3857625" cy="800100"/>
          </a:xfrm>
          <a:prstGeom prst="rect">
            <a:avLst/>
          </a:prstGeom>
          <a:solidFill>
            <a:srgbClr val="EFF6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Text 5"/>
          <p:cNvSpPr/>
          <p:nvPr/>
        </p:nvSpPr>
        <p:spPr>
          <a:xfrm>
            <a:off x="542925" y="1371600"/>
            <a:ext cx="375761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Resources:</a:t>
            </a:r>
            <a:endParaRPr lang="en-US" sz="900" dirty="0"/>
          </a:p>
        </p:txBody>
      </p:sp>
      <p:sp>
        <p:nvSpPr>
          <p:cNvPr id="11" name="Text 6"/>
          <p:cNvSpPr/>
          <p:nvPr/>
        </p:nvSpPr>
        <p:spPr>
          <a:xfrm>
            <a:off x="542925" y="1575197"/>
            <a:ext cx="890346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/ (root resource)</a:t>
            </a:r>
            <a:endParaRPr lang="en-US" sz="788" dirty="0"/>
          </a:p>
        </p:txBody>
      </p:sp>
      <p:sp>
        <p:nvSpPr>
          <p:cNvPr id="12" name="Text 7"/>
          <p:cNvSpPr/>
          <p:nvPr/>
        </p:nvSpPr>
        <p:spPr>
          <a:xfrm>
            <a:off x="542925" y="1718072"/>
            <a:ext cx="973559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/todos (collection)</a:t>
            </a:r>
            <a:endParaRPr lang="en-US" sz="788" dirty="0"/>
          </a:p>
        </p:txBody>
      </p:sp>
      <p:sp>
        <p:nvSpPr>
          <p:cNvPr id="13" name="Text 8"/>
          <p:cNvSpPr/>
          <p:nvPr/>
        </p:nvSpPr>
        <p:spPr>
          <a:xfrm>
            <a:off x="542925" y="1860947"/>
            <a:ext cx="1419932" cy="13573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/todos/{id} (individual item)</a:t>
            </a:r>
            <a:endParaRPr lang="en-US" sz="788" dirty="0"/>
          </a:p>
        </p:txBody>
      </p:sp>
      <p:sp>
        <p:nvSpPr>
          <p:cNvPr id="14" name="Shape 9"/>
          <p:cNvSpPr/>
          <p:nvPr/>
        </p:nvSpPr>
        <p:spPr>
          <a:xfrm>
            <a:off x="457200" y="2171700"/>
            <a:ext cx="3857625" cy="657225"/>
          </a:xfrm>
          <a:prstGeom prst="rect">
            <a:avLst/>
          </a:prstGeom>
          <a:solidFill>
            <a:srgbClr val="EFF6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Text 10"/>
          <p:cNvSpPr/>
          <p:nvPr/>
        </p:nvSpPr>
        <p:spPr>
          <a:xfrm>
            <a:off x="542925" y="2257425"/>
            <a:ext cx="375761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HTTP Methods:</a:t>
            </a:r>
            <a:endParaRPr lang="en-US" sz="900" dirty="0"/>
          </a:p>
        </p:txBody>
      </p:sp>
      <p:sp>
        <p:nvSpPr>
          <p:cNvPr id="16" name="Text 11"/>
          <p:cNvSpPr/>
          <p:nvPr/>
        </p:nvSpPr>
        <p:spPr>
          <a:xfrm>
            <a:off x="542925" y="2461022"/>
            <a:ext cx="1245691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GET, POST, PUT, DELETE</a:t>
            </a:r>
            <a:endParaRPr lang="en-US" sz="788" dirty="0"/>
          </a:p>
        </p:txBody>
      </p:sp>
      <p:sp>
        <p:nvSpPr>
          <p:cNvPr id="17" name="Text 12"/>
          <p:cNvSpPr/>
          <p:nvPr/>
        </p:nvSpPr>
        <p:spPr>
          <a:xfrm>
            <a:off x="542925" y="2603897"/>
            <a:ext cx="1445521" cy="13573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OPTIONS for CORS preflight</a:t>
            </a:r>
            <a:endParaRPr lang="en-US" sz="788" dirty="0"/>
          </a:p>
        </p:txBody>
      </p:sp>
      <p:sp>
        <p:nvSpPr>
          <p:cNvPr id="18" name="Shape 13"/>
          <p:cNvSpPr/>
          <p:nvPr/>
        </p:nvSpPr>
        <p:spPr>
          <a:xfrm>
            <a:off x="285750" y="3171825"/>
            <a:ext cx="4200525" cy="128587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9" name="Shape 14"/>
          <p:cNvSpPr/>
          <p:nvPr/>
        </p:nvSpPr>
        <p:spPr>
          <a:xfrm>
            <a:off x="285750" y="3171825"/>
            <a:ext cx="28575" cy="1285875"/>
          </a:xfrm>
          <a:prstGeom prst="rect">
            <a:avLst/>
          </a:prstGeom>
          <a:solidFill>
            <a:srgbClr val="10B981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2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3371850"/>
            <a:ext cx="142875" cy="142875"/>
          </a:xfrm>
          <a:prstGeom prst="rect">
            <a:avLst/>
          </a:prstGeom>
        </p:spPr>
      </p:pic>
      <p:sp>
        <p:nvSpPr>
          <p:cNvPr id="21" name="Text 15"/>
          <p:cNvSpPr/>
          <p:nvPr/>
        </p:nvSpPr>
        <p:spPr>
          <a:xfrm>
            <a:off x="685800" y="3343275"/>
            <a:ext cx="1447921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CORS Configuration</a:t>
            </a:r>
            <a:endParaRPr lang="en-US" sz="1125" dirty="0"/>
          </a:p>
        </p:txBody>
      </p:sp>
      <p:pic>
        <p:nvPicPr>
          <p:cNvPr id="2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3686175"/>
            <a:ext cx="114300" cy="114300"/>
          </a:xfrm>
          <a:prstGeom prst="rect">
            <a:avLst/>
          </a:prstGeom>
        </p:spPr>
      </p:pic>
      <p:sp>
        <p:nvSpPr>
          <p:cNvPr id="23" name="Text 16"/>
          <p:cNvSpPr/>
          <p:nvPr/>
        </p:nvSpPr>
        <p:spPr>
          <a:xfrm>
            <a:off x="628650" y="3657600"/>
            <a:ext cx="16838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Access-Control-Allow-Origin: *</a:t>
            </a:r>
            <a:endParaRPr lang="en-US" sz="900" dirty="0"/>
          </a:p>
        </p:txBody>
      </p:sp>
      <p:pic>
        <p:nvPicPr>
          <p:cNvPr id="24" name="Image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3914775"/>
            <a:ext cx="114300" cy="114300"/>
          </a:xfrm>
          <a:prstGeom prst="rect">
            <a:avLst/>
          </a:prstGeom>
        </p:spPr>
      </p:pic>
      <p:sp>
        <p:nvSpPr>
          <p:cNvPr id="25" name="Text 17"/>
          <p:cNvSpPr/>
          <p:nvPr/>
        </p:nvSpPr>
        <p:spPr>
          <a:xfrm>
            <a:off x="628650" y="3886200"/>
            <a:ext cx="1623529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Allow-Headers: Content-Type</a:t>
            </a:r>
            <a:endParaRPr lang="en-US" sz="900" dirty="0"/>
          </a:p>
        </p:txBody>
      </p:sp>
      <p:pic>
        <p:nvPicPr>
          <p:cNvPr id="26" name="Image 6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4143375"/>
            <a:ext cx="114300" cy="114300"/>
          </a:xfrm>
          <a:prstGeom prst="rect">
            <a:avLst/>
          </a:prstGeom>
        </p:spPr>
      </p:pic>
      <p:sp>
        <p:nvSpPr>
          <p:cNvPr id="27" name="Text 18"/>
          <p:cNvSpPr/>
          <p:nvPr/>
        </p:nvSpPr>
        <p:spPr>
          <a:xfrm>
            <a:off x="628650" y="4114800"/>
            <a:ext cx="191075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Allow-Methods: All CRUD methods</a:t>
            </a:r>
            <a:endParaRPr lang="en-US" sz="900" dirty="0"/>
          </a:p>
        </p:txBody>
      </p:sp>
      <p:sp>
        <p:nvSpPr>
          <p:cNvPr id="28" name="Shape 19"/>
          <p:cNvSpPr/>
          <p:nvPr/>
        </p:nvSpPr>
        <p:spPr>
          <a:xfrm>
            <a:off x="4657725" y="800100"/>
            <a:ext cx="4200525" cy="260032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9" name="Shape 20"/>
          <p:cNvSpPr/>
          <p:nvPr/>
        </p:nvSpPr>
        <p:spPr>
          <a:xfrm>
            <a:off x="4657725" y="800100"/>
            <a:ext cx="28575" cy="2600325"/>
          </a:xfrm>
          <a:prstGeom prst="rect">
            <a:avLst/>
          </a:prstGeom>
          <a:solidFill>
            <a:srgbClr val="8B5CF6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30" name="Image 7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9175" y="1000125"/>
            <a:ext cx="142875" cy="142875"/>
          </a:xfrm>
          <a:prstGeom prst="rect">
            <a:avLst/>
          </a:prstGeom>
        </p:spPr>
      </p:pic>
      <p:sp>
        <p:nvSpPr>
          <p:cNvPr id="31" name="Text 21"/>
          <p:cNvSpPr/>
          <p:nvPr/>
        </p:nvSpPr>
        <p:spPr>
          <a:xfrm>
            <a:off x="5057775" y="971550"/>
            <a:ext cx="104457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API Endpoints</a:t>
            </a:r>
            <a:endParaRPr lang="en-US" sz="1125" dirty="0"/>
          </a:p>
        </p:txBody>
      </p:sp>
      <p:sp>
        <p:nvSpPr>
          <p:cNvPr id="32" name="Shape 22"/>
          <p:cNvSpPr/>
          <p:nvPr/>
        </p:nvSpPr>
        <p:spPr>
          <a:xfrm>
            <a:off x="4829175" y="1285875"/>
            <a:ext cx="3857625" cy="342900"/>
          </a:xfrm>
          <a:prstGeom prst="rect">
            <a:avLst/>
          </a:prstGeom>
          <a:solidFill>
            <a:srgbClr val="F5F3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3" name="Shape 23"/>
          <p:cNvSpPr/>
          <p:nvPr/>
        </p:nvSpPr>
        <p:spPr>
          <a:xfrm>
            <a:off x="4914900" y="1371600"/>
            <a:ext cx="274030" cy="171450"/>
          </a:xfrm>
          <a:prstGeom prst="rect">
            <a:avLst/>
          </a:prstGeom>
          <a:solidFill>
            <a:srgbClr val="10B98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4" name="Text 24"/>
          <p:cNvSpPr/>
          <p:nvPr/>
        </p:nvSpPr>
        <p:spPr>
          <a:xfrm>
            <a:off x="4914900" y="1371600"/>
            <a:ext cx="345467" cy="17145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67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GET</a:t>
            </a:r>
            <a:endParaRPr lang="en-US" sz="675" dirty="0"/>
          </a:p>
        </p:txBody>
      </p:sp>
      <p:sp>
        <p:nvSpPr>
          <p:cNvPr id="35" name="Text 25"/>
          <p:cNvSpPr/>
          <p:nvPr/>
        </p:nvSpPr>
        <p:spPr>
          <a:xfrm>
            <a:off x="5274655" y="1371600"/>
            <a:ext cx="118736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/todos - List all todos</a:t>
            </a:r>
            <a:endParaRPr lang="en-US" sz="900" dirty="0"/>
          </a:p>
        </p:txBody>
      </p:sp>
      <p:sp>
        <p:nvSpPr>
          <p:cNvPr id="36" name="Shape 26"/>
          <p:cNvSpPr/>
          <p:nvPr/>
        </p:nvSpPr>
        <p:spPr>
          <a:xfrm>
            <a:off x="4829175" y="1685925"/>
            <a:ext cx="3857625" cy="342900"/>
          </a:xfrm>
          <a:prstGeom prst="rect">
            <a:avLst/>
          </a:prstGeom>
          <a:solidFill>
            <a:srgbClr val="F5F3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7" name="Shape 27"/>
          <p:cNvSpPr/>
          <p:nvPr/>
        </p:nvSpPr>
        <p:spPr>
          <a:xfrm>
            <a:off x="4914900" y="1771650"/>
            <a:ext cx="333245" cy="171450"/>
          </a:xfrm>
          <a:prstGeom prst="rect">
            <a:avLst/>
          </a:prstGeom>
          <a:solidFill>
            <a:srgbClr val="3B82F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8" name="Text 28"/>
          <p:cNvSpPr/>
          <p:nvPr/>
        </p:nvSpPr>
        <p:spPr>
          <a:xfrm>
            <a:off x="4914900" y="1771650"/>
            <a:ext cx="404682" cy="17145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67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POST</a:t>
            </a:r>
            <a:endParaRPr lang="en-US" sz="675" dirty="0"/>
          </a:p>
        </p:txBody>
      </p:sp>
      <p:sp>
        <p:nvSpPr>
          <p:cNvPr id="39" name="Text 29"/>
          <p:cNvSpPr/>
          <p:nvPr/>
        </p:nvSpPr>
        <p:spPr>
          <a:xfrm>
            <a:off x="5333870" y="1771650"/>
            <a:ext cx="139825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/todos - Create new todo</a:t>
            </a:r>
            <a:endParaRPr lang="en-US" sz="900" dirty="0"/>
          </a:p>
        </p:txBody>
      </p:sp>
      <p:sp>
        <p:nvSpPr>
          <p:cNvPr id="40" name="Shape 30"/>
          <p:cNvSpPr/>
          <p:nvPr/>
        </p:nvSpPr>
        <p:spPr>
          <a:xfrm>
            <a:off x="4829175" y="2085975"/>
            <a:ext cx="3857625" cy="342900"/>
          </a:xfrm>
          <a:prstGeom prst="rect">
            <a:avLst/>
          </a:prstGeom>
          <a:solidFill>
            <a:srgbClr val="F5F3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1" name="Shape 31"/>
          <p:cNvSpPr/>
          <p:nvPr/>
        </p:nvSpPr>
        <p:spPr>
          <a:xfrm>
            <a:off x="4914900" y="2171700"/>
            <a:ext cx="274030" cy="171450"/>
          </a:xfrm>
          <a:prstGeom prst="rect">
            <a:avLst/>
          </a:prstGeom>
          <a:solidFill>
            <a:srgbClr val="10B98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2" name="Text 32"/>
          <p:cNvSpPr/>
          <p:nvPr/>
        </p:nvSpPr>
        <p:spPr>
          <a:xfrm>
            <a:off x="4914900" y="2171700"/>
            <a:ext cx="345467" cy="17145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67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GET</a:t>
            </a:r>
            <a:endParaRPr lang="en-US" sz="675" dirty="0"/>
          </a:p>
        </p:txBody>
      </p:sp>
      <p:sp>
        <p:nvSpPr>
          <p:cNvPr id="43" name="Text 33"/>
          <p:cNvSpPr/>
          <p:nvPr/>
        </p:nvSpPr>
        <p:spPr>
          <a:xfrm>
            <a:off x="5274655" y="2171700"/>
            <a:ext cx="163977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/todos/{id} - Get specific todo</a:t>
            </a:r>
            <a:endParaRPr lang="en-US" sz="900" dirty="0"/>
          </a:p>
        </p:txBody>
      </p:sp>
      <p:sp>
        <p:nvSpPr>
          <p:cNvPr id="44" name="Shape 34"/>
          <p:cNvSpPr/>
          <p:nvPr/>
        </p:nvSpPr>
        <p:spPr>
          <a:xfrm>
            <a:off x="4829175" y="2486025"/>
            <a:ext cx="3857625" cy="342900"/>
          </a:xfrm>
          <a:prstGeom prst="rect">
            <a:avLst/>
          </a:prstGeom>
          <a:solidFill>
            <a:srgbClr val="F5F3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5" name="Text 35"/>
          <p:cNvSpPr/>
          <p:nvPr/>
        </p:nvSpPr>
        <p:spPr>
          <a:xfrm>
            <a:off x="4914900" y="2571750"/>
            <a:ext cx="354034" cy="17145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67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PUT</a:t>
            </a:r>
            <a:endParaRPr lang="en-US" sz="675" dirty="0"/>
          </a:p>
        </p:txBody>
      </p:sp>
      <p:sp>
        <p:nvSpPr>
          <p:cNvPr id="46" name="Text 36"/>
          <p:cNvSpPr/>
          <p:nvPr/>
        </p:nvSpPr>
        <p:spPr>
          <a:xfrm>
            <a:off x="5283222" y="2571750"/>
            <a:ext cx="141756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/todos/{id} - Update todo</a:t>
            </a:r>
            <a:endParaRPr lang="en-US" sz="900" dirty="0"/>
          </a:p>
        </p:txBody>
      </p:sp>
      <p:sp>
        <p:nvSpPr>
          <p:cNvPr id="47" name="Shape 37"/>
          <p:cNvSpPr/>
          <p:nvPr/>
        </p:nvSpPr>
        <p:spPr>
          <a:xfrm>
            <a:off x="4829175" y="2886075"/>
            <a:ext cx="3857625" cy="342900"/>
          </a:xfrm>
          <a:prstGeom prst="rect">
            <a:avLst/>
          </a:prstGeom>
          <a:solidFill>
            <a:srgbClr val="F5F3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8" name="Shape 38"/>
          <p:cNvSpPr/>
          <p:nvPr/>
        </p:nvSpPr>
        <p:spPr>
          <a:xfrm>
            <a:off x="4914900" y="2971800"/>
            <a:ext cx="274197" cy="171450"/>
          </a:xfrm>
          <a:prstGeom prst="rect">
            <a:avLst/>
          </a:prstGeom>
          <a:solidFill>
            <a:srgbClr val="EF444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9" name="Text 39"/>
          <p:cNvSpPr/>
          <p:nvPr/>
        </p:nvSpPr>
        <p:spPr>
          <a:xfrm>
            <a:off x="4914900" y="2971800"/>
            <a:ext cx="345635" cy="17145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67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DEL</a:t>
            </a:r>
            <a:endParaRPr lang="en-US" sz="675" dirty="0"/>
          </a:p>
        </p:txBody>
      </p:sp>
      <p:sp>
        <p:nvSpPr>
          <p:cNvPr id="50" name="Text 40"/>
          <p:cNvSpPr/>
          <p:nvPr/>
        </p:nvSpPr>
        <p:spPr>
          <a:xfrm>
            <a:off x="5274822" y="2971800"/>
            <a:ext cx="1371154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/todos/{id} - Delete todo</a:t>
            </a:r>
            <a:endParaRPr lang="en-US" sz="900" dirty="0"/>
          </a:p>
        </p:txBody>
      </p:sp>
      <p:sp>
        <p:nvSpPr>
          <p:cNvPr id="51" name="Shape 41"/>
          <p:cNvSpPr/>
          <p:nvPr/>
        </p:nvSpPr>
        <p:spPr>
          <a:xfrm>
            <a:off x="4657725" y="3571875"/>
            <a:ext cx="4200525" cy="151447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2" name="Shape 42"/>
          <p:cNvSpPr/>
          <p:nvPr/>
        </p:nvSpPr>
        <p:spPr>
          <a:xfrm>
            <a:off x="4657725" y="3571875"/>
            <a:ext cx="28575" cy="1514475"/>
          </a:xfrm>
          <a:prstGeom prst="rect">
            <a:avLst/>
          </a:prstGeom>
          <a:solidFill>
            <a:srgbClr val="E5E7EB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53" name="Image 8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29175" y="3771900"/>
            <a:ext cx="142875" cy="142875"/>
          </a:xfrm>
          <a:prstGeom prst="rect">
            <a:avLst/>
          </a:prstGeom>
        </p:spPr>
      </p:pic>
      <p:sp>
        <p:nvSpPr>
          <p:cNvPr id="54" name="Text 43"/>
          <p:cNvSpPr/>
          <p:nvPr/>
        </p:nvSpPr>
        <p:spPr>
          <a:xfrm>
            <a:off x="5057775" y="3743325"/>
            <a:ext cx="92355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Deployment</a:t>
            </a:r>
            <a:endParaRPr lang="en-US" sz="1125" dirty="0"/>
          </a:p>
        </p:txBody>
      </p:sp>
      <p:pic>
        <p:nvPicPr>
          <p:cNvPr id="55" name="Image 9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29175" y="4086225"/>
            <a:ext cx="100013" cy="114300"/>
          </a:xfrm>
          <a:prstGeom prst="rect">
            <a:avLst/>
          </a:prstGeom>
        </p:spPr>
      </p:pic>
      <p:sp>
        <p:nvSpPr>
          <p:cNvPr id="56" name="Text 44"/>
          <p:cNvSpPr/>
          <p:nvPr/>
        </p:nvSpPr>
        <p:spPr>
          <a:xfrm>
            <a:off x="4986338" y="4057650"/>
            <a:ext cx="1773157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Create deployment stage (prod)</a:t>
            </a:r>
            <a:endParaRPr lang="en-US" sz="900" dirty="0"/>
          </a:p>
        </p:txBody>
      </p:sp>
      <p:pic>
        <p:nvPicPr>
          <p:cNvPr id="57" name="Image 10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29175" y="4314825"/>
            <a:ext cx="100013" cy="114300"/>
          </a:xfrm>
          <a:prstGeom prst="rect">
            <a:avLst/>
          </a:prstGeom>
        </p:spPr>
      </p:pic>
      <p:sp>
        <p:nvSpPr>
          <p:cNvPr id="58" name="Text 45"/>
          <p:cNvSpPr/>
          <p:nvPr/>
        </p:nvSpPr>
        <p:spPr>
          <a:xfrm>
            <a:off x="4986338" y="4286250"/>
            <a:ext cx="11958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Generate invoke URL</a:t>
            </a:r>
            <a:endParaRPr lang="en-US" sz="900" dirty="0"/>
          </a:p>
        </p:txBody>
      </p:sp>
      <p:pic>
        <p:nvPicPr>
          <p:cNvPr id="59" name="Image 11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29175" y="4543425"/>
            <a:ext cx="100013" cy="114300"/>
          </a:xfrm>
          <a:prstGeom prst="rect">
            <a:avLst/>
          </a:prstGeom>
        </p:spPr>
      </p:pic>
      <p:sp>
        <p:nvSpPr>
          <p:cNvPr id="60" name="Text 46"/>
          <p:cNvSpPr/>
          <p:nvPr/>
        </p:nvSpPr>
        <p:spPr>
          <a:xfrm>
            <a:off x="4986338" y="4514850"/>
            <a:ext cx="1576787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Enable API Gateway logging</a:t>
            </a:r>
            <a:endParaRPr lang="en-US" sz="900" dirty="0"/>
          </a:p>
        </p:txBody>
      </p:sp>
      <p:pic>
        <p:nvPicPr>
          <p:cNvPr id="61" name="Image 12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29175" y="4772025"/>
            <a:ext cx="100013" cy="114300"/>
          </a:xfrm>
          <a:prstGeom prst="rect">
            <a:avLst/>
          </a:prstGeom>
        </p:spPr>
      </p:pic>
      <p:sp>
        <p:nvSpPr>
          <p:cNvPr id="62" name="Text 47"/>
          <p:cNvSpPr/>
          <p:nvPr/>
        </p:nvSpPr>
        <p:spPr>
          <a:xfrm>
            <a:off x="4986338" y="4743450"/>
            <a:ext cx="1682632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Configure throttling (optional)</a:t>
            </a:r>
            <a:endParaRPr lang="en-US" sz="900" dirty="0"/>
          </a:p>
        </p:txBody>
      </p:sp>
      <p:sp>
        <p:nvSpPr>
          <p:cNvPr id="63" name="Shape 48"/>
          <p:cNvSpPr/>
          <p:nvPr/>
        </p:nvSpPr>
        <p:spPr>
          <a:xfrm>
            <a:off x="285750" y="5257800"/>
            <a:ext cx="8572500" cy="657225"/>
          </a:xfrm>
          <a:prstGeom prst="rect">
            <a:avLst/>
          </a:prstGeom>
          <a:solidFill>
            <a:srgbClr val="F3F4F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4" name="Text 49"/>
          <p:cNvSpPr/>
          <p:nvPr/>
        </p:nvSpPr>
        <p:spPr>
          <a:xfrm>
            <a:off x="400050" y="5372100"/>
            <a:ext cx="84153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13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RESTful API Design Principles</a:t>
            </a:r>
            <a:endParaRPr lang="en-US" sz="1013" dirty="0"/>
          </a:p>
        </p:txBody>
      </p:sp>
      <p:pic>
        <p:nvPicPr>
          <p:cNvPr id="65" name="Image 13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56948" y="5657850"/>
            <a:ext cx="114300" cy="114300"/>
          </a:xfrm>
          <a:prstGeom prst="rect">
            <a:avLst/>
          </a:prstGeom>
        </p:spPr>
      </p:pic>
      <p:sp>
        <p:nvSpPr>
          <p:cNvPr id="66" name="Text 50"/>
          <p:cNvSpPr/>
          <p:nvPr/>
        </p:nvSpPr>
        <p:spPr>
          <a:xfrm>
            <a:off x="2628398" y="5629275"/>
            <a:ext cx="942752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Resource-Based</a:t>
            </a:r>
            <a:endParaRPr lang="en-US" sz="900" dirty="0"/>
          </a:p>
        </p:txBody>
      </p:sp>
      <p:pic>
        <p:nvPicPr>
          <p:cNvPr id="67" name="Image 14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28312" y="5657850"/>
            <a:ext cx="114300" cy="114300"/>
          </a:xfrm>
          <a:prstGeom prst="rect">
            <a:avLst/>
          </a:prstGeom>
        </p:spPr>
      </p:pic>
      <p:sp>
        <p:nvSpPr>
          <p:cNvPr id="68" name="Text 51"/>
          <p:cNvSpPr/>
          <p:nvPr/>
        </p:nvSpPr>
        <p:spPr>
          <a:xfrm>
            <a:off x="3899762" y="5629275"/>
            <a:ext cx="55997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Stateless</a:t>
            </a:r>
            <a:endParaRPr lang="en-US" sz="900" dirty="0"/>
          </a:p>
        </p:txBody>
      </p:sp>
      <p:pic>
        <p:nvPicPr>
          <p:cNvPr id="69" name="Image 15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16900" y="5657850"/>
            <a:ext cx="142875" cy="114300"/>
          </a:xfrm>
          <a:prstGeom prst="rect">
            <a:avLst/>
          </a:prstGeom>
        </p:spPr>
      </p:pic>
      <p:sp>
        <p:nvSpPr>
          <p:cNvPr id="70" name="Text 52"/>
          <p:cNvSpPr/>
          <p:nvPr/>
        </p:nvSpPr>
        <p:spPr>
          <a:xfrm>
            <a:off x="4816925" y="5629275"/>
            <a:ext cx="8695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HTTP Methods</a:t>
            </a:r>
            <a:endParaRPr lang="en-US" sz="900" dirty="0"/>
          </a:p>
        </p:txBody>
      </p:sp>
      <p:pic>
        <p:nvPicPr>
          <p:cNvPr id="71" name="Image 16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843588" y="5657850"/>
            <a:ext cx="85725" cy="114300"/>
          </a:xfrm>
          <a:prstGeom prst="rect">
            <a:avLst/>
          </a:prstGeom>
        </p:spPr>
      </p:pic>
      <p:sp>
        <p:nvSpPr>
          <p:cNvPr id="72" name="Text 53"/>
          <p:cNvSpPr/>
          <p:nvPr/>
        </p:nvSpPr>
        <p:spPr>
          <a:xfrm>
            <a:off x="5986463" y="5629275"/>
            <a:ext cx="77199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JSON Format</a:t>
            </a:r>
            <a:endParaRPr lang="en-US" sz="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393531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300038"/>
            <a:ext cx="321469" cy="25717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21519" y="285750"/>
            <a:ext cx="3842417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CRUD Operations and Testing</a:t>
            </a:r>
            <a:endParaRPr lang="en-US" sz="2025" dirty="0"/>
          </a:p>
        </p:txBody>
      </p:sp>
      <p:sp>
        <p:nvSpPr>
          <p:cNvPr id="5" name="Shape 1"/>
          <p:cNvSpPr/>
          <p:nvPr/>
        </p:nvSpPr>
        <p:spPr>
          <a:xfrm>
            <a:off x="285750" y="800100"/>
            <a:ext cx="4200525" cy="1889522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2"/>
          <p:cNvSpPr/>
          <p:nvPr/>
        </p:nvSpPr>
        <p:spPr>
          <a:xfrm>
            <a:off x="285750" y="800100"/>
            <a:ext cx="28575" cy="1889522"/>
          </a:xfrm>
          <a:prstGeom prst="rect">
            <a:avLst/>
          </a:prstGeom>
          <a:solidFill>
            <a:srgbClr val="10B981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000125"/>
            <a:ext cx="142875" cy="14287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85800" y="971550"/>
            <a:ext cx="102113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Create (POST)</a:t>
            </a:r>
            <a:endParaRPr lang="en-US" sz="1125" dirty="0"/>
          </a:p>
        </p:txBody>
      </p:sp>
      <p:sp>
        <p:nvSpPr>
          <p:cNvPr id="9" name="Shape 4"/>
          <p:cNvSpPr/>
          <p:nvPr/>
        </p:nvSpPr>
        <p:spPr>
          <a:xfrm>
            <a:off x="457200" y="1285875"/>
            <a:ext cx="3857625" cy="1232297"/>
          </a:xfrm>
          <a:prstGeom prst="rect">
            <a:avLst/>
          </a:prstGeom>
          <a:solidFill>
            <a:srgbClr val="1A202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Text 5"/>
          <p:cNvSpPr/>
          <p:nvPr/>
        </p:nvSpPr>
        <p:spPr>
          <a:xfrm>
            <a:off x="542925" y="1371600"/>
            <a:ext cx="3757613" cy="11787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19" dirty="0">
                <a:solidFill>
                  <a:srgbClr val="34D399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# Create new todo</a:t>
            </a:r>
            <a:endParaRPr lang="en-US" sz="619" dirty="0"/>
          </a:p>
        </p:txBody>
      </p:sp>
      <p:sp>
        <p:nvSpPr>
          <p:cNvPr id="11" name="Text 6"/>
          <p:cNvSpPr/>
          <p:nvPr/>
        </p:nvSpPr>
        <p:spPr>
          <a:xfrm>
            <a:off x="542925" y="1489472"/>
            <a:ext cx="3757613" cy="11787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19" dirty="0">
                <a:solidFill>
                  <a:srgbClr val="E2E8F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curl -X POST \\</a:t>
            </a:r>
            <a:endParaRPr lang="en-US" sz="619" dirty="0"/>
          </a:p>
        </p:txBody>
      </p:sp>
      <p:sp>
        <p:nvSpPr>
          <p:cNvPr id="12" name="Text 7"/>
          <p:cNvSpPr/>
          <p:nvPr/>
        </p:nvSpPr>
        <p:spPr>
          <a:xfrm>
            <a:off x="542925" y="1607344"/>
            <a:ext cx="3757613" cy="11787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19" dirty="0">
                <a:solidFill>
                  <a:srgbClr val="E2E8F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https://api.execute-api.region.amazonaws.com/prod/todos \\</a:t>
            </a:r>
            <a:endParaRPr lang="en-US" sz="619" dirty="0"/>
          </a:p>
        </p:txBody>
      </p:sp>
      <p:sp>
        <p:nvSpPr>
          <p:cNvPr id="13" name="Text 8"/>
          <p:cNvSpPr/>
          <p:nvPr/>
        </p:nvSpPr>
        <p:spPr>
          <a:xfrm>
            <a:off x="542925" y="1725216"/>
            <a:ext cx="3757613" cy="11787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19" dirty="0">
                <a:solidFill>
                  <a:srgbClr val="E2E8F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-H "Content-Type: application/json" \\</a:t>
            </a:r>
            <a:endParaRPr lang="en-US" sz="619" dirty="0"/>
          </a:p>
        </p:txBody>
      </p:sp>
      <p:sp>
        <p:nvSpPr>
          <p:cNvPr id="14" name="Text 9"/>
          <p:cNvSpPr/>
          <p:nvPr/>
        </p:nvSpPr>
        <p:spPr>
          <a:xfrm>
            <a:off x="542925" y="1843088"/>
            <a:ext cx="3757613" cy="11787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19" dirty="0">
                <a:solidFill>
                  <a:srgbClr val="E2E8F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-d '{</a:t>
            </a:r>
            <a:endParaRPr lang="en-US" sz="619" dirty="0"/>
          </a:p>
        </p:txBody>
      </p:sp>
      <p:sp>
        <p:nvSpPr>
          <p:cNvPr id="15" name="Text 10"/>
          <p:cNvSpPr/>
          <p:nvPr/>
        </p:nvSpPr>
        <p:spPr>
          <a:xfrm>
            <a:off x="542925" y="1960959"/>
            <a:ext cx="3757613" cy="11787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19" dirty="0">
                <a:solidFill>
                  <a:srgbClr val="E2E8F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"title": "Learn AWS",</a:t>
            </a:r>
            <a:endParaRPr lang="en-US" sz="619" dirty="0"/>
          </a:p>
        </p:txBody>
      </p:sp>
      <p:sp>
        <p:nvSpPr>
          <p:cNvPr id="16" name="Text 11"/>
          <p:cNvSpPr/>
          <p:nvPr/>
        </p:nvSpPr>
        <p:spPr>
          <a:xfrm>
            <a:off x="542925" y="2078831"/>
            <a:ext cx="3757613" cy="11787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19" dirty="0">
                <a:solidFill>
                  <a:srgbClr val="E2E8F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"description": "Complete API project",</a:t>
            </a:r>
            <a:endParaRPr lang="en-US" sz="619" dirty="0"/>
          </a:p>
        </p:txBody>
      </p:sp>
      <p:sp>
        <p:nvSpPr>
          <p:cNvPr id="17" name="Text 12"/>
          <p:cNvSpPr/>
          <p:nvPr/>
        </p:nvSpPr>
        <p:spPr>
          <a:xfrm>
            <a:off x="542925" y="2196703"/>
            <a:ext cx="3757613" cy="11787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19" dirty="0">
                <a:solidFill>
                  <a:srgbClr val="E2E8F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"completed": false</a:t>
            </a:r>
            <a:endParaRPr lang="en-US" sz="619" dirty="0"/>
          </a:p>
        </p:txBody>
      </p:sp>
      <p:sp>
        <p:nvSpPr>
          <p:cNvPr id="18" name="Text 13"/>
          <p:cNvSpPr/>
          <p:nvPr/>
        </p:nvSpPr>
        <p:spPr>
          <a:xfrm>
            <a:off x="542925" y="2314575"/>
            <a:ext cx="3757613" cy="11787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19" dirty="0">
                <a:solidFill>
                  <a:srgbClr val="E2E8F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}'</a:t>
            </a:r>
            <a:endParaRPr lang="en-US" sz="619" dirty="0"/>
          </a:p>
        </p:txBody>
      </p:sp>
      <p:sp>
        <p:nvSpPr>
          <p:cNvPr id="19" name="Shape 14"/>
          <p:cNvSpPr/>
          <p:nvPr/>
        </p:nvSpPr>
        <p:spPr>
          <a:xfrm>
            <a:off x="285750" y="2861072"/>
            <a:ext cx="4200525" cy="1418034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0" name="Shape 15"/>
          <p:cNvSpPr/>
          <p:nvPr/>
        </p:nvSpPr>
        <p:spPr>
          <a:xfrm>
            <a:off x="285750" y="2861072"/>
            <a:ext cx="28575" cy="1418034"/>
          </a:xfrm>
          <a:prstGeom prst="rect">
            <a:avLst/>
          </a:prstGeom>
          <a:solidFill>
            <a:srgbClr val="3B82F6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2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3061097"/>
            <a:ext cx="160734" cy="142875"/>
          </a:xfrm>
          <a:prstGeom prst="rect">
            <a:avLst/>
          </a:prstGeom>
        </p:spPr>
      </p:pic>
      <p:sp>
        <p:nvSpPr>
          <p:cNvPr id="22" name="Text 16"/>
          <p:cNvSpPr/>
          <p:nvPr/>
        </p:nvSpPr>
        <p:spPr>
          <a:xfrm>
            <a:off x="703659" y="3032522"/>
            <a:ext cx="814834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Read (GET)</a:t>
            </a:r>
            <a:endParaRPr lang="en-US" sz="1125" dirty="0"/>
          </a:p>
        </p:txBody>
      </p:sp>
      <p:sp>
        <p:nvSpPr>
          <p:cNvPr id="23" name="Shape 17"/>
          <p:cNvSpPr/>
          <p:nvPr/>
        </p:nvSpPr>
        <p:spPr>
          <a:xfrm>
            <a:off x="457200" y="3346847"/>
            <a:ext cx="3857625" cy="760809"/>
          </a:xfrm>
          <a:prstGeom prst="rect">
            <a:avLst/>
          </a:prstGeom>
          <a:solidFill>
            <a:srgbClr val="1A202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4" name="Text 18"/>
          <p:cNvSpPr/>
          <p:nvPr/>
        </p:nvSpPr>
        <p:spPr>
          <a:xfrm>
            <a:off x="542925" y="3432572"/>
            <a:ext cx="3757613" cy="11787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19" dirty="0">
                <a:solidFill>
                  <a:srgbClr val="34D399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# Get all todos</a:t>
            </a:r>
            <a:endParaRPr lang="en-US" sz="619" dirty="0"/>
          </a:p>
        </p:txBody>
      </p:sp>
      <p:sp>
        <p:nvSpPr>
          <p:cNvPr id="25" name="Text 19"/>
          <p:cNvSpPr/>
          <p:nvPr/>
        </p:nvSpPr>
        <p:spPr>
          <a:xfrm>
            <a:off x="542925" y="3550444"/>
            <a:ext cx="3757613" cy="11787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19" dirty="0">
                <a:solidFill>
                  <a:srgbClr val="E2E8F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curl https://api.execute-api.region.amazonaws.com/prod/todos</a:t>
            </a:r>
            <a:endParaRPr lang="en-US" sz="619" dirty="0"/>
          </a:p>
        </p:txBody>
      </p:sp>
      <p:sp>
        <p:nvSpPr>
          <p:cNvPr id="26" name="Text 20"/>
          <p:cNvSpPr/>
          <p:nvPr/>
        </p:nvSpPr>
        <p:spPr>
          <a:xfrm>
            <a:off x="542925" y="3786188"/>
            <a:ext cx="3757613" cy="11787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19" dirty="0">
                <a:solidFill>
                  <a:srgbClr val="34D399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# Get specific todo</a:t>
            </a:r>
            <a:endParaRPr lang="en-US" sz="619" dirty="0"/>
          </a:p>
        </p:txBody>
      </p:sp>
      <p:sp>
        <p:nvSpPr>
          <p:cNvPr id="27" name="Text 21"/>
          <p:cNvSpPr/>
          <p:nvPr/>
        </p:nvSpPr>
        <p:spPr>
          <a:xfrm>
            <a:off x="542925" y="3904059"/>
            <a:ext cx="3757613" cy="11787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19" dirty="0">
                <a:solidFill>
                  <a:srgbClr val="E2E8F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curl https://api.execute-api.region.amazonaws.com/prod/todos/{id}</a:t>
            </a:r>
            <a:endParaRPr lang="en-US" sz="619" dirty="0"/>
          </a:p>
        </p:txBody>
      </p:sp>
      <p:sp>
        <p:nvSpPr>
          <p:cNvPr id="28" name="Shape 22"/>
          <p:cNvSpPr/>
          <p:nvPr/>
        </p:nvSpPr>
        <p:spPr>
          <a:xfrm>
            <a:off x="4657725" y="800100"/>
            <a:ext cx="4200525" cy="177165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9" name="Shape 23"/>
          <p:cNvSpPr/>
          <p:nvPr/>
        </p:nvSpPr>
        <p:spPr>
          <a:xfrm>
            <a:off x="4657725" y="800100"/>
            <a:ext cx="28575" cy="1771650"/>
          </a:xfrm>
          <a:prstGeom prst="rect">
            <a:avLst/>
          </a:prstGeom>
          <a:solidFill>
            <a:srgbClr val="E5E7EB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3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9175" y="1000125"/>
            <a:ext cx="142875" cy="142875"/>
          </a:xfrm>
          <a:prstGeom prst="rect">
            <a:avLst/>
          </a:prstGeom>
        </p:spPr>
      </p:pic>
      <p:sp>
        <p:nvSpPr>
          <p:cNvPr id="31" name="Text 24"/>
          <p:cNvSpPr/>
          <p:nvPr/>
        </p:nvSpPr>
        <p:spPr>
          <a:xfrm>
            <a:off x="5057775" y="971550"/>
            <a:ext cx="98843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Update (PUT)</a:t>
            </a:r>
            <a:endParaRPr lang="en-US" sz="1125" dirty="0"/>
          </a:p>
        </p:txBody>
      </p:sp>
      <p:sp>
        <p:nvSpPr>
          <p:cNvPr id="32" name="Shape 25"/>
          <p:cNvSpPr/>
          <p:nvPr/>
        </p:nvSpPr>
        <p:spPr>
          <a:xfrm>
            <a:off x="4829175" y="1285875"/>
            <a:ext cx="3857625" cy="1114425"/>
          </a:xfrm>
          <a:prstGeom prst="rect">
            <a:avLst/>
          </a:prstGeom>
          <a:solidFill>
            <a:srgbClr val="1A202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3" name="Text 26"/>
          <p:cNvSpPr/>
          <p:nvPr/>
        </p:nvSpPr>
        <p:spPr>
          <a:xfrm>
            <a:off x="4914900" y="1371600"/>
            <a:ext cx="3757613" cy="11787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19" dirty="0">
                <a:solidFill>
                  <a:srgbClr val="34D399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# Update todo</a:t>
            </a:r>
            <a:endParaRPr lang="en-US" sz="619" dirty="0"/>
          </a:p>
        </p:txBody>
      </p:sp>
      <p:sp>
        <p:nvSpPr>
          <p:cNvPr id="34" name="Text 27"/>
          <p:cNvSpPr/>
          <p:nvPr/>
        </p:nvSpPr>
        <p:spPr>
          <a:xfrm>
            <a:off x="4914900" y="1489472"/>
            <a:ext cx="3757613" cy="11787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19" dirty="0">
                <a:solidFill>
                  <a:srgbClr val="E2E8F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curl -X PUT \\</a:t>
            </a:r>
            <a:endParaRPr lang="en-US" sz="619" dirty="0"/>
          </a:p>
        </p:txBody>
      </p:sp>
      <p:sp>
        <p:nvSpPr>
          <p:cNvPr id="35" name="Text 28"/>
          <p:cNvSpPr/>
          <p:nvPr/>
        </p:nvSpPr>
        <p:spPr>
          <a:xfrm>
            <a:off x="4914900" y="1607344"/>
            <a:ext cx="3757613" cy="11787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19" dirty="0">
                <a:solidFill>
                  <a:srgbClr val="E2E8F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https://api.execute-api.region.amazonaws.com/prod/todos/{id} \\</a:t>
            </a:r>
            <a:endParaRPr lang="en-US" sz="619" dirty="0"/>
          </a:p>
        </p:txBody>
      </p:sp>
      <p:sp>
        <p:nvSpPr>
          <p:cNvPr id="36" name="Text 29"/>
          <p:cNvSpPr/>
          <p:nvPr/>
        </p:nvSpPr>
        <p:spPr>
          <a:xfrm>
            <a:off x="4914900" y="1725216"/>
            <a:ext cx="3757613" cy="11787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19" dirty="0">
                <a:solidFill>
                  <a:srgbClr val="E2E8F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-H "Content-Type: application/json" \\</a:t>
            </a:r>
            <a:endParaRPr lang="en-US" sz="619" dirty="0"/>
          </a:p>
        </p:txBody>
      </p:sp>
      <p:sp>
        <p:nvSpPr>
          <p:cNvPr id="37" name="Text 30"/>
          <p:cNvSpPr/>
          <p:nvPr/>
        </p:nvSpPr>
        <p:spPr>
          <a:xfrm>
            <a:off x="4914900" y="1843088"/>
            <a:ext cx="3757613" cy="11787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19" dirty="0">
                <a:solidFill>
                  <a:srgbClr val="E2E8F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-d '{</a:t>
            </a:r>
            <a:endParaRPr lang="en-US" sz="619" dirty="0"/>
          </a:p>
        </p:txBody>
      </p:sp>
      <p:sp>
        <p:nvSpPr>
          <p:cNvPr id="38" name="Text 31"/>
          <p:cNvSpPr/>
          <p:nvPr/>
        </p:nvSpPr>
        <p:spPr>
          <a:xfrm>
            <a:off x="4914900" y="1960959"/>
            <a:ext cx="3757613" cy="11787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19" dirty="0">
                <a:solidFill>
                  <a:srgbClr val="E2E8F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"title": "Learn AWS - Updated",</a:t>
            </a:r>
            <a:endParaRPr lang="en-US" sz="619" dirty="0"/>
          </a:p>
        </p:txBody>
      </p:sp>
      <p:sp>
        <p:nvSpPr>
          <p:cNvPr id="39" name="Text 32"/>
          <p:cNvSpPr/>
          <p:nvPr/>
        </p:nvSpPr>
        <p:spPr>
          <a:xfrm>
            <a:off x="4914900" y="2078831"/>
            <a:ext cx="3757613" cy="11787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19" dirty="0">
                <a:solidFill>
                  <a:srgbClr val="E2E8F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"completed": true</a:t>
            </a:r>
            <a:endParaRPr lang="en-US" sz="619" dirty="0"/>
          </a:p>
        </p:txBody>
      </p:sp>
      <p:sp>
        <p:nvSpPr>
          <p:cNvPr id="40" name="Text 33"/>
          <p:cNvSpPr/>
          <p:nvPr/>
        </p:nvSpPr>
        <p:spPr>
          <a:xfrm>
            <a:off x="4914900" y="2196703"/>
            <a:ext cx="3757613" cy="11787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19" dirty="0">
                <a:solidFill>
                  <a:srgbClr val="E2E8F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}'</a:t>
            </a:r>
            <a:endParaRPr lang="en-US" sz="619" dirty="0"/>
          </a:p>
        </p:txBody>
      </p:sp>
      <p:sp>
        <p:nvSpPr>
          <p:cNvPr id="41" name="Shape 34"/>
          <p:cNvSpPr/>
          <p:nvPr/>
        </p:nvSpPr>
        <p:spPr>
          <a:xfrm>
            <a:off x="4657725" y="2743200"/>
            <a:ext cx="4200525" cy="1182291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2" name="Shape 35"/>
          <p:cNvSpPr/>
          <p:nvPr/>
        </p:nvSpPr>
        <p:spPr>
          <a:xfrm>
            <a:off x="4657725" y="2743200"/>
            <a:ext cx="28575" cy="1182291"/>
          </a:xfrm>
          <a:prstGeom prst="rect">
            <a:avLst/>
          </a:prstGeom>
          <a:solidFill>
            <a:srgbClr val="EF4444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3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9175" y="2943225"/>
            <a:ext cx="125016" cy="142875"/>
          </a:xfrm>
          <a:prstGeom prst="rect">
            <a:avLst/>
          </a:prstGeom>
        </p:spPr>
      </p:pic>
      <p:sp>
        <p:nvSpPr>
          <p:cNvPr id="44" name="Text 36"/>
          <p:cNvSpPr/>
          <p:nvPr/>
        </p:nvSpPr>
        <p:spPr>
          <a:xfrm>
            <a:off x="5039916" y="2914650"/>
            <a:ext cx="1158739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Delete (DELETE)</a:t>
            </a:r>
            <a:endParaRPr lang="en-US" sz="1125" dirty="0"/>
          </a:p>
        </p:txBody>
      </p:sp>
      <p:sp>
        <p:nvSpPr>
          <p:cNvPr id="45" name="Shape 37"/>
          <p:cNvSpPr/>
          <p:nvPr/>
        </p:nvSpPr>
        <p:spPr>
          <a:xfrm>
            <a:off x="4829175" y="3228975"/>
            <a:ext cx="3857625" cy="525066"/>
          </a:xfrm>
          <a:prstGeom prst="rect">
            <a:avLst/>
          </a:prstGeom>
          <a:solidFill>
            <a:srgbClr val="1A202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6" name="Text 38"/>
          <p:cNvSpPr/>
          <p:nvPr/>
        </p:nvSpPr>
        <p:spPr>
          <a:xfrm>
            <a:off x="4914900" y="3314700"/>
            <a:ext cx="3757613" cy="11787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19" dirty="0">
                <a:solidFill>
                  <a:srgbClr val="34D399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# Delete todo</a:t>
            </a:r>
            <a:endParaRPr lang="en-US" sz="619" dirty="0"/>
          </a:p>
        </p:txBody>
      </p:sp>
      <p:sp>
        <p:nvSpPr>
          <p:cNvPr id="47" name="Text 39"/>
          <p:cNvSpPr/>
          <p:nvPr/>
        </p:nvSpPr>
        <p:spPr>
          <a:xfrm>
            <a:off x="4914900" y="3432572"/>
            <a:ext cx="3757613" cy="11787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19" dirty="0">
                <a:solidFill>
                  <a:srgbClr val="E2E8F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curl -X DELETE \\</a:t>
            </a:r>
            <a:endParaRPr lang="en-US" sz="619" dirty="0"/>
          </a:p>
        </p:txBody>
      </p:sp>
      <p:sp>
        <p:nvSpPr>
          <p:cNvPr id="48" name="Text 40"/>
          <p:cNvSpPr/>
          <p:nvPr/>
        </p:nvSpPr>
        <p:spPr>
          <a:xfrm>
            <a:off x="4914900" y="3550444"/>
            <a:ext cx="3757613" cy="11787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19" dirty="0">
                <a:solidFill>
                  <a:srgbClr val="E2E8F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https://api.execute-api.region.amazonaws.com/prod/todos/{id}</a:t>
            </a:r>
            <a:endParaRPr lang="en-US" sz="619" dirty="0"/>
          </a:p>
        </p:txBody>
      </p:sp>
      <p:sp>
        <p:nvSpPr>
          <p:cNvPr id="49" name="Shape 41"/>
          <p:cNvSpPr/>
          <p:nvPr/>
        </p:nvSpPr>
        <p:spPr>
          <a:xfrm>
            <a:off x="285750" y="4450556"/>
            <a:ext cx="8572500" cy="657225"/>
          </a:xfrm>
          <a:prstGeom prst="rect">
            <a:avLst/>
          </a:prstGeom>
          <a:solidFill>
            <a:srgbClr val="F3F4F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0" name="Text 42"/>
          <p:cNvSpPr/>
          <p:nvPr/>
        </p:nvSpPr>
        <p:spPr>
          <a:xfrm>
            <a:off x="400050" y="4564856"/>
            <a:ext cx="84153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13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Testing Tools and Response Codes</a:t>
            </a:r>
            <a:endParaRPr lang="en-US" sz="1013" dirty="0"/>
          </a:p>
        </p:txBody>
      </p:sp>
      <p:pic>
        <p:nvPicPr>
          <p:cNvPr id="51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51149" y="4850606"/>
            <a:ext cx="128588" cy="114300"/>
          </a:xfrm>
          <a:prstGeom prst="rect">
            <a:avLst/>
          </a:prstGeom>
        </p:spPr>
      </p:pic>
      <p:sp>
        <p:nvSpPr>
          <p:cNvPr id="52" name="Text 43"/>
          <p:cNvSpPr/>
          <p:nvPr/>
        </p:nvSpPr>
        <p:spPr>
          <a:xfrm>
            <a:off x="2236887" y="4822031"/>
            <a:ext cx="867212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curl / Postman</a:t>
            </a:r>
            <a:endParaRPr lang="en-US" sz="900" dirty="0"/>
          </a:p>
        </p:txBody>
      </p:sp>
      <p:pic>
        <p:nvPicPr>
          <p:cNvPr id="53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61261" y="4850606"/>
            <a:ext cx="114300" cy="114300"/>
          </a:xfrm>
          <a:prstGeom prst="rect">
            <a:avLst/>
          </a:prstGeom>
        </p:spPr>
      </p:pic>
      <p:sp>
        <p:nvSpPr>
          <p:cNvPr id="54" name="Text 44"/>
          <p:cNvSpPr/>
          <p:nvPr/>
        </p:nvSpPr>
        <p:spPr>
          <a:xfrm>
            <a:off x="3432711" y="4822031"/>
            <a:ext cx="96024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200/201 Success</a:t>
            </a:r>
            <a:endParaRPr lang="en-US" sz="900" dirty="0"/>
          </a:p>
        </p:txBody>
      </p:sp>
      <p:pic>
        <p:nvPicPr>
          <p:cNvPr id="55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50122" y="4850606"/>
            <a:ext cx="114300" cy="114300"/>
          </a:xfrm>
          <a:prstGeom prst="rect">
            <a:avLst/>
          </a:prstGeom>
        </p:spPr>
      </p:pic>
      <p:sp>
        <p:nvSpPr>
          <p:cNvPr id="56" name="Text 45"/>
          <p:cNvSpPr/>
          <p:nvPr/>
        </p:nvSpPr>
        <p:spPr>
          <a:xfrm>
            <a:off x="4721572" y="4822031"/>
            <a:ext cx="115946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400/404 Client Error</a:t>
            </a:r>
            <a:endParaRPr lang="en-US" sz="900" dirty="0"/>
          </a:p>
        </p:txBody>
      </p:sp>
      <p:pic>
        <p:nvPicPr>
          <p:cNvPr id="57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38199" y="4850606"/>
            <a:ext cx="114300" cy="114300"/>
          </a:xfrm>
          <a:prstGeom prst="rect">
            <a:avLst/>
          </a:prstGeom>
        </p:spPr>
      </p:pic>
      <p:sp>
        <p:nvSpPr>
          <p:cNvPr id="58" name="Text 46"/>
          <p:cNvSpPr/>
          <p:nvPr/>
        </p:nvSpPr>
        <p:spPr>
          <a:xfrm>
            <a:off x="6209649" y="4822031"/>
            <a:ext cx="95463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500 Server Error</a:t>
            </a:r>
            <a:endParaRPr lang="en-US" sz="9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943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300038"/>
            <a:ext cx="257175" cy="25717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57225" y="285750"/>
            <a:ext cx="3187117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Monitoring and Security</a:t>
            </a:r>
            <a:endParaRPr lang="en-US" sz="2025" dirty="0"/>
          </a:p>
        </p:txBody>
      </p:sp>
      <p:sp>
        <p:nvSpPr>
          <p:cNvPr id="5" name="Shape 1"/>
          <p:cNvSpPr/>
          <p:nvPr/>
        </p:nvSpPr>
        <p:spPr>
          <a:xfrm>
            <a:off x="285750" y="800100"/>
            <a:ext cx="4200525" cy="234315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2"/>
          <p:cNvSpPr/>
          <p:nvPr/>
        </p:nvSpPr>
        <p:spPr>
          <a:xfrm>
            <a:off x="285750" y="800100"/>
            <a:ext cx="28575" cy="2343150"/>
          </a:xfrm>
          <a:prstGeom prst="rect">
            <a:avLst/>
          </a:prstGeom>
          <a:solidFill>
            <a:srgbClr val="3B82F6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000125"/>
            <a:ext cx="160734" cy="14287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03659" y="971550"/>
            <a:ext cx="1731662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CloudWatch Monitoring</a:t>
            </a:r>
            <a:endParaRPr lang="en-US" sz="1125" dirty="0"/>
          </a:p>
        </p:txBody>
      </p:sp>
      <p:sp>
        <p:nvSpPr>
          <p:cNvPr id="9" name="Shape 4"/>
          <p:cNvSpPr/>
          <p:nvPr/>
        </p:nvSpPr>
        <p:spPr>
          <a:xfrm>
            <a:off x="457200" y="1285875"/>
            <a:ext cx="3857625" cy="800100"/>
          </a:xfrm>
          <a:prstGeom prst="rect">
            <a:avLst/>
          </a:prstGeom>
          <a:solidFill>
            <a:srgbClr val="EFF6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Text 5"/>
          <p:cNvSpPr/>
          <p:nvPr/>
        </p:nvSpPr>
        <p:spPr>
          <a:xfrm>
            <a:off x="542925" y="1371600"/>
            <a:ext cx="375761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API Gateway Metrics:</a:t>
            </a:r>
            <a:endParaRPr lang="en-US" sz="900" dirty="0"/>
          </a:p>
        </p:txBody>
      </p:sp>
      <p:sp>
        <p:nvSpPr>
          <p:cNvPr id="11" name="Text 6"/>
          <p:cNvSpPr/>
          <p:nvPr/>
        </p:nvSpPr>
        <p:spPr>
          <a:xfrm>
            <a:off x="542925" y="1575197"/>
            <a:ext cx="1378325" cy="13573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Request count and latency</a:t>
            </a:r>
            <a:endParaRPr lang="en-US" sz="788" dirty="0"/>
          </a:p>
        </p:txBody>
      </p:sp>
      <p:sp>
        <p:nvSpPr>
          <p:cNvPr id="12" name="Text 7"/>
          <p:cNvSpPr/>
          <p:nvPr/>
        </p:nvSpPr>
        <p:spPr>
          <a:xfrm>
            <a:off x="542925" y="1718072"/>
            <a:ext cx="1024961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4xx/5xx error rates</a:t>
            </a:r>
            <a:endParaRPr lang="en-US" sz="788" dirty="0"/>
          </a:p>
        </p:txBody>
      </p:sp>
      <p:sp>
        <p:nvSpPr>
          <p:cNvPr id="13" name="Text 8"/>
          <p:cNvSpPr/>
          <p:nvPr/>
        </p:nvSpPr>
        <p:spPr>
          <a:xfrm>
            <a:off x="542925" y="1860947"/>
            <a:ext cx="1114369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Cache hit/miss ratios</a:t>
            </a:r>
            <a:endParaRPr lang="en-US" sz="788" dirty="0"/>
          </a:p>
        </p:txBody>
      </p:sp>
      <p:sp>
        <p:nvSpPr>
          <p:cNvPr id="14" name="Shape 9"/>
          <p:cNvSpPr/>
          <p:nvPr/>
        </p:nvSpPr>
        <p:spPr>
          <a:xfrm>
            <a:off x="457200" y="2171700"/>
            <a:ext cx="3857625" cy="800100"/>
          </a:xfrm>
          <a:prstGeom prst="rect">
            <a:avLst/>
          </a:prstGeom>
          <a:solidFill>
            <a:srgbClr val="EFF6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Text 10"/>
          <p:cNvSpPr/>
          <p:nvPr/>
        </p:nvSpPr>
        <p:spPr>
          <a:xfrm>
            <a:off x="542925" y="2257425"/>
            <a:ext cx="375761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Lambda Metrics:</a:t>
            </a:r>
            <a:endParaRPr lang="en-US" sz="900" dirty="0"/>
          </a:p>
        </p:txBody>
      </p:sp>
      <p:sp>
        <p:nvSpPr>
          <p:cNvPr id="16" name="Text 11"/>
          <p:cNvSpPr/>
          <p:nvPr/>
        </p:nvSpPr>
        <p:spPr>
          <a:xfrm>
            <a:off x="542925" y="2461022"/>
            <a:ext cx="1312720" cy="13573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Invocations and duration</a:t>
            </a:r>
            <a:endParaRPr lang="en-US" sz="788" dirty="0"/>
          </a:p>
        </p:txBody>
      </p:sp>
      <p:sp>
        <p:nvSpPr>
          <p:cNvPr id="17" name="Text 12"/>
          <p:cNvSpPr/>
          <p:nvPr/>
        </p:nvSpPr>
        <p:spPr>
          <a:xfrm>
            <a:off x="542925" y="2603897"/>
            <a:ext cx="1218484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Error rate and throttles</a:t>
            </a:r>
            <a:endParaRPr lang="en-US" sz="788" dirty="0"/>
          </a:p>
        </p:txBody>
      </p:sp>
      <p:sp>
        <p:nvSpPr>
          <p:cNvPr id="18" name="Text 13"/>
          <p:cNvSpPr/>
          <p:nvPr/>
        </p:nvSpPr>
        <p:spPr>
          <a:xfrm>
            <a:off x="542925" y="2746772"/>
            <a:ext cx="1017175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Memory utilization</a:t>
            </a:r>
            <a:endParaRPr lang="en-US" sz="788" dirty="0"/>
          </a:p>
        </p:txBody>
      </p:sp>
      <p:sp>
        <p:nvSpPr>
          <p:cNvPr id="19" name="Shape 14"/>
          <p:cNvSpPr/>
          <p:nvPr/>
        </p:nvSpPr>
        <p:spPr>
          <a:xfrm>
            <a:off x="285750" y="3314700"/>
            <a:ext cx="4200525" cy="151447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0" name="Shape 15"/>
          <p:cNvSpPr/>
          <p:nvPr/>
        </p:nvSpPr>
        <p:spPr>
          <a:xfrm>
            <a:off x="285750" y="3314700"/>
            <a:ext cx="28575" cy="1514475"/>
          </a:xfrm>
          <a:prstGeom prst="rect">
            <a:avLst/>
          </a:prstGeom>
          <a:solidFill>
            <a:srgbClr val="E5E7EB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2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3514725"/>
            <a:ext cx="125016" cy="142875"/>
          </a:xfrm>
          <a:prstGeom prst="rect">
            <a:avLst/>
          </a:prstGeom>
        </p:spPr>
      </p:pic>
      <p:sp>
        <p:nvSpPr>
          <p:cNvPr id="22" name="Text 16"/>
          <p:cNvSpPr/>
          <p:nvPr/>
        </p:nvSpPr>
        <p:spPr>
          <a:xfrm>
            <a:off x="667941" y="3486150"/>
            <a:ext cx="1312887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Alarms and Alerts</a:t>
            </a:r>
            <a:endParaRPr lang="en-US" sz="1125" dirty="0"/>
          </a:p>
        </p:txBody>
      </p:sp>
      <p:pic>
        <p:nvPicPr>
          <p:cNvPr id="2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3829050"/>
            <a:ext cx="114300" cy="114300"/>
          </a:xfrm>
          <a:prstGeom prst="rect">
            <a:avLst/>
          </a:prstGeom>
        </p:spPr>
      </p:pic>
      <p:sp>
        <p:nvSpPr>
          <p:cNvPr id="24" name="Text 17"/>
          <p:cNvSpPr/>
          <p:nvPr/>
        </p:nvSpPr>
        <p:spPr>
          <a:xfrm>
            <a:off x="628650" y="3800475"/>
            <a:ext cx="1577457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API Gateway error rate &gt; 5%</a:t>
            </a:r>
            <a:endParaRPr lang="en-US" sz="900" dirty="0"/>
          </a:p>
        </p:txBody>
      </p:sp>
      <p:pic>
        <p:nvPicPr>
          <p:cNvPr id="25" name="Image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4057650"/>
            <a:ext cx="114300" cy="114300"/>
          </a:xfrm>
          <a:prstGeom prst="rect">
            <a:avLst/>
          </a:prstGeom>
        </p:spPr>
      </p:pic>
      <p:sp>
        <p:nvSpPr>
          <p:cNvPr id="26" name="Text 18"/>
          <p:cNvSpPr/>
          <p:nvPr/>
        </p:nvSpPr>
        <p:spPr>
          <a:xfrm>
            <a:off x="628650" y="4029075"/>
            <a:ext cx="1340179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Lambda function errors</a:t>
            </a:r>
            <a:endParaRPr lang="en-US" sz="900" dirty="0"/>
          </a:p>
        </p:txBody>
      </p:sp>
      <p:pic>
        <p:nvPicPr>
          <p:cNvPr id="27" name="Image 6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4286250"/>
            <a:ext cx="114300" cy="114300"/>
          </a:xfrm>
          <a:prstGeom prst="rect">
            <a:avLst/>
          </a:prstGeom>
        </p:spPr>
      </p:pic>
      <p:sp>
        <p:nvSpPr>
          <p:cNvPr id="28" name="Text 19"/>
          <p:cNvSpPr/>
          <p:nvPr/>
        </p:nvSpPr>
        <p:spPr>
          <a:xfrm>
            <a:off x="628650" y="4257675"/>
            <a:ext cx="160089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DynamoDB throttling events</a:t>
            </a:r>
            <a:endParaRPr lang="en-US" sz="900" dirty="0"/>
          </a:p>
        </p:txBody>
      </p:sp>
      <p:pic>
        <p:nvPicPr>
          <p:cNvPr id="29" name="Image 7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4514850"/>
            <a:ext cx="114300" cy="114300"/>
          </a:xfrm>
          <a:prstGeom prst="rect">
            <a:avLst/>
          </a:prstGeom>
        </p:spPr>
      </p:pic>
      <p:sp>
        <p:nvSpPr>
          <p:cNvPr id="30" name="Text 20"/>
          <p:cNvSpPr/>
          <p:nvPr/>
        </p:nvSpPr>
        <p:spPr>
          <a:xfrm>
            <a:off x="628650" y="4486275"/>
            <a:ext cx="126257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High response latency</a:t>
            </a:r>
            <a:endParaRPr lang="en-US" sz="900" dirty="0"/>
          </a:p>
        </p:txBody>
      </p:sp>
      <p:sp>
        <p:nvSpPr>
          <p:cNvPr id="31" name="Shape 21"/>
          <p:cNvSpPr/>
          <p:nvPr/>
        </p:nvSpPr>
        <p:spPr>
          <a:xfrm>
            <a:off x="4657725" y="800100"/>
            <a:ext cx="4200525" cy="174307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2" name="Shape 22"/>
          <p:cNvSpPr/>
          <p:nvPr/>
        </p:nvSpPr>
        <p:spPr>
          <a:xfrm>
            <a:off x="4657725" y="800100"/>
            <a:ext cx="28575" cy="1743075"/>
          </a:xfrm>
          <a:prstGeom prst="rect">
            <a:avLst/>
          </a:prstGeom>
          <a:solidFill>
            <a:srgbClr val="EF4444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33" name="Image 8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9175" y="1000125"/>
            <a:ext cx="142875" cy="142875"/>
          </a:xfrm>
          <a:prstGeom prst="rect">
            <a:avLst/>
          </a:prstGeom>
        </p:spPr>
      </p:pic>
      <p:sp>
        <p:nvSpPr>
          <p:cNvPr id="34" name="Text 23"/>
          <p:cNvSpPr/>
          <p:nvPr/>
        </p:nvSpPr>
        <p:spPr>
          <a:xfrm>
            <a:off x="5057775" y="971550"/>
            <a:ext cx="1707356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Security Enhancements</a:t>
            </a:r>
            <a:endParaRPr lang="en-US" sz="1125" dirty="0"/>
          </a:p>
        </p:txBody>
      </p:sp>
      <p:pic>
        <p:nvPicPr>
          <p:cNvPr id="35" name="Image 9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29175" y="1314450"/>
            <a:ext cx="100013" cy="114300"/>
          </a:xfrm>
          <a:prstGeom prst="rect">
            <a:avLst/>
          </a:prstGeom>
        </p:spPr>
      </p:pic>
      <p:sp>
        <p:nvSpPr>
          <p:cNvPr id="36" name="Text 24"/>
          <p:cNvSpPr/>
          <p:nvPr/>
        </p:nvSpPr>
        <p:spPr>
          <a:xfrm>
            <a:off x="4986338" y="1285875"/>
            <a:ext cx="1818754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API keys for basic authentication</a:t>
            </a:r>
            <a:endParaRPr lang="en-US" sz="900" dirty="0"/>
          </a:p>
        </p:txBody>
      </p:sp>
      <p:pic>
        <p:nvPicPr>
          <p:cNvPr id="37" name="Image 10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29175" y="1543050"/>
            <a:ext cx="100013" cy="114300"/>
          </a:xfrm>
          <a:prstGeom prst="rect">
            <a:avLst/>
          </a:prstGeom>
        </p:spPr>
      </p:pic>
      <p:sp>
        <p:nvSpPr>
          <p:cNvPr id="38" name="Text 25"/>
          <p:cNvSpPr/>
          <p:nvPr/>
        </p:nvSpPr>
        <p:spPr>
          <a:xfrm>
            <a:off x="4986338" y="1514475"/>
            <a:ext cx="196654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AWS Cognito for user management</a:t>
            </a:r>
            <a:endParaRPr lang="en-US" sz="900" dirty="0"/>
          </a:p>
        </p:txBody>
      </p:sp>
      <p:pic>
        <p:nvPicPr>
          <p:cNvPr id="39" name="Image 11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29175" y="1771650"/>
            <a:ext cx="100013" cy="114300"/>
          </a:xfrm>
          <a:prstGeom prst="rect">
            <a:avLst/>
          </a:prstGeom>
        </p:spPr>
      </p:pic>
      <p:sp>
        <p:nvSpPr>
          <p:cNvPr id="40" name="Text 26"/>
          <p:cNvSpPr/>
          <p:nvPr/>
        </p:nvSpPr>
        <p:spPr>
          <a:xfrm>
            <a:off x="4986338" y="1743075"/>
            <a:ext cx="1801481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Input validation and sanitization</a:t>
            </a:r>
            <a:endParaRPr lang="en-US" sz="900" dirty="0"/>
          </a:p>
        </p:txBody>
      </p:sp>
      <p:pic>
        <p:nvPicPr>
          <p:cNvPr id="41" name="Image 12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29175" y="2000250"/>
            <a:ext cx="100013" cy="114300"/>
          </a:xfrm>
          <a:prstGeom prst="rect">
            <a:avLst/>
          </a:prstGeom>
        </p:spPr>
      </p:pic>
      <p:sp>
        <p:nvSpPr>
          <p:cNvPr id="42" name="Text 27"/>
          <p:cNvSpPr/>
          <p:nvPr/>
        </p:nvSpPr>
        <p:spPr>
          <a:xfrm>
            <a:off x="4986338" y="1971675"/>
            <a:ext cx="1522037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Rate limiting and throttling</a:t>
            </a:r>
            <a:endParaRPr lang="en-US" sz="900" dirty="0"/>
          </a:p>
        </p:txBody>
      </p:sp>
      <p:pic>
        <p:nvPicPr>
          <p:cNvPr id="43" name="Image 13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29175" y="2228850"/>
            <a:ext cx="100013" cy="114300"/>
          </a:xfrm>
          <a:prstGeom prst="rect">
            <a:avLst/>
          </a:prstGeom>
        </p:spPr>
      </p:pic>
      <p:sp>
        <p:nvSpPr>
          <p:cNvPr id="44" name="Text 28"/>
          <p:cNvSpPr/>
          <p:nvPr/>
        </p:nvSpPr>
        <p:spPr>
          <a:xfrm>
            <a:off x="4986338" y="2200275"/>
            <a:ext cx="154958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HTTPS-only communication</a:t>
            </a:r>
            <a:endParaRPr lang="en-US" sz="900" dirty="0"/>
          </a:p>
        </p:txBody>
      </p:sp>
      <p:sp>
        <p:nvSpPr>
          <p:cNvPr id="45" name="Shape 29"/>
          <p:cNvSpPr/>
          <p:nvPr/>
        </p:nvSpPr>
        <p:spPr>
          <a:xfrm>
            <a:off x="4657725" y="2714625"/>
            <a:ext cx="4200525" cy="151447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6" name="Shape 30"/>
          <p:cNvSpPr/>
          <p:nvPr/>
        </p:nvSpPr>
        <p:spPr>
          <a:xfrm>
            <a:off x="4657725" y="2714625"/>
            <a:ext cx="28575" cy="1514475"/>
          </a:xfrm>
          <a:prstGeom prst="rect">
            <a:avLst/>
          </a:prstGeom>
          <a:solidFill>
            <a:srgbClr val="10B981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7" name="Image 14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29175" y="2914650"/>
            <a:ext cx="142875" cy="142875"/>
          </a:xfrm>
          <a:prstGeom prst="rect">
            <a:avLst/>
          </a:prstGeom>
        </p:spPr>
      </p:pic>
      <p:sp>
        <p:nvSpPr>
          <p:cNvPr id="48" name="Text 31"/>
          <p:cNvSpPr/>
          <p:nvPr/>
        </p:nvSpPr>
        <p:spPr>
          <a:xfrm>
            <a:off x="5057775" y="2886075"/>
            <a:ext cx="1748656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Debugging and Logging</a:t>
            </a:r>
            <a:endParaRPr lang="en-US" sz="1125" dirty="0"/>
          </a:p>
        </p:txBody>
      </p:sp>
      <p:pic>
        <p:nvPicPr>
          <p:cNvPr id="49" name="Image 15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29175" y="3228975"/>
            <a:ext cx="100013" cy="114300"/>
          </a:xfrm>
          <a:prstGeom prst="rect">
            <a:avLst/>
          </a:prstGeom>
        </p:spPr>
      </p:pic>
      <p:sp>
        <p:nvSpPr>
          <p:cNvPr id="50" name="Text 32"/>
          <p:cNvSpPr/>
          <p:nvPr/>
        </p:nvSpPr>
        <p:spPr>
          <a:xfrm>
            <a:off x="4986338" y="3200400"/>
            <a:ext cx="14573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CloudWatch Logs analysis</a:t>
            </a:r>
            <a:endParaRPr lang="en-US" sz="900" dirty="0"/>
          </a:p>
        </p:txBody>
      </p:sp>
      <p:pic>
        <p:nvPicPr>
          <p:cNvPr id="51" name="Image 16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29175" y="3457575"/>
            <a:ext cx="100013" cy="114300"/>
          </a:xfrm>
          <a:prstGeom prst="rect">
            <a:avLst/>
          </a:prstGeom>
        </p:spPr>
      </p:pic>
      <p:sp>
        <p:nvSpPr>
          <p:cNvPr id="52" name="Text 33"/>
          <p:cNvSpPr/>
          <p:nvPr/>
        </p:nvSpPr>
        <p:spPr>
          <a:xfrm>
            <a:off x="4986338" y="3429000"/>
            <a:ext cx="1562026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API Gateway access logging</a:t>
            </a:r>
            <a:endParaRPr lang="en-US" sz="900" dirty="0"/>
          </a:p>
        </p:txBody>
      </p:sp>
      <p:pic>
        <p:nvPicPr>
          <p:cNvPr id="53" name="Image 17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29175" y="3686175"/>
            <a:ext cx="100013" cy="114300"/>
          </a:xfrm>
          <a:prstGeom prst="rect">
            <a:avLst/>
          </a:prstGeom>
        </p:spPr>
      </p:pic>
      <p:sp>
        <p:nvSpPr>
          <p:cNvPr id="54" name="Text 34"/>
          <p:cNvSpPr/>
          <p:nvPr/>
        </p:nvSpPr>
        <p:spPr>
          <a:xfrm>
            <a:off x="4986338" y="3657600"/>
            <a:ext cx="1422136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Lambda function logging</a:t>
            </a:r>
            <a:endParaRPr lang="en-US" sz="900" dirty="0"/>
          </a:p>
        </p:txBody>
      </p:sp>
      <p:pic>
        <p:nvPicPr>
          <p:cNvPr id="55" name="Image 1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29175" y="3914775"/>
            <a:ext cx="100013" cy="114300"/>
          </a:xfrm>
          <a:prstGeom prst="rect">
            <a:avLst/>
          </a:prstGeom>
        </p:spPr>
      </p:pic>
      <p:sp>
        <p:nvSpPr>
          <p:cNvPr id="56" name="Text 35"/>
          <p:cNvSpPr/>
          <p:nvPr/>
        </p:nvSpPr>
        <p:spPr>
          <a:xfrm>
            <a:off x="4986338" y="3886200"/>
            <a:ext cx="166148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Error handling and responses</a:t>
            </a:r>
            <a:endParaRPr lang="en-US" sz="900" dirty="0"/>
          </a:p>
        </p:txBody>
      </p:sp>
      <p:sp>
        <p:nvSpPr>
          <p:cNvPr id="57" name="Shape 36"/>
          <p:cNvSpPr/>
          <p:nvPr/>
        </p:nvSpPr>
        <p:spPr>
          <a:xfrm>
            <a:off x="285750" y="5000625"/>
            <a:ext cx="8572500" cy="657225"/>
          </a:xfrm>
          <a:prstGeom prst="rect">
            <a:avLst/>
          </a:prstGeom>
          <a:solidFill>
            <a:srgbClr val="F3F4F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8" name="Text 37"/>
          <p:cNvSpPr/>
          <p:nvPr/>
        </p:nvSpPr>
        <p:spPr>
          <a:xfrm>
            <a:off x="400050" y="5114925"/>
            <a:ext cx="84153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13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API Security Best Practices</a:t>
            </a:r>
            <a:endParaRPr lang="en-US" sz="1013" dirty="0"/>
          </a:p>
        </p:txBody>
      </p:sp>
      <p:pic>
        <p:nvPicPr>
          <p:cNvPr id="59" name="Image 1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82121" y="5400675"/>
            <a:ext cx="114300" cy="114300"/>
          </a:xfrm>
          <a:prstGeom prst="rect">
            <a:avLst/>
          </a:prstGeom>
        </p:spPr>
      </p:pic>
      <p:sp>
        <p:nvSpPr>
          <p:cNvPr id="60" name="Text 38"/>
          <p:cNvSpPr/>
          <p:nvPr/>
        </p:nvSpPr>
        <p:spPr>
          <a:xfrm>
            <a:off x="2453571" y="5372100"/>
            <a:ext cx="88434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Authentication</a:t>
            </a:r>
            <a:endParaRPr lang="en-US" sz="900" dirty="0"/>
          </a:p>
        </p:txBody>
      </p:sp>
      <p:pic>
        <p:nvPicPr>
          <p:cNvPr id="61" name="Image 20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95080" y="5400675"/>
            <a:ext cx="142875" cy="114300"/>
          </a:xfrm>
          <a:prstGeom prst="rect">
            <a:avLst/>
          </a:prstGeom>
        </p:spPr>
      </p:pic>
      <p:sp>
        <p:nvSpPr>
          <p:cNvPr id="62" name="Text 39"/>
          <p:cNvSpPr/>
          <p:nvPr/>
        </p:nvSpPr>
        <p:spPr>
          <a:xfrm>
            <a:off x="3695105" y="5372100"/>
            <a:ext cx="819662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Authorization</a:t>
            </a:r>
            <a:endParaRPr lang="en-US" sz="900" dirty="0"/>
          </a:p>
        </p:txBody>
      </p:sp>
      <p:pic>
        <p:nvPicPr>
          <p:cNvPr id="63" name="Image 21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71929" y="5400675"/>
            <a:ext cx="114300" cy="114300"/>
          </a:xfrm>
          <a:prstGeom prst="rect">
            <a:avLst/>
          </a:prstGeom>
        </p:spPr>
      </p:pic>
      <p:sp>
        <p:nvSpPr>
          <p:cNvPr id="64" name="Text 40"/>
          <p:cNvSpPr/>
          <p:nvPr/>
        </p:nvSpPr>
        <p:spPr>
          <a:xfrm>
            <a:off x="4843379" y="5372100"/>
            <a:ext cx="94905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Input Validation</a:t>
            </a:r>
            <a:endParaRPr lang="en-US" sz="900" dirty="0"/>
          </a:p>
        </p:txBody>
      </p:sp>
      <p:pic>
        <p:nvPicPr>
          <p:cNvPr id="65" name="Image 22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49600" y="5400675"/>
            <a:ext cx="128588" cy="114300"/>
          </a:xfrm>
          <a:prstGeom prst="rect">
            <a:avLst/>
          </a:prstGeom>
        </p:spPr>
      </p:pic>
      <p:sp>
        <p:nvSpPr>
          <p:cNvPr id="66" name="Text 41"/>
          <p:cNvSpPr/>
          <p:nvPr/>
        </p:nvSpPr>
        <p:spPr>
          <a:xfrm>
            <a:off x="6135337" y="5372100"/>
            <a:ext cx="79795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Rate Limiting</a:t>
            </a:r>
            <a:endParaRPr lang="en-US" sz="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1009</Words>
  <Application>Microsoft Office PowerPoint</Application>
  <PresentationFormat>On-screen Show (16:9)</PresentationFormat>
  <Paragraphs>272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Courier New</vt:lpstr>
      <vt:lpstr>Noto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Khalid Mohamed Mahmoud Salman 19P5482</cp:lastModifiedBy>
  <cp:revision>2</cp:revision>
  <dcterms:created xsi:type="dcterms:W3CDTF">2025-06-15T12:24:13Z</dcterms:created>
  <dcterms:modified xsi:type="dcterms:W3CDTF">2025-06-16T02:05:17Z</dcterms:modified>
</cp:coreProperties>
</file>