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65" r:id="rId3"/>
    <p:sldId id="256" r:id="rId4"/>
    <p:sldId id="259" r:id="rId5"/>
    <p:sldId id="260" r:id="rId6"/>
    <p:sldId id="261" r:id="rId7"/>
    <p:sldId id="262"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93" d="100"/>
          <a:sy n="93" d="100"/>
        </p:scale>
        <p:origin x="21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4A0BC1-1E4D-4CF8-88B3-1724B7E02809}"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74D4C-18F9-4A79-BB39-23FE9BB28E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4A0BC1-1E4D-4CF8-88B3-1724B7E02809}"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74D4C-18F9-4A79-BB39-23FE9BB28E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4A0BC1-1E4D-4CF8-88B3-1724B7E02809}"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74D4C-18F9-4A79-BB39-23FE9BB28E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4A0BC1-1E4D-4CF8-88B3-1724B7E02809}"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74D4C-18F9-4A79-BB39-23FE9BB28E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A0BC1-1E4D-4CF8-88B3-1724B7E02809}"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74D4C-18F9-4A79-BB39-23FE9BB28E0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4A0BC1-1E4D-4CF8-88B3-1724B7E02809}"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74D4C-18F9-4A79-BB39-23FE9BB28E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4A0BC1-1E4D-4CF8-88B3-1724B7E02809}"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674D4C-18F9-4A79-BB39-23FE9BB28E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4A0BC1-1E4D-4CF8-88B3-1724B7E02809}"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674D4C-18F9-4A79-BB39-23FE9BB28E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A0BC1-1E4D-4CF8-88B3-1724B7E02809}"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674D4C-18F9-4A79-BB39-23FE9BB28E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4A0BC1-1E4D-4CF8-88B3-1724B7E02809}"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74D4C-18F9-4A79-BB39-23FE9BB28E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4A0BC1-1E4D-4CF8-88B3-1724B7E02809}"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74D4C-18F9-4A79-BB39-23FE9BB28E0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4A0BC1-1E4D-4CF8-88B3-1724B7E02809}" type="datetimeFigureOut">
              <a:rPr lang="en-US" smtClean="0"/>
              <a:t>5/28/2024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674D4C-18F9-4A79-BB39-23FE9BB28E0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white text with colorful confetti"/>
          <p:cNvPicPr>
            <a:picLocks noChangeAspect="1"/>
          </p:cNvPicPr>
          <p:nvPr/>
        </p:nvPicPr>
        <p:blipFill rotWithShape="1">
          <a:blip r:embed="rId2">
            <a:extLst>
              <a:ext uri="{28A0092B-C50C-407E-A947-70E740481C1C}">
                <a14:useLocalDpi xmlns:a14="http://schemas.microsoft.com/office/drawing/2010/main" val="0"/>
              </a:ext>
            </a:extLst>
          </a:blip>
          <a:srcRect l="13607" r="1" b="1"/>
          <a:stretch>
            <a:fillRect/>
          </a:stretch>
        </p:blipFill>
        <p:spPr>
          <a:xfrm>
            <a:off x="-1" y="1"/>
            <a:ext cx="12192000" cy="6857998"/>
          </a:xfrm>
          <a:prstGeom prst="rect">
            <a:avLst/>
          </a:prstGeom>
        </p:spPr>
      </p:pic>
      <p:grpSp>
        <p:nvGrpSpPr>
          <p:cNvPr id="22" name="Group 21"/>
          <p:cNvGrpSpPr>
            <a:grpSpLocks noGrp="1" noUngrp="1" noRot="1" noChangeAspect="1" noMove="1" noResize="1"/>
          </p:cNvGrpSpPr>
          <p:nvPr/>
        </p:nvGrpSpPr>
        <p:grpSpPr>
          <a:xfrm>
            <a:off x="-305" y="5029199"/>
            <a:ext cx="12228128" cy="1828800"/>
            <a:chOff x="-305" y="2987478"/>
            <a:chExt cx="12188952" cy="1828800"/>
          </a:xfrm>
        </p:grpSpPr>
        <p:sp>
          <p:nvSpPr>
            <p:cNvPr id="23" name="Freeform: Shape 22"/>
            <p:cNvSpPr/>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4" name="Freeform: Shape 23"/>
            <p:cNvSpPr/>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13" name="Freeform: Shape 12"/>
            <p:cNvSpPr/>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25" name="Freeform: Shape 24"/>
            <p:cNvSpPr/>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40080" y="325369"/>
            <a:ext cx="4368602" cy="1956841"/>
          </a:xfrm>
          <a:prstGeom prst="rect">
            <a:avLst/>
          </a:prstGeom>
        </p:spPr>
        <p:txBody>
          <a:bodyPr vert="horz" lIns="91440" tIns="45720" rIns="91440" bIns="45720" rtlCol="0" anchor="b">
            <a:normAutofit/>
          </a:bodyPr>
          <a:lstStyle/>
          <a:p>
            <a:pPr indent="-228600">
              <a:lnSpc>
                <a:spcPct val="90000"/>
              </a:lnSpc>
              <a:spcBef>
                <a:spcPct val="0"/>
              </a:spcBef>
              <a:spcAft>
                <a:spcPts val="600"/>
              </a:spcAft>
            </a:pPr>
            <a:r>
              <a:rPr lang="en-US" sz="5400" b="1" i="1">
                <a:latin typeface="+mj-lt"/>
                <a:ea typeface="+mj-ea"/>
                <a:cs typeface="+mj-cs"/>
              </a:rPr>
              <a:t>Team:</a:t>
            </a:r>
          </a:p>
        </p:txBody>
      </p:sp>
      <p:sp>
        <p:nvSpPr>
          <p:cNvPr id="20" name="sketchy line"/>
          <p:cNvSpPr>
            <a:spLocks noGrp="1" noRot="1" noChangeAspect="1" noMove="1" noResize="1" noEditPoints="1" noAdjustHandles="1" noChangeArrowheads="1" noChangeShapeType="1" noTextEdit="1"/>
          </p:cNvSpPr>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t>Ahmed Mohamed Ghanem</a:t>
            </a:r>
          </a:p>
          <a:p>
            <a:pPr indent="-228600">
              <a:lnSpc>
                <a:spcPct val="90000"/>
              </a:lnSpc>
              <a:spcAft>
                <a:spcPts val="600"/>
              </a:spcAft>
              <a:buFont typeface="Arial" panose="020B0604020202020204" pitchFamily="34" charset="0"/>
              <a:buChar char="•"/>
            </a:pPr>
            <a:r>
              <a:rPr lang="en-US" sz="2200" dirty="0"/>
              <a:t>Hatem Mohamed Sabry</a:t>
            </a:r>
          </a:p>
          <a:p>
            <a:pPr indent="-228600">
              <a:lnSpc>
                <a:spcPct val="90000"/>
              </a:lnSpc>
              <a:spcAft>
                <a:spcPts val="600"/>
              </a:spcAft>
              <a:buFont typeface="Arial" panose="020B0604020202020204" pitchFamily="34" charset="0"/>
              <a:buChar char="•"/>
            </a:pPr>
            <a:r>
              <a:rPr lang="en-US" sz="2200" dirty="0"/>
              <a:t>Khaled Mohamed Arafa</a:t>
            </a:r>
          </a:p>
          <a:p>
            <a:pPr indent="-228600">
              <a:lnSpc>
                <a:spcPct val="90000"/>
              </a:lnSpc>
              <a:spcAft>
                <a:spcPts val="600"/>
              </a:spcAft>
              <a:buFont typeface="Arial" panose="020B0604020202020204" pitchFamily="34" charset="0"/>
              <a:buChar char="•"/>
            </a:pPr>
            <a:r>
              <a:rPr lang="en-US" sz="2200" dirty="0" err="1"/>
              <a:t>AbdulRahman</a:t>
            </a:r>
            <a:r>
              <a:rPr lang="en-US" sz="2200" dirty="0"/>
              <a:t> Hilal Khalifa</a:t>
            </a:r>
          </a:p>
          <a:p>
            <a:pPr indent="-228600">
              <a:lnSpc>
                <a:spcPct val="90000"/>
              </a:lnSpc>
              <a:spcAft>
                <a:spcPts val="600"/>
              </a:spcAft>
              <a:buFont typeface="Arial" panose="020B0604020202020204" pitchFamily="34" charset="0"/>
              <a:buChar char="•"/>
            </a:pPr>
            <a:r>
              <a:rPr lang="en-US" sz="2200" dirty="0"/>
              <a:t>Nour Ali Saif</a:t>
            </a:r>
            <a:endParaRPr lang="ar-EG" sz="2200" dirty="0"/>
          </a:p>
        </p:txBody>
      </p:sp>
      <p:pic>
        <p:nvPicPr>
          <p:cNvPr id="4" name="Picture 3" descr="One in a crowd"/>
          <p:cNvPicPr>
            <a:picLocks noChangeAspect="1"/>
          </p:cNvPicPr>
          <p:nvPr/>
        </p:nvPicPr>
        <p:blipFill rotWithShape="1">
          <a:blip r:embed="rId2"/>
          <a:srcRect l="16744" r="8028"/>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43467" y="2442317"/>
            <a:ext cx="184731" cy="1742657"/>
          </a:xfrm>
          <a:prstGeom prst="rect">
            <a:avLst/>
          </a:prstGeom>
          <a:noFill/>
        </p:spPr>
        <p:txBody>
          <a:bodyPr wrap="none" rtlCol="0">
            <a:spAutoFit/>
          </a:bodyPr>
          <a:lstStyle/>
          <a:p>
            <a:pPr defTabSz="1426210">
              <a:spcAft>
                <a:spcPts val="600"/>
              </a:spcAft>
            </a:pPr>
            <a:endParaRPr lang="en-US" sz="8425" b="1" kern="1200">
              <a:solidFill>
                <a:schemeClr val="tx1"/>
              </a:solidFill>
              <a:latin typeface="+mn-lt"/>
              <a:ea typeface="+mn-ea"/>
              <a:cs typeface="+mn-cs"/>
            </a:endParaRPr>
          </a:p>
          <a:p>
            <a:pPr>
              <a:spcAft>
                <a:spcPts val="600"/>
              </a:spcAft>
            </a:pPr>
            <a:endParaRPr lang="en-US"/>
          </a:p>
        </p:txBody>
      </p:sp>
      <p:sp>
        <p:nvSpPr>
          <p:cNvPr id="2" name="TextBox 1"/>
          <p:cNvSpPr txBox="1"/>
          <p:nvPr/>
        </p:nvSpPr>
        <p:spPr>
          <a:xfrm>
            <a:off x="931783" y="1147317"/>
            <a:ext cx="10616750" cy="4563365"/>
          </a:xfrm>
          <a:prstGeom prst="rect">
            <a:avLst/>
          </a:prstGeom>
          <a:noFill/>
        </p:spPr>
        <p:txBody>
          <a:bodyPr wrap="square" rtlCol="0">
            <a:spAutoFit/>
          </a:bodyPr>
          <a:lstStyle/>
          <a:p>
            <a:pPr defTabSz="1426210">
              <a:spcAft>
                <a:spcPts val="600"/>
              </a:spcAft>
            </a:pPr>
            <a:r>
              <a:rPr lang="en-US" sz="6865" b="1" kern="1200" dirty="0">
                <a:solidFill>
                  <a:srgbClr val="000000"/>
                </a:solidFill>
                <a:highlight>
                  <a:srgbClr val="F7F7F7"/>
                </a:highlight>
                <a:latin typeface="-apple-system"/>
                <a:ea typeface="+mn-ea"/>
                <a:cs typeface="+mn-cs"/>
              </a:rPr>
              <a:t>Safe System Detection:</a:t>
            </a:r>
            <a:br>
              <a:rPr lang="en-US" sz="2810" kern="1200" dirty="0">
                <a:solidFill>
                  <a:schemeClr val="tx1"/>
                </a:solidFill>
                <a:latin typeface="+mn-lt"/>
                <a:ea typeface="+mn-ea"/>
                <a:cs typeface="+mn-cs"/>
              </a:rPr>
            </a:br>
            <a:r>
              <a:rPr lang="en-US" sz="2810" kern="1200" dirty="0">
                <a:solidFill>
                  <a:schemeClr val="tx1"/>
                </a:solidFill>
                <a:latin typeface="+mn-lt"/>
                <a:ea typeface="+mn-ea"/>
                <a:cs typeface="+mn-cs"/>
              </a:rPr>
              <a:t>-</a:t>
            </a:r>
            <a:r>
              <a:rPr lang="en-US" sz="3120" kern="1200" dirty="0">
                <a:solidFill>
                  <a:srgbClr val="000000"/>
                </a:solidFill>
                <a:highlight>
                  <a:srgbClr val="F7F7F7"/>
                </a:highlight>
                <a:latin typeface="-apple-system"/>
                <a:ea typeface="+mn-ea"/>
                <a:cs typeface="+mn-cs"/>
              </a:rPr>
              <a:t>Safe system detection refers to the development and implementation of technologies and techniques to identify and detect potential safety hazards or vulnerabilities in a system. This can include systems such as industrial machinery, transportation networks, or critical infrastructure. The goal is to proactively identify risks and take necessary measures to ensure the safety and integrity of the system.</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p:cNvSpPr>
            <a:spLocks noGrp="1" noRot="1" noChangeAspect="1" noMove="1" noResize="1" noEditPoints="1" noAdjustHandles="1" noChangeArrowheads="1" noChangeShapeType="1" noTextEdit="1"/>
          </p:cNvSpPr>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61802" y="2743200"/>
            <a:ext cx="4646905" cy="361314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1" i="0">
                <a:effectLst/>
                <a:highlight>
                  <a:srgbClr val="F7F7F7"/>
                </a:highlight>
              </a:rPr>
              <a:t>Fire Detection:</a:t>
            </a:r>
            <a:br>
              <a:rPr lang="en-US" sz="1900" b="0" i="0">
                <a:effectLst/>
                <a:highlight>
                  <a:srgbClr val="F7F7F7"/>
                </a:highlight>
              </a:rPr>
            </a:br>
            <a:r>
              <a:rPr lang="en-US" sz="1900" b="0" i="0">
                <a:effectLst/>
                <a:highlight>
                  <a:srgbClr val="F7F7F7"/>
                </a:highlight>
              </a:rPr>
              <a:t>Fire detection involves the use of various sensors, alarms, and monitoring systems to detect the presence of fires in different environments. These systems can employ technologies such as smoke detectors, heat sensors, or flame detectors to quickly identify the early signs of a fire outbreak. Early detection allows for prompt response, enabling evacuation, fire suppression, or other necessary actions to minimize damage and ensure the safety of occupants.</a:t>
            </a:r>
          </a:p>
        </p:txBody>
      </p:sp>
      <p:pic>
        <p:nvPicPr>
          <p:cNvPr id="5" name="Picture 4" descr="Red alarm light with people on the background"/>
          <p:cNvPicPr>
            <a:picLocks noChangeAspect="1"/>
          </p:cNvPicPr>
          <p:nvPr/>
        </p:nvPicPr>
        <p:blipFill rotWithShape="1">
          <a:blip r:embed="rId2"/>
          <a:srcRect l="26040" r="14559" b="-2"/>
          <a:stretch>
            <a:fillRect/>
          </a:stretch>
        </p:blipFill>
        <p:spPr>
          <a:xfrm>
            <a:off x="6096000" y="1"/>
            <a:ext cx="610282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38200" y="2333297"/>
            <a:ext cx="4619621" cy="38436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3200" b="1" i="0" dirty="0">
                <a:effectLst/>
                <a:highlight>
                  <a:srgbClr val="F7F7F7"/>
                </a:highlight>
              </a:rPr>
              <a:t>Cheating Detection:</a:t>
            </a:r>
            <a:br>
              <a:rPr lang="en-US" sz="1700" b="0" i="0" dirty="0">
                <a:effectLst/>
                <a:highlight>
                  <a:srgbClr val="F7F7F7"/>
                </a:highlight>
              </a:rPr>
            </a:br>
            <a:r>
              <a:rPr lang="en-US" sz="1700" b="0" i="0" dirty="0">
                <a:effectLst/>
                <a:highlight>
                  <a:srgbClr val="F7F7F7"/>
                </a:highlight>
              </a:rPr>
              <a:t>Cheating detection typically refers to the development of systems or methodologies to identify instances of cheating or dishonest behavior in various contexts. This can include cheating detection in educational settings, such as detecting plagiarism or unauthorized collaboration on assignments or exams. It can also apply to detecting cheating or fraud in gaming, sports, or other competitive environments. Technologies like artificial intelligence and data analysis techniques may be employed to identify patterns or anomalies that indicate cheating.</a:t>
            </a:r>
          </a:p>
        </p:txBody>
      </p:sp>
      <p:pic>
        <p:nvPicPr>
          <p:cNvPr id="5" name="Picture 4"/>
          <p:cNvPicPr>
            <a:picLocks noChangeAspect="1"/>
          </p:cNvPicPr>
          <p:nvPr/>
        </p:nvPicPr>
        <p:blipFill rotWithShape="1">
          <a:blip r:embed="rId2"/>
          <a:srcRect l="14111" r="36982"/>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mera lens"/>
          <p:cNvPicPr>
            <a:picLocks noChangeAspect="1"/>
          </p:cNvPicPr>
          <p:nvPr/>
        </p:nvPicPr>
        <p:blipFill rotWithShape="1">
          <a:blip r:embed="rId2"/>
          <a:srcRect r="5882" b="-1"/>
          <a:stretch>
            <a:fillRect/>
          </a:stretch>
        </p:blipFill>
        <p:spPr>
          <a:xfrm>
            <a:off x="2522356" y="10"/>
            <a:ext cx="9669642" cy="6857990"/>
          </a:xfrm>
          <a:prstGeom prst="rect">
            <a:avLst/>
          </a:prstGeom>
        </p:spPr>
      </p:pic>
      <p:sp>
        <p:nvSpPr>
          <p:cNvPr id="18" name="Rectangle 17"/>
          <p:cNvSpPr>
            <a:spLocks noGrp="1" noRot="1" noChangeAspect="1" noMove="1" noResize="1" noEditPoints="1" noAdjustHandles="1" noChangeArrowheads="1" noChangeShapeType="1" noTextEdit="1"/>
          </p:cNvSpPr>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83820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1" i="0" dirty="0">
                <a:effectLst/>
                <a:highlight>
                  <a:srgbClr val="F7F7F7"/>
                </a:highlight>
              </a:rPr>
              <a:t>Fighting Detection:</a:t>
            </a:r>
            <a:br>
              <a:rPr lang="en-US" sz="1600" dirty="0"/>
            </a:br>
            <a:r>
              <a:rPr lang="en-US" sz="1600" b="0" i="0" dirty="0">
                <a:effectLst/>
                <a:highlight>
                  <a:srgbClr val="F7F7F7"/>
                </a:highlight>
              </a:rPr>
              <a:t>Fighting detection involves the use of technology and surveillance systems to detect instances of physical altercations or fights, particularly in public spaces or security-sensitive areas. These systems can utilize video cameras, audio sensors, or other monitoring devices to identify signs of aggression, violence, or physical confrontations. Early detection can help trigger appropriate interventions, such as alerting security personnel or law enforcement, to prevent escalation and ensure the safety of individuals involved</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B237B73-DA10-A8C4-9CCE-8BC97D38775A}"/>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i="0" dirty="0">
                <a:effectLst/>
                <a:highlight>
                  <a:srgbClr val="F7F7F7"/>
                </a:highlight>
              </a:rPr>
              <a:t>Fainting Detection </a:t>
            </a:r>
            <a:r>
              <a:rPr lang="en-US" sz="1500" b="0" i="0" dirty="0">
                <a:effectLst/>
                <a:highlight>
                  <a:srgbClr val="F7F7F7"/>
                </a:highlight>
              </a:rPr>
              <a:t>is the process of identifying or recognizing when a person has experienced a brief loss of consciousness, commonly known as fainting or syncope. This condition occurs when the brain doesn't receive enough blood flow, leading to a temporary loss of awareness.</a:t>
            </a:r>
          </a:p>
          <a:p>
            <a:pPr indent="-228600">
              <a:lnSpc>
                <a:spcPct val="90000"/>
              </a:lnSpc>
              <a:spcAft>
                <a:spcPts val="600"/>
              </a:spcAft>
              <a:buFont typeface="Arial" panose="020B0604020202020204" pitchFamily="34" charset="0"/>
              <a:buChar char="•"/>
            </a:pPr>
            <a:r>
              <a:rPr lang="en-US" sz="1500" b="0" i="0" dirty="0">
                <a:effectLst/>
                <a:highlight>
                  <a:srgbClr val="F7F7F7"/>
                </a:highlight>
              </a:rPr>
              <a:t>The goal of fainting detection is to quickly identify when a person has fainted and provide appropriate medical attention or intervention. This is important because fainting can be a symptom of an underlying medical condition, such as a heart problem, low blood pressure, or other health issues.</a:t>
            </a:r>
          </a:p>
        </p:txBody>
      </p:sp>
      <p:pic>
        <p:nvPicPr>
          <p:cNvPr id="5" name="Picture 4">
            <a:extLst>
              <a:ext uri="{FF2B5EF4-FFF2-40B4-BE49-F238E27FC236}">
                <a16:creationId xmlns:a16="http://schemas.microsoft.com/office/drawing/2014/main" id="{D4EBAA01-25C4-E351-9E8F-C9CB05489365}"/>
              </a:ext>
            </a:extLst>
          </p:cNvPr>
          <p:cNvPicPr>
            <a:picLocks noChangeAspect="1"/>
          </p:cNvPicPr>
          <p:nvPr/>
        </p:nvPicPr>
        <p:blipFill rotWithShape="1">
          <a:blip r:embed="rId2"/>
          <a:srcRect l="21639" r="2194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9155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yellow character holding a sign surrounded by white people&#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t="15053" b="23983"/>
          <a:stretch>
            <a:fillRect/>
          </a:stretch>
        </p:blipFill>
        <p:spPr>
          <a:xfrm>
            <a:off x="20" y="1282"/>
            <a:ext cx="12191980" cy="68567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438</Words>
  <Application>Microsoft Office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Mohamed</dc:creator>
  <cp:lastModifiedBy>Ahmed Mohamed</cp:lastModifiedBy>
  <cp:revision>5</cp:revision>
  <dcterms:created xsi:type="dcterms:W3CDTF">2024-04-22T16:35:00Z</dcterms:created>
  <dcterms:modified xsi:type="dcterms:W3CDTF">2024-05-27T22:08:17Z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D7F153F3B68C4CF09759072AD0F458A3_12</vt:lpwstr>
  </property>
  <property fmtid="{D5CDD505-2E9C-101B-9397-08002B2CF9AE}" pid="3" name="KSOProductBuildVer">
    <vt:lpwstr>1033-12.2.0.16731</vt:lpwstr>
  </property>
</Properties>
</file>