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C70"/>
    <a:srgbClr val="ABBFC1"/>
    <a:srgbClr val="578084"/>
    <a:srgbClr val="007F94"/>
    <a:srgbClr val="BCCCC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66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81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79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04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5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1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15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84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84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53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3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4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ver mercedes benz coupe on road during day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4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2191999" cy="6858001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2429297" y="134176"/>
            <a:ext cx="395790" cy="1705970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429297" y="725551"/>
            <a:ext cx="76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Saudi Used Car Sale Dataset Analysis</a:t>
            </a:r>
            <a:endParaRPr lang="fr-CA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25087" y="1393870"/>
            <a:ext cx="661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Khalid Alqahtani</a:t>
            </a:r>
          </a:p>
        </p:txBody>
      </p:sp>
    </p:spTree>
    <p:extLst>
      <p:ext uri="{BB962C8B-B14F-4D97-AF65-F5344CB8AC3E}">
        <p14:creationId xmlns:p14="http://schemas.microsoft.com/office/powerpoint/2010/main" val="179692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 Audi sedan parked on concrete parking area surrounded by dried lea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310"/>
            <a:ext cx="12192000" cy="69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18310"/>
            <a:ext cx="12192000" cy="697631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Pentagone 4"/>
          <p:cNvSpPr/>
          <p:nvPr/>
        </p:nvSpPr>
        <p:spPr>
          <a:xfrm>
            <a:off x="-1" y="-121934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-192508" y="111274"/>
            <a:ext cx="415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Missing Data Imputation Techniques</a:t>
            </a:r>
            <a:endParaRPr lang="fr-C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31629" y="2133597"/>
            <a:ext cx="3039979" cy="3224461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4648200" y="2358188"/>
            <a:ext cx="2606842" cy="277528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4874793" y="3514996"/>
            <a:ext cx="21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latin typeface="Arial Black" panose="020B0A04020102020204" pitchFamily="34" charset="0"/>
              </a:rPr>
              <a:t>Techniques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3049" y="1251281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163049" y="4363452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8271705" y="1066797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8271704" y="4371470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1279355" y="1740754"/>
            <a:ext cx="210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165049" y="4656419"/>
            <a:ext cx="2430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Frequent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519353" y="1603360"/>
            <a:ext cx="205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495" y="4834838"/>
            <a:ext cx="194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64118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30669"/>
            <a:ext cx="12192000" cy="365472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6" name="Pentagone 5"/>
          <p:cNvSpPr/>
          <p:nvPr/>
        </p:nvSpPr>
        <p:spPr>
          <a:xfrm>
            <a:off x="0" y="-59155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ZoneTexte 1"/>
          <p:cNvSpPr txBox="1"/>
          <p:nvPr/>
        </p:nvSpPr>
        <p:spPr>
          <a:xfrm>
            <a:off x="133842" y="63657"/>
            <a:ext cx="355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Missing Data Imputation Process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7180" y="3205682"/>
            <a:ext cx="1991578" cy="3232781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4070570" y="3204318"/>
            <a:ext cx="1991579" cy="3273104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6482361" y="3204317"/>
            <a:ext cx="1957409" cy="3246315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/>
          <p:cNvSpPr txBox="1"/>
          <p:nvPr/>
        </p:nvSpPr>
        <p:spPr>
          <a:xfrm>
            <a:off x="3788810" y="1674427"/>
            <a:ext cx="433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fr-CA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88610" y="4241604"/>
            <a:ext cx="22135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a car type with highest number of rows that are not zeros.</a:t>
            </a:r>
            <a:endParaRPr lang="fr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013208" y="4273795"/>
            <a:ext cx="2213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about 25% of the price column as zero value.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37352" y="4240239"/>
            <a:ext cx="2124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these missing data with the four techniques.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A04A7-78E5-4212-B1BF-BE6D51369D1F}"/>
              </a:ext>
            </a:extLst>
          </p:cNvPr>
          <p:cNvSpPr/>
          <p:nvPr/>
        </p:nvSpPr>
        <p:spPr>
          <a:xfrm>
            <a:off x="8817035" y="3204318"/>
            <a:ext cx="1957409" cy="323278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001CF1D5-B488-4FC3-8574-EFA3A57A4727}"/>
              </a:ext>
            </a:extLst>
          </p:cNvPr>
          <p:cNvSpPr txBox="1"/>
          <p:nvPr/>
        </p:nvSpPr>
        <p:spPr>
          <a:xfrm>
            <a:off x="8826700" y="4459951"/>
            <a:ext cx="20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the four techniques.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CCE039-7972-48F9-A74F-A7B600DF2963}"/>
              </a:ext>
            </a:extLst>
          </p:cNvPr>
          <p:cNvSpPr/>
          <p:nvPr/>
        </p:nvSpPr>
        <p:spPr>
          <a:xfrm>
            <a:off x="8479356" y="4767974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195563-87E1-4DAC-B6F4-C1D97A553789}"/>
              </a:ext>
            </a:extLst>
          </p:cNvPr>
          <p:cNvSpPr/>
          <p:nvPr/>
        </p:nvSpPr>
        <p:spPr>
          <a:xfrm>
            <a:off x="6132146" y="4772967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C7DC72-4EAD-4FC4-8B55-5B168BFDCB0F}"/>
              </a:ext>
            </a:extLst>
          </p:cNvPr>
          <p:cNvSpPr/>
          <p:nvPr/>
        </p:nvSpPr>
        <p:spPr>
          <a:xfrm>
            <a:off x="3706577" y="4815305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3453" y="265754"/>
            <a:ext cx="7165035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/>
          <p:cNvSpPr txBox="1"/>
          <p:nvPr/>
        </p:nvSpPr>
        <p:spPr>
          <a:xfrm>
            <a:off x="4600973" y="402989"/>
            <a:ext cx="6689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1: Choose a car type with highest number of rows which do not have any zeros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B43EEA-35A2-4556-95F9-0853F7B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3" y="1735694"/>
            <a:ext cx="8602071" cy="5027866"/>
          </a:xfrm>
          <a:prstGeom prst="rect">
            <a:avLst/>
          </a:prstGeom>
        </p:spPr>
      </p:pic>
      <p:pic>
        <p:nvPicPr>
          <p:cNvPr id="5" name="Picture 2" descr="black and silver convertible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23"/>
            <a:ext cx="3272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63735" y="0"/>
            <a:ext cx="3336323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86EA88F8-2FF6-4C63-9069-6AF1C28333A5}"/>
              </a:ext>
            </a:extLst>
          </p:cNvPr>
          <p:cNvCxnSpPr>
            <a:cxnSpLocks/>
          </p:cNvCxnSpPr>
          <p:nvPr/>
        </p:nvCxnSpPr>
        <p:spPr>
          <a:xfrm>
            <a:off x="2758621" y="2195825"/>
            <a:ext cx="8433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442F85-E2B9-4CBE-9FA5-5F44872E438E}"/>
              </a:ext>
            </a:extLst>
          </p:cNvPr>
          <p:cNvSpPr/>
          <p:nvPr/>
        </p:nvSpPr>
        <p:spPr>
          <a:xfrm>
            <a:off x="1633866" y="1533043"/>
            <a:ext cx="1145219" cy="13255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DE3E230-5DA5-4FF4-8C32-534920D790EF}"/>
              </a:ext>
            </a:extLst>
          </p:cNvPr>
          <p:cNvSpPr txBox="1"/>
          <p:nvPr/>
        </p:nvSpPr>
        <p:spPr>
          <a:xfrm>
            <a:off x="1715330" y="1735694"/>
            <a:ext cx="1058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picked this column</a:t>
            </a:r>
          </a:p>
        </p:txBody>
      </p:sp>
    </p:spTree>
    <p:extLst>
      <p:ext uri="{BB962C8B-B14F-4D97-AF65-F5344CB8AC3E}">
        <p14:creationId xmlns:p14="http://schemas.microsoft.com/office/powerpoint/2010/main" val="35633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9203" y="0"/>
            <a:ext cx="547279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2" descr="black and silver convertible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7" y="0"/>
            <a:ext cx="54090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51070" y="0"/>
            <a:ext cx="547279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288760" y="313880"/>
            <a:ext cx="6112041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673769" y="451115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2: Make about 25% of the price column as zero value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5CE6ACA-C782-4BD2-B467-E4375EB85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283832"/>
              </p:ext>
            </p:extLst>
          </p:nvPr>
        </p:nvGraphicFramePr>
        <p:xfrm>
          <a:off x="536360" y="1618140"/>
          <a:ext cx="1345706" cy="482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06">
                  <a:extLst>
                    <a:ext uri="{9D8B030D-6E8A-4147-A177-3AD203B41FA5}">
                      <a16:colId xmlns:a16="http://schemas.microsoft.com/office/drawing/2014/main" val="39440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solidFill>
                      <a:srgbClr val="BC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7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5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3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4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1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1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6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31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7192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FFB784C-7C75-4F49-895C-217429A81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931367"/>
              </p:ext>
            </p:extLst>
          </p:nvPr>
        </p:nvGraphicFramePr>
        <p:xfrm>
          <a:off x="4668777" y="1644803"/>
          <a:ext cx="1345706" cy="482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06">
                  <a:extLst>
                    <a:ext uri="{9D8B030D-6E8A-4147-A177-3AD203B41FA5}">
                      <a16:colId xmlns:a16="http://schemas.microsoft.com/office/drawing/2014/main" val="39440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solidFill>
                      <a:srgbClr val="BC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7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5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3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4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1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6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1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719213"/>
                  </a:ext>
                </a:extLst>
              </a:tr>
            </a:tbl>
          </a:graphicData>
        </a:graphic>
      </p:graphicFrame>
      <p:sp>
        <p:nvSpPr>
          <p:cNvPr id="9" name="Arrow: Right 4">
            <a:extLst>
              <a:ext uri="{FF2B5EF4-FFF2-40B4-BE49-F238E27FC236}">
                <a16:creationId xmlns:a16="http://schemas.microsoft.com/office/drawing/2014/main" id="{952E03DC-10D7-4B8C-968A-3F5338C70E98}"/>
              </a:ext>
            </a:extLst>
          </p:cNvPr>
          <p:cNvSpPr/>
          <p:nvPr/>
        </p:nvSpPr>
        <p:spPr>
          <a:xfrm>
            <a:off x="2049857" y="3228511"/>
            <a:ext cx="2508282" cy="1327446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Picking 25% of the column</a:t>
            </a:r>
          </a:p>
        </p:txBody>
      </p:sp>
    </p:spTree>
    <p:extLst>
      <p:ext uri="{BB962C8B-B14F-4D97-AF65-F5344CB8AC3E}">
        <p14:creationId xmlns:p14="http://schemas.microsoft.com/office/powerpoint/2010/main" val="162752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ack and silver convertible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37" y="0"/>
            <a:ext cx="47484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43537" y="0"/>
            <a:ext cx="4748464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641687" y="249711"/>
            <a:ext cx="6112041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850233" y="386946"/>
            <a:ext cx="569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3: Impute these missing data with the four techniques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64F257-D8C0-485E-8889-08A012BF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1" y="1887248"/>
            <a:ext cx="1198730" cy="435133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5E18E2F-BC21-46E7-BFC3-6205EB3E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97411"/>
              </p:ext>
            </p:extLst>
          </p:nvPr>
        </p:nvGraphicFramePr>
        <p:xfrm>
          <a:off x="6226001" y="2059383"/>
          <a:ext cx="1123765" cy="417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765">
                  <a:extLst>
                    <a:ext uri="{9D8B030D-6E8A-4147-A177-3AD203B41FA5}">
                      <a16:colId xmlns:a16="http://schemas.microsoft.com/office/drawing/2014/main" val="562396768"/>
                    </a:ext>
                  </a:extLst>
                </a:gridCol>
              </a:tblGrid>
              <a:tr h="320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56309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125737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90823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92501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439800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260538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56182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430985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833759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229947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37955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038343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494446"/>
                  </a:ext>
                </a:extLst>
              </a:tr>
            </a:tbl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13B9C52-8929-4C81-82CB-D10B104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46" y="2533811"/>
            <a:ext cx="889913" cy="3230346"/>
          </a:xfrm>
          <a:prstGeom prst="rect">
            <a:avLst/>
          </a:prstGeom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1267BBAE-4FEB-4908-8A3D-F68AFB3CA225}"/>
              </a:ext>
            </a:extLst>
          </p:cNvPr>
          <p:cNvSpPr/>
          <p:nvPr/>
        </p:nvSpPr>
        <p:spPr>
          <a:xfrm>
            <a:off x="1371177" y="3554158"/>
            <a:ext cx="1197759" cy="1189653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Arrow: Right 18">
            <a:extLst>
              <a:ext uri="{FF2B5EF4-FFF2-40B4-BE49-F238E27FC236}">
                <a16:creationId xmlns:a16="http://schemas.microsoft.com/office/drawing/2014/main" id="{393F18B3-C3C4-46D5-B7CF-A2D70B0758E4}"/>
              </a:ext>
            </a:extLst>
          </p:cNvPr>
          <p:cNvSpPr/>
          <p:nvPr/>
        </p:nvSpPr>
        <p:spPr>
          <a:xfrm>
            <a:off x="4909859" y="3554158"/>
            <a:ext cx="1186141" cy="1189653"/>
          </a:xfrm>
          <a:prstGeom prst="rightArrow">
            <a:avLst/>
          </a:prstGeom>
          <a:solidFill>
            <a:srgbClr val="57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59F1828-7773-4958-A615-0F0437470DBD}"/>
              </a:ext>
            </a:extLst>
          </p:cNvPr>
          <p:cNvSpPr txBox="1"/>
          <p:nvPr/>
        </p:nvSpPr>
        <p:spPr>
          <a:xfrm>
            <a:off x="2566286" y="3964318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CB4F2E-CFAB-44CD-A8B4-C16EE6F6963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58745" y="3429002"/>
            <a:ext cx="725345" cy="53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A91A5A9B-DA7C-40C2-8804-8B87FBB79F44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3501707" y="4148984"/>
            <a:ext cx="449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90B36554-3808-4952-B771-B146BAFB0EA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58745" y="4333650"/>
            <a:ext cx="733311" cy="724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3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155"/>
            <a:ext cx="12192000" cy="29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75197"/>
            <a:ext cx="12192000" cy="2919065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0" y="-75198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3" name="Pentagone 2"/>
          <p:cNvSpPr/>
          <p:nvPr/>
        </p:nvSpPr>
        <p:spPr>
          <a:xfrm>
            <a:off x="0" y="-75198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49704" y="222128"/>
            <a:ext cx="28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The Results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044DE9C-DB52-4676-AF98-EAB85151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22100"/>
              </p:ext>
            </p:extLst>
          </p:nvPr>
        </p:nvGraphicFramePr>
        <p:xfrm>
          <a:off x="1621091" y="3687653"/>
          <a:ext cx="8949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17">
                  <a:extLst>
                    <a:ext uri="{9D8B030D-6E8A-4147-A177-3AD203B41FA5}">
                      <a16:colId xmlns:a16="http://schemas.microsoft.com/office/drawing/2014/main" val="638448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9256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4377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6025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268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6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71722.36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6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476,574,400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469,942,909.1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469942909.1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476574400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21830.6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21830.6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0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96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155"/>
            <a:ext cx="12192000" cy="36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75198"/>
            <a:ext cx="12192000" cy="3640093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0" y="-75198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3" name="Pentagone 2"/>
          <p:cNvSpPr/>
          <p:nvPr/>
        </p:nvSpPr>
        <p:spPr>
          <a:xfrm>
            <a:off x="0" y="-75198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49704" y="222128"/>
            <a:ext cx="28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Future Work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4557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4594056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8213556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1129969" y="4061643"/>
            <a:ext cx="207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the whole process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28410" y="3890669"/>
            <a:ext cx="2085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examine other imputation algorithms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322842" y="3706003"/>
            <a:ext cx="2328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application that can predict a used car price based on the user’s input</a:t>
            </a:r>
          </a:p>
        </p:txBody>
      </p:sp>
    </p:spTree>
    <p:extLst>
      <p:ext uri="{BB962C8B-B14F-4D97-AF65-F5344CB8AC3E}">
        <p14:creationId xmlns:p14="http://schemas.microsoft.com/office/powerpoint/2010/main" val="249355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Freeform: Shape 11">
            <a:extLst>
              <a:ext uri="{FF2B5EF4-FFF2-40B4-BE49-F238E27FC236}">
                <a16:creationId xmlns:a16="http://schemas.microsoft.com/office/drawing/2014/main" id="{62B4140D-F70D-4433-8524-661E52B3F1C6}"/>
              </a:ext>
            </a:extLst>
          </p:cNvPr>
          <p:cNvSpPr/>
          <p:nvPr/>
        </p:nvSpPr>
        <p:spPr>
          <a:xfrm>
            <a:off x="3699294" y="1688107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rgbClr val="57808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6A14F30D-37F0-4B94-BB6E-393EBBAD4F8F}"/>
              </a:ext>
            </a:extLst>
          </p:cNvPr>
          <p:cNvGrpSpPr/>
          <p:nvPr/>
        </p:nvGrpSpPr>
        <p:grpSpPr>
          <a:xfrm rot="20540280">
            <a:off x="7591390" y="549283"/>
            <a:ext cx="3296370" cy="2277649"/>
            <a:chOff x="6987253" y="1062393"/>
            <a:chExt cx="2613391" cy="1805740"/>
          </a:xfrm>
          <a:solidFill>
            <a:srgbClr val="007F94"/>
          </a:solidFill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grp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4236582" y="2894657"/>
            <a:ext cx="388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250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lapse photography of man riding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8" y="0"/>
            <a:ext cx="5502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89558" y="0"/>
            <a:ext cx="5502442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149019" y="163506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fr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839204" y="2486525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droite 7"/>
          <p:cNvSpPr/>
          <p:nvPr/>
        </p:nvSpPr>
        <p:spPr>
          <a:xfrm>
            <a:off x="839204" y="3204411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droite 8"/>
          <p:cNvSpPr/>
          <p:nvPr/>
        </p:nvSpPr>
        <p:spPr>
          <a:xfrm>
            <a:off x="839204" y="3928312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 droite 9"/>
          <p:cNvSpPr/>
          <p:nvPr/>
        </p:nvSpPr>
        <p:spPr>
          <a:xfrm>
            <a:off x="839204" y="4671263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1957136" y="2398764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Kaggle Dataset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57136" y="3090446"/>
            <a:ext cx="34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EDA Insights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53125" y="3840551"/>
            <a:ext cx="329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Missing Data Imputation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953125" y="4532233"/>
            <a:ext cx="312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9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graphy of wing mi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7" y="0"/>
            <a:ext cx="52136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78317" y="0"/>
            <a:ext cx="5213684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Pentagone 4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ZoneTexte 1"/>
          <p:cNvSpPr txBox="1"/>
          <p:nvPr/>
        </p:nvSpPr>
        <p:spPr>
          <a:xfrm>
            <a:off x="601578" y="194283"/>
            <a:ext cx="32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Why used car?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513346" y="2406314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droite 7"/>
          <p:cNvSpPr/>
          <p:nvPr/>
        </p:nvSpPr>
        <p:spPr>
          <a:xfrm>
            <a:off x="513346" y="3272586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droite 8"/>
          <p:cNvSpPr/>
          <p:nvPr/>
        </p:nvSpPr>
        <p:spPr>
          <a:xfrm>
            <a:off x="513346" y="4186985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 droite 9"/>
          <p:cNvSpPr/>
          <p:nvPr/>
        </p:nvSpPr>
        <p:spPr>
          <a:xfrm>
            <a:off x="513346" y="5101384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/>
          <p:cNvSpPr txBox="1"/>
          <p:nvPr/>
        </p:nvSpPr>
        <p:spPr>
          <a:xfrm>
            <a:off x="2743199" y="2358185"/>
            <a:ext cx="507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Saving money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341901" y="3210506"/>
            <a:ext cx="432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Lower insurance rates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99175" y="4087769"/>
            <a:ext cx="5030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Today’s cars and trucks remain reliable longer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4371" y="5067904"/>
            <a:ext cx="487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Many people do not have enough money to buy new cars</a:t>
            </a:r>
          </a:p>
        </p:txBody>
      </p:sp>
    </p:spTree>
    <p:extLst>
      <p:ext uri="{BB962C8B-B14F-4D97-AF65-F5344CB8AC3E}">
        <p14:creationId xmlns:p14="http://schemas.microsoft.com/office/powerpoint/2010/main" val="245056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665746" y="194283"/>
            <a:ext cx="30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Kaggle Dataset 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C27291A-1EE4-44CD-9F1D-BCD5D147F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231756"/>
              </p:ext>
            </p:extLst>
          </p:nvPr>
        </p:nvGraphicFramePr>
        <p:xfrm>
          <a:off x="513346" y="1985211"/>
          <a:ext cx="11123968" cy="38163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1467">
                  <a:extLst>
                    <a:ext uri="{9D8B030D-6E8A-4147-A177-3AD203B41FA5}">
                      <a16:colId xmlns:a16="http://schemas.microsoft.com/office/drawing/2014/main" val="2105355197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2785902948"/>
                    </a:ext>
                  </a:extLst>
                </a:gridCol>
                <a:gridCol w="508541">
                  <a:extLst>
                    <a:ext uri="{9D8B030D-6E8A-4147-A177-3AD203B41FA5}">
                      <a16:colId xmlns:a16="http://schemas.microsoft.com/office/drawing/2014/main" val="2646199247"/>
                    </a:ext>
                  </a:extLst>
                </a:gridCol>
                <a:gridCol w="968945">
                  <a:extLst>
                    <a:ext uri="{9D8B030D-6E8A-4147-A177-3AD203B41FA5}">
                      <a16:colId xmlns:a16="http://schemas.microsoft.com/office/drawing/2014/main" val="1747441945"/>
                    </a:ext>
                  </a:extLst>
                </a:gridCol>
                <a:gridCol w="631887">
                  <a:extLst>
                    <a:ext uri="{9D8B030D-6E8A-4147-A177-3AD203B41FA5}">
                      <a16:colId xmlns:a16="http://schemas.microsoft.com/office/drawing/2014/main" val="499006338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val="3000319890"/>
                    </a:ext>
                  </a:extLst>
                </a:gridCol>
                <a:gridCol w="1051939">
                  <a:extLst>
                    <a:ext uri="{9D8B030D-6E8A-4147-A177-3AD203B41FA5}">
                      <a16:colId xmlns:a16="http://schemas.microsoft.com/office/drawing/2014/main" val="1528569416"/>
                    </a:ext>
                  </a:extLst>
                </a:gridCol>
                <a:gridCol w="917573">
                  <a:extLst>
                    <a:ext uri="{9D8B030D-6E8A-4147-A177-3AD203B41FA5}">
                      <a16:colId xmlns:a16="http://schemas.microsoft.com/office/drawing/2014/main" val="1159484112"/>
                    </a:ext>
                  </a:extLst>
                </a:gridCol>
                <a:gridCol w="968373">
                  <a:extLst>
                    <a:ext uri="{9D8B030D-6E8A-4147-A177-3AD203B41FA5}">
                      <a16:colId xmlns:a16="http://schemas.microsoft.com/office/drawing/2014/main" val="2912786718"/>
                    </a:ext>
                  </a:extLst>
                </a:gridCol>
                <a:gridCol w="755589">
                  <a:extLst>
                    <a:ext uri="{9D8B030D-6E8A-4147-A177-3AD203B41FA5}">
                      <a16:colId xmlns:a16="http://schemas.microsoft.com/office/drawing/2014/main" val="2639818535"/>
                    </a:ext>
                  </a:extLst>
                </a:gridCol>
                <a:gridCol w="870671">
                  <a:extLst>
                    <a:ext uri="{9D8B030D-6E8A-4147-A177-3AD203B41FA5}">
                      <a16:colId xmlns:a16="http://schemas.microsoft.com/office/drawing/2014/main" val="3659290907"/>
                    </a:ext>
                  </a:extLst>
                </a:gridCol>
                <a:gridCol w="698812">
                  <a:extLst>
                    <a:ext uri="{9D8B030D-6E8A-4147-A177-3AD203B41FA5}">
                      <a16:colId xmlns:a16="http://schemas.microsoft.com/office/drawing/2014/main" val="199519220"/>
                    </a:ext>
                  </a:extLst>
                </a:gridCol>
                <a:gridCol w="1002636">
                  <a:extLst>
                    <a:ext uri="{9D8B030D-6E8A-4147-A177-3AD203B41FA5}">
                      <a16:colId xmlns:a16="http://schemas.microsoft.com/office/drawing/2014/main" val="2660989930"/>
                    </a:ext>
                  </a:extLst>
                </a:gridCol>
              </a:tblGrid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Origin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Options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Engine_Size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Fuel_Type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Gear_Type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Mileage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Price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Negotiable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36109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Chrysler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49843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Patrol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3881060902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Silver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72418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67592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Elantra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Grey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648143070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Elantra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Silver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 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96528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Honda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Accord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Navy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758223896"/>
                  </a:ext>
                </a:extLst>
              </a:tr>
              <a:tr h="40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 Cruiser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 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79516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Yukon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Bronze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120831806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Chevrolet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Impala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02373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Yaris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Jeddah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4073358599"/>
                  </a:ext>
                </a:extLst>
              </a:tr>
              <a:tr h="40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Gulf Arabic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107000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Dammam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19601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Patrol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Dammam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637408428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AD931EF7-B544-4614-8060-F3081A7871D5}"/>
              </a:ext>
            </a:extLst>
          </p:cNvPr>
          <p:cNvSpPr txBox="1"/>
          <p:nvPr/>
        </p:nvSpPr>
        <p:spPr>
          <a:xfrm>
            <a:off x="4527884" y="1303280"/>
            <a:ext cx="4004479" cy="4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8035 Rows -  13 Columns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8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513346" y="142346"/>
            <a:ext cx="266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Exploration Data Analysis</a:t>
            </a:r>
          </a:p>
        </p:txBody>
      </p:sp>
      <p:pic>
        <p:nvPicPr>
          <p:cNvPr id="5" name="Graphic 50" descr="Bar chart">
            <a:extLst>
              <a:ext uri="{FF2B5EF4-FFF2-40B4-BE49-F238E27FC236}">
                <a16:creationId xmlns:a16="http://schemas.microsoft.com/office/drawing/2014/main" id="{91D550D7-4697-4521-9BB5-9BDADA55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799" y="1204667"/>
            <a:ext cx="4978053" cy="4978053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</p:spTree>
    <p:extLst>
      <p:ext uri="{BB962C8B-B14F-4D97-AF65-F5344CB8AC3E}">
        <p14:creationId xmlns:p14="http://schemas.microsoft.com/office/powerpoint/2010/main" val="242312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05060" y="4795247"/>
            <a:ext cx="203175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405061" y="3407168"/>
            <a:ext cx="203175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4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0E5D16D5-3ECA-46A5-AF51-AB492E6C9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22" y="1075293"/>
            <a:ext cx="9246835" cy="5613182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sp>
        <p:nvSpPr>
          <p:cNvPr id="7" name="ZoneTexte 6"/>
          <p:cNvSpPr txBox="1"/>
          <p:nvPr/>
        </p:nvSpPr>
        <p:spPr>
          <a:xfrm>
            <a:off x="673768" y="225061"/>
            <a:ext cx="229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5061" y="2090070"/>
            <a:ext cx="1957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Japanese and American Cars are the top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AB47B668-78C8-4E70-9FD2-A2252D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8" y="3622232"/>
            <a:ext cx="1274675" cy="659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8F844D67-D317-460B-8E62-9B6D91EF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8" y="4987258"/>
            <a:ext cx="1274675" cy="722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/>
          <p:cNvSpPr txBox="1"/>
          <p:nvPr/>
        </p:nvSpPr>
        <p:spPr>
          <a:xfrm>
            <a:off x="1957136" y="3729789"/>
            <a:ext cx="44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6</a:t>
            </a:r>
            <a:endParaRPr lang="fr-CA" sz="2400" dirty="0"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85210" y="5117868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6</a:t>
            </a:r>
            <a:endParaRPr lang="fr-CA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671" y="4066275"/>
            <a:ext cx="1278969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272325" y="2524574"/>
            <a:ext cx="1263316" cy="1297191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974558" y="216568"/>
            <a:ext cx="222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pic>
        <p:nvPicPr>
          <p:cNvPr id="5" name="Content Placeholder 4" descr="A picture containing text, clipart, vector graphics, screenshot&#10;&#10;Description automatically generated">
            <a:extLst>
              <a:ext uri="{FF2B5EF4-FFF2-40B4-BE49-F238E27FC236}">
                <a16:creationId xmlns:a16="http://schemas.microsoft.com/office/drawing/2014/main" id="{8B0A3360-C459-4E4B-808A-832C65CA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79" y="1178113"/>
            <a:ext cx="9593867" cy="5383764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pic>
        <p:nvPicPr>
          <p:cNvPr id="6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6F2BDCE5-1C11-4A42-B827-B7E820161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2" y="2716918"/>
            <a:ext cx="1042863" cy="9125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A3AFE7B-8761-4AA8-AFDF-01DD03F964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3" y="4327726"/>
            <a:ext cx="1042863" cy="5840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43660" y="2995864"/>
            <a:ext cx="4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4</a:t>
            </a:r>
            <a:endParaRPr lang="fr-CA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71475" y="4388510"/>
            <a:ext cx="33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3</a:t>
            </a:r>
            <a:endParaRPr lang="fr-CA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1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040730" y="216568"/>
            <a:ext cx="234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BEF8B9B-AFBA-4874-8092-3A16D94D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09" y="1066800"/>
            <a:ext cx="9678508" cy="5394932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75E17B-B6C0-4542-9144-1AF94D322430}"/>
              </a:ext>
            </a:extLst>
          </p:cNvPr>
          <p:cNvSpPr/>
          <p:nvPr/>
        </p:nvSpPr>
        <p:spPr>
          <a:xfrm>
            <a:off x="1456784" y="2681941"/>
            <a:ext cx="382555" cy="226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67B8E-31C5-4FC3-8E2C-48D48AF19BDB}"/>
              </a:ext>
            </a:extLst>
          </p:cNvPr>
          <p:cNvSpPr/>
          <p:nvPr/>
        </p:nvSpPr>
        <p:spPr>
          <a:xfrm>
            <a:off x="1456784" y="2960966"/>
            <a:ext cx="382555" cy="226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E10C8-0132-4F0F-9319-89F4C181449D}"/>
              </a:ext>
            </a:extLst>
          </p:cNvPr>
          <p:cNvSpPr/>
          <p:nvPr/>
        </p:nvSpPr>
        <p:spPr>
          <a:xfrm>
            <a:off x="1449710" y="4711155"/>
            <a:ext cx="366148" cy="2829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8D530-C0D2-4565-A4E2-18EA6C9A3856}"/>
              </a:ext>
            </a:extLst>
          </p:cNvPr>
          <p:cNvSpPr/>
          <p:nvPr/>
        </p:nvSpPr>
        <p:spPr>
          <a:xfrm>
            <a:off x="1450721" y="3553842"/>
            <a:ext cx="382555" cy="22657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4FAFA-6012-4C1F-83AB-979A0ED13124}"/>
              </a:ext>
            </a:extLst>
          </p:cNvPr>
          <p:cNvSpPr/>
          <p:nvPr/>
        </p:nvSpPr>
        <p:spPr>
          <a:xfrm>
            <a:off x="1452742" y="3243892"/>
            <a:ext cx="382555" cy="22657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3D36C-ECF1-474D-9CEB-38D482D0D2D6}"/>
              </a:ext>
            </a:extLst>
          </p:cNvPr>
          <p:cNvSpPr/>
          <p:nvPr/>
        </p:nvSpPr>
        <p:spPr>
          <a:xfrm>
            <a:off x="1449710" y="3824824"/>
            <a:ext cx="382555" cy="2265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61B02C-268F-46B5-B4E5-2DCAA138C861}"/>
              </a:ext>
            </a:extLst>
          </p:cNvPr>
          <p:cNvSpPr/>
          <p:nvPr/>
        </p:nvSpPr>
        <p:spPr>
          <a:xfrm>
            <a:off x="1454216" y="4102350"/>
            <a:ext cx="382555" cy="226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3B852-DE3B-4318-ADDB-12D30498BB9E}"/>
              </a:ext>
            </a:extLst>
          </p:cNvPr>
          <p:cNvSpPr/>
          <p:nvPr/>
        </p:nvSpPr>
        <p:spPr>
          <a:xfrm>
            <a:off x="1450011" y="4388430"/>
            <a:ext cx="382555" cy="2265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67A803-8295-4D6B-8770-9BEF6940224F}"/>
              </a:ext>
            </a:extLst>
          </p:cNvPr>
          <p:cNvSpPr/>
          <p:nvPr/>
        </p:nvSpPr>
        <p:spPr>
          <a:xfrm>
            <a:off x="1462128" y="5104716"/>
            <a:ext cx="382555" cy="226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F1164-DB87-4422-B387-CAF76C4EBA21}"/>
              </a:ext>
            </a:extLst>
          </p:cNvPr>
          <p:cNvSpPr/>
          <p:nvPr/>
        </p:nvSpPr>
        <p:spPr>
          <a:xfrm>
            <a:off x="1449710" y="5459075"/>
            <a:ext cx="382555" cy="22657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042" y="1926115"/>
            <a:ext cx="207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According to Forbes</a:t>
            </a:r>
            <a:endParaRPr lang="fr-CA" dirty="0"/>
          </a:p>
        </p:txBody>
      </p:sp>
      <p:sp>
        <p:nvSpPr>
          <p:cNvPr id="19" name="ZoneTexte 18"/>
          <p:cNvSpPr txBox="1"/>
          <p:nvPr/>
        </p:nvSpPr>
        <p:spPr>
          <a:xfrm>
            <a:off x="181910" y="2610601"/>
            <a:ext cx="1014092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1910" y="2889586"/>
            <a:ext cx="78405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81910" y="3157272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81910" y="3469247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81910" y="3765580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81910" y="4053967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81910" y="4327893"/>
            <a:ext cx="91938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81910" y="4638687"/>
            <a:ext cx="940993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81910" y="5000692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1910" y="5348451"/>
            <a:ext cx="127487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Pentagone 3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513346" y="192505"/>
            <a:ext cx="29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</a:t>
            </a:r>
            <a:endParaRPr lang="fr-C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0394162-CB3B-4AC0-8043-93B683509B78}"/>
              </a:ext>
            </a:extLst>
          </p:cNvPr>
          <p:cNvSpPr txBox="1">
            <a:spLocks/>
          </p:cNvSpPr>
          <p:nvPr/>
        </p:nvSpPr>
        <p:spPr>
          <a:xfrm>
            <a:off x="735791" y="103951"/>
            <a:ext cx="2442690" cy="9157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Missing Data Imputation</a:t>
            </a:r>
          </a:p>
        </p:txBody>
      </p:sp>
      <p:pic>
        <p:nvPicPr>
          <p:cNvPr id="10" name="Picture 9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2ED4B33-1D19-4EF3-A93B-183C5F072A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6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4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497</Words>
  <Application>Microsoft Office PowerPoint</Application>
  <PresentationFormat>Widescreen</PresentationFormat>
  <Paragraphs>303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Khalid Alqahtani</cp:lastModifiedBy>
  <cp:revision>29</cp:revision>
  <dcterms:created xsi:type="dcterms:W3CDTF">2021-10-19T17:08:41Z</dcterms:created>
  <dcterms:modified xsi:type="dcterms:W3CDTF">2021-10-20T18:28:00Z</dcterms:modified>
</cp:coreProperties>
</file>