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C70"/>
    <a:srgbClr val="ABBFC1"/>
    <a:srgbClr val="578084"/>
    <a:srgbClr val="007F94"/>
    <a:srgbClr val="BCCCC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663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81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579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04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15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916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15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84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844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5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36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319D-003D-4C5F-A8C4-459E34B5DF59}" type="datetimeFigureOut">
              <a:rPr lang="fr-CA" smtClean="0"/>
              <a:t>2021-10-20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5A8C-BFDD-4959-ADEB-7BBDA97D99C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43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ver mercedes benz coupe on road during day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2429297" y="134176"/>
            <a:ext cx="395790" cy="1705970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2429297" y="725551"/>
            <a:ext cx="765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Saudi Used Car Sale Dataset Analysis</a:t>
            </a:r>
            <a:endParaRPr lang="fr-CA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25087" y="1393870"/>
            <a:ext cx="661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Khalid Alqahtani</a:t>
            </a:r>
          </a:p>
        </p:txBody>
      </p:sp>
    </p:spTree>
    <p:extLst>
      <p:ext uri="{BB962C8B-B14F-4D97-AF65-F5344CB8AC3E}">
        <p14:creationId xmlns:p14="http://schemas.microsoft.com/office/powerpoint/2010/main" val="179692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 Audi sedan parked on concrete parking area surrounded by dried lea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310"/>
            <a:ext cx="12192000" cy="69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18310"/>
            <a:ext cx="12192000" cy="69763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Pentagone 4"/>
          <p:cNvSpPr/>
          <p:nvPr/>
        </p:nvSpPr>
        <p:spPr>
          <a:xfrm>
            <a:off x="-1" y="-121934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-192508" y="111274"/>
            <a:ext cx="4154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Missing Data Imputation Techniques</a:t>
            </a:r>
            <a:endParaRPr lang="fr-C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431629" y="2133597"/>
            <a:ext cx="3039979" cy="3224461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648200" y="2358188"/>
            <a:ext cx="2606842" cy="277528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4874793" y="3514996"/>
            <a:ext cx="215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latin typeface="Arial Black" panose="020B0A04020102020204" pitchFamily="34" charset="0"/>
              </a:rPr>
              <a:t>Techniques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3049" y="1251281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1163049" y="4363452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/>
          <p:cNvSpPr/>
          <p:nvPr/>
        </p:nvSpPr>
        <p:spPr>
          <a:xfrm>
            <a:off x="8271705" y="1066797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8271704" y="4371470"/>
            <a:ext cx="2546685" cy="154004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/>
          <p:cNvSpPr txBox="1"/>
          <p:nvPr/>
        </p:nvSpPr>
        <p:spPr>
          <a:xfrm>
            <a:off x="1279355" y="1740754"/>
            <a:ext cx="210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165049" y="4656419"/>
            <a:ext cx="2430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Frequent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519353" y="1603360"/>
            <a:ext cx="2051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572495" y="4834838"/>
            <a:ext cx="194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6411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30669"/>
            <a:ext cx="12192000" cy="365472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6" name="Pentagone 5"/>
          <p:cNvSpPr/>
          <p:nvPr/>
        </p:nvSpPr>
        <p:spPr>
          <a:xfrm>
            <a:off x="0" y="-59155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ZoneTexte 1"/>
          <p:cNvSpPr txBox="1"/>
          <p:nvPr/>
        </p:nvSpPr>
        <p:spPr>
          <a:xfrm>
            <a:off x="133842" y="63657"/>
            <a:ext cx="355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Missing Data Imputation Process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755" y="3176407"/>
            <a:ext cx="1991578" cy="323278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2661995" y="3207702"/>
            <a:ext cx="1991578" cy="3232781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5126637" y="3207703"/>
            <a:ext cx="1991579" cy="3273104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/>
          <p:cNvSpPr/>
          <p:nvPr/>
        </p:nvSpPr>
        <p:spPr>
          <a:xfrm>
            <a:off x="7538428" y="3207702"/>
            <a:ext cx="1957409" cy="3246315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3788810" y="1674427"/>
            <a:ext cx="433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fr-CA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3949" y="4243624"/>
            <a:ext cx="2199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all rows in the column price which equal zeros.</a:t>
            </a:r>
            <a:endParaRPr lang="fr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45622" y="4243624"/>
            <a:ext cx="22135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car type with highest number of rows that are not zeros.</a:t>
            </a:r>
            <a:endParaRPr lang="fr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069275" y="4277180"/>
            <a:ext cx="2213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about 25% of the price column as zero value.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493419" y="4243624"/>
            <a:ext cx="2124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these missing data with the four techniques.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A04A7-78E5-4212-B1BF-BE6D51369D1F}"/>
              </a:ext>
            </a:extLst>
          </p:cNvPr>
          <p:cNvSpPr/>
          <p:nvPr/>
        </p:nvSpPr>
        <p:spPr>
          <a:xfrm>
            <a:off x="9873102" y="3207703"/>
            <a:ext cx="1957409" cy="3232782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3">
            <a:extLst>
              <a:ext uri="{FF2B5EF4-FFF2-40B4-BE49-F238E27FC236}">
                <a16:creationId xmlns:a16="http://schemas.microsoft.com/office/drawing/2014/main" id="{001CF1D5-B488-4FC3-8574-EFA3A57A4727}"/>
              </a:ext>
            </a:extLst>
          </p:cNvPr>
          <p:cNvSpPr txBox="1"/>
          <p:nvPr/>
        </p:nvSpPr>
        <p:spPr>
          <a:xfrm>
            <a:off x="9882767" y="4463336"/>
            <a:ext cx="20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the four techniques.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88FD8A3-D08F-425C-BC04-E0E16EC0B731}"/>
              </a:ext>
            </a:extLst>
          </p:cNvPr>
          <p:cNvSpPr/>
          <p:nvPr/>
        </p:nvSpPr>
        <p:spPr>
          <a:xfrm>
            <a:off x="2309233" y="4817279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2833041-F4B9-485A-81E6-A0F2ABDD6796}"/>
              </a:ext>
            </a:extLst>
          </p:cNvPr>
          <p:cNvSpPr/>
          <p:nvPr/>
        </p:nvSpPr>
        <p:spPr>
          <a:xfrm>
            <a:off x="4763589" y="4820709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CCE039-7972-48F9-A74F-A7B600DF2963}"/>
              </a:ext>
            </a:extLst>
          </p:cNvPr>
          <p:cNvSpPr/>
          <p:nvPr/>
        </p:nvSpPr>
        <p:spPr>
          <a:xfrm>
            <a:off x="9536368" y="4771359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195563-87E1-4DAC-B6F4-C1D97A553789}"/>
              </a:ext>
            </a:extLst>
          </p:cNvPr>
          <p:cNvSpPr/>
          <p:nvPr/>
        </p:nvSpPr>
        <p:spPr>
          <a:xfrm>
            <a:off x="7189158" y="4776352"/>
            <a:ext cx="283996" cy="176125"/>
          </a:xfrm>
          <a:prstGeom prst="rightArrow">
            <a:avLst/>
          </a:prstGeom>
          <a:solidFill>
            <a:srgbClr val="877C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0"/>
            <a:ext cx="54090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5660" y="163773"/>
            <a:ext cx="6318913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641444" y="301008"/>
            <a:ext cx="5527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Remove all rows in the column price which equal zeros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8281" y="-3976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C5F6211-D0D3-4BC9-A2F7-F5A84C0665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649792"/>
              </p:ext>
            </p:extLst>
          </p:nvPr>
        </p:nvGraphicFramePr>
        <p:xfrm>
          <a:off x="245660" y="2075571"/>
          <a:ext cx="973584" cy="375285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73584">
                  <a:extLst>
                    <a:ext uri="{9D8B030D-6E8A-4147-A177-3AD203B41FA5}">
                      <a16:colId xmlns:a16="http://schemas.microsoft.com/office/drawing/2014/main" val="22045504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26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11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152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045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444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833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630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92000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235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375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0282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727AF244-7D4A-4C64-9A9A-ED171D417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870120"/>
              </p:ext>
            </p:extLst>
          </p:nvPr>
        </p:nvGraphicFramePr>
        <p:xfrm>
          <a:off x="2682824" y="2075566"/>
          <a:ext cx="973584" cy="38616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73584">
                  <a:extLst>
                    <a:ext uri="{9D8B030D-6E8A-4147-A177-3AD203B41FA5}">
                      <a16:colId xmlns:a16="http://schemas.microsoft.com/office/drawing/2014/main" val="2204550446"/>
                    </a:ext>
                  </a:extLst>
                </a:gridCol>
              </a:tblGrid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26022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11757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52620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045212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444671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59500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833497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630971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92000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235125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75036"/>
                  </a:ext>
                </a:extLst>
              </a:tr>
              <a:tr h="386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02822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1AE7CC8-CDF6-4A28-9329-FDEC94566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773027"/>
              </p:ext>
            </p:extLst>
          </p:nvPr>
        </p:nvGraphicFramePr>
        <p:xfrm>
          <a:off x="5119989" y="2075564"/>
          <a:ext cx="1170371" cy="38616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70371">
                  <a:extLst>
                    <a:ext uri="{9D8B030D-6E8A-4147-A177-3AD203B41FA5}">
                      <a16:colId xmlns:a16="http://schemas.microsoft.com/office/drawing/2014/main" val="2204550446"/>
                    </a:ext>
                  </a:extLst>
                </a:gridCol>
              </a:tblGrid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26022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114000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711757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045212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444671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59500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833497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630971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235125"/>
                  </a:ext>
                </a:extLst>
              </a:tr>
              <a:tr h="4827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02822"/>
                  </a:ext>
                </a:extLst>
              </a:tr>
            </a:tbl>
          </a:graphicData>
        </a:graphic>
      </p:graphicFrame>
      <p:sp>
        <p:nvSpPr>
          <p:cNvPr id="10" name="Arrow: Right 6">
            <a:extLst>
              <a:ext uri="{FF2B5EF4-FFF2-40B4-BE49-F238E27FC236}">
                <a16:creationId xmlns:a16="http://schemas.microsoft.com/office/drawing/2014/main" id="{45A32D23-7176-41C7-9917-3EBFD62BBC69}"/>
              </a:ext>
            </a:extLst>
          </p:cNvPr>
          <p:cNvSpPr/>
          <p:nvPr/>
        </p:nvSpPr>
        <p:spPr>
          <a:xfrm>
            <a:off x="1462952" y="3654594"/>
            <a:ext cx="973584" cy="594804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6">
            <a:extLst>
              <a:ext uri="{FF2B5EF4-FFF2-40B4-BE49-F238E27FC236}">
                <a16:creationId xmlns:a16="http://schemas.microsoft.com/office/drawing/2014/main" id="{45A32D23-7176-41C7-9917-3EBFD62BBC69}"/>
              </a:ext>
            </a:extLst>
          </p:cNvPr>
          <p:cNvSpPr/>
          <p:nvPr/>
        </p:nvSpPr>
        <p:spPr>
          <a:xfrm>
            <a:off x="3900117" y="3654594"/>
            <a:ext cx="973584" cy="594804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5" descr="Badge Cross outline">
            <a:extLst>
              <a:ext uri="{FF2B5EF4-FFF2-40B4-BE49-F238E27FC236}">
                <a16:creationId xmlns:a16="http://schemas.microsoft.com/office/drawing/2014/main" id="{95360298-ADD9-441F-82F0-4AD06AD21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3470" y="2770296"/>
            <a:ext cx="654728" cy="654728"/>
          </a:xfrm>
          <a:prstGeom prst="rect">
            <a:avLst/>
          </a:prstGeom>
        </p:spPr>
      </p:pic>
      <p:pic>
        <p:nvPicPr>
          <p:cNvPr id="13" name="Graphic 9" descr="Badge Cross outline">
            <a:extLst>
              <a:ext uri="{FF2B5EF4-FFF2-40B4-BE49-F238E27FC236}">
                <a16:creationId xmlns:a16="http://schemas.microsoft.com/office/drawing/2014/main" id="{0A33B812-7D25-4076-821B-1D6B9496B1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3470" y="5026375"/>
            <a:ext cx="654728" cy="6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3453" y="265754"/>
            <a:ext cx="7165035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/>
          <p:cNvSpPr txBox="1"/>
          <p:nvPr/>
        </p:nvSpPr>
        <p:spPr>
          <a:xfrm>
            <a:off x="4600973" y="402989"/>
            <a:ext cx="6689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2: Choose a car type with highest number of rows which do not have any zeros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B43EEA-35A2-4556-95F9-0853F7B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3" y="1735694"/>
            <a:ext cx="8602071" cy="5027866"/>
          </a:xfrm>
          <a:prstGeom prst="rect">
            <a:avLst/>
          </a:prstGeom>
        </p:spPr>
      </p:pic>
      <p:pic>
        <p:nvPicPr>
          <p:cNvPr id="5" name="Picture 2" descr="black and silver convertible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23"/>
            <a:ext cx="3272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63735" y="0"/>
            <a:ext cx="3336323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86EA88F8-2FF6-4C63-9069-6AF1C28333A5}"/>
              </a:ext>
            </a:extLst>
          </p:cNvPr>
          <p:cNvCxnSpPr>
            <a:cxnSpLocks/>
          </p:cNvCxnSpPr>
          <p:nvPr/>
        </p:nvCxnSpPr>
        <p:spPr>
          <a:xfrm>
            <a:off x="2758621" y="2195825"/>
            <a:ext cx="84337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442F85-E2B9-4CBE-9FA5-5F44872E438E}"/>
              </a:ext>
            </a:extLst>
          </p:cNvPr>
          <p:cNvSpPr/>
          <p:nvPr/>
        </p:nvSpPr>
        <p:spPr>
          <a:xfrm>
            <a:off x="1633866" y="1533043"/>
            <a:ext cx="1145219" cy="13255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DE3E230-5DA5-4FF4-8C32-534920D790EF}"/>
              </a:ext>
            </a:extLst>
          </p:cNvPr>
          <p:cNvSpPr txBox="1"/>
          <p:nvPr/>
        </p:nvSpPr>
        <p:spPr>
          <a:xfrm>
            <a:off x="1715330" y="1735694"/>
            <a:ext cx="1058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picked this column</a:t>
            </a:r>
          </a:p>
        </p:txBody>
      </p:sp>
    </p:spTree>
    <p:extLst>
      <p:ext uri="{BB962C8B-B14F-4D97-AF65-F5344CB8AC3E}">
        <p14:creationId xmlns:p14="http://schemas.microsoft.com/office/powerpoint/2010/main" val="35633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19203" y="0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0"/>
            <a:ext cx="54090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51070" y="0"/>
            <a:ext cx="547279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288760" y="313880"/>
            <a:ext cx="6112041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ZoneTexte 5"/>
          <p:cNvSpPr txBox="1"/>
          <p:nvPr/>
        </p:nvSpPr>
        <p:spPr>
          <a:xfrm>
            <a:off x="673769" y="451115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3: Make about 25% of the price column as zero value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5CE6ACA-C782-4BD2-B467-E4375EB85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283832"/>
              </p:ext>
            </p:extLst>
          </p:nvPr>
        </p:nvGraphicFramePr>
        <p:xfrm>
          <a:off x="536360" y="1618140"/>
          <a:ext cx="1345706" cy="4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06">
                  <a:extLst>
                    <a:ext uri="{9D8B030D-6E8A-4147-A177-3AD203B41FA5}">
                      <a16:colId xmlns:a16="http://schemas.microsoft.com/office/drawing/2014/main" val="39440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solidFill>
                      <a:srgbClr val="BC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7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5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3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4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1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31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7192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FFB784C-7C75-4F49-895C-217429A81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931367"/>
              </p:ext>
            </p:extLst>
          </p:nvPr>
        </p:nvGraphicFramePr>
        <p:xfrm>
          <a:off x="4668777" y="1644803"/>
          <a:ext cx="1345706" cy="482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06">
                  <a:extLst>
                    <a:ext uri="{9D8B030D-6E8A-4147-A177-3AD203B41FA5}">
                      <a16:colId xmlns:a16="http://schemas.microsoft.com/office/drawing/2014/main" val="39440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solidFill>
                      <a:srgbClr val="BC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72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7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3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4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8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13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01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1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33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9719213"/>
                  </a:ext>
                </a:extLst>
              </a:tr>
            </a:tbl>
          </a:graphicData>
        </a:graphic>
      </p:graphicFrame>
      <p:sp>
        <p:nvSpPr>
          <p:cNvPr id="9" name="Arrow: Right 4">
            <a:extLst>
              <a:ext uri="{FF2B5EF4-FFF2-40B4-BE49-F238E27FC236}">
                <a16:creationId xmlns:a16="http://schemas.microsoft.com/office/drawing/2014/main" id="{952E03DC-10D7-4B8C-968A-3F5338C70E98}"/>
              </a:ext>
            </a:extLst>
          </p:cNvPr>
          <p:cNvSpPr/>
          <p:nvPr/>
        </p:nvSpPr>
        <p:spPr>
          <a:xfrm>
            <a:off x="2049857" y="3228511"/>
            <a:ext cx="2508282" cy="1327446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Picking 25% of the column</a:t>
            </a:r>
          </a:p>
        </p:txBody>
      </p:sp>
    </p:spTree>
    <p:extLst>
      <p:ext uri="{BB962C8B-B14F-4D97-AF65-F5344CB8AC3E}">
        <p14:creationId xmlns:p14="http://schemas.microsoft.com/office/powerpoint/2010/main" val="162752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nd silver convertible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37" y="0"/>
            <a:ext cx="47484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43537" y="0"/>
            <a:ext cx="4748464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641687" y="249711"/>
            <a:ext cx="6112041" cy="1105469"/>
          </a:xfrm>
          <a:prstGeom prst="rect">
            <a:avLst/>
          </a:prstGeom>
          <a:solidFill>
            <a:srgbClr val="57808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850233" y="386946"/>
            <a:ext cx="569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4: Impute these missing data with the four techniques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64F257-D8C0-485E-8889-08A012BF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1" y="1887248"/>
            <a:ext cx="1198730" cy="4351338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5E18E2F-BC21-46E7-BFC3-6205EB3ED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97411"/>
              </p:ext>
            </p:extLst>
          </p:nvPr>
        </p:nvGraphicFramePr>
        <p:xfrm>
          <a:off x="6226001" y="2059383"/>
          <a:ext cx="1123765" cy="417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765">
                  <a:extLst>
                    <a:ext uri="{9D8B030D-6E8A-4147-A177-3AD203B41FA5}">
                      <a16:colId xmlns:a16="http://schemas.microsoft.com/office/drawing/2014/main" val="562396768"/>
                    </a:ext>
                  </a:extLst>
                </a:gridCol>
              </a:tblGrid>
              <a:tr h="320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56309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125737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090823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92501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1439800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9260538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56182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430985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833759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9229947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37955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038343"/>
                  </a:ext>
                </a:extLst>
              </a:tr>
              <a:tr h="316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494446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13B9C52-8929-4C81-82CB-D10B104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46" y="2533811"/>
            <a:ext cx="889913" cy="3230346"/>
          </a:xfrm>
          <a:prstGeom prst="rect">
            <a:avLst/>
          </a:prstGeom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1267BBAE-4FEB-4908-8A3D-F68AFB3CA225}"/>
              </a:ext>
            </a:extLst>
          </p:cNvPr>
          <p:cNvSpPr/>
          <p:nvPr/>
        </p:nvSpPr>
        <p:spPr>
          <a:xfrm>
            <a:off x="1371177" y="3554158"/>
            <a:ext cx="1197759" cy="1189653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Arrow: Right 18">
            <a:extLst>
              <a:ext uri="{FF2B5EF4-FFF2-40B4-BE49-F238E27FC236}">
                <a16:creationId xmlns:a16="http://schemas.microsoft.com/office/drawing/2014/main" id="{393F18B3-C3C4-46D5-B7CF-A2D70B0758E4}"/>
              </a:ext>
            </a:extLst>
          </p:cNvPr>
          <p:cNvSpPr/>
          <p:nvPr/>
        </p:nvSpPr>
        <p:spPr>
          <a:xfrm>
            <a:off x="4909859" y="3554158"/>
            <a:ext cx="1186141" cy="1189653"/>
          </a:xfrm>
          <a:prstGeom prst="rightArrow">
            <a:avLst/>
          </a:prstGeom>
          <a:solidFill>
            <a:srgbClr val="5780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59F1828-7773-4958-A615-0F0437470DBD}"/>
              </a:ext>
            </a:extLst>
          </p:cNvPr>
          <p:cNvSpPr txBox="1"/>
          <p:nvPr/>
        </p:nvSpPr>
        <p:spPr>
          <a:xfrm>
            <a:off x="2566286" y="3964318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CB4F2E-CFAB-44CD-A8B4-C16EE6F6963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258745" y="3429002"/>
            <a:ext cx="725345" cy="535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A91A5A9B-DA7C-40C2-8804-8B87FBB79F44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3501707" y="4148984"/>
            <a:ext cx="449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90B36554-3808-4952-B771-B146BAFB0EA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58745" y="4333650"/>
            <a:ext cx="733311" cy="724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3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55"/>
            <a:ext cx="12192000" cy="29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75197"/>
            <a:ext cx="12192000" cy="2919065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0" y="-75198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3" name="Pentagone 2"/>
          <p:cNvSpPr/>
          <p:nvPr/>
        </p:nvSpPr>
        <p:spPr>
          <a:xfrm>
            <a:off x="0" y="-75198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49704" y="222128"/>
            <a:ext cx="28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The Results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044DE9C-DB52-4676-AF98-EAB85151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22100"/>
              </p:ext>
            </p:extLst>
          </p:nvPr>
        </p:nvGraphicFramePr>
        <p:xfrm>
          <a:off x="1621091" y="3687653"/>
          <a:ext cx="8949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17">
                  <a:extLst>
                    <a:ext uri="{9D8B030D-6E8A-4147-A177-3AD203B41FA5}">
                      <a16:colId xmlns:a16="http://schemas.microsoft.com/office/drawing/2014/main" val="638448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9256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43770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6025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2687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Evaluation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26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71722.36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6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476,574,400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469,942,909.1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469942909.1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476574400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0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21830.6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21678.2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21830.6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0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10067.9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96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y car besides 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155"/>
            <a:ext cx="12192000" cy="36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-75198"/>
            <a:ext cx="12192000" cy="3640093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0" y="-75198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fr-CA" dirty="0"/>
          </a:p>
        </p:txBody>
      </p:sp>
      <p:sp>
        <p:nvSpPr>
          <p:cNvPr id="3" name="Pentagone 2"/>
          <p:cNvSpPr/>
          <p:nvPr/>
        </p:nvSpPr>
        <p:spPr>
          <a:xfrm>
            <a:off x="0" y="-75198"/>
            <a:ext cx="4170947" cy="1076623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ZoneTexte 5"/>
          <p:cNvSpPr txBox="1"/>
          <p:nvPr/>
        </p:nvSpPr>
        <p:spPr>
          <a:xfrm>
            <a:off x="649704" y="222128"/>
            <a:ext cx="28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Future Work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557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4594056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8213556" y="3168180"/>
            <a:ext cx="2546685" cy="3383970"/>
          </a:xfrm>
          <a:prstGeom prst="rect">
            <a:avLst/>
          </a:prstGeom>
          <a:solidFill>
            <a:srgbClr val="57808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/>
          <p:cNvSpPr txBox="1"/>
          <p:nvPr/>
        </p:nvSpPr>
        <p:spPr>
          <a:xfrm>
            <a:off x="1129969" y="4061643"/>
            <a:ext cx="2071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the whole process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28410" y="3890669"/>
            <a:ext cx="2085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examine other imputation algorithms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322842" y="3706003"/>
            <a:ext cx="2328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application that can predict a used car price based on the user’s input</a:t>
            </a:r>
          </a:p>
        </p:txBody>
      </p:sp>
    </p:spTree>
    <p:extLst>
      <p:ext uri="{BB962C8B-B14F-4D97-AF65-F5344CB8AC3E}">
        <p14:creationId xmlns:p14="http://schemas.microsoft.com/office/powerpoint/2010/main" val="249355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Freeform: Shape 11">
            <a:extLst>
              <a:ext uri="{FF2B5EF4-FFF2-40B4-BE49-F238E27FC236}">
                <a16:creationId xmlns:a16="http://schemas.microsoft.com/office/drawing/2014/main" id="{62B4140D-F70D-4433-8524-661E52B3F1C6}"/>
              </a:ext>
            </a:extLst>
          </p:cNvPr>
          <p:cNvSpPr/>
          <p:nvPr/>
        </p:nvSpPr>
        <p:spPr>
          <a:xfrm>
            <a:off x="3699294" y="1688107"/>
            <a:ext cx="5059018" cy="3828872"/>
          </a:xfrm>
          <a:custGeom>
            <a:avLst/>
            <a:gdLst>
              <a:gd name="connsiteX0" fmla="*/ 2193607 w 2321888"/>
              <a:gd name="connsiteY0" fmla="*/ 0 h 1877378"/>
              <a:gd name="connsiteX1" fmla="*/ 2279332 w 2321888"/>
              <a:gd name="connsiteY1" fmla="*/ 33337 h 1877378"/>
              <a:gd name="connsiteX2" fmla="*/ 2320290 w 2321888"/>
              <a:gd name="connsiteY2" fmla="*/ 152400 h 1877378"/>
              <a:gd name="connsiteX3" fmla="*/ 2114550 w 2321888"/>
              <a:gd name="connsiteY3" fmla="*/ 1479232 h 1877378"/>
              <a:gd name="connsiteX4" fmla="*/ 1984057 w 2321888"/>
              <a:gd name="connsiteY4" fmla="*/ 1609725 h 1877378"/>
              <a:gd name="connsiteX5" fmla="*/ 869124 w 2321888"/>
              <a:gd name="connsiteY5" fmla="*/ 1590997 h 1877378"/>
              <a:gd name="connsiteX6" fmla="*/ 947738 w 2321888"/>
              <a:gd name="connsiteY6" fmla="*/ 1877378 h 1877378"/>
              <a:gd name="connsiteX7" fmla="*/ 517223 w 2321888"/>
              <a:gd name="connsiteY7" fmla="*/ 1585086 h 1877378"/>
              <a:gd name="connsiteX8" fmla="*/ 282892 w 2321888"/>
              <a:gd name="connsiteY8" fmla="*/ 1581150 h 1877378"/>
              <a:gd name="connsiteX9" fmla="*/ 152400 w 2321888"/>
              <a:gd name="connsiteY9" fmla="*/ 1450657 h 1877378"/>
              <a:gd name="connsiteX10" fmla="*/ 0 w 2321888"/>
              <a:gd name="connsiteY10" fmla="*/ 254317 h 1877378"/>
              <a:gd name="connsiteX11" fmla="*/ 130492 w 2321888"/>
              <a:gd name="connsiteY11" fmla="*/ 123825 h 187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21888" h="1877378">
                <a:moveTo>
                  <a:pt x="2193607" y="0"/>
                </a:moveTo>
                <a:cubicBezTo>
                  <a:pt x="2225992" y="0"/>
                  <a:pt x="2256472" y="12382"/>
                  <a:pt x="2279332" y="33337"/>
                </a:cubicBezTo>
                <a:cubicBezTo>
                  <a:pt x="2312670" y="62865"/>
                  <a:pt x="2326957" y="108585"/>
                  <a:pt x="2320290" y="152400"/>
                </a:cubicBezTo>
                <a:lnTo>
                  <a:pt x="2114550" y="1479232"/>
                </a:lnTo>
                <a:cubicBezTo>
                  <a:pt x="2114550" y="1550670"/>
                  <a:pt x="2055495" y="1609725"/>
                  <a:pt x="1984057" y="1609725"/>
                </a:cubicBezTo>
                <a:lnTo>
                  <a:pt x="869124" y="1590997"/>
                </a:lnTo>
                <a:lnTo>
                  <a:pt x="947738" y="1877378"/>
                </a:lnTo>
                <a:lnTo>
                  <a:pt x="517223" y="1585086"/>
                </a:lnTo>
                <a:lnTo>
                  <a:pt x="282892" y="1581150"/>
                </a:lnTo>
                <a:cubicBezTo>
                  <a:pt x="211455" y="1581150"/>
                  <a:pt x="152400" y="1522095"/>
                  <a:pt x="152400" y="1450657"/>
                </a:cubicBezTo>
                <a:lnTo>
                  <a:pt x="0" y="254317"/>
                </a:lnTo>
                <a:cubicBezTo>
                  <a:pt x="0" y="182880"/>
                  <a:pt x="59055" y="123825"/>
                  <a:pt x="130492" y="123825"/>
                </a:cubicBezTo>
                <a:close/>
              </a:path>
            </a:pathLst>
          </a:custGeom>
          <a:noFill/>
          <a:ln w="44450" cap="flat">
            <a:solidFill>
              <a:srgbClr val="57808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6A14F30D-37F0-4B94-BB6E-393EBBAD4F8F}"/>
              </a:ext>
            </a:extLst>
          </p:cNvPr>
          <p:cNvGrpSpPr/>
          <p:nvPr/>
        </p:nvGrpSpPr>
        <p:grpSpPr>
          <a:xfrm rot="20540280">
            <a:off x="7591390" y="549283"/>
            <a:ext cx="3296370" cy="2277649"/>
            <a:chOff x="6987253" y="1062393"/>
            <a:chExt cx="2613391" cy="1805740"/>
          </a:xfrm>
          <a:solidFill>
            <a:srgbClr val="007F94"/>
          </a:solidFill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08CD5478-1821-4D79-B96A-DE3CB12B6125}"/>
                </a:ext>
              </a:extLst>
            </p:cNvPr>
            <p:cNvSpPr>
              <a:spLocks noChangeAspect="1"/>
            </p:cNvSpPr>
            <p:nvPr/>
          </p:nvSpPr>
          <p:spPr>
            <a:xfrm rot="20995473">
              <a:off x="6987253" y="1469605"/>
              <a:ext cx="1378735" cy="1398528"/>
            </a:xfrm>
            <a:custGeom>
              <a:avLst/>
              <a:gdLst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768527 w 1386945"/>
                <a:gd name="connsiteY3" fmla="*/ 0 h 1398528"/>
                <a:gd name="connsiteX4" fmla="*/ 972253 w 1386945"/>
                <a:gd name="connsiteY4" fmla="*/ 54588 h 1398528"/>
                <a:gd name="connsiteX5" fmla="*/ 969334 w 1386945"/>
                <a:gd name="connsiteY5" fmla="*/ 228103 h 1398528"/>
                <a:gd name="connsiteX6" fmla="*/ 964004 w 1386945"/>
                <a:gd name="connsiteY6" fmla="*/ 226675 h 1398528"/>
                <a:gd name="connsiteX7" fmla="*/ 1079866 w 1386945"/>
                <a:gd name="connsiteY7" fmla="*/ 316610 h 1398528"/>
                <a:gd name="connsiteX8" fmla="*/ 1234336 w 1386945"/>
                <a:gd name="connsiteY8" fmla="*/ 278200 h 1398528"/>
                <a:gd name="connsiteX9" fmla="*/ 1333355 w 1386945"/>
                <a:gd name="connsiteY9" fmla="*/ 464426 h 1398528"/>
                <a:gd name="connsiteX10" fmla="*/ 1223290 w 1386945"/>
                <a:gd name="connsiteY10" fmla="*/ 563656 h 1398528"/>
                <a:gd name="connsiteX11" fmla="*/ 1241255 w 1386945"/>
                <a:gd name="connsiteY11" fmla="*/ 720028 h 1398528"/>
                <a:gd name="connsiteX12" fmla="*/ 1378735 w 1386945"/>
                <a:gd name="connsiteY12" fmla="*/ 796347 h 1398528"/>
                <a:gd name="connsiteX13" fmla="*/ 1324146 w 1386945"/>
                <a:gd name="connsiteY13" fmla="*/ 1000074 h 1398528"/>
                <a:gd name="connsiteX14" fmla="*/ 1157323 w 1386945"/>
                <a:gd name="connsiteY14" fmla="*/ 997268 h 1398528"/>
                <a:gd name="connsiteX15" fmla="*/ 1082042 w 1386945"/>
                <a:gd name="connsiteY15" fmla="*/ 1092670 h 1398528"/>
                <a:gd name="connsiteX16" fmla="*/ 1136829 w 1386945"/>
                <a:gd name="connsiteY16" fmla="*/ 1235662 h 1398528"/>
                <a:gd name="connsiteX17" fmla="*/ 964059 w 1386945"/>
                <a:gd name="connsiteY17" fmla="*/ 1356637 h 1398528"/>
                <a:gd name="connsiteX18" fmla="*/ 833014 w 1386945"/>
                <a:gd name="connsiteY18" fmla="*/ 1242868 h 1398528"/>
                <a:gd name="connsiteX19" fmla="*/ 848962 w 1386945"/>
                <a:gd name="connsiteY19" fmla="*/ 1231702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6051 w 1386945"/>
                <a:gd name="connsiteY24" fmla="*/ 1090028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6051 w 1386945"/>
                <a:gd name="connsiteY25" fmla="*/ 1090028 h 1398528"/>
                <a:gd name="connsiteX26" fmla="*/ 298691 w 1386945"/>
                <a:gd name="connsiteY26" fmla="*/ 1095691 h 1398528"/>
                <a:gd name="connsiteX27" fmla="*/ 128320 w 1386945"/>
                <a:gd name="connsiteY27" fmla="*/ 1128695 h 1398528"/>
                <a:gd name="connsiteX28" fmla="*/ 39183 w 1386945"/>
                <a:gd name="connsiteY28" fmla="*/ 937542 h 1398528"/>
                <a:gd name="connsiteX29" fmla="*/ 154405 w 1386945"/>
                <a:gd name="connsiteY29" fmla="*/ 844117 h 1398528"/>
                <a:gd name="connsiteX30" fmla="*/ 135673 w 1386945"/>
                <a:gd name="connsiteY30" fmla="*/ 704255 h 1398528"/>
                <a:gd name="connsiteX31" fmla="*/ 0 w 1386945"/>
                <a:gd name="connsiteY31" fmla="*/ 628938 h 1398528"/>
                <a:gd name="connsiteX32" fmla="*/ 54588 w 1386945"/>
                <a:gd name="connsiteY32" fmla="*/ 425211 h 1398528"/>
                <a:gd name="connsiteX33" fmla="*/ 210062 w 1386945"/>
                <a:gd name="connsiteY33" fmla="*/ 427826 h 1398528"/>
                <a:gd name="connsiteX34" fmla="*/ 285437 w 1386945"/>
                <a:gd name="connsiteY34" fmla="*/ 326289 h 1398528"/>
                <a:gd name="connsiteX35" fmla="*/ 233363 w 1386945"/>
                <a:gd name="connsiteY35" fmla="*/ 165678 h 1398528"/>
                <a:gd name="connsiteX36" fmla="*/ 412228 w 1386945"/>
                <a:gd name="connsiteY36" fmla="*/ 53911 h 1398528"/>
                <a:gd name="connsiteX37" fmla="*/ 537137 w 1386945"/>
                <a:gd name="connsiteY37" fmla="*/ 174382 h 1398528"/>
                <a:gd name="connsiteX38" fmla="*/ 535882 w 1386945"/>
                <a:gd name="connsiteY38" fmla="*/ 175167 h 1398528"/>
                <a:gd name="connsiteX39" fmla="*/ 689625 w 1386945"/>
                <a:gd name="connsiteY39" fmla="*/ 153155 h 1398528"/>
                <a:gd name="connsiteX40" fmla="*/ 684296 w 1386945"/>
                <a:gd name="connsiteY40" fmla="*/ 151727 h 1398528"/>
                <a:gd name="connsiteX41" fmla="*/ 768527 w 1386945"/>
                <a:gd name="connsiteY41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848962 w 1386945"/>
                <a:gd name="connsiteY20" fmla="*/ 1231702 h 1398528"/>
                <a:gd name="connsiteX21" fmla="*/ 691570 w 1386945"/>
                <a:gd name="connsiteY21" fmla="*/ 1255455 h 1398528"/>
                <a:gd name="connsiteX22" fmla="*/ 612145 w 1386945"/>
                <a:gd name="connsiteY22" fmla="*/ 1398528 h 1398528"/>
                <a:gd name="connsiteX23" fmla="*/ 408418 w 1386945"/>
                <a:gd name="connsiteY23" fmla="*/ 1343940 h 1398528"/>
                <a:gd name="connsiteX24" fmla="*/ 411171 w 1386945"/>
                <a:gd name="connsiteY24" fmla="*/ 1180323 h 1398528"/>
                <a:gd name="connsiteX25" fmla="*/ 298691 w 1386945"/>
                <a:gd name="connsiteY25" fmla="*/ 1095691 h 1398528"/>
                <a:gd name="connsiteX26" fmla="*/ 128320 w 1386945"/>
                <a:gd name="connsiteY26" fmla="*/ 1128695 h 1398528"/>
                <a:gd name="connsiteX27" fmla="*/ 39183 w 1386945"/>
                <a:gd name="connsiteY27" fmla="*/ 937542 h 1398528"/>
                <a:gd name="connsiteX28" fmla="*/ 154405 w 1386945"/>
                <a:gd name="connsiteY28" fmla="*/ 844117 h 1398528"/>
                <a:gd name="connsiteX29" fmla="*/ 135673 w 1386945"/>
                <a:gd name="connsiteY29" fmla="*/ 704255 h 1398528"/>
                <a:gd name="connsiteX30" fmla="*/ 0 w 1386945"/>
                <a:gd name="connsiteY30" fmla="*/ 628938 h 1398528"/>
                <a:gd name="connsiteX31" fmla="*/ 54588 w 1386945"/>
                <a:gd name="connsiteY31" fmla="*/ 425211 h 1398528"/>
                <a:gd name="connsiteX32" fmla="*/ 210062 w 1386945"/>
                <a:gd name="connsiteY32" fmla="*/ 427826 h 1398528"/>
                <a:gd name="connsiteX33" fmla="*/ 285437 w 1386945"/>
                <a:gd name="connsiteY33" fmla="*/ 326289 h 1398528"/>
                <a:gd name="connsiteX34" fmla="*/ 233363 w 1386945"/>
                <a:gd name="connsiteY34" fmla="*/ 165678 h 1398528"/>
                <a:gd name="connsiteX35" fmla="*/ 412228 w 1386945"/>
                <a:gd name="connsiteY35" fmla="*/ 53911 h 1398528"/>
                <a:gd name="connsiteX36" fmla="*/ 537137 w 1386945"/>
                <a:gd name="connsiteY36" fmla="*/ 174382 h 1398528"/>
                <a:gd name="connsiteX37" fmla="*/ 535882 w 1386945"/>
                <a:gd name="connsiteY37" fmla="*/ 175167 h 1398528"/>
                <a:gd name="connsiteX38" fmla="*/ 689625 w 1386945"/>
                <a:gd name="connsiteY38" fmla="*/ 153155 h 1398528"/>
                <a:gd name="connsiteX39" fmla="*/ 684296 w 1386945"/>
                <a:gd name="connsiteY39" fmla="*/ 151727 h 1398528"/>
                <a:gd name="connsiteX40" fmla="*/ 768527 w 1386945"/>
                <a:gd name="connsiteY40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42868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6945 w 1386945"/>
                <a:gd name="connsiteY0" fmla="*/ 331202 h 1398528"/>
                <a:gd name="connsiteX1" fmla="*/ 1384863 w 1386945"/>
                <a:gd name="connsiteY1" fmla="*/ 338970 h 1398528"/>
                <a:gd name="connsiteX2" fmla="*/ 1382746 w 1386945"/>
                <a:gd name="connsiteY2" fmla="*/ 335705 h 1398528"/>
                <a:gd name="connsiteX3" fmla="*/ 1386945 w 1386945"/>
                <a:gd name="connsiteY3" fmla="*/ 331202 h 1398528"/>
                <a:gd name="connsiteX4" fmla="*/ 768527 w 1386945"/>
                <a:gd name="connsiteY4" fmla="*/ 0 h 1398528"/>
                <a:gd name="connsiteX5" fmla="*/ 972253 w 1386945"/>
                <a:gd name="connsiteY5" fmla="*/ 54588 h 1398528"/>
                <a:gd name="connsiteX6" fmla="*/ 969334 w 1386945"/>
                <a:gd name="connsiteY6" fmla="*/ 228103 h 1398528"/>
                <a:gd name="connsiteX7" fmla="*/ 964004 w 1386945"/>
                <a:gd name="connsiteY7" fmla="*/ 226675 h 1398528"/>
                <a:gd name="connsiteX8" fmla="*/ 1079866 w 1386945"/>
                <a:gd name="connsiteY8" fmla="*/ 316610 h 1398528"/>
                <a:gd name="connsiteX9" fmla="*/ 1234336 w 1386945"/>
                <a:gd name="connsiteY9" fmla="*/ 278200 h 1398528"/>
                <a:gd name="connsiteX10" fmla="*/ 1333355 w 1386945"/>
                <a:gd name="connsiteY10" fmla="*/ 464426 h 1398528"/>
                <a:gd name="connsiteX11" fmla="*/ 1223290 w 1386945"/>
                <a:gd name="connsiteY11" fmla="*/ 563656 h 1398528"/>
                <a:gd name="connsiteX12" fmla="*/ 1241255 w 1386945"/>
                <a:gd name="connsiteY12" fmla="*/ 720028 h 1398528"/>
                <a:gd name="connsiteX13" fmla="*/ 1378735 w 1386945"/>
                <a:gd name="connsiteY13" fmla="*/ 796347 h 1398528"/>
                <a:gd name="connsiteX14" fmla="*/ 1324146 w 1386945"/>
                <a:gd name="connsiteY14" fmla="*/ 1000074 h 1398528"/>
                <a:gd name="connsiteX15" fmla="*/ 1157323 w 1386945"/>
                <a:gd name="connsiteY15" fmla="*/ 997268 h 1398528"/>
                <a:gd name="connsiteX16" fmla="*/ 1082042 w 1386945"/>
                <a:gd name="connsiteY16" fmla="*/ 1092670 h 1398528"/>
                <a:gd name="connsiteX17" fmla="*/ 1136829 w 1386945"/>
                <a:gd name="connsiteY17" fmla="*/ 1235662 h 1398528"/>
                <a:gd name="connsiteX18" fmla="*/ 964059 w 1386945"/>
                <a:gd name="connsiteY18" fmla="*/ 1356637 h 1398528"/>
                <a:gd name="connsiteX19" fmla="*/ 833014 w 1386945"/>
                <a:gd name="connsiteY19" fmla="*/ 1235724 h 1398528"/>
                <a:gd name="connsiteX20" fmla="*/ 691570 w 1386945"/>
                <a:gd name="connsiteY20" fmla="*/ 1255455 h 1398528"/>
                <a:gd name="connsiteX21" fmla="*/ 612145 w 1386945"/>
                <a:gd name="connsiteY21" fmla="*/ 1398528 h 1398528"/>
                <a:gd name="connsiteX22" fmla="*/ 408418 w 1386945"/>
                <a:gd name="connsiteY22" fmla="*/ 1343940 h 1398528"/>
                <a:gd name="connsiteX23" fmla="*/ 411171 w 1386945"/>
                <a:gd name="connsiteY23" fmla="*/ 1180323 h 1398528"/>
                <a:gd name="connsiteX24" fmla="*/ 298691 w 1386945"/>
                <a:gd name="connsiteY24" fmla="*/ 1095691 h 1398528"/>
                <a:gd name="connsiteX25" fmla="*/ 128320 w 1386945"/>
                <a:gd name="connsiteY25" fmla="*/ 1128695 h 1398528"/>
                <a:gd name="connsiteX26" fmla="*/ 39183 w 1386945"/>
                <a:gd name="connsiteY26" fmla="*/ 937542 h 1398528"/>
                <a:gd name="connsiteX27" fmla="*/ 154405 w 1386945"/>
                <a:gd name="connsiteY27" fmla="*/ 844117 h 1398528"/>
                <a:gd name="connsiteX28" fmla="*/ 135673 w 1386945"/>
                <a:gd name="connsiteY28" fmla="*/ 704255 h 1398528"/>
                <a:gd name="connsiteX29" fmla="*/ 0 w 1386945"/>
                <a:gd name="connsiteY29" fmla="*/ 628938 h 1398528"/>
                <a:gd name="connsiteX30" fmla="*/ 54588 w 1386945"/>
                <a:gd name="connsiteY30" fmla="*/ 425211 h 1398528"/>
                <a:gd name="connsiteX31" fmla="*/ 210062 w 1386945"/>
                <a:gd name="connsiteY31" fmla="*/ 427826 h 1398528"/>
                <a:gd name="connsiteX32" fmla="*/ 285437 w 1386945"/>
                <a:gd name="connsiteY32" fmla="*/ 326289 h 1398528"/>
                <a:gd name="connsiteX33" fmla="*/ 233363 w 1386945"/>
                <a:gd name="connsiteY33" fmla="*/ 165678 h 1398528"/>
                <a:gd name="connsiteX34" fmla="*/ 412228 w 1386945"/>
                <a:gd name="connsiteY34" fmla="*/ 53911 h 1398528"/>
                <a:gd name="connsiteX35" fmla="*/ 537137 w 1386945"/>
                <a:gd name="connsiteY35" fmla="*/ 174382 h 1398528"/>
                <a:gd name="connsiteX36" fmla="*/ 535882 w 1386945"/>
                <a:gd name="connsiteY36" fmla="*/ 175167 h 1398528"/>
                <a:gd name="connsiteX37" fmla="*/ 689625 w 1386945"/>
                <a:gd name="connsiteY37" fmla="*/ 153155 h 1398528"/>
                <a:gd name="connsiteX38" fmla="*/ 684296 w 1386945"/>
                <a:gd name="connsiteY38" fmla="*/ 151727 h 1398528"/>
                <a:gd name="connsiteX39" fmla="*/ 768527 w 1386945"/>
                <a:gd name="connsiteY39" fmla="*/ 0 h 1398528"/>
                <a:gd name="connsiteX0" fmla="*/ 1382746 w 1384863"/>
                <a:gd name="connsiteY0" fmla="*/ 335705 h 1398528"/>
                <a:gd name="connsiteX1" fmla="*/ 1384863 w 1384863"/>
                <a:gd name="connsiteY1" fmla="*/ 338970 h 1398528"/>
                <a:gd name="connsiteX2" fmla="*/ 1382746 w 1384863"/>
                <a:gd name="connsiteY2" fmla="*/ 335705 h 1398528"/>
                <a:gd name="connsiteX3" fmla="*/ 768527 w 1384863"/>
                <a:gd name="connsiteY3" fmla="*/ 0 h 1398528"/>
                <a:gd name="connsiteX4" fmla="*/ 972253 w 1384863"/>
                <a:gd name="connsiteY4" fmla="*/ 54588 h 1398528"/>
                <a:gd name="connsiteX5" fmla="*/ 969334 w 1384863"/>
                <a:gd name="connsiteY5" fmla="*/ 228103 h 1398528"/>
                <a:gd name="connsiteX6" fmla="*/ 964004 w 1384863"/>
                <a:gd name="connsiteY6" fmla="*/ 226675 h 1398528"/>
                <a:gd name="connsiteX7" fmla="*/ 1079866 w 1384863"/>
                <a:gd name="connsiteY7" fmla="*/ 316610 h 1398528"/>
                <a:gd name="connsiteX8" fmla="*/ 1234336 w 1384863"/>
                <a:gd name="connsiteY8" fmla="*/ 278200 h 1398528"/>
                <a:gd name="connsiteX9" fmla="*/ 1333355 w 1384863"/>
                <a:gd name="connsiteY9" fmla="*/ 464426 h 1398528"/>
                <a:gd name="connsiteX10" fmla="*/ 1223290 w 1384863"/>
                <a:gd name="connsiteY10" fmla="*/ 563656 h 1398528"/>
                <a:gd name="connsiteX11" fmla="*/ 1241255 w 1384863"/>
                <a:gd name="connsiteY11" fmla="*/ 720028 h 1398528"/>
                <a:gd name="connsiteX12" fmla="*/ 1378735 w 1384863"/>
                <a:gd name="connsiteY12" fmla="*/ 796347 h 1398528"/>
                <a:gd name="connsiteX13" fmla="*/ 1324146 w 1384863"/>
                <a:gd name="connsiteY13" fmla="*/ 1000074 h 1398528"/>
                <a:gd name="connsiteX14" fmla="*/ 1157323 w 1384863"/>
                <a:gd name="connsiteY14" fmla="*/ 997268 h 1398528"/>
                <a:gd name="connsiteX15" fmla="*/ 1082042 w 1384863"/>
                <a:gd name="connsiteY15" fmla="*/ 1092670 h 1398528"/>
                <a:gd name="connsiteX16" fmla="*/ 1136829 w 1384863"/>
                <a:gd name="connsiteY16" fmla="*/ 1235662 h 1398528"/>
                <a:gd name="connsiteX17" fmla="*/ 964059 w 1384863"/>
                <a:gd name="connsiteY17" fmla="*/ 1356637 h 1398528"/>
                <a:gd name="connsiteX18" fmla="*/ 833014 w 1384863"/>
                <a:gd name="connsiteY18" fmla="*/ 1235724 h 1398528"/>
                <a:gd name="connsiteX19" fmla="*/ 691570 w 1384863"/>
                <a:gd name="connsiteY19" fmla="*/ 1255455 h 1398528"/>
                <a:gd name="connsiteX20" fmla="*/ 612145 w 1384863"/>
                <a:gd name="connsiteY20" fmla="*/ 1398528 h 1398528"/>
                <a:gd name="connsiteX21" fmla="*/ 408418 w 1384863"/>
                <a:gd name="connsiteY21" fmla="*/ 1343940 h 1398528"/>
                <a:gd name="connsiteX22" fmla="*/ 411171 w 1384863"/>
                <a:gd name="connsiteY22" fmla="*/ 1180323 h 1398528"/>
                <a:gd name="connsiteX23" fmla="*/ 298691 w 1384863"/>
                <a:gd name="connsiteY23" fmla="*/ 1095691 h 1398528"/>
                <a:gd name="connsiteX24" fmla="*/ 128320 w 1384863"/>
                <a:gd name="connsiteY24" fmla="*/ 1128695 h 1398528"/>
                <a:gd name="connsiteX25" fmla="*/ 39183 w 1384863"/>
                <a:gd name="connsiteY25" fmla="*/ 937542 h 1398528"/>
                <a:gd name="connsiteX26" fmla="*/ 154405 w 1384863"/>
                <a:gd name="connsiteY26" fmla="*/ 844117 h 1398528"/>
                <a:gd name="connsiteX27" fmla="*/ 135673 w 1384863"/>
                <a:gd name="connsiteY27" fmla="*/ 704255 h 1398528"/>
                <a:gd name="connsiteX28" fmla="*/ 0 w 1384863"/>
                <a:gd name="connsiteY28" fmla="*/ 628938 h 1398528"/>
                <a:gd name="connsiteX29" fmla="*/ 54588 w 1384863"/>
                <a:gd name="connsiteY29" fmla="*/ 425211 h 1398528"/>
                <a:gd name="connsiteX30" fmla="*/ 210062 w 1384863"/>
                <a:gd name="connsiteY30" fmla="*/ 427826 h 1398528"/>
                <a:gd name="connsiteX31" fmla="*/ 285437 w 1384863"/>
                <a:gd name="connsiteY31" fmla="*/ 326289 h 1398528"/>
                <a:gd name="connsiteX32" fmla="*/ 233363 w 1384863"/>
                <a:gd name="connsiteY32" fmla="*/ 165678 h 1398528"/>
                <a:gd name="connsiteX33" fmla="*/ 412228 w 1384863"/>
                <a:gd name="connsiteY33" fmla="*/ 53911 h 1398528"/>
                <a:gd name="connsiteX34" fmla="*/ 537137 w 1384863"/>
                <a:gd name="connsiteY34" fmla="*/ 174382 h 1398528"/>
                <a:gd name="connsiteX35" fmla="*/ 535882 w 1384863"/>
                <a:gd name="connsiteY35" fmla="*/ 175167 h 1398528"/>
                <a:gd name="connsiteX36" fmla="*/ 689625 w 1384863"/>
                <a:gd name="connsiteY36" fmla="*/ 153155 h 1398528"/>
                <a:gd name="connsiteX37" fmla="*/ 684296 w 1384863"/>
                <a:gd name="connsiteY37" fmla="*/ 151727 h 1398528"/>
                <a:gd name="connsiteX38" fmla="*/ 768527 w 1384863"/>
                <a:gd name="connsiteY38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964004 w 1378735"/>
                <a:gd name="connsiteY3" fmla="*/ 226675 h 1398528"/>
                <a:gd name="connsiteX4" fmla="*/ 1079866 w 1378735"/>
                <a:gd name="connsiteY4" fmla="*/ 316610 h 1398528"/>
                <a:gd name="connsiteX5" fmla="*/ 1234336 w 1378735"/>
                <a:gd name="connsiteY5" fmla="*/ 278200 h 1398528"/>
                <a:gd name="connsiteX6" fmla="*/ 1333355 w 1378735"/>
                <a:gd name="connsiteY6" fmla="*/ 464426 h 1398528"/>
                <a:gd name="connsiteX7" fmla="*/ 1223290 w 1378735"/>
                <a:gd name="connsiteY7" fmla="*/ 563656 h 1398528"/>
                <a:gd name="connsiteX8" fmla="*/ 1241255 w 1378735"/>
                <a:gd name="connsiteY8" fmla="*/ 720028 h 1398528"/>
                <a:gd name="connsiteX9" fmla="*/ 1378735 w 1378735"/>
                <a:gd name="connsiteY9" fmla="*/ 796347 h 1398528"/>
                <a:gd name="connsiteX10" fmla="*/ 1324146 w 1378735"/>
                <a:gd name="connsiteY10" fmla="*/ 1000074 h 1398528"/>
                <a:gd name="connsiteX11" fmla="*/ 1157323 w 1378735"/>
                <a:gd name="connsiteY11" fmla="*/ 997268 h 1398528"/>
                <a:gd name="connsiteX12" fmla="*/ 1082042 w 1378735"/>
                <a:gd name="connsiteY12" fmla="*/ 1092670 h 1398528"/>
                <a:gd name="connsiteX13" fmla="*/ 1136829 w 1378735"/>
                <a:gd name="connsiteY13" fmla="*/ 1235662 h 1398528"/>
                <a:gd name="connsiteX14" fmla="*/ 964059 w 1378735"/>
                <a:gd name="connsiteY14" fmla="*/ 1356637 h 1398528"/>
                <a:gd name="connsiteX15" fmla="*/ 833014 w 1378735"/>
                <a:gd name="connsiteY15" fmla="*/ 1235724 h 1398528"/>
                <a:gd name="connsiteX16" fmla="*/ 691570 w 1378735"/>
                <a:gd name="connsiteY16" fmla="*/ 1255455 h 1398528"/>
                <a:gd name="connsiteX17" fmla="*/ 612145 w 1378735"/>
                <a:gd name="connsiteY17" fmla="*/ 1398528 h 1398528"/>
                <a:gd name="connsiteX18" fmla="*/ 408418 w 1378735"/>
                <a:gd name="connsiteY18" fmla="*/ 1343940 h 1398528"/>
                <a:gd name="connsiteX19" fmla="*/ 411171 w 1378735"/>
                <a:gd name="connsiteY19" fmla="*/ 1180323 h 1398528"/>
                <a:gd name="connsiteX20" fmla="*/ 298691 w 1378735"/>
                <a:gd name="connsiteY20" fmla="*/ 1095691 h 1398528"/>
                <a:gd name="connsiteX21" fmla="*/ 128320 w 1378735"/>
                <a:gd name="connsiteY21" fmla="*/ 1128695 h 1398528"/>
                <a:gd name="connsiteX22" fmla="*/ 39183 w 1378735"/>
                <a:gd name="connsiteY22" fmla="*/ 937542 h 1398528"/>
                <a:gd name="connsiteX23" fmla="*/ 154405 w 1378735"/>
                <a:gd name="connsiteY23" fmla="*/ 844117 h 1398528"/>
                <a:gd name="connsiteX24" fmla="*/ 135673 w 1378735"/>
                <a:gd name="connsiteY24" fmla="*/ 704255 h 1398528"/>
                <a:gd name="connsiteX25" fmla="*/ 0 w 1378735"/>
                <a:gd name="connsiteY25" fmla="*/ 628938 h 1398528"/>
                <a:gd name="connsiteX26" fmla="*/ 54588 w 1378735"/>
                <a:gd name="connsiteY26" fmla="*/ 425211 h 1398528"/>
                <a:gd name="connsiteX27" fmla="*/ 210062 w 1378735"/>
                <a:gd name="connsiteY27" fmla="*/ 427826 h 1398528"/>
                <a:gd name="connsiteX28" fmla="*/ 285437 w 1378735"/>
                <a:gd name="connsiteY28" fmla="*/ 326289 h 1398528"/>
                <a:gd name="connsiteX29" fmla="*/ 233363 w 1378735"/>
                <a:gd name="connsiteY29" fmla="*/ 165678 h 1398528"/>
                <a:gd name="connsiteX30" fmla="*/ 412228 w 1378735"/>
                <a:gd name="connsiteY30" fmla="*/ 53911 h 1398528"/>
                <a:gd name="connsiteX31" fmla="*/ 537137 w 1378735"/>
                <a:gd name="connsiteY31" fmla="*/ 174382 h 1398528"/>
                <a:gd name="connsiteX32" fmla="*/ 535882 w 1378735"/>
                <a:gd name="connsiteY32" fmla="*/ 175167 h 1398528"/>
                <a:gd name="connsiteX33" fmla="*/ 689625 w 1378735"/>
                <a:gd name="connsiteY33" fmla="*/ 153155 h 1398528"/>
                <a:gd name="connsiteX34" fmla="*/ 684296 w 1378735"/>
                <a:gd name="connsiteY34" fmla="*/ 151727 h 1398528"/>
                <a:gd name="connsiteX35" fmla="*/ 768527 w 1378735"/>
                <a:gd name="connsiteY35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684296 w 1378735"/>
                <a:gd name="connsiteY33" fmla="*/ 151727 h 1398528"/>
                <a:gd name="connsiteX34" fmla="*/ 768527 w 1378735"/>
                <a:gd name="connsiteY34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535882 w 1378735"/>
                <a:gd name="connsiteY31" fmla="*/ 175167 h 1398528"/>
                <a:gd name="connsiteX32" fmla="*/ 689625 w 1378735"/>
                <a:gd name="connsiteY32" fmla="*/ 153155 h 1398528"/>
                <a:gd name="connsiteX33" fmla="*/ 768527 w 1378735"/>
                <a:gd name="connsiteY33" fmla="*/ 0 h 1398528"/>
                <a:gd name="connsiteX0" fmla="*/ 768527 w 1378735"/>
                <a:gd name="connsiteY0" fmla="*/ 0 h 1398528"/>
                <a:gd name="connsiteX1" fmla="*/ 972253 w 1378735"/>
                <a:gd name="connsiteY1" fmla="*/ 54588 h 1398528"/>
                <a:gd name="connsiteX2" fmla="*/ 969334 w 1378735"/>
                <a:gd name="connsiteY2" fmla="*/ 228103 h 1398528"/>
                <a:gd name="connsiteX3" fmla="*/ 1079866 w 1378735"/>
                <a:gd name="connsiteY3" fmla="*/ 316610 h 1398528"/>
                <a:gd name="connsiteX4" fmla="*/ 1234336 w 1378735"/>
                <a:gd name="connsiteY4" fmla="*/ 278200 h 1398528"/>
                <a:gd name="connsiteX5" fmla="*/ 1333355 w 1378735"/>
                <a:gd name="connsiteY5" fmla="*/ 464426 h 1398528"/>
                <a:gd name="connsiteX6" fmla="*/ 1223290 w 1378735"/>
                <a:gd name="connsiteY6" fmla="*/ 563656 h 1398528"/>
                <a:gd name="connsiteX7" fmla="*/ 1241255 w 1378735"/>
                <a:gd name="connsiteY7" fmla="*/ 720028 h 1398528"/>
                <a:gd name="connsiteX8" fmla="*/ 1378735 w 1378735"/>
                <a:gd name="connsiteY8" fmla="*/ 796347 h 1398528"/>
                <a:gd name="connsiteX9" fmla="*/ 1324146 w 1378735"/>
                <a:gd name="connsiteY9" fmla="*/ 1000074 h 1398528"/>
                <a:gd name="connsiteX10" fmla="*/ 1157323 w 1378735"/>
                <a:gd name="connsiteY10" fmla="*/ 997268 h 1398528"/>
                <a:gd name="connsiteX11" fmla="*/ 1082042 w 1378735"/>
                <a:gd name="connsiteY11" fmla="*/ 1092670 h 1398528"/>
                <a:gd name="connsiteX12" fmla="*/ 1136829 w 1378735"/>
                <a:gd name="connsiteY12" fmla="*/ 1235662 h 1398528"/>
                <a:gd name="connsiteX13" fmla="*/ 964059 w 1378735"/>
                <a:gd name="connsiteY13" fmla="*/ 1356637 h 1398528"/>
                <a:gd name="connsiteX14" fmla="*/ 833014 w 1378735"/>
                <a:gd name="connsiteY14" fmla="*/ 1235724 h 1398528"/>
                <a:gd name="connsiteX15" fmla="*/ 691570 w 1378735"/>
                <a:gd name="connsiteY15" fmla="*/ 1255455 h 1398528"/>
                <a:gd name="connsiteX16" fmla="*/ 612145 w 1378735"/>
                <a:gd name="connsiteY16" fmla="*/ 1398528 h 1398528"/>
                <a:gd name="connsiteX17" fmla="*/ 408418 w 1378735"/>
                <a:gd name="connsiteY17" fmla="*/ 1343940 h 1398528"/>
                <a:gd name="connsiteX18" fmla="*/ 411171 w 1378735"/>
                <a:gd name="connsiteY18" fmla="*/ 1180323 h 1398528"/>
                <a:gd name="connsiteX19" fmla="*/ 298691 w 1378735"/>
                <a:gd name="connsiteY19" fmla="*/ 1095691 h 1398528"/>
                <a:gd name="connsiteX20" fmla="*/ 128320 w 1378735"/>
                <a:gd name="connsiteY20" fmla="*/ 1128695 h 1398528"/>
                <a:gd name="connsiteX21" fmla="*/ 39183 w 1378735"/>
                <a:gd name="connsiteY21" fmla="*/ 937542 h 1398528"/>
                <a:gd name="connsiteX22" fmla="*/ 154405 w 1378735"/>
                <a:gd name="connsiteY22" fmla="*/ 844117 h 1398528"/>
                <a:gd name="connsiteX23" fmla="*/ 135673 w 1378735"/>
                <a:gd name="connsiteY23" fmla="*/ 704255 h 1398528"/>
                <a:gd name="connsiteX24" fmla="*/ 0 w 1378735"/>
                <a:gd name="connsiteY24" fmla="*/ 628938 h 1398528"/>
                <a:gd name="connsiteX25" fmla="*/ 54588 w 1378735"/>
                <a:gd name="connsiteY25" fmla="*/ 425211 h 1398528"/>
                <a:gd name="connsiteX26" fmla="*/ 210062 w 1378735"/>
                <a:gd name="connsiteY26" fmla="*/ 427826 h 1398528"/>
                <a:gd name="connsiteX27" fmla="*/ 285437 w 1378735"/>
                <a:gd name="connsiteY27" fmla="*/ 326289 h 1398528"/>
                <a:gd name="connsiteX28" fmla="*/ 233363 w 1378735"/>
                <a:gd name="connsiteY28" fmla="*/ 165678 h 1398528"/>
                <a:gd name="connsiteX29" fmla="*/ 412228 w 1378735"/>
                <a:gd name="connsiteY29" fmla="*/ 53911 h 1398528"/>
                <a:gd name="connsiteX30" fmla="*/ 537137 w 1378735"/>
                <a:gd name="connsiteY30" fmla="*/ 174382 h 1398528"/>
                <a:gd name="connsiteX31" fmla="*/ 689625 w 1378735"/>
                <a:gd name="connsiteY31" fmla="*/ 153155 h 1398528"/>
                <a:gd name="connsiteX32" fmla="*/ 768527 w 1378735"/>
                <a:gd name="connsiteY32" fmla="*/ 0 h 139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78735" h="1398528">
                  <a:moveTo>
                    <a:pt x="768527" y="0"/>
                  </a:moveTo>
                  <a:lnTo>
                    <a:pt x="972253" y="54588"/>
                  </a:lnTo>
                  <a:lnTo>
                    <a:pt x="969334" y="228103"/>
                  </a:lnTo>
                  <a:lnTo>
                    <a:pt x="1079866" y="316610"/>
                  </a:lnTo>
                  <a:lnTo>
                    <a:pt x="1234336" y="278200"/>
                  </a:lnTo>
                  <a:lnTo>
                    <a:pt x="1333355" y="464426"/>
                  </a:lnTo>
                  <a:lnTo>
                    <a:pt x="1223290" y="563656"/>
                  </a:lnTo>
                  <a:cubicBezTo>
                    <a:pt x="1237087" y="613911"/>
                    <a:pt x="1243590" y="666535"/>
                    <a:pt x="1241255" y="720028"/>
                  </a:cubicBezTo>
                  <a:lnTo>
                    <a:pt x="1378735" y="796347"/>
                  </a:lnTo>
                  <a:lnTo>
                    <a:pt x="1324146" y="1000074"/>
                  </a:lnTo>
                  <a:lnTo>
                    <a:pt x="1157323" y="997268"/>
                  </a:lnTo>
                  <a:cubicBezTo>
                    <a:pt x="1136231" y="1032510"/>
                    <a:pt x="1110676" y="1064296"/>
                    <a:pt x="1082042" y="1092670"/>
                  </a:cubicBezTo>
                  <a:lnTo>
                    <a:pt x="1136829" y="1235662"/>
                  </a:lnTo>
                  <a:lnTo>
                    <a:pt x="964059" y="1356637"/>
                  </a:lnTo>
                  <a:lnTo>
                    <a:pt x="833014" y="1235724"/>
                  </a:lnTo>
                  <a:lnTo>
                    <a:pt x="691570" y="1255455"/>
                  </a:lnTo>
                  <a:lnTo>
                    <a:pt x="612145" y="1398528"/>
                  </a:lnTo>
                  <a:lnTo>
                    <a:pt x="408418" y="1343940"/>
                  </a:lnTo>
                  <a:cubicBezTo>
                    <a:pt x="409336" y="1289401"/>
                    <a:pt x="410253" y="1234862"/>
                    <a:pt x="411171" y="1180323"/>
                  </a:cubicBezTo>
                  <a:cubicBezTo>
                    <a:pt x="369070" y="1150854"/>
                    <a:pt x="331546" y="1116202"/>
                    <a:pt x="298691" y="1095691"/>
                  </a:cubicBezTo>
                  <a:lnTo>
                    <a:pt x="128320" y="1128695"/>
                  </a:lnTo>
                  <a:lnTo>
                    <a:pt x="39183" y="937542"/>
                  </a:lnTo>
                  <a:lnTo>
                    <a:pt x="154405" y="844117"/>
                  </a:lnTo>
                  <a:cubicBezTo>
                    <a:pt x="142107" y="799040"/>
                    <a:pt x="135683" y="752063"/>
                    <a:pt x="135673" y="704255"/>
                  </a:cubicBezTo>
                  <a:lnTo>
                    <a:pt x="0" y="628938"/>
                  </a:lnTo>
                  <a:lnTo>
                    <a:pt x="54588" y="425211"/>
                  </a:lnTo>
                  <a:lnTo>
                    <a:pt x="210062" y="427826"/>
                  </a:lnTo>
                  <a:cubicBezTo>
                    <a:pt x="231154" y="390604"/>
                    <a:pt x="256624" y="356666"/>
                    <a:pt x="285437" y="326289"/>
                  </a:cubicBezTo>
                  <a:lnTo>
                    <a:pt x="233363" y="165678"/>
                  </a:lnTo>
                  <a:lnTo>
                    <a:pt x="412228" y="53911"/>
                  </a:lnTo>
                  <a:lnTo>
                    <a:pt x="537137" y="174382"/>
                  </a:lnTo>
                  <a:lnTo>
                    <a:pt x="689625" y="153155"/>
                  </a:lnTo>
                  <a:lnTo>
                    <a:pt x="768527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60BEA59E-5B71-475C-991C-1E9E1A5BF538}"/>
                </a:ext>
              </a:extLst>
            </p:cNvPr>
            <p:cNvSpPr/>
            <p:nvPr/>
          </p:nvSpPr>
          <p:spPr>
            <a:xfrm>
              <a:off x="7502777" y="1830711"/>
              <a:ext cx="356861" cy="698675"/>
            </a:xfrm>
            <a:custGeom>
              <a:avLst/>
              <a:gdLst>
                <a:gd name="connsiteX0" fmla="*/ 178431 w 356861"/>
                <a:gd name="connsiteY0" fmla="*/ 0 h 698675"/>
                <a:gd name="connsiteX1" fmla="*/ 356861 w 356861"/>
                <a:gd name="connsiteY1" fmla="*/ 178431 h 698675"/>
                <a:gd name="connsiteX2" fmla="*/ 304600 w 356861"/>
                <a:gd name="connsiteY2" fmla="*/ 304601 h 698675"/>
                <a:gd name="connsiteX3" fmla="*/ 282306 w 356861"/>
                <a:gd name="connsiteY3" fmla="*/ 319632 h 698675"/>
                <a:gd name="connsiteX4" fmla="*/ 337514 w 356861"/>
                <a:gd name="connsiteY4" fmla="*/ 620208 h 698675"/>
                <a:gd name="connsiteX5" fmla="*/ 285920 w 356861"/>
                <a:gd name="connsiteY5" fmla="*/ 698675 h 698675"/>
                <a:gd name="connsiteX6" fmla="*/ 70943 w 356861"/>
                <a:gd name="connsiteY6" fmla="*/ 698675 h 698675"/>
                <a:gd name="connsiteX7" fmla="*/ 18274 w 356861"/>
                <a:gd name="connsiteY7" fmla="*/ 620208 h 698675"/>
                <a:gd name="connsiteX8" fmla="*/ 73601 w 356861"/>
                <a:gd name="connsiteY8" fmla="*/ 318987 h 698675"/>
                <a:gd name="connsiteX9" fmla="*/ 52262 w 356861"/>
                <a:gd name="connsiteY9" fmla="*/ 304601 h 698675"/>
                <a:gd name="connsiteX10" fmla="*/ 0 w 356861"/>
                <a:gd name="connsiteY10" fmla="*/ 178431 h 698675"/>
                <a:gd name="connsiteX11" fmla="*/ 178431 w 356861"/>
                <a:gd name="connsiteY11" fmla="*/ 0 h 69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861" h="698675">
                  <a:moveTo>
                    <a:pt x="178431" y="0"/>
                  </a:moveTo>
                  <a:cubicBezTo>
                    <a:pt x="276976" y="0"/>
                    <a:pt x="356861" y="79887"/>
                    <a:pt x="356861" y="178431"/>
                  </a:cubicBezTo>
                  <a:cubicBezTo>
                    <a:pt x="356861" y="227703"/>
                    <a:pt x="336890" y="272311"/>
                    <a:pt x="304600" y="304601"/>
                  </a:cubicBezTo>
                  <a:lnTo>
                    <a:pt x="282306" y="319632"/>
                  </a:lnTo>
                  <a:lnTo>
                    <a:pt x="337514" y="620208"/>
                  </a:lnTo>
                  <a:cubicBezTo>
                    <a:pt x="338590" y="663204"/>
                    <a:pt x="314942" y="698675"/>
                    <a:pt x="285920" y="698675"/>
                  </a:cubicBezTo>
                  <a:lnTo>
                    <a:pt x="70943" y="698675"/>
                  </a:lnTo>
                  <a:cubicBezTo>
                    <a:pt x="41922" y="698675"/>
                    <a:pt x="18274" y="663204"/>
                    <a:pt x="18274" y="620208"/>
                  </a:cubicBezTo>
                  <a:lnTo>
                    <a:pt x="73601" y="318987"/>
                  </a:lnTo>
                  <a:lnTo>
                    <a:pt x="52262" y="304601"/>
                  </a:lnTo>
                  <a:cubicBezTo>
                    <a:pt x="19972" y="272311"/>
                    <a:pt x="0" y="227703"/>
                    <a:pt x="0" y="178431"/>
                  </a:cubicBezTo>
                  <a:cubicBezTo>
                    <a:pt x="0" y="79887"/>
                    <a:pt x="79887" y="0"/>
                    <a:pt x="178431" y="0"/>
                  </a:cubicBezTo>
                  <a:close/>
                </a:path>
              </a:pathLst>
            </a:custGeom>
            <a:grp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078F15BE-7EBE-472F-915C-DDE46D72CE57}"/>
                </a:ext>
              </a:extLst>
            </p:cNvPr>
            <p:cNvSpPr/>
            <p:nvPr/>
          </p:nvSpPr>
          <p:spPr>
            <a:xfrm rot="1603909">
              <a:off x="7893987" y="1062393"/>
              <a:ext cx="1706657" cy="1621837"/>
            </a:xfrm>
            <a:custGeom>
              <a:avLst/>
              <a:gdLst>
                <a:gd name="connsiteX0" fmla="*/ 1531909 w 1732097"/>
                <a:gd name="connsiteY0" fmla="*/ 236637 h 1658450"/>
                <a:gd name="connsiteX1" fmla="*/ 1333000 w 1732097"/>
                <a:gd name="connsiteY1" fmla="*/ 185737 h 1658450"/>
                <a:gd name="connsiteX2" fmla="*/ 1207270 w 1732097"/>
                <a:gd name="connsiteY2" fmla="*/ 388620 h 1658450"/>
                <a:gd name="connsiteX3" fmla="*/ 1192030 w 1732097"/>
                <a:gd name="connsiteY3" fmla="*/ 406717 h 1658450"/>
                <a:gd name="connsiteX4" fmla="*/ 1059632 w 1732097"/>
                <a:gd name="connsiteY4" fmla="*/ 409575 h 1658450"/>
                <a:gd name="connsiteX5" fmla="*/ 1027247 w 1732097"/>
                <a:gd name="connsiteY5" fmla="*/ 378142 h 1658450"/>
                <a:gd name="connsiteX6" fmla="*/ 745307 w 1732097"/>
                <a:gd name="connsiteY6" fmla="*/ 145732 h 1658450"/>
                <a:gd name="connsiteX7" fmla="*/ 535757 w 1732097"/>
                <a:gd name="connsiteY7" fmla="*/ 430530 h 1658450"/>
                <a:gd name="connsiteX8" fmla="*/ 773882 w 1732097"/>
                <a:gd name="connsiteY8" fmla="*/ 638175 h 1658450"/>
                <a:gd name="connsiteX9" fmla="*/ 913900 w 1732097"/>
                <a:gd name="connsiteY9" fmla="*/ 599122 h 1658450"/>
                <a:gd name="connsiteX10" fmla="*/ 942475 w 1732097"/>
                <a:gd name="connsiteY10" fmla="*/ 603885 h 1658450"/>
                <a:gd name="connsiteX11" fmla="*/ 964382 w 1732097"/>
                <a:gd name="connsiteY11" fmla="*/ 627697 h 1658450"/>
                <a:gd name="connsiteX12" fmla="*/ 975812 w 1732097"/>
                <a:gd name="connsiteY12" fmla="*/ 632460 h 1658450"/>
                <a:gd name="connsiteX13" fmla="*/ 983432 w 1732097"/>
                <a:gd name="connsiteY13" fmla="*/ 620077 h 1658450"/>
                <a:gd name="connsiteX14" fmla="*/ 981527 w 1732097"/>
                <a:gd name="connsiteY14" fmla="*/ 607695 h 1658450"/>
                <a:gd name="connsiteX15" fmla="*/ 1086302 w 1732097"/>
                <a:gd name="connsiteY15" fmla="*/ 506730 h 1658450"/>
                <a:gd name="connsiteX16" fmla="*/ 1224415 w 1732097"/>
                <a:gd name="connsiteY16" fmla="*/ 662940 h 1658450"/>
                <a:gd name="connsiteX17" fmla="*/ 1162502 w 1732097"/>
                <a:gd name="connsiteY17" fmla="*/ 750570 h 1658450"/>
                <a:gd name="connsiteX18" fmla="*/ 1111067 w 1732097"/>
                <a:gd name="connsiteY18" fmla="*/ 751522 h 1658450"/>
                <a:gd name="connsiteX19" fmla="*/ 1088207 w 1732097"/>
                <a:gd name="connsiteY19" fmla="*/ 757237 h 1658450"/>
                <a:gd name="connsiteX20" fmla="*/ 1097732 w 1732097"/>
                <a:gd name="connsiteY20" fmla="*/ 774382 h 1658450"/>
                <a:gd name="connsiteX21" fmla="*/ 1113925 w 1732097"/>
                <a:gd name="connsiteY21" fmla="*/ 791527 h 1658450"/>
                <a:gd name="connsiteX22" fmla="*/ 1115830 w 1732097"/>
                <a:gd name="connsiteY22" fmla="*/ 823912 h 1658450"/>
                <a:gd name="connsiteX23" fmla="*/ 1066300 w 1732097"/>
                <a:gd name="connsiteY23" fmla="*/ 956310 h 1658450"/>
                <a:gd name="connsiteX24" fmla="*/ 1312997 w 1732097"/>
                <a:gd name="connsiteY24" fmla="*/ 1220152 h 1658450"/>
                <a:gd name="connsiteX25" fmla="*/ 1351097 w 1732097"/>
                <a:gd name="connsiteY25" fmla="*/ 1217295 h 1658450"/>
                <a:gd name="connsiteX26" fmla="*/ 1548265 w 1732097"/>
                <a:gd name="connsiteY26" fmla="*/ 1047750 h 1658450"/>
                <a:gd name="connsiteX27" fmla="*/ 1484447 w 1732097"/>
                <a:gd name="connsiteY27" fmla="*/ 793432 h 1658450"/>
                <a:gd name="connsiteX28" fmla="*/ 1333000 w 1732097"/>
                <a:gd name="connsiteY28" fmla="*/ 725805 h 1658450"/>
                <a:gd name="connsiteX29" fmla="*/ 1315855 w 1732097"/>
                <a:gd name="connsiteY29" fmla="*/ 702945 h 1658450"/>
                <a:gd name="connsiteX30" fmla="*/ 1331095 w 1732097"/>
                <a:gd name="connsiteY30" fmla="*/ 568642 h 1658450"/>
                <a:gd name="connsiteX31" fmla="*/ 1358717 w 1732097"/>
                <a:gd name="connsiteY31" fmla="*/ 547687 h 1658450"/>
                <a:gd name="connsiteX32" fmla="*/ 1461587 w 1732097"/>
                <a:gd name="connsiteY32" fmla="*/ 538162 h 1658450"/>
                <a:gd name="connsiteX33" fmla="*/ 1570172 w 1732097"/>
                <a:gd name="connsiteY33" fmla="*/ 299085 h 1658450"/>
                <a:gd name="connsiteX34" fmla="*/ 1531909 w 1732097"/>
                <a:gd name="connsiteY34" fmla="*/ 236637 h 1658450"/>
                <a:gd name="connsiteX35" fmla="*/ 1645643 w 1732097"/>
                <a:gd name="connsiteY35" fmla="*/ 136464 h 1658450"/>
                <a:gd name="connsiteX36" fmla="*/ 1696855 w 1732097"/>
                <a:gd name="connsiteY36" fmla="*/ 211455 h 1658450"/>
                <a:gd name="connsiteX37" fmla="*/ 1731145 w 1732097"/>
                <a:gd name="connsiteY37" fmla="*/ 318135 h 1658450"/>
                <a:gd name="connsiteX38" fmla="*/ 1732097 w 1732097"/>
                <a:gd name="connsiteY38" fmla="*/ 412432 h 1658450"/>
                <a:gd name="connsiteX39" fmla="*/ 1684472 w 1732097"/>
                <a:gd name="connsiteY39" fmla="*/ 540067 h 1658450"/>
                <a:gd name="connsiteX40" fmla="*/ 1571125 w 1732097"/>
                <a:gd name="connsiteY40" fmla="*/ 653415 h 1658450"/>
                <a:gd name="connsiteX41" fmla="*/ 1569220 w 1732097"/>
                <a:gd name="connsiteY41" fmla="*/ 674370 h 1658450"/>
                <a:gd name="connsiteX42" fmla="*/ 1705427 w 1732097"/>
                <a:gd name="connsiteY42" fmla="*/ 943927 h 1658450"/>
                <a:gd name="connsiteX43" fmla="*/ 1445395 w 1732097"/>
                <a:gd name="connsiteY43" fmla="*/ 1343977 h 1658450"/>
                <a:gd name="connsiteX44" fmla="*/ 1066300 w 1732097"/>
                <a:gd name="connsiteY44" fmla="*/ 1281112 h 1658450"/>
                <a:gd name="connsiteX45" fmla="*/ 917710 w 1732097"/>
                <a:gd name="connsiteY45" fmla="*/ 973455 h 1658450"/>
                <a:gd name="connsiteX46" fmla="*/ 899612 w 1732097"/>
                <a:gd name="connsiteY46" fmla="*/ 996315 h 1658450"/>
                <a:gd name="connsiteX47" fmla="*/ 864370 w 1732097"/>
                <a:gd name="connsiteY47" fmla="*/ 1093470 h 1658450"/>
                <a:gd name="connsiteX48" fmla="*/ 843415 w 1732097"/>
                <a:gd name="connsiteY48" fmla="*/ 1108710 h 1658450"/>
                <a:gd name="connsiteX49" fmla="*/ 745307 w 1732097"/>
                <a:gd name="connsiteY49" fmla="*/ 1113472 h 1658450"/>
                <a:gd name="connsiteX50" fmla="*/ 769120 w 1732097"/>
                <a:gd name="connsiteY50" fmla="*/ 1163002 h 1658450"/>
                <a:gd name="connsiteX51" fmla="*/ 720542 w 1732097"/>
                <a:gd name="connsiteY51" fmla="*/ 1270635 h 1658450"/>
                <a:gd name="connsiteX52" fmla="*/ 603385 w 1732097"/>
                <a:gd name="connsiteY52" fmla="*/ 1259205 h 1658450"/>
                <a:gd name="connsiteX53" fmla="*/ 572905 w 1732097"/>
                <a:gd name="connsiteY53" fmla="*/ 1259205 h 1658450"/>
                <a:gd name="connsiteX54" fmla="*/ 139867 w 1732097"/>
                <a:gd name="connsiteY54" fmla="*/ 1658450 h 1658450"/>
                <a:gd name="connsiteX55" fmla="*/ 0 w 1732097"/>
                <a:gd name="connsiteY55" fmla="*/ 1504896 h 1658450"/>
                <a:gd name="connsiteX56" fmla="*/ 436697 w 1732097"/>
                <a:gd name="connsiteY56" fmla="*/ 1106805 h 1658450"/>
                <a:gd name="connsiteX57" fmla="*/ 438602 w 1732097"/>
                <a:gd name="connsiteY57" fmla="*/ 1083945 h 1658450"/>
                <a:gd name="connsiteX58" fmla="*/ 446222 w 1732097"/>
                <a:gd name="connsiteY58" fmla="*/ 947737 h 1658450"/>
                <a:gd name="connsiteX59" fmla="*/ 581477 w 1732097"/>
                <a:gd name="connsiteY59" fmla="*/ 941070 h 1658450"/>
                <a:gd name="connsiteX60" fmla="*/ 596717 w 1732097"/>
                <a:gd name="connsiteY60" fmla="*/ 934402 h 1658450"/>
                <a:gd name="connsiteX61" fmla="*/ 607195 w 1732097"/>
                <a:gd name="connsiteY61" fmla="*/ 855345 h 1658450"/>
                <a:gd name="connsiteX62" fmla="*/ 627197 w 1732097"/>
                <a:gd name="connsiteY62" fmla="*/ 832485 h 1658450"/>
                <a:gd name="connsiteX63" fmla="*/ 755373 w 1732097"/>
                <a:gd name="connsiteY63" fmla="*/ 809555 h 1658450"/>
                <a:gd name="connsiteX64" fmla="*/ 697682 w 1732097"/>
                <a:gd name="connsiteY64" fmla="*/ 782955 h 1658450"/>
                <a:gd name="connsiteX65" fmla="*/ 389072 w 1732097"/>
                <a:gd name="connsiteY65" fmla="*/ 446722 h 1658450"/>
                <a:gd name="connsiteX66" fmla="*/ 710065 w 1732097"/>
                <a:gd name="connsiteY66" fmla="*/ 4762 h 1658450"/>
                <a:gd name="connsiteX67" fmla="*/ 731020 w 1732097"/>
                <a:gd name="connsiteY67" fmla="*/ 0 h 1658450"/>
                <a:gd name="connsiteX68" fmla="*/ 826270 w 1732097"/>
                <a:gd name="connsiteY68" fmla="*/ 0 h 1658450"/>
                <a:gd name="connsiteX69" fmla="*/ 834842 w 1732097"/>
                <a:gd name="connsiteY69" fmla="*/ 1905 h 1658450"/>
                <a:gd name="connsiteX70" fmla="*/ 1097732 w 1732097"/>
                <a:gd name="connsiteY70" fmla="*/ 160972 h 1658450"/>
                <a:gd name="connsiteX71" fmla="*/ 1119640 w 1732097"/>
                <a:gd name="connsiteY71" fmla="*/ 160972 h 1658450"/>
                <a:gd name="connsiteX72" fmla="*/ 1645643 w 1732097"/>
                <a:gd name="connsiteY72" fmla="*/ 136464 h 1658450"/>
                <a:gd name="connsiteX0" fmla="*/ 1825913 w 2026101"/>
                <a:gd name="connsiteY0" fmla="*/ 236637 h 1769959"/>
                <a:gd name="connsiteX1" fmla="*/ 1627004 w 2026101"/>
                <a:gd name="connsiteY1" fmla="*/ 185737 h 1769959"/>
                <a:gd name="connsiteX2" fmla="*/ 1501274 w 2026101"/>
                <a:gd name="connsiteY2" fmla="*/ 388620 h 1769959"/>
                <a:gd name="connsiteX3" fmla="*/ 1486034 w 2026101"/>
                <a:gd name="connsiteY3" fmla="*/ 406717 h 1769959"/>
                <a:gd name="connsiteX4" fmla="*/ 1353636 w 2026101"/>
                <a:gd name="connsiteY4" fmla="*/ 409575 h 1769959"/>
                <a:gd name="connsiteX5" fmla="*/ 1321251 w 2026101"/>
                <a:gd name="connsiteY5" fmla="*/ 378142 h 1769959"/>
                <a:gd name="connsiteX6" fmla="*/ 1039311 w 2026101"/>
                <a:gd name="connsiteY6" fmla="*/ 145732 h 1769959"/>
                <a:gd name="connsiteX7" fmla="*/ 829761 w 2026101"/>
                <a:gd name="connsiteY7" fmla="*/ 430530 h 1769959"/>
                <a:gd name="connsiteX8" fmla="*/ 1067886 w 2026101"/>
                <a:gd name="connsiteY8" fmla="*/ 638175 h 1769959"/>
                <a:gd name="connsiteX9" fmla="*/ 1207904 w 2026101"/>
                <a:gd name="connsiteY9" fmla="*/ 599122 h 1769959"/>
                <a:gd name="connsiteX10" fmla="*/ 1236479 w 2026101"/>
                <a:gd name="connsiteY10" fmla="*/ 603885 h 1769959"/>
                <a:gd name="connsiteX11" fmla="*/ 1258386 w 2026101"/>
                <a:gd name="connsiteY11" fmla="*/ 627697 h 1769959"/>
                <a:gd name="connsiteX12" fmla="*/ 1269816 w 2026101"/>
                <a:gd name="connsiteY12" fmla="*/ 632460 h 1769959"/>
                <a:gd name="connsiteX13" fmla="*/ 1277436 w 2026101"/>
                <a:gd name="connsiteY13" fmla="*/ 620077 h 1769959"/>
                <a:gd name="connsiteX14" fmla="*/ 1275531 w 2026101"/>
                <a:gd name="connsiteY14" fmla="*/ 607695 h 1769959"/>
                <a:gd name="connsiteX15" fmla="*/ 1380306 w 2026101"/>
                <a:gd name="connsiteY15" fmla="*/ 506730 h 1769959"/>
                <a:gd name="connsiteX16" fmla="*/ 1518419 w 2026101"/>
                <a:gd name="connsiteY16" fmla="*/ 662940 h 1769959"/>
                <a:gd name="connsiteX17" fmla="*/ 1456506 w 2026101"/>
                <a:gd name="connsiteY17" fmla="*/ 750570 h 1769959"/>
                <a:gd name="connsiteX18" fmla="*/ 1405071 w 2026101"/>
                <a:gd name="connsiteY18" fmla="*/ 751522 h 1769959"/>
                <a:gd name="connsiteX19" fmla="*/ 1382211 w 2026101"/>
                <a:gd name="connsiteY19" fmla="*/ 757237 h 1769959"/>
                <a:gd name="connsiteX20" fmla="*/ 1391736 w 2026101"/>
                <a:gd name="connsiteY20" fmla="*/ 774382 h 1769959"/>
                <a:gd name="connsiteX21" fmla="*/ 1407929 w 2026101"/>
                <a:gd name="connsiteY21" fmla="*/ 791527 h 1769959"/>
                <a:gd name="connsiteX22" fmla="*/ 1409834 w 2026101"/>
                <a:gd name="connsiteY22" fmla="*/ 823912 h 1769959"/>
                <a:gd name="connsiteX23" fmla="*/ 1360304 w 2026101"/>
                <a:gd name="connsiteY23" fmla="*/ 956310 h 1769959"/>
                <a:gd name="connsiteX24" fmla="*/ 1607001 w 2026101"/>
                <a:gd name="connsiteY24" fmla="*/ 1220152 h 1769959"/>
                <a:gd name="connsiteX25" fmla="*/ 1645101 w 2026101"/>
                <a:gd name="connsiteY25" fmla="*/ 1217295 h 1769959"/>
                <a:gd name="connsiteX26" fmla="*/ 1842269 w 2026101"/>
                <a:gd name="connsiteY26" fmla="*/ 1047750 h 1769959"/>
                <a:gd name="connsiteX27" fmla="*/ 1778451 w 2026101"/>
                <a:gd name="connsiteY27" fmla="*/ 793432 h 1769959"/>
                <a:gd name="connsiteX28" fmla="*/ 1627004 w 2026101"/>
                <a:gd name="connsiteY28" fmla="*/ 725805 h 1769959"/>
                <a:gd name="connsiteX29" fmla="*/ 1609859 w 2026101"/>
                <a:gd name="connsiteY29" fmla="*/ 702945 h 1769959"/>
                <a:gd name="connsiteX30" fmla="*/ 1625099 w 2026101"/>
                <a:gd name="connsiteY30" fmla="*/ 568642 h 1769959"/>
                <a:gd name="connsiteX31" fmla="*/ 1652721 w 2026101"/>
                <a:gd name="connsiteY31" fmla="*/ 547687 h 1769959"/>
                <a:gd name="connsiteX32" fmla="*/ 1755591 w 2026101"/>
                <a:gd name="connsiteY32" fmla="*/ 538162 h 1769959"/>
                <a:gd name="connsiteX33" fmla="*/ 1864176 w 2026101"/>
                <a:gd name="connsiteY33" fmla="*/ 299085 h 1769959"/>
                <a:gd name="connsiteX34" fmla="*/ 1825913 w 2026101"/>
                <a:gd name="connsiteY34" fmla="*/ 236637 h 1769959"/>
                <a:gd name="connsiteX35" fmla="*/ 1939647 w 2026101"/>
                <a:gd name="connsiteY35" fmla="*/ 136464 h 1769959"/>
                <a:gd name="connsiteX36" fmla="*/ 1990859 w 2026101"/>
                <a:gd name="connsiteY36" fmla="*/ 211455 h 1769959"/>
                <a:gd name="connsiteX37" fmla="*/ 2025149 w 2026101"/>
                <a:gd name="connsiteY37" fmla="*/ 318135 h 1769959"/>
                <a:gd name="connsiteX38" fmla="*/ 2026101 w 2026101"/>
                <a:gd name="connsiteY38" fmla="*/ 412432 h 1769959"/>
                <a:gd name="connsiteX39" fmla="*/ 1978476 w 2026101"/>
                <a:gd name="connsiteY39" fmla="*/ 540067 h 1769959"/>
                <a:gd name="connsiteX40" fmla="*/ 1865129 w 2026101"/>
                <a:gd name="connsiteY40" fmla="*/ 653415 h 1769959"/>
                <a:gd name="connsiteX41" fmla="*/ 1863224 w 2026101"/>
                <a:gd name="connsiteY41" fmla="*/ 674370 h 1769959"/>
                <a:gd name="connsiteX42" fmla="*/ 1999431 w 2026101"/>
                <a:gd name="connsiteY42" fmla="*/ 943927 h 1769959"/>
                <a:gd name="connsiteX43" fmla="*/ 1739399 w 2026101"/>
                <a:gd name="connsiteY43" fmla="*/ 1343977 h 1769959"/>
                <a:gd name="connsiteX44" fmla="*/ 1360304 w 2026101"/>
                <a:gd name="connsiteY44" fmla="*/ 1281112 h 1769959"/>
                <a:gd name="connsiteX45" fmla="*/ 1211714 w 2026101"/>
                <a:gd name="connsiteY45" fmla="*/ 973455 h 1769959"/>
                <a:gd name="connsiteX46" fmla="*/ 1193616 w 2026101"/>
                <a:gd name="connsiteY46" fmla="*/ 996315 h 1769959"/>
                <a:gd name="connsiteX47" fmla="*/ 1158374 w 2026101"/>
                <a:gd name="connsiteY47" fmla="*/ 1093470 h 1769959"/>
                <a:gd name="connsiteX48" fmla="*/ 1137419 w 2026101"/>
                <a:gd name="connsiteY48" fmla="*/ 1108710 h 1769959"/>
                <a:gd name="connsiteX49" fmla="*/ 1039311 w 2026101"/>
                <a:gd name="connsiteY49" fmla="*/ 1113472 h 1769959"/>
                <a:gd name="connsiteX50" fmla="*/ 1063124 w 2026101"/>
                <a:gd name="connsiteY50" fmla="*/ 1163002 h 1769959"/>
                <a:gd name="connsiteX51" fmla="*/ 1014546 w 2026101"/>
                <a:gd name="connsiteY51" fmla="*/ 1270635 h 1769959"/>
                <a:gd name="connsiteX52" fmla="*/ 897389 w 2026101"/>
                <a:gd name="connsiteY52" fmla="*/ 1259205 h 1769959"/>
                <a:gd name="connsiteX53" fmla="*/ 866909 w 2026101"/>
                <a:gd name="connsiteY53" fmla="*/ 1259205 h 1769959"/>
                <a:gd name="connsiteX54" fmla="*/ 433871 w 2026101"/>
                <a:gd name="connsiteY54" fmla="*/ 1658450 h 1769959"/>
                <a:gd name="connsiteX55" fmla="*/ 0 w 2026101"/>
                <a:gd name="connsiteY55" fmla="*/ 1769959 h 1769959"/>
                <a:gd name="connsiteX56" fmla="*/ 730701 w 2026101"/>
                <a:gd name="connsiteY56" fmla="*/ 1106805 h 1769959"/>
                <a:gd name="connsiteX57" fmla="*/ 732606 w 2026101"/>
                <a:gd name="connsiteY57" fmla="*/ 1083945 h 1769959"/>
                <a:gd name="connsiteX58" fmla="*/ 740226 w 2026101"/>
                <a:gd name="connsiteY58" fmla="*/ 947737 h 1769959"/>
                <a:gd name="connsiteX59" fmla="*/ 875481 w 2026101"/>
                <a:gd name="connsiteY59" fmla="*/ 941070 h 1769959"/>
                <a:gd name="connsiteX60" fmla="*/ 890721 w 2026101"/>
                <a:gd name="connsiteY60" fmla="*/ 934402 h 1769959"/>
                <a:gd name="connsiteX61" fmla="*/ 901199 w 2026101"/>
                <a:gd name="connsiteY61" fmla="*/ 855345 h 1769959"/>
                <a:gd name="connsiteX62" fmla="*/ 921201 w 2026101"/>
                <a:gd name="connsiteY62" fmla="*/ 832485 h 1769959"/>
                <a:gd name="connsiteX63" fmla="*/ 1049377 w 2026101"/>
                <a:gd name="connsiteY63" fmla="*/ 809555 h 1769959"/>
                <a:gd name="connsiteX64" fmla="*/ 991686 w 2026101"/>
                <a:gd name="connsiteY64" fmla="*/ 782955 h 1769959"/>
                <a:gd name="connsiteX65" fmla="*/ 683076 w 2026101"/>
                <a:gd name="connsiteY65" fmla="*/ 446722 h 1769959"/>
                <a:gd name="connsiteX66" fmla="*/ 1004069 w 2026101"/>
                <a:gd name="connsiteY66" fmla="*/ 4762 h 1769959"/>
                <a:gd name="connsiteX67" fmla="*/ 1025024 w 2026101"/>
                <a:gd name="connsiteY67" fmla="*/ 0 h 1769959"/>
                <a:gd name="connsiteX68" fmla="*/ 1120274 w 2026101"/>
                <a:gd name="connsiteY68" fmla="*/ 0 h 1769959"/>
                <a:gd name="connsiteX69" fmla="*/ 1128846 w 2026101"/>
                <a:gd name="connsiteY69" fmla="*/ 1905 h 1769959"/>
                <a:gd name="connsiteX70" fmla="*/ 1391736 w 2026101"/>
                <a:gd name="connsiteY70" fmla="*/ 160972 h 1769959"/>
                <a:gd name="connsiteX71" fmla="*/ 1413644 w 2026101"/>
                <a:gd name="connsiteY71" fmla="*/ 160972 h 1769959"/>
                <a:gd name="connsiteX72" fmla="*/ 1939647 w 2026101"/>
                <a:gd name="connsiteY72" fmla="*/ 136464 h 1769959"/>
                <a:gd name="connsiteX0" fmla="*/ 1825913 w 2026101"/>
                <a:gd name="connsiteY0" fmla="*/ 236637 h 1925404"/>
                <a:gd name="connsiteX1" fmla="*/ 1627004 w 2026101"/>
                <a:gd name="connsiteY1" fmla="*/ 185737 h 1925404"/>
                <a:gd name="connsiteX2" fmla="*/ 1501274 w 2026101"/>
                <a:gd name="connsiteY2" fmla="*/ 388620 h 1925404"/>
                <a:gd name="connsiteX3" fmla="*/ 1486034 w 2026101"/>
                <a:gd name="connsiteY3" fmla="*/ 406717 h 1925404"/>
                <a:gd name="connsiteX4" fmla="*/ 1353636 w 2026101"/>
                <a:gd name="connsiteY4" fmla="*/ 409575 h 1925404"/>
                <a:gd name="connsiteX5" fmla="*/ 1321251 w 2026101"/>
                <a:gd name="connsiteY5" fmla="*/ 378142 h 1925404"/>
                <a:gd name="connsiteX6" fmla="*/ 1039311 w 2026101"/>
                <a:gd name="connsiteY6" fmla="*/ 145732 h 1925404"/>
                <a:gd name="connsiteX7" fmla="*/ 829761 w 2026101"/>
                <a:gd name="connsiteY7" fmla="*/ 430530 h 1925404"/>
                <a:gd name="connsiteX8" fmla="*/ 1067886 w 2026101"/>
                <a:gd name="connsiteY8" fmla="*/ 638175 h 1925404"/>
                <a:gd name="connsiteX9" fmla="*/ 1207904 w 2026101"/>
                <a:gd name="connsiteY9" fmla="*/ 599122 h 1925404"/>
                <a:gd name="connsiteX10" fmla="*/ 1236479 w 2026101"/>
                <a:gd name="connsiteY10" fmla="*/ 603885 h 1925404"/>
                <a:gd name="connsiteX11" fmla="*/ 1258386 w 2026101"/>
                <a:gd name="connsiteY11" fmla="*/ 627697 h 1925404"/>
                <a:gd name="connsiteX12" fmla="*/ 1269816 w 2026101"/>
                <a:gd name="connsiteY12" fmla="*/ 632460 h 1925404"/>
                <a:gd name="connsiteX13" fmla="*/ 1277436 w 2026101"/>
                <a:gd name="connsiteY13" fmla="*/ 620077 h 1925404"/>
                <a:gd name="connsiteX14" fmla="*/ 1275531 w 2026101"/>
                <a:gd name="connsiteY14" fmla="*/ 607695 h 1925404"/>
                <a:gd name="connsiteX15" fmla="*/ 1380306 w 2026101"/>
                <a:gd name="connsiteY15" fmla="*/ 506730 h 1925404"/>
                <a:gd name="connsiteX16" fmla="*/ 1518419 w 2026101"/>
                <a:gd name="connsiteY16" fmla="*/ 662940 h 1925404"/>
                <a:gd name="connsiteX17" fmla="*/ 1456506 w 2026101"/>
                <a:gd name="connsiteY17" fmla="*/ 750570 h 1925404"/>
                <a:gd name="connsiteX18" fmla="*/ 1405071 w 2026101"/>
                <a:gd name="connsiteY18" fmla="*/ 751522 h 1925404"/>
                <a:gd name="connsiteX19" fmla="*/ 1382211 w 2026101"/>
                <a:gd name="connsiteY19" fmla="*/ 757237 h 1925404"/>
                <a:gd name="connsiteX20" fmla="*/ 1391736 w 2026101"/>
                <a:gd name="connsiteY20" fmla="*/ 774382 h 1925404"/>
                <a:gd name="connsiteX21" fmla="*/ 1407929 w 2026101"/>
                <a:gd name="connsiteY21" fmla="*/ 791527 h 1925404"/>
                <a:gd name="connsiteX22" fmla="*/ 1409834 w 2026101"/>
                <a:gd name="connsiteY22" fmla="*/ 823912 h 1925404"/>
                <a:gd name="connsiteX23" fmla="*/ 1360304 w 2026101"/>
                <a:gd name="connsiteY23" fmla="*/ 956310 h 1925404"/>
                <a:gd name="connsiteX24" fmla="*/ 1607001 w 2026101"/>
                <a:gd name="connsiteY24" fmla="*/ 1220152 h 1925404"/>
                <a:gd name="connsiteX25" fmla="*/ 1645101 w 2026101"/>
                <a:gd name="connsiteY25" fmla="*/ 1217295 h 1925404"/>
                <a:gd name="connsiteX26" fmla="*/ 1842269 w 2026101"/>
                <a:gd name="connsiteY26" fmla="*/ 1047750 h 1925404"/>
                <a:gd name="connsiteX27" fmla="*/ 1778451 w 2026101"/>
                <a:gd name="connsiteY27" fmla="*/ 793432 h 1925404"/>
                <a:gd name="connsiteX28" fmla="*/ 1627004 w 2026101"/>
                <a:gd name="connsiteY28" fmla="*/ 725805 h 1925404"/>
                <a:gd name="connsiteX29" fmla="*/ 1609859 w 2026101"/>
                <a:gd name="connsiteY29" fmla="*/ 702945 h 1925404"/>
                <a:gd name="connsiteX30" fmla="*/ 1625099 w 2026101"/>
                <a:gd name="connsiteY30" fmla="*/ 568642 h 1925404"/>
                <a:gd name="connsiteX31" fmla="*/ 1652721 w 2026101"/>
                <a:gd name="connsiteY31" fmla="*/ 547687 h 1925404"/>
                <a:gd name="connsiteX32" fmla="*/ 1755591 w 2026101"/>
                <a:gd name="connsiteY32" fmla="*/ 538162 h 1925404"/>
                <a:gd name="connsiteX33" fmla="*/ 1864176 w 2026101"/>
                <a:gd name="connsiteY33" fmla="*/ 299085 h 1925404"/>
                <a:gd name="connsiteX34" fmla="*/ 1825913 w 2026101"/>
                <a:gd name="connsiteY34" fmla="*/ 236637 h 1925404"/>
                <a:gd name="connsiteX35" fmla="*/ 1939647 w 2026101"/>
                <a:gd name="connsiteY35" fmla="*/ 136464 h 1925404"/>
                <a:gd name="connsiteX36" fmla="*/ 1990859 w 2026101"/>
                <a:gd name="connsiteY36" fmla="*/ 211455 h 1925404"/>
                <a:gd name="connsiteX37" fmla="*/ 2025149 w 2026101"/>
                <a:gd name="connsiteY37" fmla="*/ 318135 h 1925404"/>
                <a:gd name="connsiteX38" fmla="*/ 2026101 w 2026101"/>
                <a:gd name="connsiteY38" fmla="*/ 412432 h 1925404"/>
                <a:gd name="connsiteX39" fmla="*/ 1978476 w 2026101"/>
                <a:gd name="connsiteY39" fmla="*/ 540067 h 1925404"/>
                <a:gd name="connsiteX40" fmla="*/ 1865129 w 2026101"/>
                <a:gd name="connsiteY40" fmla="*/ 653415 h 1925404"/>
                <a:gd name="connsiteX41" fmla="*/ 1863224 w 2026101"/>
                <a:gd name="connsiteY41" fmla="*/ 674370 h 1925404"/>
                <a:gd name="connsiteX42" fmla="*/ 1999431 w 2026101"/>
                <a:gd name="connsiteY42" fmla="*/ 943927 h 1925404"/>
                <a:gd name="connsiteX43" fmla="*/ 1739399 w 2026101"/>
                <a:gd name="connsiteY43" fmla="*/ 1343977 h 1925404"/>
                <a:gd name="connsiteX44" fmla="*/ 1360304 w 2026101"/>
                <a:gd name="connsiteY44" fmla="*/ 1281112 h 1925404"/>
                <a:gd name="connsiteX45" fmla="*/ 1211714 w 2026101"/>
                <a:gd name="connsiteY45" fmla="*/ 973455 h 1925404"/>
                <a:gd name="connsiteX46" fmla="*/ 1193616 w 2026101"/>
                <a:gd name="connsiteY46" fmla="*/ 996315 h 1925404"/>
                <a:gd name="connsiteX47" fmla="*/ 1158374 w 2026101"/>
                <a:gd name="connsiteY47" fmla="*/ 1093470 h 1925404"/>
                <a:gd name="connsiteX48" fmla="*/ 1137419 w 2026101"/>
                <a:gd name="connsiteY48" fmla="*/ 1108710 h 1925404"/>
                <a:gd name="connsiteX49" fmla="*/ 1039311 w 2026101"/>
                <a:gd name="connsiteY49" fmla="*/ 1113472 h 1925404"/>
                <a:gd name="connsiteX50" fmla="*/ 1063124 w 2026101"/>
                <a:gd name="connsiteY50" fmla="*/ 1163002 h 1925404"/>
                <a:gd name="connsiteX51" fmla="*/ 1014546 w 2026101"/>
                <a:gd name="connsiteY51" fmla="*/ 1270635 h 1925404"/>
                <a:gd name="connsiteX52" fmla="*/ 897389 w 2026101"/>
                <a:gd name="connsiteY52" fmla="*/ 1259205 h 1925404"/>
                <a:gd name="connsiteX53" fmla="*/ 866909 w 2026101"/>
                <a:gd name="connsiteY53" fmla="*/ 1259205 h 1925404"/>
                <a:gd name="connsiteX54" fmla="*/ 141485 w 2026101"/>
                <a:gd name="connsiteY54" fmla="*/ 1925404 h 1925404"/>
                <a:gd name="connsiteX55" fmla="*/ 0 w 2026101"/>
                <a:gd name="connsiteY55" fmla="*/ 1769959 h 1925404"/>
                <a:gd name="connsiteX56" fmla="*/ 730701 w 2026101"/>
                <a:gd name="connsiteY56" fmla="*/ 1106805 h 1925404"/>
                <a:gd name="connsiteX57" fmla="*/ 732606 w 2026101"/>
                <a:gd name="connsiteY57" fmla="*/ 1083945 h 1925404"/>
                <a:gd name="connsiteX58" fmla="*/ 740226 w 2026101"/>
                <a:gd name="connsiteY58" fmla="*/ 947737 h 1925404"/>
                <a:gd name="connsiteX59" fmla="*/ 875481 w 2026101"/>
                <a:gd name="connsiteY59" fmla="*/ 941070 h 1925404"/>
                <a:gd name="connsiteX60" fmla="*/ 890721 w 2026101"/>
                <a:gd name="connsiteY60" fmla="*/ 934402 h 1925404"/>
                <a:gd name="connsiteX61" fmla="*/ 901199 w 2026101"/>
                <a:gd name="connsiteY61" fmla="*/ 855345 h 1925404"/>
                <a:gd name="connsiteX62" fmla="*/ 921201 w 2026101"/>
                <a:gd name="connsiteY62" fmla="*/ 832485 h 1925404"/>
                <a:gd name="connsiteX63" fmla="*/ 1049377 w 2026101"/>
                <a:gd name="connsiteY63" fmla="*/ 809555 h 1925404"/>
                <a:gd name="connsiteX64" fmla="*/ 991686 w 2026101"/>
                <a:gd name="connsiteY64" fmla="*/ 782955 h 1925404"/>
                <a:gd name="connsiteX65" fmla="*/ 683076 w 2026101"/>
                <a:gd name="connsiteY65" fmla="*/ 446722 h 1925404"/>
                <a:gd name="connsiteX66" fmla="*/ 1004069 w 2026101"/>
                <a:gd name="connsiteY66" fmla="*/ 4762 h 1925404"/>
                <a:gd name="connsiteX67" fmla="*/ 1025024 w 2026101"/>
                <a:gd name="connsiteY67" fmla="*/ 0 h 1925404"/>
                <a:gd name="connsiteX68" fmla="*/ 1120274 w 2026101"/>
                <a:gd name="connsiteY68" fmla="*/ 0 h 1925404"/>
                <a:gd name="connsiteX69" fmla="*/ 1128846 w 2026101"/>
                <a:gd name="connsiteY69" fmla="*/ 1905 h 1925404"/>
                <a:gd name="connsiteX70" fmla="*/ 1391736 w 2026101"/>
                <a:gd name="connsiteY70" fmla="*/ 160972 h 1925404"/>
                <a:gd name="connsiteX71" fmla="*/ 1413644 w 2026101"/>
                <a:gd name="connsiteY71" fmla="*/ 160972 h 1925404"/>
                <a:gd name="connsiteX72" fmla="*/ 1939647 w 2026101"/>
                <a:gd name="connsiteY72" fmla="*/ 136464 h 19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026101" h="1925404">
                  <a:moveTo>
                    <a:pt x="1825913" y="236637"/>
                  </a:moveTo>
                  <a:cubicBezTo>
                    <a:pt x="1777023" y="183773"/>
                    <a:pt x="1699870" y="161448"/>
                    <a:pt x="1627004" y="185737"/>
                  </a:cubicBezTo>
                  <a:cubicBezTo>
                    <a:pt x="1553661" y="210502"/>
                    <a:pt x="1490796" y="283845"/>
                    <a:pt x="1501274" y="388620"/>
                  </a:cubicBezTo>
                  <a:cubicBezTo>
                    <a:pt x="1502226" y="401955"/>
                    <a:pt x="1499369" y="405765"/>
                    <a:pt x="1486034" y="406717"/>
                  </a:cubicBezTo>
                  <a:cubicBezTo>
                    <a:pt x="1442219" y="408622"/>
                    <a:pt x="1397451" y="408622"/>
                    <a:pt x="1353636" y="409575"/>
                  </a:cubicBezTo>
                  <a:cubicBezTo>
                    <a:pt x="1321251" y="410527"/>
                    <a:pt x="1322204" y="410527"/>
                    <a:pt x="1321251" y="378142"/>
                  </a:cubicBezTo>
                  <a:cubicBezTo>
                    <a:pt x="1317441" y="243840"/>
                    <a:pt x="1196474" y="122872"/>
                    <a:pt x="1039311" y="145732"/>
                  </a:cubicBezTo>
                  <a:cubicBezTo>
                    <a:pt x="898341" y="165735"/>
                    <a:pt x="809759" y="290512"/>
                    <a:pt x="829761" y="430530"/>
                  </a:cubicBezTo>
                  <a:cubicBezTo>
                    <a:pt x="846906" y="546735"/>
                    <a:pt x="950729" y="637222"/>
                    <a:pt x="1067886" y="638175"/>
                  </a:cubicBezTo>
                  <a:cubicBezTo>
                    <a:pt x="1118369" y="639127"/>
                    <a:pt x="1165041" y="626745"/>
                    <a:pt x="1207904" y="599122"/>
                  </a:cubicBezTo>
                  <a:cubicBezTo>
                    <a:pt x="1220286" y="591502"/>
                    <a:pt x="1227906" y="592455"/>
                    <a:pt x="1236479" y="603885"/>
                  </a:cubicBezTo>
                  <a:cubicBezTo>
                    <a:pt x="1243146" y="612457"/>
                    <a:pt x="1250766" y="620077"/>
                    <a:pt x="1258386" y="627697"/>
                  </a:cubicBezTo>
                  <a:cubicBezTo>
                    <a:pt x="1261244" y="630555"/>
                    <a:pt x="1264101" y="635317"/>
                    <a:pt x="1269816" y="632460"/>
                  </a:cubicBezTo>
                  <a:cubicBezTo>
                    <a:pt x="1274579" y="629602"/>
                    <a:pt x="1278389" y="625792"/>
                    <a:pt x="1277436" y="620077"/>
                  </a:cubicBezTo>
                  <a:cubicBezTo>
                    <a:pt x="1277436" y="616267"/>
                    <a:pt x="1276484" y="611505"/>
                    <a:pt x="1275531" y="607695"/>
                  </a:cubicBezTo>
                  <a:cubicBezTo>
                    <a:pt x="1266006" y="544830"/>
                    <a:pt x="1317441" y="495300"/>
                    <a:pt x="1380306" y="506730"/>
                  </a:cubicBezTo>
                  <a:cubicBezTo>
                    <a:pt x="1456506" y="520065"/>
                    <a:pt x="1514609" y="585787"/>
                    <a:pt x="1518419" y="662940"/>
                  </a:cubicBezTo>
                  <a:cubicBezTo>
                    <a:pt x="1520324" y="702945"/>
                    <a:pt x="1495559" y="739140"/>
                    <a:pt x="1456506" y="750570"/>
                  </a:cubicBezTo>
                  <a:cubicBezTo>
                    <a:pt x="1439361" y="755332"/>
                    <a:pt x="1422216" y="756285"/>
                    <a:pt x="1405071" y="751522"/>
                  </a:cubicBezTo>
                  <a:cubicBezTo>
                    <a:pt x="1396499" y="749617"/>
                    <a:pt x="1386974" y="747712"/>
                    <a:pt x="1382211" y="757237"/>
                  </a:cubicBezTo>
                  <a:cubicBezTo>
                    <a:pt x="1377449" y="766762"/>
                    <a:pt x="1387926" y="768667"/>
                    <a:pt x="1391736" y="774382"/>
                  </a:cubicBezTo>
                  <a:cubicBezTo>
                    <a:pt x="1396499" y="780097"/>
                    <a:pt x="1401261" y="785812"/>
                    <a:pt x="1407929" y="791527"/>
                  </a:cubicBezTo>
                  <a:cubicBezTo>
                    <a:pt x="1420311" y="802005"/>
                    <a:pt x="1420311" y="810577"/>
                    <a:pt x="1409834" y="823912"/>
                  </a:cubicBezTo>
                  <a:cubicBezTo>
                    <a:pt x="1379354" y="862012"/>
                    <a:pt x="1363161" y="907732"/>
                    <a:pt x="1360304" y="956310"/>
                  </a:cubicBezTo>
                  <a:cubicBezTo>
                    <a:pt x="1349826" y="1101090"/>
                    <a:pt x="1462221" y="1220152"/>
                    <a:pt x="1607001" y="1220152"/>
                  </a:cubicBezTo>
                  <a:cubicBezTo>
                    <a:pt x="1619384" y="1219200"/>
                    <a:pt x="1632719" y="1220152"/>
                    <a:pt x="1645101" y="1217295"/>
                  </a:cubicBezTo>
                  <a:cubicBezTo>
                    <a:pt x="1743209" y="1199197"/>
                    <a:pt x="1812741" y="1143000"/>
                    <a:pt x="1842269" y="1047750"/>
                  </a:cubicBezTo>
                  <a:cubicBezTo>
                    <a:pt x="1872749" y="951547"/>
                    <a:pt x="1849889" y="864870"/>
                    <a:pt x="1778451" y="793432"/>
                  </a:cubicBezTo>
                  <a:cubicBezTo>
                    <a:pt x="1737494" y="752475"/>
                    <a:pt x="1685106" y="730567"/>
                    <a:pt x="1627004" y="725805"/>
                  </a:cubicBezTo>
                  <a:cubicBezTo>
                    <a:pt x="1610811" y="724852"/>
                    <a:pt x="1607954" y="717232"/>
                    <a:pt x="1609859" y="702945"/>
                  </a:cubicBezTo>
                  <a:cubicBezTo>
                    <a:pt x="1615574" y="658177"/>
                    <a:pt x="1620336" y="613410"/>
                    <a:pt x="1625099" y="568642"/>
                  </a:cubicBezTo>
                  <a:cubicBezTo>
                    <a:pt x="1627956" y="544830"/>
                    <a:pt x="1628909" y="543877"/>
                    <a:pt x="1652721" y="547687"/>
                  </a:cubicBezTo>
                  <a:cubicBezTo>
                    <a:pt x="1687964" y="553402"/>
                    <a:pt x="1722254" y="551497"/>
                    <a:pt x="1755591" y="538162"/>
                  </a:cubicBezTo>
                  <a:cubicBezTo>
                    <a:pt x="1850841" y="501015"/>
                    <a:pt x="1898466" y="394335"/>
                    <a:pt x="1864176" y="299085"/>
                  </a:cubicBezTo>
                  <a:cubicBezTo>
                    <a:pt x="1855365" y="275272"/>
                    <a:pt x="1842209" y="254258"/>
                    <a:pt x="1825913" y="236637"/>
                  </a:cubicBezTo>
                  <a:close/>
                  <a:moveTo>
                    <a:pt x="1939647" y="136464"/>
                  </a:moveTo>
                  <a:cubicBezTo>
                    <a:pt x="1959382" y="158338"/>
                    <a:pt x="1976691" y="183356"/>
                    <a:pt x="1990859" y="211455"/>
                  </a:cubicBezTo>
                  <a:cubicBezTo>
                    <a:pt x="2008004" y="245745"/>
                    <a:pt x="2016576" y="281940"/>
                    <a:pt x="2025149" y="318135"/>
                  </a:cubicBezTo>
                  <a:cubicBezTo>
                    <a:pt x="2026101" y="349567"/>
                    <a:pt x="2026101" y="381000"/>
                    <a:pt x="2026101" y="412432"/>
                  </a:cubicBezTo>
                  <a:cubicBezTo>
                    <a:pt x="2015624" y="457200"/>
                    <a:pt x="2003241" y="501015"/>
                    <a:pt x="1978476" y="540067"/>
                  </a:cubicBezTo>
                  <a:cubicBezTo>
                    <a:pt x="1949901" y="586740"/>
                    <a:pt x="1912754" y="624840"/>
                    <a:pt x="1865129" y="653415"/>
                  </a:cubicBezTo>
                  <a:cubicBezTo>
                    <a:pt x="1849889" y="662940"/>
                    <a:pt x="1849889" y="662940"/>
                    <a:pt x="1863224" y="674370"/>
                  </a:cubicBezTo>
                  <a:cubicBezTo>
                    <a:pt x="1944186" y="745807"/>
                    <a:pt x="1989906" y="835342"/>
                    <a:pt x="1999431" y="943927"/>
                  </a:cubicBezTo>
                  <a:cubicBezTo>
                    <a:pt x="2013719" y="1120140"/>
                    <a:pt x="1907991" y="1285875"/>
                    <a:pt x="1739399" y="1343977"/>
                  </a:cubicBezTo>
                  <a:cubicBezTo>
                    <a:pt x="1603191" y="1391602"/>
                    <a:pt x="1474604" y="1370647"/>
                    <a:pt x="1360304" y="1281112"/>
                  </a:cubicBezTo>
                  <a:cubicBezTo>
                    <a:pt x="1261244" y="1203007"/>
                    <a:pt x="1213619" y="1098232"/>
                    <a:pt x="1211714" y="973455"/>
                  </a:cubicBezTo>
                  <a:cubicBezTo>
                    <a:pt x="1183933" y="925989"/>
                    <a:pt x="1202506" y="976313"/>
                    <a:pt x="1193616" y="996315"/>
                  </a:cubicBezTo>
                  <a:cubicBezTo>
                    <a:pt x="1181234" y="1028700"/>
                    <a:pt x="1169804" y="1061085"/>
                    <a:pt x="1158374" y="1093470"/>
                  </a:cubicBezTo>
                  <a:cubicBezTo>
                    <a:pt x="1154564" y="1104900"/>
                    <a:pt x="1148849" y="1108710"/>
                    <a:pt x="1137419" y="1108710"/>
                  </a:cubicBezTo>
                  <a:cubicBezTo>
                    <a:pt x="1105986" y="1109662"/>
                    <a:pt x="1073601" y="1111567"/>
                    <a:pt x="1039311" y="1113472"/>
                  </a:cubicBezTo>
                  <a:cubicBezTo>
                    <a:pt x="1050741" y="1130617"/>
                    <a:pt x="1059314" y="1145857"/>
                    <a:pt x="1063124" y="1163002"/>
                  </a:cubicBezTo>
                  <a:cubicBezTo>
                    <a:pt x="1071696" y="1203960"/>
                    <a:pt x="1051694" y="1248727"/>
                    <a:pt x="1014546" y="1270635"/>
                  </a:cubicBezTo>
                  <a:cubicBezTo>
                    <a:pt x="976446" y="1292542"/>
                    <a:pt x="926916" y="1288732"/>
                    <a:pt x="897389" y="1259205"/>
                  </a:cubicBezTo>
                  <a:cubicBezTo>
                    <a:pt x="885006" y="1246822"/>
                    <a:pt x="878339" y="1248727"/>
                    <a:pt x="866909" y="1259205"/>
                  </a:cubicBezTo>
                  <a:lnTo>
                    <a:pt x="141485" y="1925404"/>
                  </a:lnTo>
                  <a:lnTo>
                    <a:pt x="0" y="1769959"/>
                  </a:lnTo>
                  <a:lnTo>
                    <a:pt x="730701" y="1106805"/>
                  </a:lnTo>
                  <a:cubicBezTo>
                    <a:pt x="762259" y="1078078"/>
                    <a:pt x="740226" y="1093470"/>
                    <a:pt x="732606" y="1083945"/>
                  </a:cubicBezTo>
                  <a:cubicBezTo>
                    <a:pt x="699269" y="1042035"/>
                    <a:pt x="703079" y="984885"/>
                    <a:pt x="740226" y="947737"/>
                  </a:cubicBezTo>
                  <a:cubicBezTo>
                    <a:pt x="776421" y="911542"/>
                    <a:pt x="833571" y="908685"/>
                    <a:pt x="875481" y="941070"/>
                  </a:cubicBezTo>
                  <a:cubicBezTo>
                    <a:pt x="900563" y="938848"/>
                    <a:pt x="886435" y="948690"/>
                    <a:pt x="890721" y="934402"/>
                  </a:cubicBezTo>
                  <a:cubicBezTo>
                    <a:pt x="894531" y="907732"/>
                    <a:pt x="898341" y="882015"/>
                    <a:pt x="901199" y="855345"/>
                  </a:cubicBezTo>
                  <a:cubicBezTo>
                    <a:pt x="902151" y="842010"/>
                    <a:pt x="896505" y="840117"/>
                    <a:pt x="921201" y="832485"/>
                  </a:cubicBezTo>
                  <a:cubicBezTo>
                    <a:pt x="945897" y="824853"/>
                    <a:pt x="1012074" y="801103"/>
                    <a:pt x="1049377" y="809555"/>
                  </a:cubicBezTo>
                  <a:cubicBezTo>
                    <a:pt x="1022989" y="787723"/>
                    <a:pt x="1023634" y="795239"/>
                    <a:pt x="991686" y="782955"/>
                  </a:cubicBezTo>
                  <a:cubicBezTo>
                    <a:pt x="834473" y="722506"/>
                    <a:pt x="705936" y="609600"/>
                    <a:pt x="683076" y="446722"/>
                  </a:cubicBezTo>
                  <a:cubicBezTo>
                    <a:pt x="653549" y="238125"/>
                    <a:pt x="796424" y="40957"/>
                    <a:pt x="1004069" y="4762"/>
                  </a:cubicBezTo>
                  <a:cubicBezTo>
                    <a:pt x="1010736" y="3810"/>
                    <a:pt x="1018356" y="1905"/>
                    <a:pt x="1025024" y="0"/>
                  </a:cubicBezTo>
                  <a:lnTo>
                    <a:pt x="1120274" y="0"/>
                  </a:lnTo>
                  <a:cubicBezTo>
                    <a:pt x="1123131" y="952"/>
                    <a:pt x="1125989" y="1905"/>
                    <a:pt x="1128846" y="1905"/>
                  </a:cubicBezTo>
                  <a:cubicBezTo>
                    <a:pt x="1237431" y="20002"/>
                    <a:pt x="1326014" y="72390"/>
                    <a:pt x="1391736" y="160972"/>
                  </a:cubicBezTo>
                  <a:cubicBezTo>
                    <a:pt x="1403166" y="176212"/>
                    <a:pt x="1403166" y="176212"/>
                    <a:pt x="1413644" y="160972"/>
                  </a:cubicBezTo>
                  <a:cubicBezTo>
                    <a:pt x="1544493" y="-15717"/>
                    <a:pt x="1801504" y="-16654"/>
                    <a:pt x="1939647" y="136464"/>
                  </a:cubicBezTo>
                  <a:close/>
                </a:path>
              </a:pathLst>
            </a:custGeom>
            <a:grp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4236582" y="2894657"/>
            <a:ext cx="388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250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lapse photography of man riding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8" y="0"/>
            <a:ext cx="55024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89558" y="0"/>
            <a:ext cx="5502442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1149019" y="163506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fr-CA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839204" y="2486525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>
            <a:off x="839204" y="3204411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839204" y="3928312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 droite 9"/>
          <p:cNvSpPr/>
          <p:nvPr/>
        </p:nvSpPr>
        <p:spPr>
          <a:xfrm>
            <a:off x="839204" y="4671263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/>
          <p:cNvSpPr txBox="1"/>
          <p:nvPr/>
        </p:nvSpPr>
        <p:spPr>
          <a:xfrm>
            <a:off x="1957136" y="2398764"/>
            <a:ext cx="401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Kaggle Dataset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957136" y="3090446"/>
            <a:ext cx="34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EDA Insights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53125" y="3840551"/>
            <a:ext cx="329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Missing Data Imputation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53125" y="4532233"/>
            <a:ext cx="312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graphy of wing mi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17" y="0"/>
            <a:ext cx="52136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78317" y="0"/>
            <a:ext cx="5213684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Pentagone 4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ZoneTexte 1"/>
          <p:cNvSpPr txBox="1"/>
          <p:nvPr/>
        </p:nvSpPr>
        <p:spPr>
          <a:xfrm>
            <a:off x="601578" y="194283"/>
            <a:ext cx="322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Why used car?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513346" y="2406314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èche droite 7"/>
          <p:cNvSpPr/>
          <p:nvPr/>
        </p:nvSpPr>
        <p:spPr>
          <a:xfrm>
            <a:off x="513346" y="3272586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 droite 8"/>
          <p:cNvSpPr/>
          <p:nvPr/>
        </p:nvSpPr>
        <p:spPr>
          <a:xfrm>
            <a:off x="513346" y="4186985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 droite 9"/>
          <p:cNvSpPr/>
          <p:nvPr/>
        </p:nvSpPr>
        <p:spPr>
          <a:xfrm>
            <a:off x="513346" y="5101384"/>
            <a:ext cx="619630" cy="224589"/>
          </a:xfrm>
          <a:prstGeom prst="rightArrow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/>
          <p:cNvSpPr txBox="1"/>
          <p:nvPr/>
        </p:nvSpPr>
        <p:spPr>
          <a:xfrm>
            <a:off x="2743199" y="2358185"/>
            <a:ext cx="5075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Saving money</a:t>
            </a:r>
            <a:endParaRPr lang="fr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341901" y="3210506"/>
            <a:ext cx="432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Lower insurance rates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99175" y="4087769"/>
            <a:ext cx="5030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Today’s cars and trucks remain reliable longer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4371" y="5067904"/>
            <a:ext cx="487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Many people do not have enough money to buy new cars</a:t>
            </a:r>
          </a:p>
        </p:txBody>
      </p:sp>
    </p:spTree>
    <p:extLst>
      <p:ext uri="{BB962C8B-B14F-4D97-AF65-F5344CB8AC3E}">
        <p14:creationId xmlns:p14="http://schemas.microsoft.com/office/powerpoint/2010/main" val="245056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665746" y="194283"/>
            <a:ext cx="309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Kaggle Dataset </a:t>
            </a:r>
            <a:endParaRPr lang="fr-C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C27291A-1EE4-44CD-9F1D-BCD5D147F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31756"/>
              </p:ext>
            </p:extLst>
          </p:nvPr>
        </p:nvGraphicFramePr>
        <p:xfrm>
          <a:off x="513346" y="1985211"/>
          <a:ext cx="11123968" cy="38163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1467">
                  <a:extLst>
                    <a:ext uri="{9D8B030D-6E8A-4147-A177-3AD203B41FA5}">
                      <a16:colId xmlns:a16="http://schemas.microsoft.com/office/drawing/2014/main" val="2105355197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2785902948"/>
                    </a:ext>
                  </a:extLst>
                </a:gridCol>
                <a:gridCol w="508541">
                  <a:extLst>
                    <a:ext uri="{9D8B030D-6E8A-4147-A177-3AD203B41FA5}">
                      <a16:colId xmlns:a16="http://schemas.microsoft.com/office/drawing/2014/main" val="2646199247"/>
                    </a:ext>
                  </a:extLst>
                </a:gridCol>
                <a:gridCol w="968945">
                  <a:extLst>
                    <a:ext uri="{9D8B030D-6E8A-4147-A177-3AD203B41FA5}">
                      <a16:colId xmlns:a16="http://schemas.microsoft.com/office/drawing/2014/main" val="1747441945"/>
                    </a:ext>
                  </a:extLst>
                </a:gridCol>
                <a:gridCol w="631887">
                  <a:extLst>
                    <a:ext uri="{9D8B030D-6E8A-4147-A177-3AD203B41FA5}">
                      <a16:colId xmlns:a16="http://schemas.microsoft.com/office/drawing/2014/main" val="499006338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val="3000319890"/>
                    </a:ext>
                  </a:extLst>
                </a:gridCol>
                <a:gridCol w="1051939">
                  <a:extLst>
                    <a:ext uri="{9D8B030D-6E8A-4147-A177-3AD203B41FA5}">
                      <a16:colId xmlns:a16="http://schemas.microsoft.com/office/drawing/2014/main" val="1528569416"/>
                    </a:ext>
                  </a:extLst>
                </a:gridCol>
                <a:gridCol w="917573">
                  <a:extLst>
                    <a:ext uri="{9D8B030D-6E8A-4147-A177-3AD203B41FA5}">
                      <a16:colId xmlns:a16="http://schemas.microsoft.com/office/drawing/2014/main" val="1159484112"/>
                    </a:ext>
                  </a:extLst>
                </a:gridCol>
                <a:gridCol w="968373">
                  <a:extLst>
                    <a:ext uri="{9D8B030D-6E8A-4147-A177-3AD203B41FA5}">
                      <a16:colId xmlns:a16="http://schemas.microsoft.com/office/drawing/2014/main" val="2912786718"/>
                    </a:ext>
                  </a:extLst>
                </a:gridCol>
                <a:gridCol w="755589">
                  <a:extLst>
                    <a:ext uri="{9D8B030D-6E8A-4147-A177-3AD203B41FA5}">
                      <a16:colId xmlns:a16="http://schemas.microsoft.com/office/drawing/2014/main" val="2639818535"/>
                    </a:ext>
                  </a:extLst>
                </a:gridCol>
                <a:gridCol w="870671">
                  <a:extLst>
                    <a:ext uri="{9D8B030D-6E8A-4147-A177-3AD203B41FA5}">
                      <a16:colId xmlns:a16="http://schemas.microsoft.com/office/drawing/2014/main" val="3659290907"/>
                    </a:ext>
                  </a:extLst>
                </a:gridCol>
                <a:gridCol w="698812">
                  <a:extLst>
                    <a:ext uri="{9D8B030D-6E8A-4147-A177-3AD203B41FA5}">
                      <a16:colId xmlns:a16="http://schemas.microsoft.com/office/drawing/2014/main" val="199519220"/>
                    </a:ext>
                  </a:extLst>
                </a:gridCol>
                <a:gridCol w="1002636">
                  <a:extLst>
                    <a:ext uri="{9D8B030D-6E8A-4147-A177-3AD203B41FA5}">
                      <a16:colId xmlns:a16="http://schemas.microsoft.com/office/drawing/2014/main" val="2660989930"/>
                    </a:ext>
                  </a:extLst>
                </a:gridCol>
              </a:tblGrid>
              <a:tr h="505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Make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Origin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Options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Engine_Size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Fuel_Type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Gear_Type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Mileage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Region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Price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Negotiable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36109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Chrysler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49843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5448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3881060902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Sunny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72418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57808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67592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Elantra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Grey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114154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648143070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Hyundai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Elantra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Silver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 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41912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59500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96528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Honda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Accord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Navy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39000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758223896"/>
                  </a:ext>
                </a:extLst>
              </a:tr>
              <a:tr h="40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Land Cruiser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Semi 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79516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GMC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Yukon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Bronze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323000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120831806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Chevrolet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Impala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Riyadh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02373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Yaris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Jeddah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4073358599"/>
                  </a:ext>
                </a:extLst>
              </a:tr>
              <a:tr h="400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Toyota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Gulf Arabic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107000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Dammam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>
                    <a:solidFill>
                      <a:srgbClr val="ABB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19601"/>
                  </a:ext>
                </a:extLst>
              </a:tr>
              <a:tr h="22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Nissan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Patrol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Saudi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Automatic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Dammam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3" marR="7143" marT="7143" marB="0" anchor="b"/>
                </a:tc>
                <a:extLst>
                  <a:ext uri="{0D108BD9-81ED-4DB2-BD59-A6C34878D82A}">
                    <a16:rowId xmlns:a16="http://schemas.microsoft.com/office/drawing/2014/main" val="1637408428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AD931EF7-B544-4614-8060-F3081A7871D5}"/>
              </a:ext>
            </a:extLst>
          </p:cNvPr>
          <p:cNvSpPr txBox="1"/>
          <p:nvPr/>
        </p:nvSpPr>
        <p:spPr>
          <a:xfrm>
            <a:off x="4527884" y="1303280"/>
            <a:ext cx="4004479" cy="4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8035 Rows -  13 Columns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8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ZoneTexte 3"/>
          <p:cNvSpPr txBox="1"/>
          <p:nvPr/>
        </p:nvSpPr>
        <p:spPr>
          <a:xfrm>
            <a:off x="513346" y="142346"/>
            <a:ext cx="266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Exploration Data Analysis</a:t>
            </a:r>
          </a:p>
        </p:txBody>
      </p:sp>
      <p:pic>
        <p:nvPicPr>
          <p:cNvPr id="5" name="Graphic 50" descr="Bar chart">
            <a:extLst>
              <a:ext uri="{FF2B5EF4-FFF2-40B4-BE49-F238E27FC236}">
                <a16:creationId xmlns:a16="http://schemas.microsoft.com/office/drawing/2014/main" id="{91D550D7-4697-4521-9BB5-9BDADA55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799" y="1204667"/>
            <a:ext cx="4978053" cy="4978053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</p:spTree>
    <p:extLst>
      <p:ext uri="{BB962C8B-B14F-4D97-AF65-F5344CB8AC3E}">
        <p14:creationId xmlns:p14="http://schemas.microsoft.com/office/powerpoint/2010/main" val="242312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05060" y="4795247"/>
            <a:ext cx="203175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/>
          <p:cNvSpPr/>
          <p:nvPr/>
        </p:nvSpPr>
        <p:spPr>
          <a:xfrm>
            <a:off x="405061" y="3407168"/>
            <a:ext cx="203175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0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4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0E5D16D5-3ECA-46A5-AF51-AB492E6C9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22" y="1075293"/>
            <a:ext cx="9246835" cy="5613182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sp>
        <p:nvSpPr>
          <p:cNvPr id="7" name="ZoneTexte 6"/>
          <p:cNvSpPr txBox="1"/>
          <p:nvPr/>
        </p:nvSpPr>
        <p:spPr>
          <a:xfrm>
            <a:off x="673768" y="225061"/>
            <a:ext cx="229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05061" y="2090070"/>
            <a:ext cx="1957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Japanese and American Cars are the top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AB47B668-78C8-4E70-9FD2-A2252D5A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" y="3622232"/>
            <a:ext cx="1274675" cy="659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31" descr="Background pattern&#10;&#10;Description automatically generated">
            <a:extLst>
              <a:ext uri="{FF2B5EF4-FFF2-40B4-BE49-F238E27FC236}">
                <a16:creationId xmlns:a16="http://schemas.microsoft.com/office/drawing/2014/main" id="{8F844D67-D317-460B-8E62-9B6D91EF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" y="4987258"/>
            <a:ext cx="1274675" cy="722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/>
          <p:cNvSpPr txBox="1"/>
          <p:nvPr/>
        </p:nvSpPr>
        <p:spPr>
          <a:xfrm>
            <a:off x="1957136" y="3729789"/>
            <a:ext cx="44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6</a:t>
            </a:r>
            <a:endParaRPr lang="fr-CA" sz="2400" dirty="0"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85210" y="5117868"/>
            <a:ext cx="49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6</a:t>
            </a:r>
            <a:endParaRPr lang="fr-CA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671" y="4066275"/>
            <a:ext cx="1278969" cy="1106905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272325" y="2524574"/>
            <a:ext cx="1263316" cy="1297191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974558" y="216568"/>
            <a:ext cx="222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5" name="Content Placeholder 4" descr="A picture containing text, clipart, vector graphics, screenshot&#10;&#10;Description automatically generated">
            <a:extLst>
              <a:ext uri="{FF2B5EF4-FFF2-40B4-BE49-F238E27FC236}">
                <a16:creationId xmlns:a16="http://schemas.microsoft.com/office/drawing/2014/main" id="{8B0A3360-C459-4E4B-808A-832C65CA3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79" y="1178113"/>
            <a:ext cx="9593867" cy="5383764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pic>
        <p:nvPicPr>
          <p:cNvPr id="6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6F2BDCE5-1C11-4A42-B827-B7E820161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2" y="2716918"/>
            <a:ext cx="1042863" cy="9125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A3AFE7B-8761-4AA8-AFDF-01DD03F964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3" y="4327726"/>
            <a:ext cx="1042863" cy="58400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543660" y="2995864"/>
            <a:ext cx="4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4</a:t>
            </a:r>
            <a:endParaRPr lang="fr-CA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71475" y="4388510"/>
            <a:ext cx="331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3</a:t>
            </a:r>
            <a:endParaRPr lang="fr-CA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1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Pentagone 2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1040730" y="216568"/>
            <a:ext cx="234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Insights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BEF8B9B-AFBA-4874-8092-3A16D94D2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09" y="1066800"/>
            <a:ext cx="9678508" cy="5394932"/>
          </a:xfrm>
          <a:prstGeom prst="rect">
            <a:avLst/>
          </a:prstGeom>
          <a:solidFill>
            <a:srgbClr val="578084">
              <a:alpha val="70000"/>
            </a:srgbClr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75E17B-B6C0-4542-9144-1AF94D322430}"/>
              </a:ext>
            </a:extLst>
          </p:cNvPr>
          <p:cNvSpPr/>
          <p:nvPr/>
        </p:nvSpPr>
        <p:spPr>
          <a:xfrm>
            <a:off x="1456784" y="2681941"/>
            <a:ext cx="382555" cy="226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67B8E-31C5-4FC3-8E2C-48D48AF19BDB}"/>
              </a:ext>
            </a:extLst>
          </p:cNvPr>
          <p:cNvSpPr/>
          <p:nvPr/>
        </p:nvSpPr>
        <p:spPr>
          <a:xfrm>
            <a:off x="1456784" y="2960966"/>
            <a:ext cx="382555" cy="226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E10C8-0132-4F0F-9319-89F4C181449D}"/>
              </a:ext>
            </a:extLst>
          </p:cNvPr>
          <p:cNvSpPr/>
          <p:nvPr/>
        </p:nvSpPr>
        <p:spPr>
          <a:xfrm>
            <a:off x="1449710" y="4711155"/>
            <a:ext cx="366148" cy="2829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8D530-C0D2-4565-A4E2-18EA6C9A3856}"/>
              </a:ext>
            </a:extLst>
          </p:cNvPr>
          <p:cNvSpPr/>
          <p:nvPr/>
        </p:nvSpPr>
        <p:spPr>
          <a:xfrm>
            <a:off x="1450721" y="3553842"/>
            <a:ext cx="382555" cy="22657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4FAFA-6012-4C1F-83AB-979A0ED13124}"/>
              </a:ext>
            </a:extLst>
          </p:cNvPr>
          <p:cNvSpPr/>
          <p:nvPr/>
        </p:nvSpPr>
        <p:spPr>
          <a:xfrm>
            <a:off x="1452742" y="3243892"/>
            <a:ext cx="382555" cy="22657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3D36C-ECF1-474D-9CEB-38D482D0D2D6}"/>
              </a:ext>
            </a:extLst>
          </p:cNvPr>
          <p:cNvSpPr/>
          <p:nvPr/>
        </p:nvSpPr>
        <p:spPr>
          <a:xfrm>
            <a:off x="1449710" y="3824824"/>
            <a:ext cx="382555" cy="2265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61B02C-268F-46B5-B4E5-2DCAA138C861}"/>
              </a:ext>
            </a:extLst>
          </p:cNvPr>
          <p:cNvSpPr/>
          <p:nvPr/>
        </p:nvSpPr>
        <p:spPr>
          <a:xfrm>
            <a:off x="1454216" y="4102350"/>
            <a:ext cx="382555" cy="2265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03B852-DE3B-4318-ADDB-12D30498BB9E}"/>
              </a:ext>
            </a:extLst>
          </p:cNvPr>
          <p:cNvSpPr/>
          <p:nvPr/>
        </p:nvSpPr>
        <p:spPr>
          <a:xfrm>
            <a:off x="1450011" y="4388430"/>
            <a:ext cx="382555" cy="2265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7A803-8295-4D6B-8770-9BEF6940224F}"/>
              </a:ext>
            </a:extLst>
          </p:cNvPr>
          <p:cNvSpPr/>
          <p:nvPr/>
        </p:nvSpPr>
        <p:spPr>
          <a:xfrm>
            <a:off x="1462128" y="5104716"/>
            <a:ext cx="382555" cy="2265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F1164-DB87-4422-B387-CAF76C4EBA21}"/>
              </a:ext>
            </a:extLst>
          </p:cNvPr>
          <p:cNvSpPr/>
          <p:nvPr/>
        </p:nvSpPr>
        <p:spPr>
          <a:xfrm>
            <a:off x="1449710" y="5459075"/>
            <a:ext cx="382555" cy="22657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effectLst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2042" y="1926115"/>
            <a:ext cx="207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According to Forbes</a:t>
            </a:r>
            <a:endParaRPr lang="fr-CA" dirty="0"/>
          </a:p>
        </p:txBody>
      </p:sp>
      <p:sp>
        <p:nvSpPr>
          <p:cNvPr id="19" name="ZoneTexte 18"/>
          <p:cNvSpPr txBox="1"/>
          <p:nvPr/>
        </p:nvSpPr>
        <p:spPr>
          <a:xfrm>
            <a:off x="181910" y="2610601"/>
            <a:ext cx="1014092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1910" y="2889586"/>
            <a:ext cx="78405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81910" y="3157272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81910" y="3469247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Grey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81910" y="3765580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81910" y="4053967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81910" y="4327893"/>
            <a:ext cx="91938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81910" y="4638687"/>
            <a:ext cx="940993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81910" y="5000692"/>
            <a:ext cx="82259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1910" y="5348451"/>
            <a:ext cx="1274874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fr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7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13347" cy="1540042"/>
          </a:xfrm>
          <a:prstGeom prst="rect">
            <a:avLst/>
          </a:prstGeom>
          <a:solidFill>
            <a:srgbClr val="578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Pentagone 3"/>
          <p:cNvSpPr/>
          <p:nvPr/>
        </p:nvSpPr>
        <p:spPr>
          <a:xfrm>
            <a:off x="-1" y="-8493"/>
            <a:ext cx="3914274" cy="850232"/>
          </a:xfrm>
          <a:prstGeom prst="homePlat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513346" y="192505"/>
            <a:ext cx="298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 </a:t>
            </a:r>
            <a:endParaRPr lang="fr-C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0394162-CB3B-4AC0-8043-93B683509B78}"/>
              </a:ext>
            </a:extLst>
          </p:cNvPr>
          <p:cNvSpPr txBox="1">
            <a:spLocks/>
          </p:cNvSpPr>
          <p:nvPr/>
        </p:nvSpPr>
        <p:spPr>
          <a:xfrm>
            <a:off x="735791" y="103951"/>
            <a:ext cx="2442690" cy="91577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Missing Data Imputation</a:t>
            </a:r>
          </a:p>
        </p:txBody>
      </p:sp>
      <p:pic>
        <p:nvPicPr>
          <p:cNvPr id="10" name="Picture 9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2ED4B33-1D19-4EF3-A93B-183C5F072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7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4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549</Words>
  <Application>Microsoft Office PowerPoint</Application>
  <PresentationFormat>Widescreen</PresentationFormat>
  <Paragraphs>333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Khalid Alqahtani</cp:lastModifiedBy>
  <cp:revision>27</cp:revision>
  <dcterms:created xsi:type="dcterms:W3CDTF">2021-10-19T17:08:41Z</dcterms:created>
  <dcterms:modified xsi:type="dcterms:W3CDTF">2021-10-20T16:10:40Z</dcterms:modified>
</cp:coreProperties>
</file>