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59" r:id="rId8"/>
    <p:sldId id="265" r:id="rId9"/>
    <p:sldId id="266" r:id="rId10"/>
    <p:sldId id="283" r:id="rId11"/>
    <p:sldId id="284" r:id="rId12"/>
    <p:sldId id="267" r:id="rId13"/>
    <p:sldId id="268" r:id="rId14"/>
    <p:sldId id="269" r:id="rId15"/>
    <p:sldId id="270" r:id="rId16"/>
    <p:sldId id="271" r:id="rId17"/>
    <p:sldId id="272" r:id="rId18"/>
    <p:sldId id="263" r:id="rId19"/>
    <p:sldId id="274" r:id="rId20"/>
    <p:sldId id="273" r:id="rId21"/>
    <p:sldId id="275" r:id="rId22"/>
    <p:sldId id="276" r:id="rId23"/>
    <p:sldId id="279" r:id="rId24"/>
    <p:sldId id="277" r:id="rId25"/>
    <p:sldId id="278" r:id="rId26"/>
    <p:sldId id="280" r:id="rId27"/>
    <p:sldId id="282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3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9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3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433C-E48F-0A4E-99DD-2961A7D56DB8}" type="datetimeFigureOut">
              <a:rPr lang="en-US" smtClean="0"/>
              <a:t>8/5/15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707A-81B1-094F-94C6-02721356C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pananen@vigilantnow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athstar:9200/_template?prett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lastic.co/download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wnload.elastic.co/elasticsearch/elasticsearch/elasticsearch-1.7.1.noarch.rpm" TargetMode="External"/><Relationship Id="rId3" Type="http://schemas.openxmlformats.org/officeDocument/2006/relationships/hyperlink" Target="https://download.elastic.co/logstash/logstash/packages/centos/logstash-1.5.2-1.noarch.rp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2089"/>
            <a:ext cx="7772400" cy="1540330"/>
          </a:xfrm>
        </p:spPr>
        <p:txBody>
          <a:bodyPr/>
          <a:lstStyle/>
          <a:p>
            <a:r>
              <a:rPr lang="en-US" dirty="0" smtClean="0"/>
              <a:t>Bro + ELK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3408"/>
            <a:ext cx="6400800" cy="3915498"/>
          </a:xfrm>
        </p:spPr>
        <p:txBody>
          <a:bodyPr>
            <a:normAutofit/>
          </a:bodyPr>
          <a:lstStyle/>
          <a:p>
            <a:r>
              <a:rPr lang="en-US" dirty="0" err="1" smtClean="0"/>
              <a:t>BroCon</a:t>
            </a:r>
            <a:r>
              <a:rPr lang="en-US" dirty="0" smtClean="0"/>
              <a:t> 2015</a:t>
            </a:r>
          </a:p>
          <a:p>
            <a:r>
              <a:rPr lang="en-US" b="1" dirty="0" smtClean="0"/>
              <a:t>Michael Pananen</a:t>
            </a:r>
          </a:p>
          <a:p>
            <a:r>
              <a:rPr lang="en-US" dirty="0" smtClean="0"/>
              <a:t>Vigilant Technology Solutions</a:t>
            </a:r>
          </a:p>
          <a:p>
            <a:r>
              <a:rPr lang="en-US" sz="2400" dirty="0" err="1" smtClean="0"/>
              <a:t>www.vigilantnow.com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mpananen@vigilantnow.com</a:t>
            </a:r>
            <a:endParaRPr lang="en-US" sz="2400" dirty="0" smtClean="0"/>
          </a:p>
          <a:p>
            <a:r>
              <a:rPr lang="en-US" sz="2400" dirty="0" smtClean="0"/>
              <a:t>Twitter: @panaman13</a:t>
            </a:r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panaman</a:t>
            </a:r>
            <a:r>
              <a:rPr lang="en-US" sz="2400" dirty="0" smtClean="0"/>
              <a:t>/brocon2015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26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18"/>
            <a:ext cx="8229600" cy="59459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err="1" smtClean="0"/>
              <a:t>Elasticsearch</a:t>
            </a:r>
            <a:r>
              <a:rPr lang="en-US" b="1" u="sng" dirty="0" smtClean="0"/>
              <a:t> - Four Data Node Cluster</a:t>
            </a:r>
          </a:p>
          <a:p>
            <a:pPr marL="0" indent="0">
              <a:buNone/>
            </a:pPr>
            <a:r>
              <a:rPr lang="en-US" sz="2400" dirty="0" smtClean="0"/>
              <a:t>Two Primary Shards and 1 replica</a:t>
            </a:r>
            <a:endParaRPr lang="en-US" sz="2400" dirty="0"/>
          </a:p>
          <a:p>
            <a:pPr marL="0" indent="0">
              <a:buNone/>
            </a:pPr>
            <a:r>
              <a:rPr lang="en-US" u="sng" dirty="0" smtClean="0"/>
              <a:t>ESDATANODE1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Primary1 - Logstash-2015.08.05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Replica2 – Logstash-2015.08.04</a:t>
            </a:r>
            <a:endParaRPr lang="en-US" sz="28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ESDATANODE2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Replica1 - Logstash-2015.08.05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Primary2 – Logstash-2015.08.04</a:t>
            </a:r>
          </a:p>
          <a:p>
            <a:pPr marL="0" indent="0">
              <a:buNone/>
            </a:pPr>
            <a:r>
              <a:rPr lang="en-US" u="sng" dirty="0" smtClean="0"/>
              <a:t>ESDATANODE3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Primary2 - Logstash-2015-08.05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Replica1 – Logstash-2015.08.04</a:t>
            </a:r>
            <a:endParaRPr lang="en-US" sz="28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ESDATADATA4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Replica2 - Logstash-2015.08.05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Primary1 – Logstash-2015.08.04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2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DISABLE</a:t>
            </a:r>
            <a:endParaRPr lang="en-US" b="1" u="sng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curl </a:t>
            </a:r>
            <a:r>
              <a:rPr lang="en-US" sz="2000" dirty="0">
                <a:solidFill>
                  <a:srgbClr val="0000FF"/>
                </a:solidFill>
              </a:rPr>
              <a:t>-XPUT http://localhost:9200/_cluster/settings -d '{ "transient" : { "</a:t>
            </a:r>
            <a:r>
              <a:rPr lang="en-US" sz="2000" dirty="0" err="1">
                <a:solidFill>
                  <a:srgbClr val="0000FF"/>
                </a:solidFill>
              </a:rPr>
              <a:t>cluster.routing.allocation.enable</a:t>
            </a:r>
            <a:r>
              <a:rPr lang="en-US" sz="2000" dirty="0">
                <a:solidFill>
                  <a:srgbClr val="0000FF"/>
                </a:solidFill>
              </a:rPr>
              <a:t>" : "none" }</a:t>
            </a:r>
            <a:r>
              <a:rPr lang="en-US" sz="2000" dirty="0" smtClean="0">
                <a:solidFill>
                  <a:srgbClr val="0000FF"/>
                </a:solidFill>
              </a:rPr>
              <a:t>}’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ENABLE</a:t>
            </a:r>
            <a:endParaRPr lang="en-US" b="1" u="sng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curl -XPUT http://localhost:9200/_cluster/settings -d '{ "transient" : { "</a:t>
            </a:r>
            <a:r>
              <a:rPr lang="en-US" sz="2000" dirty="0" err="1">
                <a:solidFill>
                  <a:srgbClr val="0000FF"/>
                </a:solidFill>
              </a:rPr>
              <a:t>cluster.routing.allocation.enable</a:t>
            </a:r>
            <a:r>
              <a:rPr lang="en-US" sz="2000" dirty="0">
                <a:solidFill>
                  <a:srgbClr val="0000FF"/>
                </a:solidFill>
              </a:rPr>
              <a:t>" : "all" }}'</a:t>
            </a:r>
          </a:p>
        </p:txBody>
      </p:sp>
    </p:spTree>
    <p:extLst>
      <p:ext uri="{BB962C8B-B14F-4D97-AF65-F5344CB8AC3E}">
        <p14:creationId xmlns:p14="http://schemas.microsoft.com/office/powerpoint/2010/main" val="44279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logstash</a:t>
            </a:r>
            <a:r>
              <a:rPr lang="en-US" dirty="0" smtClean="0"/>
              <a:t>/</a:t>
            </a:r>
            <a:r>
              <a:rPr lang="en-US" dirty="0" err="1" smtClean="0"/>
              <a:t>conf.d</a:t>
            </a:r>
            <a:r>
              <a:rPr lang="en-US" dirty="0" smtClean="0"/>
              <a:t>/</a:t>
            </a:r>
            <a:r>
              <a:rPr lang="en-US" dirty="0" err="1" smtClean="0"/>
              <a:t>logstash.conf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nput</a:t>
            </a:r>
          </a:p>
          <a:p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gst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07" y="1068859"/>
            <a:ext cx="2745979" cy="43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5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lumberjack {</a:t>
            </a:r>
          </a:p>
          <a:p>
            <a:pPr marL="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port</a:t>
            </a:r>
            <a:r>
              <a:rPr lang="es-ES_tradnl" dirty="0" smtClean="0"/>
              <a:t> </a:t>
            </a:r>
            <a:r>
              <a:rPr lang="es-ES_tradnl" dirty="0"/>
              <a:t>=&gt; </a:t>
            </a:r>
            <a:r>
              <a:rPr lang="es-ES_tradnl" dirty="0" smtClean="0"/>
              <a:t>5555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ssl_certificate</a:t>
            </a:r>
            <a:r>
              <a:rPr lang="es-ES_tradnl" dirty="0" smtClean="0"/>
              <a:t> </a:t>
            </a:r>
            <a:r>
              <a:rPr lang="es-ES_tradnl" dirty="0"/>
              <a:t>=&gt; "/</a:t>
            </a:r>
            <a:r>
              <a:rPr lang="es-ES_tradnl" dirty="0" err="1"/>
              <a:t>etc</a:t>
            </a:r>
            <a:r>
              <a:rPr lang="es-ES_tradnl" dirty="0"/>
              <a:t>/</a:t>
            </a:r>
            <a:r>
              <a:rPr lang="es-ES_tradnl" dirty="0" err="1"/>
              <a:t>ssl</a:t>
            </a:r>
            <a:r>
              <a:rPr lang="es-ES_tradnl" dirty="0"/>
              <a:t>/</a:t>
            </a:r>
            <a:r>
              <a:rPr lang="es-ES_tradnl" dirty="0" err="1" smtClean="0"/>
              <a:t>logstash.crt</a:t>
            </a:r>
            <a:r>
              <a:rPr lang="es-ES_tradnl" dirty="0" smtClean="0"/>
              <a:t>”</a:t>
            </a: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ssl_key</a:t>
            </a:r>
            <a:r>
              <a:rPr lang="es-ES_tradnl" dirty="0" smtClean="0"/>
              <a:t> </a:t>
            </a:r>
            <a:r>
              <a:rPr lang="es-ES_tradnl" dirty="0"/>
              <a:t>=&gt; "/</a:t>
            </a:r>
            <a:r>
              <a:rPr lang="es-ES_tradnl" dirty="0" err="1"/>
              <a:t>etc</a:t>
            </a:r>
            <a:r>
              <a:rPr lang="es-ES_tradnl" dirty="0"/>
              <a:t>/</a:t>
            </a:r>
            <a:r>
              <a:rPr lang="es-ES_tradnl" dirty="0" err="1"/>
              <a:t>ssl</a:t>
            </a:r>
            <a:r>
              <a:rPr lang="es-ES_tradnl" dirty="0"/>
              <a:t>/</a:t>
            </a:r>
            <a:r>
              <a:rPr lang="es-ES_tradnl" dirty="0" err="1" smtClean="0"/>
              <a:t>logstash.key</a:t>
            </a:r>
            <a:r>
              <a:rPr lang="es-ES_tradnl" dirty="0" smtClean="0"/>
              <a:t>”</a:t>
            </a:r>
          </a:p>
          <a:p>
            <a:pPr marL="0" indent="0">
              <a:buNone/>
            </a:pPr>
            <a:r>
              <a:rPr lang="es-ES_tradnl" dirty="0" smtClean="0"/>
              <a:t>  </a:t>
            </a:r>
            <a:r>
              <a:rPr lang="es-ES_tradnl" dirty="0"/>
              <a:t>}</a:t>
            </a:r>
          </a:p>
          <a:p>
            <a:pPr marL="0" indent="0">
              <a:buNone/>
            </a:pPr>
            <a:r>
              <a:rPr lang="es-ES_tradn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6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if [type] =~ /^bro_/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cs-CZ" sz="2400" dirty="0" smtClean="0"/>
              <a:t>  </a:t>
            </a:r>
            <a:r>
              <a:rPr lang="cs-CZ" sz="2400" dirty="0" err="1"/>
              <a:t>json</a:t>
            </a:r>
            <a:r>
              <a:rPr lang="cs-CZ" sz="2400" dirty="0"/>
              <a:t> { </a:t>
            </a:r>
            <a:endParaRPr lang="cs-CZ" sz="2400" dirty="0" smtClean="0"/>
          </a:p>
          <a:p>
            <a:pPr marL="0" indent="0">
              <a:buNone/>
            </a:pPr>
            <a:r>
              <a:rPr lang="fr-FR" sz="2400" dirty="0" smtClean="0"/>
              <a:t>    source </a:t>
            </a:r>
            <a:r>
              <a:rPr lang="fr-FR" sz="2400" dirty="0"/>
              <a:t>=&gt; "</a:t>
            </a:r>
            <a:r>
              <a:rPr lang="fr-FR" sz="2400" dirty="0" smtClean="0"/>
              <a:t>message »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  }</a:t>
            </a:r>
            <a:endParaRPr lang="fr-FR" sz="2400" dirty="0"/>
          </a:p>
          <a:p>
            <a:pPr marL="0" indent="0">
              <a:buNone/>
            </a:pPr>
            <a:r>
              <a:rPr lang="ro-RO" sz="2400" dirty="0" smtClean="0"/>
              <a:t>  date </a:t>
            </a:r>
            <a:r>
              <a:rPr lang="ro-RO" sz="2400" dirty="0"/>
              <a:t>{</a:t>
            </a:r>
          </a:p>
          <a:p>
            <a:pPr marL="0" indent="0">
              <a:buNone/>
            </a:pPr>
            <a:r>
              <a:rPr lang="ro-RO" sz="2400" dirty="0" smtClean="0"/>
              <a:t>    </a:t>
            </a:r>
            <a:r>
              <a:rPr lang="ro-RO" sz="2400" dirty="0"/>
              <a:t>match =&gt; [ "ts", "UNIX" </a:t>
            </a:r>
            <a:r>
              <a:rPr lang="ro-RO" sz="2400" dirty="0" smtClean="0"/>
              <a:t>]</a:t>
            </a:r>
          </a:p>
          <a:p>
            <a:pPr marL="0" indent="0">
              <a:buNone/>
            </a:pPr>
            <a:r>
              <a:rPr lang="ro-RO" sz="2400" dirty="0"/>
              <a:t> </a:t>
            </a:r>
            <a:r>
              <a:rPr lang="ro-RO" sz="2400" dirty="0" smtClean="0"/>
              <a:t> }</a:t>
            </a:r>
          </a:p>
          <a:p>
            <a:pPr marL="0" indent="0">
              <a:buNone/>
            </a:pPr>
            <a:r>
              <a:rPr lang="ro-RO" sz="2400" dirty="0" smtClean="0"/>
              <a:t>  </a:t>
            </a:r>
            <a:r>
              <a:rPr lang="en-US" sz="2400" dirty="0"/>
              <a:t>if [type] == "</a:t>
            </a:r>
            <a:r>
              <a:rPr lang="en-US" sz="2400" dirty="0" err="1"/>
              <a:t>bro_http</a:t>
            </a:r>
            <a:r>
              <a:rPr lang="en-US" sz="2400" dirty="0"/>
              <a:t>" </a:t>
            </a:r>
            <a:r>
              <a:rPr lang="en-US" sz="2400" dirty="0" smtClean="0"/>
              <a:t>{</a:t>
            </a:r>
          </a:p>
          <a:p>
            <a:pPr marL="0" indent="0">
              <a:buNone/>
            </a:pPr>
            <a:r>
              <a:rPr lang="ro-RO" sz="2400" dirty="0" smtClean="0"/>
              <a:t>    mutate </a:t>
            </a:r>
            <a:r>
              <a:rPr lang="ro-RO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smtClean="0"/>
              <a:t> rename </a:t>
            </a:r>
            <a:r>
              <a:rPr lang="en-US" sz="2400" dirty="0"/>
              <a:t>=&gt; [ "host", "</a:t>
            </a:r>
            <a:r>
              <a:rPr lang="en-US" sz="2400" dirty="0" err="1"/>
              <a:t>http_host</a:t>
            </a:r>
            <a:r>
              <a:rPr lang="en-US" sz="2400" dirty="0"/>
              <a:t>" ]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ro-RO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2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output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elasticsearch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cluster =&gt; "</a:t>
            </a:r>
            <a:r>
              <a:rPr lang="en-US" dirty="0" err="1"/>
              <a:t>panapad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host =&gt; </a:t>
            </a:r>
            <a:r>
              <a:rPr lang="en-US" dirty="0" err="1"/>
              <a:t>localhost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protocol =&gt; transport</a:t>
            </a:r>
          </a:p>
          <a:p>
            <a:pPr marL="0" indent="0">
              <a:buNone/>
            </a:pPr>
            <a:r>
              <a:rPr lang="en-US" dirty="0"/>
              <a:t>    index =&gt; "</a:t>
            </a:r>
            <a:r>
              <a:rPr lang="en-US" dirty="0" err="1"/>
              <a:t>logstash</a:t>
            </a:r>
            <a:r>
              <a:rPr lang="en-US" dirty="0"/>
              <a:t>-%{+</a:t>
            </a:r>
            <a:r>
              <a:rPr lang="en-US" dirty="0" err="1"/>
              <a:t>YYYY.MM.dd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7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</a:t>
            </a:r>
            <a:r>
              <a:rPr lang="en-US" dirty="0" smtClean="0">
                <a:hlinkClick r:id="rId2"/>
              </a:rPr>
              <a:t>/elasticsearch:</a:t>
            </a:r>
            <a:r>
              <a:rPr lang="en-US" dirty="0">
                <a:hlinkClick r:id="rId2"/>
              </a:rPr>
              <a:t>9200/_template?</a:t>
            </a:r>
            <a:r>
              <a:rPr lang="en-US" dirty="0" smtClean="0">
                <a:hlinkClick r:id="rId2"/>
              </a:rPr>
              <a:t>pretty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u="sng" dirty="0" smtClean="0"/>
              <a:t>Change field types</a:t>
            </a:r>
          </a:p>
          <a:p>
            <a:r>
              <a:rPr lang="en-US" sz="2400" u="sng" dirty="0" smtClean="0"/>
              <a:t>String</a:t>
            </a:r>
          </a:p>
          <a:p>
            <a:r>
              <a:rPr lang="en-US" sz="2400" u="sng" dirty="0" smtClean="0"/>
              <a:t>Integer</a:t>
            </a:r>
          </a:p>
          <a:p>
            <a:r>
              <a:rPr lang="en-US" sz="2400" u="sng" dirty="0" smtClean="0"/>
              <a:t>Float</a:t>
            </a:r>
          </a:p>
          <a:p>
            <a:r>
              <a:rPr lang="en-US" sz="2400" u="sng" dirty="0" err="1" smtClean="0"/>
              <a:t>boolean</a:t>
            </a:r>
            <a:endParaRPr lang="en-US" sz="2400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index: analyzed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ndex: </a:t>
            </a:r>
            <a:r>
              <a:rPr lang="en-US" dirty="0" err="1" smtClean="0"/>
              <a:t>not_analyzed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Output – New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output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elasticsearch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cluster =&gt; "</a:t>
            </a:r>
            <a:r>
              <a:rPr lang="en-US" dirty="0" err="1"/>
              <a:t>panapad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host =&gt; </a:t>
            </a:r>
            <a:r>
              <a:rPr lang="en-US" dirty="0" err="1"/>
              <a:t>localhost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protocol =&gt; transport</a:t>
            </a:r>
          </a:p>
          <a:p>
            <a:pPr marL="0" indent="0">
              <a:buNone/>
            </a:pPr>
            <a:r>
              <a:rPr lang="en-US" dirty="0"/>
              <a:t>    index =&gt; "</a:t>
            </a:r>
            <a:r>
              <a:rPr lang="en-US" dirty="0" err="1"/>
              <a:t>logstash</a:t>
            </a:r>
            <a:r>
              <a:rPr lang="en-US" dirty="0"/>
              <a:t>-%{+</a:t>
            </a:r>
            <a:r>
              <a:rPr lang="en-US" dirty="0" err="1"/>
              <a:t>YYYY.MM.dd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template </a:t>
            </a:r>
            <a:r>
              <a:rPr lang="en-US" dirty="0"/>
              <a:t>=&gt; 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logstash</a:t>
            </a:r>
            <a:r>
              <a:rPr lang="en-US" dirty="0" smtClean="0"/>
              <a:t>/</a:t>
            </a:r>
            <a:r>
              <a:rPr lang="en-US" dirty="0" err="1" smtClean="0"/>
              <a:t>bro_template.json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template_name</a:t>
            </a:r>
            <a:r>
              <a:rPr lang="en-US" dirty="0"/>
              <a:t> =&gt; "</a:t>
            </a:r>
            <a:r>
              <a:rPr lang="en-US" dirty="0" err="1"/>
              <a:t>logstash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template_overwrite</a:t>
            </a:r>
            <a:r>
              <a:rPr lang="en-US" dirty="0"/>
              <a:t> =&gt; </a:t>
            </a: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Logstash</a:t>
            </a:r>
            <a:r>
              <a:rPr lang="en-US" dirty="0" smtClean="0"/>
              <a:t> Cert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 -</a:t>
            </a:r>
            <a:r>
              <a:rPr lang="en-US" dirty="0" err="1"/>
              <a:t>subj</a:t>
            </a:r>
            <a:r>
              <a:rPr lang="en-US" dirty="0"/>
              <a:t> '/CN</a:t>
            </a:r>
            <a:r>
              <a:rPr lang="en-US" dirty="0" smtClean="0"/>
              <a:t>=</a:t>
            </a:r>
            <a:r>
              <a:rPr lang="en-US" dirty="0" err="1" smtClean="0"/>
              <a:t>logstash.panapad.lan</a:t>
            </a:r>
            <a:r>
              <a:rPr lang="en-US" dirty="0" smtClean="0"/>
              <a:t>/</a:t>
            </a:r>
            <a:r>
              <a:rPr lang="en-US" dirty="0"/>
              <a:t>' -x509 -batch -nodes -sha256 -</a:t>
            </a:r>
            <a:r>
              <a:rPr lang="en-US" dirty="0" err="1"/>
              <a:t>newkey</a:t>
            </a:r>
            <a:r>
              <a:rPr lang="en-US" dirty="0"/>
              <a:t> rsa:2048 -</a:t>
            </a:r>
            <a:r>
              <a:rPr lang="en-US" dirty="0" err="1"/>
              <a:t>keyout</a:t>
            </a:r>
            <a:r>
              <a:rPr lang="en-US" dirty="0"/>
              <a:t> </a:t>
            </a:r>
            <a:r>
              <a:rPr lang="en-US" dirty="0" err="1"/>
              <a:t>logstash.key</a:t>
            </a:r>
            <a:r>
              <a:rPr lang="en-US" dirty="0"/>
              <a:t> -out </a:t>
            </a:r>
            <a:r>
              <a:rPr lang="en-US" dirty="0" err="1"/>
              <a:t>logstash.crt</a:t>
            </a:r>
            <a:r>
              <a:rPr lang="en-US" dirty="0"/>
              <a:t> -days </a:t>
            </a:r>
            <a:r>
              <a:rPr lang="en-US" dirty="0" smtClean="0"/>
              <a:t>365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8000"/>
                </a:solidFill>
              </a:rPr>
              <a:t>Both the </a:t>
            </a:r>
            <a:r>
              <a:rPr lang="en-US" dirty="0" err="1" smtClean="0">
                <a:solidFill>
                  <a:srgbClr val="008000"/>
                </a:solidFill>
              </a:rPr>
              <a:t>logstash</a:t>
            </a:r>
            <a:r>
              <a:rPr lang="en-US" dirty="0" smtClean="0">
                <a:solidFill>
                  <a:srgbClr val="008000"/>
                </a:solidFill>
              </a:rPr>
              <a:t> server and the </a:t>
            </a:r>
            <a:r>
              <a:rPr lang="en-US" dirty="0" err="1" smtClean="0">
                <a:solidFill>
                  <a:srgbClr val="008000"/>
                </a:solidFill>
              </a:rPr>
              <a:t>logstash</a:t>
            </a:r>
            <a:r>
              <a:rPr lang="en-US" dirty="0" smtClean="0">
                <a:solidFill>
                  <a:srgbClr val="008000"/>
                </a:solidFill>
              </a:rPr>
              <a:t>-forwarder need the same certs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3366FF"/>
                </a:solidFill>
              </a:rPr>
              <a:t>Common name must resolve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7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Turn Bro </a:t>
            </a:r>
            <a:r>
              <a:rPr lang="en-US" b="1" dirty="0"/>
              <a:t>logs into </a:t>
            </a:r>
            <a:r>
              <a:rPr lang="en-US" b="1" dirty="0" err="1"/>
              <a:t>json</a:t>
            </a:r>
            <a:r>
              <a:rPr lang="en-US" b="1" dirty="0"/>
              <a:t> format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local.bro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@load policy/tuning/</a:t>
            </a:r>
            <a:r>
              <a:rPr lang="en-US" dirty="0" err="1"/>
              <a:t>json-logs.bro</a:t>
            </a:r>
            <a:endParaRPr lang="en-US" dirty="0"/>
          </a:p>
        </p:txBody>
      </p:sp>
      <p:pic>
        <p:nvPicPr>
          <p:cNvPr id="4" name="Picture 3" descr="Jason_Voorhees_by_JuRaLe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80" y="1417638"/>
            <a:ext cx="2849335" cy="28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6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err="1" smtClean="0"/>
              <a:t>Logstash</a:t>
            </a:r>
            <a:endParaRPr lang="en-US" dirty="0" smtClean="0"/>
          </a:p>
          <a:p>
            <a:r>
              <a:rPr lang="en-US" dirty="0" err="1" smtClean="0"/>
              <a:t>Kibana</a:t>
            </a:r>
            <a:endParaRPr lang="en-US" dirty="0"/>
          </a:p>
        </p:txBody>
      </p:sp>
      <p:pic>
        <p:nvPicPr>
          <p:cNvPr id="4" name="Picture 3" descr="001_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22" y="1693658"/>
            <a:ext cx="4724978" cy="43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0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ogstash</a:t>
            </a:r>
            <a:r>
              <a:rPr lang="en-US" dirty="0" smtClean="0"/>
              <a:t>-forwarder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AKA: Lumberjack</a:t>
            </a:r>
          </a:p>
          <a:p>
            <a:pPr marL="0" indent="0">
              <a:buNone/>
            </a:pPr>
            <a:r>
              <a:rPr lang="en-US" dirty="0" smtClean="0"/>
              <a:t>Light weight log forwarder designed </a:t>
            </a:r>
          </a:p>
          <a:p>
            <a:pPr marL="0" indent="0">
              <a:buNone/>
            </a:pPr>
            <a:r>
              <a:rPr lang="en-US" dirty="0" smtClean="0"/>
              <a:t>to ship logs to a </a:t>
            </a:r>
            <a:r>
              <a:rPr lang="en-US" dirty="0" err="1" smtClean="0"/>
              <a:t>Logstash</a:t>
            </a:r>
            <a:r>
              <a:rPr lang="en-US" dirty="0"/>
              <a:t> </a:t>
            </a:r>
            <a:r>
              <a:rPr lang="en-US" dirty="0" smtClean="0"/>
              <a:t>Server.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Download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curl </a:t>
            </a:r>
            <a:r>
              <a:rPr lang="en-US" sz="2600" dirty="0">
                <a:solidFill>
                  <a:srgbClr val="0000FF"/>
                </a:solidFill>
              </a:rPr>
              <a:t>–O https://</a:t>
            </a:r>
            <a:r>
              <a:rPr lang="en-US" sz="2600" dirty="0" err="1">
                <a:solidFill>
                  <a:srgbClr val="0000FF"/>
                </a:solidFill>
              </a:rPr>
              <a:t>download.elastic.co</a:t>
            </a:r>
            <a:r>
              <a:rPr lang="en-US" sz="2600" dirty="0">
                <a:solidFill>
                  <a:srgbClr val="0000FF"/>
                </a:solidFill>
              </a:rPr>
              <a:t>/</a:t>
            </a:r>
            <a:r>
              <a:rPr lang="en-US" sz="2600" dirty="0" err="1">
                <a:solidFill>
                  <a:srgbClr val="0000FF"/>
                </a:solidFill>
              </a:rPr>
              <a:t>logstash</a:t>
            </a:r>
            <a:r>
              <a:rPr lang="en-US" sz="2600" dirty="0">
                <a:solidFill>
                  <a:srgbClr val="0000FF"/>
                </a:solidFill>
              </a:rPr>
              <a:t>-forwarder/binaries/logstash-forwarder-0.4.0-1.x86_64.rpm</a:t>
            </a:r>
          </a:p>
          <a:p>
            <a:pPr marL="0" indent="0">
              <a:buNone/>
            </a:pPr>
            <a:r>
              <a:rPr lang="en-US" b="1" dirty="0" smtClean="0"/>
              <a:t>Install</a:t>
            </a:r>
          </a:p>
          <a:p>
            <a:pPr marL="0" indent="0">
              <a:buNone/>
            </a:pPr>
            <a:r>
              <a:rPr lang="en-US" sz="2600" dirty="0" err="1" smtClean="0">
                <a:solidFill>
                  <a:srgbClr val="0000FF"/>
                </a:solidFill>
              </a:rPr>
              <a:t>sudo</a:t>
            </a:r>
            <a:r>
              <a:rPr lang="en-US" sz="2600" dirty="0" smtClean="0">
                <a:solidFill>
                  <a:srgbClr val="0000FF"/>
                </a:solidFill>
              </a:rPr>
              <a:t> yum install </a:t>
            </a:r>
            <a:r>
              <a:rPr lang="en-US" sz="2600" dirty="0" err="1" smtClean="0">
                <a:solidFill>
                  <a:srgbClr val="0000FF"/>
                </a:solidFill>
              </a:rPr>
              <a:t>logstash</a:t>
            </a:r>
            <a:r>
              <a:rPr lang="en-US" sz="2600" dirty="0" smtClean="0">
                <a:solidFill>
                  <a:srgbClr val="0000FF"/>
                </a:solidFill>
              </a:rPr>
              <a:t>-forwarder</a:t>
            </a:r>
            <a:endParaRPr lang="en-US" sz="2600" dirty="0">
              <a:solidFill>
                <a:srgbClr val="0000FF"/>
              </a:solidFill>
            </a:endParaRPr>
          </a:p>
        </p:txBody>
      </p:sp>
      <p:pic>
        <p:nvPicPr>
          <p:cNvPr id="4" name="Picture 3" descr="the_lumberjack__final_cut__by_brutebysimon-d6ai0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17" y="578442"/>
            <a:ext cx="1796405" cy="30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9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 – </a:t>
            </a:r>
            <a:r>
              <a:rPr lang="en-US" dirty="0" err="1" smtClean="0"/>
              <a:t>Logstash</a:t>
            </a:r>
            <a:r>
              <a:rPr lang="en-US" dirty="0"/>
              <a:t> </a:t>
            </a:r>
            <a:r>
              <a:rPr lang="en-US" dirty="0" smtClean="0"/>
              <a:t>Forwarder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/</a:t>
            </a:r>
            <a:r>
              <a:rPr lang="en-US" sz="5000" b="1" dirty="0" err="1" smtClean="0"/>
              <a:t>etc</a:t>
            </a:r>
            <a:r>
              <a:rPr lang="en-US" sz="5000" b="1" dirty="0" smtClean="0"/>
              <a:t>/</a:t>
            </a:r>
            <a:r>
              <a:rPr lang="en-US" sz="5000" b="1" dirty="0" err="1" smtClean="0"/>
              <a:t>logstash-forwarder.conf</a:t>
            </a:r>
            <a:endParaRPr lang="en-US" sz="50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"network":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"servers": [ "logstash.panapad.lan:5555" ],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"</a:t>
            </a:r>
            <a:r>
              <a:rPr lang="en-US" dirty="0" err="1">
                <a:solidFill>
                  <a:srgbClr val="0000FF"/>
                </a:solidFill>
              </a:rPr>
              <a:t>ssl</a:t>
            </a:r>
            <a:r>
              <a:rPr lang="en-US" dirty="0">
                <a:solidFill>
                  <a:srgbClr val="0000FF"/>
                </a:solidFill>
              </a:rPr>
              <a:t> certificate": "/</a:t>
            </a:r>
            <a:r>
              <a:rPr lang="en-US" dirty="0" err="1">
                <a:solidFill>
                  <a:srgbClr val="0000FF"/>
                </a:solidFill>
              </a:rPr>
              <a:t>etc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ssl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logstash.crt</a:t>
            </a:r>
            <a:r>
              <a:rPr lang="en-US" dirty="0">
                <a:solidFill>
                  <a:srgbClr val="0000FF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"</a:t>
            </a:r>
            <a:r>
              <a:rPr lang="en-US" dirty="0" err="1">
                <a:solidFill>
                  <a:srgbClr val="0000FF"/>
                </a:solidFill>
              </a:rPr>
              <a:t>ssl</a:t>
            </a:r>
            <a:r>
              <a:rPr lang="en-US" dirty="0">
                <a:solidFill>
                  <a:srgbClr val="0000FF"/>
                </a:solidFill>
              </a:rPr>
              <a:t> key": "/</a:t>
            </a:r>
            <a:r>
              <a:rPr lang="en-US" dirty="0" err="1">
                <a:solidFill>
                  <a:srgbClr val="0000FF"/>
                </a:solidFill>
              </a:rPr>
              <a:t>etc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ssl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logstash.key</a:t>
            </a:r>
            <a:r>
              <a:rPr lang="en-US" dirty="0">
                <a:solidFill>
                  <a:srgbClr val="0000FF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 err="1">
                <a:solidFill>
                  <a:srgbClr val="0000FF"/>
                </a:solidFill>
              </a:rPr>
              <a:t>ssl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ca</a:t>
            </a:r>
            <a:r>
              <a:rPr lang="en-US" dirty="0">
                <a:solidFill>
                  <a:srgbClr val="0000FF"/>
                </a:solidFill>
              </a:rPr>
              <a:t>": "/</a:t>
            </a:r>
            <a:r>
              <a:rPr lang="en-US" dirty="0" err="1">
                <a:solidFill>
                  <a:srgbClr val="0000FF"/>
                </a:solidFill>
              </a:rPr>
              <a:t>etc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ssl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logstash.crt</a:t>
            </a:r>
            <a:r>
              <a:rPr lang="en-US" dirty="0">
                <a:solidFill>
                  <a:srgbClr val="0000FF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"files": [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"paths": [ "/opt/bro/logs/current/</a:t>
            </a:r>
            <a:r>
              <a:rPr lang="en-US" dirty="0" err="1">
                <a:solidFill>
                  <a:srgbClr val="0000FF"/>
                </a:solidFill>
              </a:rPr>
              <a:t>conn.log</a:t>
            </a:r>
            <a:r>
              <a:rPr lang="en-US" dirty="0">
                <a:solidFill>
                  <a:srgbClr val="0000FF"/>
                </a:solidFill>
              </a:rPr>
              <a:t>" ],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</a:rPr>
              <a:t>      "</a:t>
            </a:r>
            <a:r>
              <a:rPr lang="cs-CZ" dirty="0" err="1">
                <a:solidFill>
                  <a:srgbClr val="0000FF"/>
                </a:solidFill>
              </a:rPr>
              <a:t>codec</a:t>
            </a:r>
            <a:r>
              <a:rPr lang="cs-CZ" dirty="0">
                <a:solidFill>
                  <a:srgbClr val="0000FF"/>
                </a:solidFill>
              </a:rPr>
              <a:t>" : "</a:t>
            </a:r>
            <a:r>
              <a:rPr lang="cs-CZ" dirty="0" err="1">
                <a:solidFill>
                  <a:srgbClr val="0000FF"/>
                </a:solidFill>
              </a:rPr>
              <a:t>json</a:t>
            </a:r>
            <a:r>
              <a:rPr lang="cs-CZ" dirty="0">
                <a:solidFill>
                  <a:srgbClr val="0000FF"/>
                </a:solidFill>
              </a:rPr>
              <a:t>",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</a:rPr>
              <a:t>      "</a:t>
            </a:r>
            <a:r>
              <a:rPr lang="es-ES_tradnl" dirty="0" err="1">
                <a:solidFill>
                  <a:srgbClr val="0000FF"/>
                </a:solidFill>
              </a:rPr>
              <a:t>fields</a:t>
            </a:r>
            <a:r>
              <a:rPr lang="es-ES_tradnl" dirty="0">
                <a:solidFill>
                  <a:srgbClr val="0000FF"/>
                </a:solidFill>
              </a:rPr>
              <a:t>": { "</a:t>
            </a:r>
            <a:r>
              <a:rPr lang="es-ES_tradnl" dirty="0" err="1">
                <a:solidFill>
                  <a:srgbClr val="0000FF"/>
                </a:solidFill>
              </a:rPr>
              <a:t>type</a:t>
            </a:r>
            <a:r>
              <a:rPr lang="es-ES_tradnl" dirty="0">
                <a:solidFill>
                  <a:srgbClr val="0000FF"/>
                </a:solidFill>
              </a:rPr>
              <a:t>": "</a:t>
            </a:r>
            <a:r>
              <a:rPr lang="es-ES_tradnl" dirty="0" err="1">
                <a:solidFill>
                  <a:srgbClr val="0000FF"/>
                </a:solidFill>
              </a:rPr>
              <a:t>bro_conn</a:t>
            </a:r>
            <a:r>
              <a:rPr lang="es-ES_tradnl" dirty="0">
                <a:solidFill>
                  <a:srgbClr val="0000FF"/>
                </a:solidFill>
              </a:rPr>
              <a:t>", "sensor": "</a:t>
            </a:r>
            <a:r>
              <a:rPr lang="es-ES_tradnl" dirty="0" err="1">
                <a:solidFill>
                  <a:srgbClr val="0000FF"/>
                </a:solidFill>
              </a:rPr>
              <a:t>dagobah</a:t>
            </a:r>
            <a:r>
              <a:rPr lang="es-ES_tradnl" dirty="0">
                <a:solidFill>
                  <a:srgbClr val="0000FF"/>
                </a:solidFill>
              </a:rPr>
              <a:t>" }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rgbClr val="0000FF"/>
                </a:solidFill>
              </a:rPr>
              <a:t>    </a:t>
            </a:r>
            <a:r>
              <a:rPr lang="es-ES_tradnl" dirty="0">
                <a:solidFill>
                  <a:srgbClr val="0000FF"/>
                </a:solidFill>
              </a:rPr>
              <a:t>},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</a:rPr>
              <a:t>    {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00FF"/>
                </a:solidFill>
              </a:rPr>
              <a:t>      "</a:t>
            </a:r>
            <a:r>
              <a:rPr lang="es-ES_tradnl" dirty="0" err="1">
                <a:solidFill>
                  <a:srgbClr val="0000FF"/>
                </a:solidFill>
              </a:rPr>
              <a:t>paths</a:t>
            </a:r>
            <a:r>
              <a:rPr lang="es-ES_tradnl" dirty="0">
                <a:solidFill>
                  <a:srgbClr val="0000FF"/>
                </a:solidFill>
              </a:rPr>
              <a:t>": [ "/</a:t>
            </a:r>
            <a:r>
              <a:rPr lang="es-ES_tradnl" dirty="0" err="1">
                <a:solidFill>
                  <a:srgbClr val="0000FF"/>
                </a:solidFill>
              </a:rPr>
              <a:t>opt</a:t>
            </a:r>
            <a:r>
              <a:rPr lang="es-ES_tradnl" dirty="0">
                <a:solidFill>
                  <a:srgbClr val="0000FF"/>
                </a:solidFill>
              </a:rPr>
              <a:t>/</a:t>
            </a:r>
            <a:r>
              <a:rPr lang="es-ES_tradnl" dirty="0" err="1">
                <a:solidFill>
                  <a:srgbClr val="0000FF"/>
                </a:solidFill>
              </a:rPr>
              <a:t>bro</a:t>
            </a:r>
            <a:r>
              <a:rPr lang="es-ES_tradnl" dirty="0">
                <a:solidFill>
                  <a:srgbClr val="0000FF"/>
                </a:solidFill>
              </a:rPr>
              <a:t>/</a:t>
            </a:r>
            <a:r>
              <a:rPr lang="es-ES_tradnl" dirty="0" err="1">
                <a:solidFill>
                  <a:srgbClr val="0000FF"/>
                </a:solidFill>
              </a:rPr>
              <a:t>logs</a:t>
            </a:r>
            <a:r>
              <a:rPr lang="es-ES_tradnl" dirty="0">
                <a:solidFill>
                  <a:srgbClr val="0000FF"/>
                </a:solidFill>
              </a:rPr>
              <a:t>/</a:t>
            </a:r>
            <a:r>
              <a:rPr lang="es-ES_tradnl" dirty="0" err="1">
                <a:solidFill>
                  <a:srgbClr val="0000FF"/>
                </a:solidFill>
              </a:rPr>
              <a:t>current</a:t>
            </a:r>
            <a:r>
              <a:rPr lang="es-ES_tradnl" dirty="0">
                <a:solidFill>
                  <a:srgbClr val="0000FF"/>
                </a:solidFill>
              </a:rPr>
              <a:t>/</a:t>
            </a:r>
            <a:r>
              <a:rPr lang="es-ES_tradnl" dirty="0" err="1">
                <a:solidFill>
                  <a:srgbClr val="0000FF"/>
                </a:solidFill>
              </a:rPr>
              <a:t>dns.log</a:t>
            </a:r>
            <a:r>
              <a:rPr lang="es-ES_tradnl" dirty="0">
                <a:solidFill>
                  <a:srgbClr val="0000FF"/>
                </a:solidFill>
              </a:rPr>
              <a:t>" ],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</a:rPr>
              <a:t>      "</a:t>
            </a:r>
            <a:r>
              <a:rPr lang="cs-CZ" dirty="0" err="1">
                <a:solidFill>
                  <a:srgbClr val="0000FF"/>
                </a:solidFill>
              </a:rPr>
              <a:t>codec</a:t>
            </a:r>
            <a:r>
              <a:rPr lang="cs-CZ" dirty="0">
                <a:solidFill>
                  <a:srgbClr val="0000FF"/>
                </a:solidFill>
              </a:rPr>
              <a:t>" : "</a:t>
            </a:r>
            <a:r>
              <a:rPr lang="cs-CZ" dirty="0" err="1" smtClean="0">
                <a:solidFill>
                  <a:srgbClr val="0000FF"/>
                </a:solidFill>
              </a:rPr>
              <a:t>json</a:t>
            </a:r>
            <a:r>
              <a:rPr lang="cs-CZ" dirty="0" smtClean="0">
                <a:solidFill>
                  <a:srgbClr val="0000FF"/>
                </a:solidFill>
              </a:rPr>
              <a:t>“,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rgbClr val="0000FF"/>
                </a:solidFill>
              </a:rPr>
              <a:t>      </a:t>
            </a:r>
            <a:r>
              <a:rPr lang="es-ES_tradnl" dirty="0">
                <a:solidFill>
                  <a:srgbClr val="0000FF"/>
                </a:solidFill>
              </a:rPr>
              <a:t>"</a:t>
            </a:r>
            <a:r>
              <a:rPr lang="es-ES_tradnl" dirty="0" err="1">
                <a:solidFill>
                  <a:srgbClr val="0000FF"/>
                </a:solidFill>
              </a:rPr>
              <a:t>fields</a:t>
            </a:r>
            <a:r>
              <a:rPr lang="es-ES_tradnl" dirty="0">
                <a:solidFill>
                  <a:srgbClr val="0000FF"/>
                </a:solidFill>
              </a:rPr>
              <a:t>": { "</a:t>
            </a:r>
            <a:r>
              <a:rPr lang="es-ES_tradnl" dirty="0" err="1">
                <a:solidFill>
                  <a:srgbClr val="0000FF"/>
                </a:solidFill>
              </a:rPr>
              <a:t>type</a:t>
            </a:r>
            <a:r>
              <a:rPr lang="es-ES_tradnl" dirty="0">
                <a:solidFill>
                  <a:srgbClr val="0000FF"/>
                </a:solidFill>
              </a:rPr>
              <a:t>": "</a:t>
            </a:r>
            <a:r>
              <a:rPr lang="es-ES_tradnl" dirty="0" err="1">
                <a:solidFill>
                  <a:srgbClr val="0000FF"/>
                </a:solidFill>
              </a:rPr>
              <a:t>bro_dns</a:t>
            </a:r>
            <a:r>
              <a:rPr lang="es-ES_tradnl" dirty="0">
                <a:solidFill>
                  <a:srgbClr val="0000FF"/>
                </a:solidFill>
              </a:rPr>
              <a:t>", "sensor": "</a:t>
            </a:r>
            <a:r>
              <a:rPr lang="es-ES_tradnl" dirty="0" err="1">
                <a:solidFill>
                  <a:srgbClr val="0000FF"/>
                </a:solidFill>
              </a:rPr>
              <a:t>dagobah</a:t>
            </a:r>
            <a:r>
              <a:rPr lang="es-ES_tradnl" dirty="0">
                <a:solidFill>
                  <a:srgbClr val="0000FF"/>
                </a:solidFill>
              </a:rPr>
              <a:t>" </a:t>
            </a:r>
            <a:r>
              <a:rPr lang="es-ES_tradnl" dirty="0" smtClean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rgbClr val="0000FF"/>
                </a:solidFill>
              </a:rPr>
              <a:t>    </a:t>
            </a:r>
            <a:r>
              <a:rPr lang="es-ES_tradnl" dirty="0">
                <a:solidFill>
                  <a:srgbClr val="0000FF"/>
                </a:solidFill>
              </a:rPr>
              <a:t>},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9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Kibana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source browser </a:t>
            </a:r>
            <a:r>
              <a:rPr lang="en-US" dirty="0"/>
              <a:t>based analytics and search dashboard for </a:t>
            </a:r>
            <a:r>
              <a:rPr lang="en-US" dirty="0" err="1"/>
              <a:t>Elasticsearch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8000"/>
                </a:solidFill>
              </a:rPr>
              <a:t>Kibana</a:t>
            </a:r>
            <a:r>
              <a:rPr lang="en-US" dirty="0" smtClean="0">
                <a:solidFill>
                  <a:srgbClr val="008000"/>
                </a:solidFill>
              </a:rPr>
              <a:t> 3                                    </a:t>
            </a:r>
            <a:r>
              <a:rPr lang="en-US" dirty="0" err="1" smtClean="0">
                <a:solidFill>
                  <a:srgbClr val="008000"/>
                </a:solidFill>
              </a:rPr>
              <a:t>Kibana</a:t>
            </a:r>
            <a:r>
              <a:rPr lang="en-US" dirty="0" smtClean="0">
                <a:solidFill>
                  <a:srgbClr val="008000"/>
                </a:solidFill>
              </a:rPr>
              <a:t>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kibana3_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" y="3936320"/>
            <a:ext cx="3655882" cy="2313372"/>
          </a:xfrm>
          <a:prstGeom prst="rect">
            <a:avLst/>
          </a:prstGeom>
        </p:spPr>
      </p:pic>
      <p:pic>
        <p:nvPicPr>
          <p:cNvPr id="6" name="Picture 5" descr="kibana4_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38" y="3936320"/>
            <a:ext cx="3655882" cy="23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99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3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 smtClean="0"/>
              <a:t>config.js</a:t>
            </a:r>
            <a:endParaRPr lang="en-US" sz="3600" b="1" dirty="0" smtClean="0"/>
          </a:p>
          <a:p>
            <a:pPr marL="0" indent="0">
              <a:buNone/>
            </a:pPr>
            <a:endParaRPr lang="en-US" sz="2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3366FF"/>
                </a:solidFill>
              </a:rPr>
              <a:t>elasticsearch</a:t>
            </a:r>
            <a:r>
              <a:rPr lang="en-US" sz="2800" dirty="0">
                <a:solidFill>
                  <a:srgbClr val="3366FF"/>
                </a:solidFill>
              </a:rPr>
              <a:t>: "http://deathstar.panapad.lan:9200",</a:t>
            </a:r>
          </a:p>
        </p:txBody>
      </p:sp>
    </p:spTree>
    <p:extLst>
      <p:ext uri="{BB962C8B-B14F-4D97-AF65-F5344CB8AC3E}">
        <p14:creationId xmlns:p14="http://schemas.microsoft.com/office/powerpoint/2010/main" val="1018517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3 Apache </a:t>
            </a:r>
            <a:r>
              <a:rPr lang="en-US" dirty="0" err="1"/>
              <a:t>C</a:t>
            </a:r>
            <a:r>
              <a:rPr lang="en-US" dirty="0" err="1" smtClean="0"/>
              <a:t>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VirtualHost</a:t>
            </a:r>
            <a:r>
              <a:rPr lang="en-US" dirty="0"/>
              <a:t> *:443&gt;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ServerName</a:t>
            </a:r>
            <a:r>
              <a:rPr lang="en-US" dirty="0"/>
              <a:t> kibana3.panapad.lan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## </a:t>
            </a:r>
            <a:r>
              <a:rPr lang="en-US" dirty="0" err="1"/>
              <a:t>Vhost</a:t>
            </a:r>
            <a:r>
              <a:rPr lang="en-US" dirty="0"/>
              <a:t> </a:t>
            </a:r>
            <a:r>
              <a:rPr lang="en-US" dirty="0" err="1"/>
              <a:t>docroot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DocumentRoot</a:t>
            </a:r>
            <a:r>
              <a:rPr lang="en-US" dirty="0"/>
              <a:t> "/</a:t>
            </a:r>
            <a:r>
              <a:rPr lang="en-US" dirty="0" err="1"/>
              <a:t>var</a:t>
            </a:r>
            <a:r>
              <a:rPr lang="en-US" dirty="0"/>
              <a:t>/www/kibana3"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&lt;Directory "/</a:t>
            </a:r>
            <a:r>
              <a:rPr lang="en-US" dirty="0" err="1"/>
              <a:t>var</a:t>
            </a:r>
            <a:r>
              <a:rPr lang="en-US" dirty="0"/>
              <a:t>/www/kibana3.panapad.lan"&gt;</a:t>
            </a:r>
          </a:p>
          <a:p>
            <a:pPr marL="0" indent="0">
              <a:buNone/>
            </a:pPr>
            <a:r>
              <a:rPr lang="en-US" dirty="0"/>
              <a:t>    Options Indexes </a:t>
            </a:r>
            <a:r>
              <a:rPr lang="en-US" dirty="0" err="1"/>
              <a:t>FollowSymLinks</a:t>
            </a:r>
            <a:r>
              <a:rPr lang="en-US" dirty="0"/>
              <a:t> </a:t>
            </a:r>
            <a:r>
              <a:rPr lang="en-US" dirty="0" err="1"/>
              <a:t>MultiViews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AllowOverride</a:t>
            </a:r>
            <a:r>
              <a:rPr lang="en-US" dirty="0"/>
              <a:t> None</a:t>
            </a:r>
          </a:p>
          <a:p>
            <a:pPr marL="0" indent="0">
              <a:buNone/>
            </a:pPr>
            <a:r>
              <a:rPr lang="en-US" dirty="0"/>
              <a:t>    Require all granted</a:t>
            </a:r>
          </a:p>
          <a:p>
            <a:pPr marL="0" indent="0">
              <a:buNone/>
            </a:pPr>
            <a:r>
              <a:rPr lang="en-US" dirty="0"/>
              <a:t>  &lt;/Directory&gt;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## Logging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ErrorLog</a:t>
            </a:r>
            <a:r>
              <a:rPr lang="en-US" dirty="0"/>
              <a:t> "/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httpd</a:t>
            </a:r>
            <a:r>
              <a:rPr lang="en-US" dirty="0"/>
              <a:t>/kibana3.error_ssl.log"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ServerSignature</a:t>
            </a:r>
            <a:r>
              <a:rPr lang="en-US" dirty="0"/>
              <a:t> Off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CustomLog</a:t>
            </a:r>
            <a:r>
              <a:rPr lang="en-US" dirty="0"/>
              <a:t> "/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httpd</a:t>
            </a:r>
            <a:r>
              <a:rPr lang="en-US" dirty="0"/>
              <a:t>/kibana3.access_ssl.log" combined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## SSL directives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SSLEngine</a:t>
            </a:r>
            <a:r>
              <a:rPr lang="en-US" dirty="0"/>
              <a:t> on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SSLCertificateFile</a:t>
            </a:r>
            <a:r>
              <a:rPr lang="en-US" dirty="0"/>
              <a:t>      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ssl</a:t>
            </a:r>
            <a:r>
              <a:rPr lang="en-US" dirty="0"/>
              <a:t>/kibana3..crt"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SSLCertificateKeyFile</a:t>
            </a:r>
            <a:r>
              <a:rPr lang="en-US" dirty="0"/>
              <a:t>   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ssl</a:t>
            </a:r>
            <a:r>
              <a:rPr lang="en-US" dirty="0"/>
              <a:t>/kibana3.</a:t>
            </a:r>
            <a:r>
              <a:rPr lang="en-US" dirty="0" smtClean="0"/>
              <a:t>key”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SSLCACertificatePath</a:t>
            </a:r>
            <a:r>
              <a:rPr lang="en-US" dirty="0"/>
              <a:t>    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pki</a:t>
            </a:r>
            <a:r>
              <a:rPr lang="en-US" dirty="0"/>
              <a:t>/</a:t>
            </a:r>
            <a:r>
              <a:rPr lang="en-US" dirty="0" err="1"/>
              <a:t>tls</a:t>
            </a:r>
            <a:r>
              <a:rPr lang="en-US" dirty="0"/>
              <a:t>/certs"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SSLProtocol</a:t>
            </a:r>
            <a:r>
              <a:rPr lang="en-US" dirty="0"/>
              <a:t>             all -SSLv2 -SSLv3 -TLSv1 -TLSv1.1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VirtualHost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5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4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0000"/>
                </a:solidFill>
              </a:rPr>
              <a:t>kibana.yml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elasticsearch_url</a:t>
            </a:r>
            <a:r>
              <a:rPr lang="en-US" dirty="0">
                <a:solidFill>
                  <a:srgbClr val="0000FF"/>
                </a:solidFill>
              </a:rPr>
              <a:t>: "http://localhost:9200"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91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Kibana</a:t>
            </a:r>
            <a:r>
              <a:rPr lang="en-US" dirty="0" smtClean="0"/>
              <a:t> 4 </a:t>
            </a:r>
            <a:r>
              <a:rPr lang="en-US" dirty="0" err="1" smtClean="0"/>
              <a:t>Systemd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systemd</a:t>
            </a:r>
            <a:r>
              <a:rPr lang="en-US" b="1" dirty="0"/>
              <a:t>/system/</a:t>
            </a:r>
            <a:r>
              <a:rPr lang="en-US" b="1" dirty="0" err="1" smtClean="0"/>
              <a:t>kibana.service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[Unit]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Description=</a:t>
            </a:r>
            <a:r>
              <a:rPr lang="en-US" dirty="0" err="1">
                <a:solidFill>
                  <a:srgbClr val="0000FF"/>
                </a:solidFill>
              </a:rPr>
              <a:t>Kibana</a:t>
            </a:r>
            <a:r>
              <a:rPr lang="en-US" dirty="0">
                <a:solidFill>
                  <a:srgbClr val="0000FF"/>
                </a:solidFill>
              </a:rPr>
              <a:t> Service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After=</a:t>
            </a:r>
            <a:r>
              <a:rPr lang="en-US" dirty="0" err="1">
                <a:solidFill>
                  <a:srgbClr val="0000FF"/>
                </a:solidFill>
              </a:rPr>
              <a:t>network.target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[Service]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Type=simple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User=</a:t>
            </a:r>
            <a:r>
              <a:rPr lang="en-US" dirty="0" err="1">
                <a:solidFill>
                  <a:srgbClr val="0000FF"/>
                </a:solidFill>
              </a:rPr>
              <a:t>kibana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ExecStart</a:t>
            </a:r>
            <a:r>
              <a:rPr lang="en-US" dirty="0">
                <a:solidFill>
                  <a:srgbClr val="0000FF"/>
                </a:solidFill>
              </a:rPr>
              <a:t>=/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>
                <a:solidFill>
                  <a:srgbClr val="0000FF"/>
                </a:solidFill>
              </a:rPr>
              <a:t>/www/kibana4/bin/</a:t>
            </a:r>
            <a:r>
              <a:rPr lang="en-US" dirty="0" err="1">
                <a:solidFill>
                  <a:srgbClr val="0000FF"/>
                </a:solidFill>
              </a:rPr>
              <a:t>kibana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Restart=on-abort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[Install]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WantedBy</a:t>
            </a:r>
            <a:r>
              <a:rPr lang="en-US" dirty="0">
                <a:solidFill>
                  <a:srgbClr val="0000FF"/>
                </a:solidFill>
              </a:rPr>
              <a:t>=multi-</a:t>
            </a:r>
            <a:r>
              <a:rPr lang="en-US" dirty="0" err="1" smtClean="0">
                <a:solidFill>
                  <a:srgbClr val="0000FF"/>
                </a:solidFill>
              </a:rPr>
              <a:t>user.target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systemctl</a:t>
            </a:r>
            <a:r>
              <a:rPr lang="en-US" dirty="0" smtClean="0"/>
              <a:t> start </a:t>
            </a:r>
            <a:r>
              <a:rPr lang="en-US" dirty="0" err="1" smtClean="0"/>
              <a:t>kibana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78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Picture 5" descr="brian-pbj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12065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65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9820"/>
            <a:ext cx="8229600" cy="607364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Questions?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panaman</a:t>
            </a:r>
            <a:r>
              <a:rPr lang="en-US" dirty="0"/>
              <a:t>/brocon2015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66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Recommended Hardware</a:t>
            </a:r>
          </a:p>
          <a:p>
            <a:r>
              <a:rPr lang="en-US" dirty="0" smtClean="0"/>
              <a:t>Medium size machines</a:t>
            </a:r>
          </a:p>
          <a:p>
            <a:r>
              <a:rPr lang="en-US" dirty="0" smtClean="0"/>
              <a:t>Dual 8 core CPU’s</a:t>
            </a:r>
          </a:p>
          <a:p>
            <a:r>
              <a:rPr lang="en-US" dirty="0" smtClean="0"/>
              <a:t>64G Memory</a:t>
            </a:r>
          </a:p>
          <a:p>
            <a:r>
              <a:rPr lang="en-US" dirty="0" smtClean="0"/>
              <a:t>Fastest hard drive on the planet</a:t>
            </a:r>
          </a:p>
        </p:txBody>
      </p:sp>
      <p:pic>
        <p:nvPicPr>
          <p:cNvPr id="4" name="Picture 3" descr="fast_lightningbo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4651446"/>
            <a:ext cx="4064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ELK Server Packages – </a:t>
            </a:r>
            <a:r>
              <a:rPr lang="en-US" dirty="0" err="1" smtClean="0"/>
              <a:t>CentOS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www.elastic.co</a:t>
            </a:r>
            <a:r>
              <a:rPr lang="en-US" dirty="0">
                <a:hlinkClick r:id="rId2"/>
              </a:rPr>
              <a:t>/downloads</a:t>
            </a:r>
            <a:endParaRPr lang="en-US" dirty="0"/>
          </a:p>
          <a:p>
            <a:r>
              <a:rPr lang="en-US" dirty="0" err="1"/>
              <a:t>e</a:t>
            </a:r>
            <a:r>
              <a:rPr lang="en-US" dirty="0" err="1" smtClean="0"/>
              <a:t>lasticsearch</a:t>
            </a:r>
            <a:endParaRPr lang="en-US" dirty="0"/>
          </a:p>
          <a:p>
            <a:r>
              <a:rPr lang="en-US" dirty="0" err="1" smtClean="0"/>
              <a:t>logstash</a:t>
            </a:r>
            <a:endParaRPr lang="en-US" dirty="0" smtClean="0"/>
          </a:p>
          <a:p>
            <a:r>
              <a:rPr lang="en-US" b="1" dirty="0"/>
              <a:t>java</a:t>
            </a:r>
            <a:r>
              <a:rPr lang="en-US" dirty="0"/>
              <a:t>-1.8.0-</a:t>
            </a:r>
            <a:r>
              <a:rPr lang="en-US" dirty="0" smtClean="0"/>
              <a:t>openjdk – needed by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ttpd</a:t>
            </a:r>
            <a:r>
              <a:rPr lang="en-US" dirty="0" smtClean="0"/>
              <a:t> – needed by </a:t>
            </a:r>
            <a:r>
              <a:rPr lang="en-US" dirty="0" err="1" smtClean="0"/>
              <a:t>Kibana</a:t>
            </a:r>
            <a:endParaRPr lang="en-US" dirty="0" smtClean="0"/>
          </a:p>
          <a:p>
            <a:r>
              <a:rPr lang="en-US" dirty="0" err="1" smtClean="0"/>
              <a:t>mod_ssl</a:t>
            </a:r>
            <a:r>
              <a:rPr lang="en-US" dirty="0" smtClean="0"/>
              <a:t> – needed by </a:t>
            </a:r>
            <a:r>
              <a:rPr lang="en-US" dirty="0" err="1" smtClean="0"/>
              <a:t>Kibana</a:t>
            </a:r>
            <a:endParaRPr lang="en-US" dirty="0" smtClean="0"/>
          </a:p>
          <a:p>
            <a:r>
              <a:rPr lang="en-US" dirty="0" err="1" smtClean="0"/>
              <a:t>GeoIP</a:t>
            </a:r>
            <a:r>
              <a:rPr lang="en-US" dirty="0" smtClean="0"/>
              <a:t> – needed by </a:t>
            </a:r>
            <a:r>
              <a:rPr lang="en-US" dirty="0" err="1" smtClean="0"/>
              <a:t>Logstash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0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1. Install Java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yum install java-1.8.0-openjdk</a:t>
            </a:r>
          </a:p>
          <a:p>
            <a:pPr marL="0" indent="0">
              <a:buNone/>
            </a:pPr>
            <a:r>
              <a:rPr lang="en-US" sz="3800" b="1" dirty="0"/>
              <a:t>2. Download and install </a:t>
            </a:r>
            <a:r>
              <a:rPr lang="en-US" sz="3800" b="1" dirty="0" err="1"/>
              <a:t>Elasticsearch</a:t>
            </a:r>
            <a:endParaRPr lang="en-US" sz="3800" b="1" dirty="0"/>
          </a:p>
          <a:p>
            <a:pPr marL="0" indent="0">
              <a:buNone/>
            </a:pPr>
            <a:r>
              <a:rPr lang="en-US" dirty="0"/>
              <a:t>curl -O </a:t>
            </a:r>
            <a:r>
              <a:rPr lang="en-US" dirty="0">
                <a:hlinkClick r:id="rId2"/>
              </a:rPr>
              <a:t>https://download.elastic.co/elasticsearch/elasticsearch/elasticsearch-1.7.1.noarch.rpm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yum install elasticsearch-1.7.1.noarch.rpm</a:t>
            </a:r>
          </a:p>
          <a:p>
            <a:pPr marL="0" indent="0">
              <a:buNone/>
            </a:pPr>
            <a:r>
              <a:rPr lang="en-US" sz="3800" b="1" dirty="0"/>
              <a:t>3. Download and install </a:t>
            </a:r>
            <a:r>
              <a:rPr lang="en-US" sz="3800" b="1" dirty="0" err="1"/>
              <a:t>Logstash</a:t>
            </a:r>
            <a:endParaRPr lang="en-US" sz="3800" b="1" dirty="0"/>
          </a:p>
          <a:p>
            <a:pPr marL="0" indent="0">
              <a:buNone/>
            </a:pPr>
            <a:r>
              <a:rPr lang="en-US" dirty="0"/>
              <a:t>curl -O </a:t>
            </a:r>
            <a:r>
              <a:rPr lang="en-US" dirty="0">
                <a:hlinkClick r:id="rId3"/>
              </a:rPr>
              <a:t>https://download.elastic.co/logstash/logstash/packages/centos/logstash-1.5.2-1.noarch.rpm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yum install logstash-1.5.2-1.noarch.rpm</a:t>
            </a:r>
          </a:p>
          <a:p>
            <a:pPr marL="0" indent="0">
              <a:buNone/>
            </a:pPr>
            <a:r>
              <a:rPr lang="en-US" sz="3800" b="1" dirty="0"/>
              <a:t>4. Install </a:t>
            </a:r>
            <a:r>
              <a:rPr lang="en-US" sz="3800" b="1" dirty="0" err="1"/>
              <a:t>GeoIP</a:t>
            </a:r>
            <a:r>
              <a:rPr lang="en-US" sz="3800" b="1" dirty="0"/>
              <a:t> and update it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GeoIP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geoipupdate</a:t>
            </a:r>
            <a:endParaRPr lang="en-US" dirty="0"/>
          </a:p>
          <a:p>
            <a:pPr marL="0" indent="0">
              <a:buNone/>
            </a:pPr>
            <a:r>
              <a:rPr lang="en-US" sz="3800" b="1" dirty="0"/>
              <a:t>5. Install Apache and </a:t>
            </a:r>
            <a:r>
              <a:rPr lang="en-US" sz="3800" b="1" dirty="0" err="1"/>
              <a:t>mod_ssl</a:t>
            </a:r>
            <a:endParaRPr lang="en-US" sz="3800" b="1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httpd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mod_ssl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2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655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elasticsearch</a:t>
            </a:r>
            <a:r>
              <a:rPr lang="en-US" dirty="0" smtClean="0"/>
              <a:t>/</a:t>
            </a:r>
            <a:r>
              <a:rPr lang="en-US" dirty="0" err="1" smtClean="0"/>
              <a:t>elasticsearch.yaml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cluster.name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panapad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node.name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err="1" smtClean="0">
                <a:solidFill>
                  <a:srgbClr val="0000FF"/>
                </a:solidFill>
              </a:rPr>
              <a:t>deathstar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node.master</a:t>
            </a:r>
            <a:r>
              <a:rPr lang="en-US" dirty="0" smtClean="0">
                <a:solidFill>
                  <a:srgbClr val="0000FF"/>
                </a:solidFill>
              </a:rPr>
              <a:t>: true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node.data</a:t>
            </a:r>
            <a:r>
              <a:rPr lang="en-US" dirty="0" smtClean="0">
                <a:solidFill>
                  <a:srgbClr val="0000FF"/>
                </a:solidFill>
              </a:rPr>
              <a:t>: true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# This shard count is not recommended for production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index.number_of_shards</a:t>
            </a:r>
            <a:r>
              <a:rPr lang="en-US" dirty="0">
                <a:solidFill>
                  <a:srgbClr val="0000FF"/>
                </a:solidFill>
              </a:rPr>
              <a:t>: 1		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index.number_of_replicas</a:t>
            </a:r>
            <a:r>
              <a:rPr lang="en-US" dirty="0">
                <a:solidFill>
                  <a:srgbClr val="0000FF"/>
                </a:solidFill>
              </a:rPr>
              <a:t>: 0	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node.data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		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dirty="0" err="1" smtClean="0">
                <a:solidFill>
                  <a:srgbClr val="0000FF"/>
                </a:solidFill>
              </a:rPr>
              <a:t>ath.data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 smtClean="0">
                <a:solidFill>
                  <a:srgbClr val="0000FF"/>
                </a:solidFill>
              </a:rPr>
              <a:t>/data/</a:t>
            </a:r>
            <a:r>
              <a:rPr lang="en-US" dirty="0" err="1" smtClean="0">
                <a:solidFill>
                  <a:srgbClr val="0000FF"/>
                </a:solidFill>
              </a:rPr>
              <a:t>esdata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path.logs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 smtClean="0">
                <a:solidFill>
                  <a:srgbClr val="0000FF"/>
                </a:solidFill>
              </a:rPr>
              <a:t>/data/</a:t>
            </a:r>
            <a:r>
              <a:rPr lang="en-US" dirty="0" err="1" smtClean="0">
                <a:solidFill>
                  <a:srgbClr val="0000FF"/>
                </a:solidFill>
              </a:rPr>
              <a:t>eslogs</a:t>
            </a:r>
            <a:r>
              <a:rPr lang="en-US" dirty="0">
                <a:solidFill>
                  <a:srgbClr val="0000FF"/>
                </a:solidFill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8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production environments it is recommended to disable swap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/</a:t>
            </a:r>
            <a:r>
              <a:rPr lang="en-US" sz="2400" dirty="0" err="1"/>
              <a:t>dev</a:t>
            </a:r>
            <a:r>
              <a:rPr lang="en-US" sz="2400" dirty="0"/>
              <a:t>/mapper/centos-swap	swap	swap	defaults	0	</a:t>
            </a:r>
            <a:r>
              <a:rPr lang="en-US" sz="2400" dirty="0" smtClean="0"/>
              <a:t>0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</a:t>
            </a:r>
            <a:r>
              <a:rPr lang="en-US" sz="2400" dirty="0" err="1" smtClean="0"/>
              <a:t>etc</a:t>
            </a:r>
            <a:r>
              <a:rPr lang="en-US" sz="2400" dirty="0" smtClean="0"/>
              <a:t>/</a:t>
            </a:r>
            <a:r>
              <a:rPr lang="en-US" sz="2400" dirty="0" err="1" smtClean="0"/>
              <a:t>sysconfig</a:t>
            </a:r>
            <a:r>
              <a:rPr lang="en-US" sz="2400" dirty="0" smtClean="0"/>
              <a:t>/</a:t>
            </a:r>
            <a:r>
              <a:rPr lang="en-US" sz="2400" dirty="0" err="1" smtClean="0"/>
              <a:t>elasticsearch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# Set ES_HEAP_SIZE to 50% of available RAM, but no more than 31g</a:t>
            </a:r>
          </a:p>
          <a:p>
            <a:pPr marL="0" indent="0">
              <a:buNone/>
            </a:pPr>
            <a:r>
              <a:rPr lang="en-US" sz="2000" dirty="0" smtClean="0"/>
              <a:t>ES_HEAP_SIZE=31g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brain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8" y="274638"/>
            <a:ext cx="2011680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Shards &amp;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Shard</a:t>
            </a:r>
            <a:r>
              <a:rPr lang="en-US" dirty="0"/>
              <a:t> = a single </a:t>
            </a:r>
            <a:r>
              <a:rPr lang="en-US" dirty="0" err="1"/>
              <a:t>Lucene</a:t>
            </a:r>
            <a:r>
              <a:rPr lang="en-US" dirty="0"/>
              <a:t> instance</a:t>
            </a:r>
          </a:p>
          <a:p>
            <a:pPr marL="0" indent="0">
              <a:buNone/>
            </a:pPr>
            <a:r>
              <a:rPr lang="en-US" b="1" dirty="0" smtClean="0"/>
              <a:t>Index </a:t>
            </a:r>
            <a:r>
              <a:rPr lang="en-US" dirty="0" smtClean="0"/>
              <a:t>= logstash-2015.08.05 = primary and replica shards if applicable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Multiple data nodes</a:t>
            </a:r>
          </a:p>
          <a:p>
            <a:pPr>
              <a:buFontTx/>
              <a:buChar char="-"/>
            </a:pPr>
            <a:r>
              <a:rPr lang="en-US" dirty="0" smtClean="0"/>
              <a:t>Multiple primary shards spread across multiple machines to scale the load</a:t>
            </a:r>
          </a:p>
          <a:p>
            <a:pPr>
              <a:buFontTx/>
              <a:buChar char="-"/>
            </a:pPr>
            <a:r>
              <a:rPr lang="en-US" dirty="0" smtClean="0"/>
              <a:t>Replica shards for redundancy and search speed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4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18"/>
            <a:ext cx="8229600" cy="594590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/>
              <a:t>Elasticsearch</a:t>
            </a:r>
            <a:r>
              <a:rPr lang="en-US" b="1" u="sng" dirty="0" smtClean="0"/>
              <a:t> - Four Data Node Cluster</a:t>
            </a:r>
          </a:p>
          <a:p>
            <a:pPr marL="0" indent="0">
              <a:buNone/>
            </a:pPr>
            <a:r>
              <a:rPr lang="en-US" sz="2400" dirty="0" smtClean="0"/>
              <a:t>Two Primary Shards and 1 replica</a:t>
            </a:r>
            <a:endParaRPr lang="en-US" sz="2400" dirty="0"/>
          </a:p>
          <a:p>
            <a:pPr marL="0" indent="0">
              <a:buNone/>
            </a:pPr>
            <a:r>
              <a:rPr lang="en-US" u="sng" dirty="0" smtClean="0"/>
              <a:t>ESDATANODE1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366FF"/>
                </a:solidFill>
              </a:rPr>
              <a:t>Primary Shard</a:t>
            </a:r>
            <a:endParaRPr lang="en-US" sz="2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ESDATANODE2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Replica Shard</a:t>
            </a:r>
            <a:endParaRPr lang="en-US" sz="28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ESDATANODE3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366FF"/>
                </a:solidFill>
              </a:rPr>
              <a:t>Primary Shard</a:t>
            </a:r>
            <a:endParaRPr lang="en-US" sz="2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ESDATADATA4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Replica Shard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9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1248</Words>
  <Application>Microsoft Macintosh PowerPoint</Application>
  <PresentationFormat>On-screen Show (4:3)</PresentationFormat>
  <Paragraphs>268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Bro + ELK</vt:lpstr>
      <vt:lpstr>ELK</vt:lpstr>
      <vt:lpstr>Elasticsearch</vt:lpstr>
      <vt:lpstr>ELK Server Packages – CentOS 7</vt:lpstr>
      <vt:lpstr>Simple Install</vt:lpstr>
      <vt:lpstr>Elasticsearch Config</vt:lpstr>
      <vt:lpstr>Memory</vt:lpstr>
      <vt:lpstr>Shards &amp; Indices</vt:lpstr>
      <vt:lpstr>PowerPoint Presentation</vt:lpstr>
      <vt:lpstr>PowerPoint Presentation</vt:lpstr>
      <vt:lpstr>Reboot?</vt:lpstr>
      <vt:lpstr>Logstash</vt:lpstr>
      <vt:lpstr>Logstash Input</vt:lpstr>
      <vt:lpstr>Logstash Filter</vt:lpstr>
      <vt:lpstr>Logstash Output</vt:lpstr>
      <vt:lpstr>Index Template</vt:lpstr>
      <vt:lpstr>Logstash Output – New template</vt:lpstr>
      <vt:lpstr>Logstash Cert</vt:lpstr>
      <vt:lpstr>Turn Bro logs into json format </vt:lpstr>
      <vt:lpstr>logstash-forwarder</vt:lpstr>
      <vt:lpstr>Bro – Logstash Forwarder Config</vt:lpstr>
      <vt:lpstr>Kibana</vt:lpstr>
      <vt:lpstr>Kibana 3 Config</vt:lpstr>
      <vt:lpstr>Kibana 3 Apache Config</vt:lpstr>
      <vt:lpstr>Kibana 4 Config</vt:lpstr>
      <vt:lpstr>Kibana 4 Systemd Service</vt:lpstr>
      <vt:lpstr>Demo</vt:lpstr>
      <vt:lpstr>PowerPoint Presentation</vt:lpstr>
    </vt:vector>
  </TitlesOfParts>
  <Company>Vigilant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 + ELK</dc:title>
  <dc:creator>Michael Pananen</dc:creator>
  <cp:lastModifiedBy>Michael Pananen</cp:lastModifiedBy>
  <cp:revision>44</cp:revision>
  <dcterms:created xsi:type="dcterms:W3CDTF">2015-08-02T21:40:54Z</dcterms:created>
  <dcterms:modified xsi:type="dcterms:W3CDTF">2015-08-05T20:25:19Z</dcterms:modified>
</cp:coreProperties>
</file>