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1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3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9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9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5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3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8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5C00B7-495E-4F93-8041-E6FFFF02923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C0416-CAA8-4B19-93FC-29A2A7F9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473B3-6E44-930B-D141-C2DBE6B7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Final Project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FE701-CC2F-9F23-CEDD-EB40295901E3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b="1">
                <a:solidFill>
                  <a:srgbClr val="262626"/>
                </a:solidFill>
              </a:rPr>
              <a:t>Design a  Normalized Relational Database for a cosmetics  Company. 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E7EDD19-DE6D-6171-80FF-40E6C4B533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" r="26617" b="-2"/>
          <a:stretch/>
        </p:blipFill>
        <p:spPr>
          <a:xfrm>
            <a:off x="5678011" y="609602"/>
            <a:ext cx="561383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77B19-E1E8-BBA8-0F2C-696085E3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Normalize The Rational Model to 3NF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709953-9DDC-6A19-6ED7-F3AAEEBB7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23670"/>
              </p:ext>
            </p:extLst>
          </p:nvPr>
        </p:nvGraphicFramePr>
        <p:xfrm>
          <a:off x="4923692" y="719138"/>
          <a:ext cx="565052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9456" imgH="7276689" progId="Word.Document.12">
                  <p:embed/>
                </p:oleObj>
              </mc:Choice>
              <mc:Fallback>
                <p:oleObj name="Document" r:id="rId3" imgW="5949456" imgH="7276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3692" y="719138"/>
                        <a:ext cx="565052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4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15CB4-52A8-2B1E-7C5F-5CEF3C99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Business Background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221DFB-7D5F-B3C1-BD9F-1B30F2C0BF0B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local cosmetic company has been very successful in recent years. They decided to expand their business outside the city. A database system for inner Management is crucial for the expansion of the business.</a:t>
            </a:r>
          </a:p>
        </p:txBody>
      </p:sp>
      <p:pic>
        <p:nvPicPr>
          <p:cNvPr id="7" name="Content Placeholder 6" descr="A picture containing text, building, outdoor, scene&#10;&#10;Description automatically generated">
            <a:extLst>
              <a:ext uri="{FF2B5EF4-FFF2-40B4-BE49-F238E27FC236}">
                <a16:creationId xmlns:a16="http://schemas.microsoft.com/office/drawing/2014/main" id="{62833F8E-4889-4E3A-8E29-18412FF8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8750" b="-3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335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0A8B-C6FD-4D20-3B7D-D1CAE681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The Entity Relationship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725E15-AB9A-74DD-61A1-AEEB62A41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90727"/>
              </p:ext>
            </p:extLst>
          </p:nvPr>
        </p:nvGraphicFramePr>
        <p:xfrm>
          <a:off x="4657725" y="133350"/>
          <a:ext cx="7419975" cy="751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731044" imgH="6838677" progId="Word.Document.12">
                  <p:embed/>
                </p:oleObj>
              </mc:Choice>
              <mc:Fallback>
                <p:oleObj name="Document" r:id="rId3" imgW="6731044" imgH="6838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7725" y="133350"/>
                        <a:ext cx="7419975" cy="751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12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56E5A-84B3-3D63-4D08-490CEDB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Entity Relation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45C1B-4382-4FCC-EBBE-0360B89FA39B}"/>
              </a:ext>
            </a:extLst>
          </p:cNvPr>
          <p:cNvSpPr txBox="1"/>
          <p:nvPr/>
        </p:nvSpPr>
        <p:spPr>
          <a:xfrm>
            <a:off x="4913791" y="954756"/>
            <a:ext cx="61167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relationships </a:t>
            </a:r>
          </a:p>
          <a:p>
            <a:r>
              <a:rPr lang="en-US" dirty="0"/>
              <a:t>•	An employee </a:t>
            </a:r>
            <a:r>
              <a:rPr lang="en-US" dirty="0">
                <a:solidFill>
                  <a:srgbClr val="FF0000"/>
                </a:solidFill>
              </a:rPr>
              <a:t>may serve one or more </a:t>
            </a:r>
            <a:r>
              <a:rPr lang="en-US" dirty="0"/>
              <a:t>customers. A customer must be served </a:t>
            </a:r>
            <a:r>
              <a:rPr lang="en-US" dirty="0">
                <a:solidFill>
                  <a:srgbClr val="FF0000"/>
                </a:solidFill>
              </a:rPr>
              <a:t>by one and only one </a:t>
            </a:r>
            <a:r>
              <a:rPr lang="en-US" dirty="0"/>
              <a:t>employee.</a:t>
            </a:r>
          </a:p>
          <a:p>
            <a:r>
              <a:rPr lang="en-US" dirty="0"/>
              <a:t>•	An employee </a:t>
            </a:r>
            <a:r>
              <a:rPr lang="en-US" dirty="0">
                <a:solidFill>
                  <a:srgbClr val="FF0000"/>
                </a:solidFill>
              </a:rPr>
              <a:t>may supervise one or more </a:t>
            </a:r>
            <a:r>
              <a:rPr lang="en-US" dirty="0"/>
              <a:t>employees. An employee can be supervised by </a:t>
            </a:r>
            <a:r>
              <a:rPr lang="en-US" dirty="0">
                <a:solidFill>
                  <a:srgbClr val="FF0000"/>
                </a:solidFill>
              </a:rPr>
              <a:t>one and only one </a:t>
            </a:r>
            <a:r>
              <a:rPr lang="en-US" dirty="0"/>
              <a:t>employee.</a:t>
            </a:r>
          </a:p>
          <a:p>
            <a:r>
              <a:rPr lang="en-US" dirty="0"/>
              <a:t>•	An order must </a:t>
            </a:r>
            <a:r>
              <a:rPr lang="en-US" dirty="0">
                <a:solidFill>
                  <a:srgbClr val="FF0000"/>
                </a:solidFill>
              </a:rPr>
              <a:t>be made by one and only one </a:t>
            </a:r>
            <a:r>
              <a:rPr lang="en-US" dirty="0"/>
              <a:t>employee. An employee may make </a:t>
            </a:r>
            <a:r>
              <a:rPr lang="en-US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orders.</a:t>
            </a:r>
          </a:p>
          <a:p>
            <a:r>
              <a:rPr lang="en-US" dirty="0"/>
              <a:t>•	A customer may </a:t>
            </a:r>
            <a:r>
              <a:rPr lang="en-US" dirty="0">
                <a:solidFill>
                  <a:srgbClr val="FF0000"/>
                </a:solidFill>
              </a:rPr>
              <a:t>place one or more</a:t>
            </a:r>
            <a:r>
              <a:rPr lang="en-US" dirty="0"/>
              <a:t> orders. An order must be placed by </a:t>
            </a:r>
            <a:r>
              <a:rPr lang="en-US" dirty="0">
                <a:solidFill>
                  <a:srgbClr val="FF0000"/>
                </a:solidFill>
              </a:rPr>
              <a:t>one and only one </a:t>
            </a:r>
            <a:r>
              <a:rPr lang="en-US" dirty="0"/>
              <a:t>customer. </a:t>
            </a:r>
          </a:p>
          <a:p>
            <a:r>
              <a:rPr lang="en-US" dirty="0"/>
              <a:t>•	A customer may be </a:t>
            </a:r>
            <a:r>
              <a:rPr lang="en-US" dirty="0">
                <a:solidFill>
                  <a:srgbClr val="FF0000"/>
                </a:solidFill>
              </a:rPr>
              <a:t>referred by one (zero or one) </a:t>
            </a:r>
            <a:r>
              <a:rPr lang="en-US" dirty="0"/>
              <a:t>customer; and a customer </a:t>
            </a:r>
            <a:r>
              <a:rPr lang="en-US" dirty="0">
                <a:solidFill>
                  <a:srgbClr val="FF0000"/>
                </a:solidFill>
              </a:rPr>
              <a:t>may refer one or more </a:t>
            </a:r>
            <a:r>
              <a:rPr lang="en-US" dirty="0"/>
              <a:t>(one or more) customers. </a:t>
            </a:r>
          </a:p>
          <a:p>
            <a:endParaRPr lang="en-US" dirty="0"/>
          </a:p>
          <a:p>
            <a:r>
              <a:rPr lang="en-US" dirty="0"/>
              <a:t>•	An order might </a:t>
            </a:r>
            <a:r>
              <a:rPr lang="en-US" dirty="0">
                <a:solidFill>
                  <a:srgbClr val="FF0000"/>
                </a:solidFill>
              </a:rPr>
              <a:t>have one or more </a:t>
            </a:r>
            <a:r>
              <a:rPr lang="en-US" dirty="0" err="1"/>
              <a:t>orderdetail</a:t>
            </a:r>
            <a:r>
              <a:rPr lang="en-US" dirty="0"/>
              <a:t>. An </a:t>
            </a:r>
            <a:r>
              <a:rPr lang="en-US" dirty="0" err="1"/>
              <a:t>orderdetail</a:t>
            </a:r>
            <a:r>
              <a:rPr lang="en-US" dirty="0"/>
              <a:t> must have </a:t>
            </a:r>
            <a:r>
              <a:rPr lang="en-US" dirty="0">
                <a:solidFill>
                  <a:srgbClr val="FF0000"/>
                </a:solidFill>
              </a:rPr>
              <a:t>one and only one </a:t>
            </a:r>
            <a:r>
              <a:rPr lang="en-US" dirty="0"/>
              <a:t>order.</a:t>
            </a:r>
          </a:p>
          <a:p>
            <a:r>
              <a:rPr lang="en-US" dirty="0"/>
              <a:t>•	One category may </a:t>
            </a:r>
            <a:r>
              <a:rPr lang="en-US" dirty="0">
                <a:solidFill>
                  <a:srgbClr val="FF0000"/>
                </a:solidFill>
              </a:rPr>
              <a:t>have one or more </a:t>
            </a:r>
            <a:r>
              <a:rPr lang="en-US" dirty="0"/>
              <a:t>products. A product belongs to </a:t>
            </a:r>
            <a:r>
              <a:rPr lang="en-US" dirty="0">
                <a:solidFill>
                  <a:srgbClr val="FF0000"/>
                </a:solidFill>
              </a:rPr>
              <a:t>one and only one </a:t>
            </a:r>
            <a:r>
              <a:rPr lang="en-US" dirty="0"/>
              <a:t>category.</a:t>
            </a:r>
          </a:p>
          <a:p>
            <a:r>
              <a:rPr lang="en-US" dirty="0"/>
              <a:t>•	A vendor can </a:t>
            </a:r>
            <a:r>
              <a:rPr lang="en-US" dirty="0">
                <a:solidFill>
                  <a:srgbClr val="FF0000"/>
                </a:solidFill>
              </a:rPr>
              <a:t>sell one or more </a:t>
            </a:r>
            <a:r>
              <a:rPr lang="en-US" dirty="0"/>
              <a:t>products. A product can be sold by </a:t>
            </a:r>
            <a:r>
              <a:rPr lang="en-US" dirty="0">
                <a:solidFill>
                  <a:srgbClr val="FF0000"/>
                </a:solidFill>
              </a:rPr>
              <a:t>one or more vendors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7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8DFBC-9121-E2CE-D183-87D04B53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dirty="0">
                <a:solidFill>
                  <a:srgbClr val="262626"/>
                </a:solidFill>
              </a:rPr>
            </a:br>
            <a:br>
              <a:rPr lang="en-US" sz="2800" dirty="0">
                <a:solidFill>
                  <a:srgbClr val="262626"/>
                </a:solidFill>
              </a:rPr>
            </a:br>
            <a:br>
              <a:rPr lang="en-US" sz="2800" dirty="0">
                <a:solidFill>
                  <a:srgbClr val="262626"/>
                </a:solidFill>
              </a:rPr>
            </a:br>
            <a:br>
              <a:rPr lang="en-US" sz="2800" dirty="0">
                <a:solidFill>
                  <a:srgbClr val="262626"/>
                </a:solidFill>
              </a:rPr>
            </a:br>
            <a:br>
              <a:rPr lang="en-US" sz="2800" dirty="0">
                <a:solidFill>
                  <a:srgbClr val="262626"/>
                </a:solidFill>
              </a:rPr>
            </a:br>
            <a:r>
              <a:rPr lang="en-US" sz="2800" dirty="0">
                <a:solidFill>
                  <a:srgbClr val="262626"/>
                </a:solidFill>
              </a:rPr>
              <a:t>The Entity Relationship Diagram</a:t>
            </a:r>
            <a:br>
              <a:rPr lang="en-US" sz="2800" dirty="0">
                <a:solidFill>
                  <a:srgbClr val="262626"/>
                </a:solidFill>
              </a:rPr>
            </a:br>
            <a:endParaRPr lang="en-US" sz="2800" dirty="0">
              <a:solidFill>
                <a:srgbClr val="262626"/>
              </a:solidFill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AE79A4B-5C46-4F1E-5B86-841B57429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838712"/>
            <a:ext cx="6098041" cy="51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64908-6358-8DE4-64FA-CA837375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Convert the ERD to 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8FCEB9-0B1C-B184-45BC-1B85829B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21414"/>
              </p:ext>
            </p:extLst>
          </p:nvPr>
        </p:nvGraphicFramePr>
        <p:xfrm>
          <a:off x="5286375" y="-180975"/>
          <a:ext cx="6657975" cy="711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5666" imgH="5865837" progId="Word.Document.12">
                  <p:embed/>
                </p:oleObj>
              </mc:Choice>
              <mc:Fallback>
                <p:oleObj name="Document" r:id="rId3" imgW="5485666" imgH="5865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75" y="-180975"/>
                        <a:ext cx="6657975" cy="711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46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C7BE6-F8D7-0B34-3275-F5E610C3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The Functional Dependencies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72AD62-8919-88C0-64E7-179258B73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60335"/>
              </p:ext>
            </p:extLst>
          </p:nvPr>
        </p:nvGraphicFramePr>
        <p:xfrm>
          <a:off x="4871671" y="635508"/>
          <a:ext cx="5949950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9456" imgH="5507365" progId="Word.Document.12">
                  <p:embed/>
                </p:oleObj>
              </mc:Choice>
              <mc:Fallback>
                <p:oleObj name="Document" r:id="rId3" imgW="5949456" imgH="5507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1671" y="635508"/>
                        <a:ext cx="5949950" cy="550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93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C8239-0BCC-00C9-0D0E-F098DD16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The Functional Dependencies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F9049E-9EC0-DA15-24C7-2B3CA3D9A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99840"/>
              </p:ext>
            </p:extLst>
          </p:nvPr>
        </p:nvGraphicFramePr>
        <p:xfrm>
          <a:off x="4781550" y="638175"/>
          <a:ext cx="73533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9456" imgH="4041086" progId="Word.Document.12">
                  <p:embed/>
                </p:oleObj>
              </mc:Choice>
              <mc:Fallback>
                <p:oleObj name="Document" r:id="rId3" imgW="5949456" imgH="4041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550" y="638175"/>
                        <a:ext cx="7353300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73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7E2C0-FCDB-393D-6978-1B209871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Normalize The Rational Model to 3NF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9B43D8B-C214-A55B-DB15-E1D8978D2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4194"/>
              </p:ext>
            </p:extLst>
          </p:nvPr>
        </p:nvGraphicFramePr>
        <p:xfrm>
          <a:off x="4988901" y="692150"/>
          <a:ext cx="59499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9456" imgH="5471734" progId="Word.Document.12">
                  <p:embed/>
                </p:oleObj>
              </mc:Choice>
              <mc:Fallback>
                <p:oleObj name="Document" r:id="rId3" imgW="5949456" imgH="54717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8901" y="692150"/>
                        <a:ext cx="5949950" cy="54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327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12011</TotalTime>
  <Words>281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Organic</vt:lpstr>
      <vt:lpstr>Document</vt:lpstr>
      <vt:lpstr>Final Project </vt:lpstr>
      <vt:lpstr>Business Background</vt:lpstr>
      <vt:lpstr>The Entity Relationship Model</vt:lpstr>
      <vt:lpstr>The Entity Relation </vt:lpstr>
      <vt:lpstr>     The Entity Relationship Diagram </vt:lpstr>
      <vt:lpstr>Convert the ERD to RM</vt:lpstr>
      <vt:lpstr>The Functional Dependencies</vt:lpstr>
      <vt:lpstr>The Functional Dependencies</vt:lpstr>
      <vt:lpstr>Normalize The Rational Model to 3NF</vt:lpstr>
      <vt:lpstr>Normalize The Rational Model to 3NF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Ghezal, Said</dc:creator>
  <cp:lastModifiedBy>Ghezal, Said</cp:lastModifiedBy>
  <cp:revision>13</cp:revision>
  <dcterms:created xsi:type="dcterms:W3CDTF">2022-11-25T19:37:54Z</dcterms:created>
  <dcterms:modified xsi:type="dcterms:W3CDTF">2022-12-04T04:44:50Z</dcterms:modified>
</cp:coreProperties>
</file>