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Autonomous Bold" charset="1" panose="020B0003030000000000"/>
      <p:regular r:id="rId16"/>
    </p:embeddedFont>
    <p:embeddedFont>
      <p:font typeface="Neue Machina" charset="1" panose="00000500000000000000"/>
      <p:regular r:id="rId17"/>
    </p:embeddedFont>
    <p:embeddedFont>
      <p:font typeface="Neue Machina Ultra-Bold" charset="1" panose="000009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https://github.com/zalandoresearch/fashion-mnist"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2.pn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1E2E"/>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95534" y="2283453"/>
            <a:ext cx="3793097" cy="4114800"/>
          </a:xfrm>
          <a:custGeom>
            <a:avLst/>
            <a:gdLst/>
            <a:ahLst/>
            <a:cxnLst/>
            <a:rect r="r" b="b" t="t" l="l"/>
            <a:pathLst>
              <a:path h="4114800" w="3793097">
                <a:moveTo>
                  <a:pt x="0" y="0"/>
                </a:moveTo>
                <a:lnTo>
                  <a:pt x="3793098" y="0"/>
                </a:lnTo>
                <a:lnTo>
                  <a:pt x="37930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10642317" y="4340853"/>
            <a:ext cx="5479758" cy="4114800"/>
          </a:xfrm>
          <a:custGeom>
            <a:avLst/>
            <a:gdLst/>
            <a:ahLst/>
            <a:cxnLst/>
            <a:rect r="r" b="b" t="t" l="l"/>
            <a:pathLst>
              <a:path h="4114800" w="5479758">
                <a:moveTo>
                  <a:pt x="0" y="4114800"/>
                </a:moveTo>
                <a:lnTo>
                  <a:pt x="5479758" y="4114800"/>
                </a:lnTo>
                <a:lnTo>
                  <a:pt x="5479758"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27997" y="4577648"/>
            <a:ext cx="12832007" cy="1379355"/>
          </a:xfrm>
          <a:prstGeom prst="rect">
            <a:avLst/>
          </a:prstGeom>
        </p:spPr>
        <p:txBody>
          <a:bodyPr anchor="t" rtlCol="false" tIns="0" lIns="0" bIns="0" rIns="0">
            <a:spAutoFit/>
          </a:bodyPr>
          <a:lstStyle/>
          <a:p>
            <a:pPr algn="ctr">
              <a:lnSpc>
                <a:spcPts val="5159"/>
              </a:lnSpc>
            </a:pPr>
            <a:r>
              <a:rPr lang="en-US" b="true" sz="6448">
                <a:solidFill>
                  <a:srgbClr val="FFFFFF"/>
                </a:solidFill>
                <a:latin typeface="TT Autonomous Bold"/>
                <a:ea typeface="TT Autonomous Bold"/>
                <a:cs typeface="TT Autonomous Bold"/>
                <a:sym typeface="TT Autonomous Bold"/>
              </a:rPr>
              <a:t>FASHION MNIST</a:t>
            </a:r>
          </a:p>
          <a:p>
            <a:pPr algn="ctr">
              <a:lnSpc>
                <a:spcPts val="5159"/>
              </a:lnSpc>
            </a:pPr>
            <a:r>
              <a:rPr lang="en-US" b="true" sz="6448">
                <a:solidFill>
                  <a:srgbClr val="FFFFFF"/>
                </a:solidFill>
                <a:latin typeface="TT Autonomous Bold"/>
                <a:ea typeface="TT Autonomous Bold"/>
                <a:cs typeface="TT Autonomous Bold"/>
                <a:sym typeface="TT Autonomous Bold"/>
              </a:rPr>
              <a:t>CLASSIFICATION</a:t>
            </a:r>
          </a:p>
        </p:txBody>
      </p:sp>
      <p:sp>
        <p:nvSpPr>
          <p:cNvPr name="Freeform 7" id="7"/>
          <p:cNvSpPr/>
          <p:nvPr/>
        </p:nvSpPr>
        <p:spPr>
          <a:xfrm flipH="false" flipV="false" rot="-5400000">
            <a:off x="-5616521" y="-927000"/>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8"/>
            <a:stretch>
              <a:fillRect l="0" t="0" r="0" b="0"/>
            </a:stretch>
          </a:blipFill>
        </p:spPr>
      </p:sp>
      <p:sp>
        <p:nvSpPr>
          <p:cNvPr name="Freeform 8" id="8"/>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9"/>
            <a:stretch>
              <a:fillRect l="0" t="0" r="0" b="0"/>
            </a:stretch>
          </a:blipFill>
        </p:spPr>
      </p:sp>
      <p:sp>
        <p:nvSpPr>
          <p:cNvPr name="TextBox 9" id="9"/>
          <p:cNvSpPr txBox="true"/>
          <p:nvPr/>
        </p:nvSpPr>
        <p:spPr>
          <a:xfrm rot="0">
            <a:off x="5874232" y="6426828"/>
            <a:ext cx="6757113" cy="601345"/>
          </a:xfrm>
          <a:prstGeom prst="rect">
            <a:avLst/>
          </a:prstGeom>
        </p:spPr>
        <p:txBody>
          <a:bodyPr anchor="t" rtlCol="false" tIns="0" lIns="0" bIns="0" rIns="0">
            <a:spAutoFit/>
          </a:bodyPr>
          <a:lstStyle/>
          <a:p>
            <a:pPr algn="ctr">
              <a:lnSpc>
                <a:spcPts val="2300"/>
              </a:lnSpc>
            </a:pPr>
            <a:r>
              <a:rPr lang="en-US" sz="2300" spc="52">
                <a:solidFill>
                  <a:srgbClr val="FFFFFF"/>
                </a:solidFill>
                <a:latin typeface="Neue Machina"/>
                <a:ea typeface="Neue Machina"/>
                <a:cs typeface="Neue Machina"/>
                <a:sym typeface="Neue Machina"/>
              </a:rPr>
              <a:t>Presented by Muhammad Khalid Al Ghifari</a:t>
            </a:r>
          </a:p>
          <a:p>
            <a:pPr algn="ctr">
              <a:lnSpc>
                <a:spcPts val="2300"/>
              </a:lnSpc>
            </a:pPr>
            <a:r>
              <a:rPr lang="en-US" sz="2300" spc="52">
                <a:solidFill>
                  <a:srgbClr val="FFFFFF"/>
                </a:solidFill>
                <a:latin typeface="Neue Machina"/>
                <a:ea typeface="Neue Machina"/>
                <a:cs typeface="Neue Machina"/>
                <a:sym typeface="Neue Machina"/>
              </a:rPr>
              <a:t>(2208107010044)</a:t>
            </a:r>
          </a:p>
        </p:txBody>
      </p:sp>
      <p:sp>
        <p:nvSpPr>
          <p:cNvPr name="TextBox 10" id="10"/>
          <p:cNvSpPr txBox="true"/>
          <p:nvPr/>
        </p:nvSpPr>
        <p:spPr>
          <a:xfrm rot="0">
            <a:off x="5765444" y="3757227"/>
            <a:ext cx="6757113" cy="315595"/>
          </a:xfrm>
          <a:prstGeom prst="rect">
            <a:avLst/>
          </a:prstGeom>
        </p:spPr>
        <p:txBody>
          <a:bodyPr anchor="t" rtlCol="false" tIns="0" lIns="0" bIns="0" rIns="0">
            <a:spAutoFit/>
          </a:bodyPr>
          <a:lstStyle/>
          <a:p>
            <a:pPr algn="ctr">
              <a:lnSpc>
                <a:spcPts val="2300"/>
              </a:lnSpc>
            </a:pPr>
            <a:r>
              <a:rPr lang="en-US" sz="2300" spc="52">
                <a:solidFill>
                  <a:srgbClr val="FFFFFF"/>
                </a:solidFill>
                <a:latin typeface="Neue Machina"/>
                <a:ea typeface="Neue Machina"/>
                <a:cs typeface="Neue Machina"/>
                <a:sym typeface="Neue Machina"/>
              </a:rPr>
              <a:t>Implementasi CNN dengan TensorFlow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387099" y="4231639"/>
            <a:ext cx="9513802" cy="2223771"/>
          </a:xfrm>
          <a:prstGeom prst="rect">
            <a:avLst/>
          </a:prstGeom>
        </p:spPr>
        <p:txBody>
          <a:bodyPr anchor="t" rtlCol="false" tIns="0" lIns="0" bIns="0" rIns="0">
            <a:spAutoFit/>
          </a:bodyPr>
          <a:lstStyle/>
          <a:p>
            <a:pPr algn="ctr">
              <a:lnSpc>
                <a:spcPts val="8320"/>
              </a:lnSpc>
            </a:pPr>
            <a:r>
              <a:rPr lang="en-US" b="true" sz="10400">
                <a:solidFill>
                  <a:srgbClr val="FFFFFF"/>
                </a:solidFill>
                <a:latin typeface="TT Autonomous Bold"/>
                <a:ea typeface="TT Autonomous Bold"/>
                <a:cs typeface="TT Autonomous Bold"/>
                <a:sym typeface="TT Autonomous Bold"/>
              </a:rPr>
              <a:t>THANK</a:t>
            </a:r>
          </a:p>
          <a:p>
            <a:pPr algn="ctr">
              <a:lnSpc>
                <a:spcPts val="8320"/>
              </a:lnSpc>
            </a:pPr>
            <a:r>
              <a:rPr lang="en-US" b="true" sz="10400">
                <a:solidFill>
                  <a:srgbClr val="FFFFFF"/>
                </a:solidFill>
                <a:latin typeface="TT Autonomous Bold"/>
                <a:ea typeface="TT Autonomous Bold"/>
                <a:cs typeface="TT Autonomous Bold"/>
                <a:sym typeface="TT Autonomous Bold"/>
              </a:rPr>
              <a:t>YOU</a:t>
            </a:r>
          </a:p>
        </p:txBody>
      </p:sp>
      <p:sp>
        <p:nvSpPr>
          <p:cNvPr name="Freeform 5" id="5"/>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6" id="6"/>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7" id="7"/>
          <p:cNvSpPr/>
          <p:nvPr/>
        </p:nvSpPr>
        <p:spPr>
          <a:xfrm flipH="false" flipV="false" rot="0">
            <a:off x="5059553" y="3388244"/>
            <a:ext cx="7315200" cy="443345"/>
          </a:xfrm>
          <a:custGeom>
            <a:avLst/>
            <a:gdLst/>
            <a:ahLst/>
            <a:cxnLst/>
            <a:rect r="r" b="b" t="t" l="l"/>
            <a:pathLst>
              <a:path h="443345" w="7315200">
                <a:moveTo>
                  <a:pt x="0" y="0"/>
                </a:moveTo>
                <a:lnTo>
                  <a:pt x="7315200" y="0"/>
                </a:lnTo>
                <a:lnTo>
                  <a:pt x="7315200" y="443345"/>
                </a:lnTo>
                <a:lnTo>
                  <a:pt x="0" y="443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957488" y="2163727"/>
            <a:ext cx="1102065" cy="1224517"/>
          </a:xfrm>
          <a:custGeom>
            <a:avLst/>
            <a:gdLst/>
            <a:ahLst/>
            <a:cxnLst/>
            <a:rect r="r" b="b" t="t" l="l"/>
            <a:pathLst>
              <a:path h="1224517" w="1102065">
                <a:moveTo>
                  <a:pt x="0" y="0"/>
                </a:moveTo>
                <a:lnTo>
                  <a:pt x="1102065" y="0"/>
                </a:lnTo>
                <a:lnTo>
                  <a:pt x="1102065" y="1224517"/>
                </a:lnTo>
                <a:lnTo>
                  <a:pt x="0" y="1224517"/>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2990986" y="2070291"/>
            <a:ext cx="12306028" cy="1559052"/>
          </a:xfrm>
          <a:prstGeom prst="rect">
            <a:avLst/>
          </a:prstGeom>
        </p:spPr>
        <p:txBody>
          <a:bodyPr anchor="t" rtlCol="false" tIns="0" lIns="0" bIns="0" rIns="0">
            <a:spAutoFit/>
          </a:bodyPr>
          <a:lstStyle/>
          <a:p>
            <a:pPr algn="ctr">
              <a:lnSpc>
                <a:spcPts val="6444"/>
              </a:lnSpc>
            </a:pPr>
            <a:r>
              <a:rPr lang="en-US" sz="3600" b="true">
                <a:solidFill>
                  <a:srgbClr val="7AFFFF"/>
                </a:solidFill>
                <a:latin typeface="TT Autonomous Bold"/>
                <a:ea typeface="TT Autonomous Bold"/>
                <a:cs typeface="TT Autonomous Bold"/>
                <a:sym typeface="TT Autonomous Bold"/>
              </a:rPr>
              <a:t>Jenis Kasus </a:t>
            </a:r>
          </a:p>
          <a:p>
            <a:pPr algn="ctr">
              <a:lnSpc>
                <a:spcPts val="6444"/>
              </a:lnSpc>
            </a:pPr>
            <a:r>
              <a:rPr lang="en-US" sz="3600" b="true">
                <a:solidFill>
                  <a:srgbClr val="7AFFFF"/>
                </a:solidFill>
                <a:latin typeface="TT Autonomous Bold"/>
                <a:ea typeface="TT Autonomous Bold"/>
                <a:cs typeface="TT Autonomous Bold"/>
                <a:sym typeface="TT Autonomous Bold"/>
              </a:rPr>
              <a:t>Fashion MNIST Classification</a:t>
            </a:r>
          </a:p>
        </p:txBody>
      </p:sp>
      <p:sp>
        <p:nvSpPr>
          <p:cNvPr name="TextBox 23" id="23"/>
          <p:cNvSpPr txBox="true"/>
          <p:nvPr/>
        </p:nvSpPr>
        <p:spPr>
          <a:xfrm rot="0">
            <a:off x="6519341" y="997249"/>
            <a:ext cx="2080358" cy="331470"/>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Neue Machina Ultra-Bold"/>
                <a:ea typeface="Neue Machina Ultra-Bold"/>
                <a:cs typeface="Neue Machina Ultra-Bold"/>
                <a:sym typeface="Neue Machina Ultra-Bold"/>
              </a:rPr>
              <a:t>Jenis Kasus</a:t>
            </a:r>
          </a:p>
        </p:txBody>
      </p:sp>
      <p:sp>
        <p:nvSpPr>
          <p:cNvPr name="TextBox 24" id="24"/>
          <p:cNvSpPr txBox="true"/>
          <p:nvPr/>
        </p:nvSpPr>
        <p:spPr>
          <a:xfrm rot="0">
            <a:off x="3808606" y="3986023"/>
            <a:ext cx="10670788" cy="5246370"/>
          </a:xfrm>
          <a:prstGeom prst="rect">
            <a:avLst/>
          </a:prstGeom>
        </p:spPr>
        <p:txBody>
          <a:bodyPr anchor="t" rtlCol="false" tIns="0" lIns="0" bIns="0" rIns="0">
            <a:spAutoFit/>
          </a:bodyPr>
          <a:lstStyle/>
          <a:p>
            <a:pPr algn="just">
              <a:lnSpc>
                <a:spcPts val="3450"/>
              </a:lnSpc>
            </a:pPr>
            <a:r>
              <a:rPr lang="en-US" sz="2300" spc="52">
                <a:solidFill>
                  <a:srgbClr val="FFFFFF"/>
                </a:solidFill>
                <a:latin typeface="Neue Machina"/>
                <a:ea typeface="Neue Machina"/>
                <a:cs typeface="Neue Machina"/>
                <a:sym typeface="Neue Machina"/>
              </a:rPr>
              <a:t>   Proyek ini mengembangkan sistem klasifikasi otomatis untuk item fashion dengan memanfaatkan teknik deep learning, khususnya Convolutional Neural Network (CNN) yang memungkinkan sistem untuk belajar dan mengenali pola-pola  dalam gambar fashion secara otomatis.</a:t>
            </a:r>
          </a:p>
          <a:p>
            <a:pPr algn="just">
              <a:lnSpc>
                <a:spcPts val="3450"/>
              </a:lnSpc>
            </a:pPr>
            <a:r>
              <a:rPr lang="en-US" sz="2300" spc="52">
                <a:solidFill>
                  <a:srgbClr val="FFFFFF"/>
                </a:solidFill>
                <a:latin typeface="Neue Machina"/>
                <a:ea typeface="Neue Machina"/>
                <a:cs typeface="Neue Machina"/>
                <a:sym typeface="Neue Machina"/>
              </a:rPr>
              <a:t>  </a:t>
            </a:r>
            <a:r>
              <a:rPr lang="en-US" sz="2300" spc="52">
                <a:solidFill>
                  <a:srgbClr val="FFFFFF"/>
                </a:solidFill>
                <a:latin typeface="Neue Machina"/>
                <a:ea typeface="Neue Machina"/>
                <a:cs typeface="Neue Machina"/>
                <a:sym typeface="Neue Machina"/>
              </a:rPr>
              <a:t>Klasifikasi fashion merujuk pada kemampuan sistem untuk mengidentifikasi dan mengkategorikan berbagai jenis pakaian dan aksesoris dari gambar digital. Sistem ini bertujuan untuk memahami karakteristik visual dari setiap item fashion, seperti bentuk, pola, dan struktur, yang membedakan satu jenis pakaian dengan lainnya.</a:t>
            </a:r>
          </a:p>
          <a:p>
            <a:pPr algn="just">
              <a:lnSpc>
                <a:spcPts val="345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Freeform 22" id="22"/>
          <p:cNvSpPr/>
          <p:nvPr/>
        </p:nvSpPr>
        <p:spPr>
          <a:xfrm flipH="false" flipV="false" rot="0">
            <a:off x="10447546" y="2209766"/>
            <a:ext cx="6960427" cy="7048534"/>
          </a:xfrm>
          <a:custGeom>
            <a:avLst/>
            <a:gdLst/>
            <a:ahLst/>
            <a:cxnLst/>
            <a:rect r="r" b="b" t="t" l="l"/>
            <a:pathLst>
              <a:path h="7048534" w="6960427">
                <a:moveTo>
                  <a:pt x="0" y="0"/>
                </a:moveTo>
                <a:lnTo>
                  <a:pt x="6960426" y="0"/>
                </a:lnTo>
                <a:lnTo>
                  <a:pt x="6960426" y="7048534"/>
                </a:lnTo>
                <a:lnTo>
                  <a:pt x="0" y="7048534"/>
                </a:lnTo>
                <a:lnTo>
                  <a:pt x="0" y="0"/>
                </a:lnTo>
                <a:close/>
              </a:path>
            </a:pathLst>
          </a:custGeom>
          <a:blipFill>
            <a:blip r:embed="rId8"/>
            <a:stretch>
              <a:fillRect l="0" t="0" r="0" b="0"/>
            </a:stretch>
          </a:blipFill>
        </p:spPr>
      </p:sp>
      <p:sp>
        <p:nvSpPr>
          <p:cNvPr name="TextBox 23" id="23"/>
          <p:cNvSpPr txBox="true"/>
          <p:nvPr/>
        </p:nvSpPr>
        <p:spPr>
          <a:xfrm rot="0">
            <a:off x="162498" y="2762277"/>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Dataset Fashion MNIST</a:t>
            </a:r>
          </a:p>
        </p:txBody>
      </p:sp>
      <p:sp>
        <p:nvSpPr>
          <p:cNvPr name="TextBox 24" id="24"/>
          <p:cNvSpPr txBox="true"/>
          <p:nvPr/>
        </p:nvSpPr>
        <p:spPr>
          <a:xfrm rot="0">
            <a:off x="8895394" y="997249"/>
            <a:ext cx="2080358" cy="331470"/>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Neue Machina Ultra-Bold"/>
                <a:ea typeface="Neue Machina Ultra-Bold"/>
                <a:cs typeface="Neue Machina Ultra-Bold"/>
                <a:sym typeface="Neue Machina Ultra-Bold"/>
              </a:rPr>
              <a:t>Dataset</a:t>
            </a:r>
          </a:p>
        </p:txBody>
      </p:sp>
      <p:sp>
        <p:nvSpPr>
          <p:cNvPr name="TextBox 25" id="25"/>
          <p:cNvSpPr txBox="true"/>
          <p:nvPr/>
        </p:nvSpPr>
        <p:spPr>
          <a:xfrm rot="0">
            <a:off x="1028700" y="3841265"/>
            <a:ext cx="9418846" cy="174117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Link: </a:t>
            </a:r>
          </a:p>
          <a:p>
            <a:pPr algn="l">
              <a:lnSpc>
                <a:spcPts val="3450"/>
              </a:lnSpc>
            </a:pPr>
            <a:r>
              <a:rPr lang="en-US" sz="2300" spc="52" u="sng">
                <a:solidFill>
                  <a:srgbClr val="FFFFFF"/>
                </a:solidFill>
                <a:latin typeface="Neue Machina"/>
                <a:ea typeface="Neue Machina"/>
                <a:cs typeface="Neue Machina"/>
                <a:sym typeface="Neue Machina"/>
                <a:hlinkClick r:id="rId9" tooltip="https://github.com/zalandoresearch/fashion-mnist"/>
              </a:rPr>
              <a:t>https://github.com/zalandoresearch/fashion-mnist</a:t>
            </a:r>
          </a:p>
          <a:p>
            <a:pPr algn="l">
              <a:lnSpc>
                <a:spcPts val="3450"/>
              </a:lnSpc>
            </a:pPr>
          </a:p>
          <a:p>
            <a:pPr algn="l">
              <a:lnSpc>
                <a:spcPts val="3450"/>
              </a:lnSpc>
            </a:pPr>
          </a:p>
        </p:txBody>
      </p:sp>
      <p:sp>
        <p:nvSpPr>
          <p:cNvPr name="TextBox 26" id="26"/>
          <p:cNvSpPr txBox="true"/>
          <p:nvPr/>
        </p:nvSpPr>
        <p:spPr>
          <a:xfrm rot="0">
            <a:off x="1028700" y="5068084"/>
            <a:ext cx="9418846" cy="1741170"/>
          </a:xfrm>
          <a:prstGeom prst="rect">
            <a:avLst/>
          </a:prstGeom>
        </p:spPr>
        <p:txBody>
          <a:bodyPr anchor="t" rtlCol="false" tIns="0" lIns="0" bIns="0" rIns="0">
            <a:spAutoFit/>
          </a:bodyPr>
          <a:lstStyle/>
          <a:p>
            <a:pPr algn="l">
              <a:lnSpc>
                <a:spcPts val="3450"/>
              </a:lnSpc>
              <a:spcBef>
                <a:spcPct val="0"/>
              </a:spcBef>
            </a:pPr>
            <a:r>
              <a:rPr lang="en-US" sz="2300" spc="52">
                <a:solidFill>
                  <a:srgbClr val="FFFFFF"/>
                </a:solidFill>
                <a:latin typeface="Neue Machina"/>
                <a:ea typeface="Neue Machina"/>
                <a:cs typeface="Neue Machina"/>
                <a:sym typeface="Neue Machina"/>
              </a:rPr>
              <a:t>Total Data: 70,000 gambar grayscale</a:t>
            </a:r>
          </a:p>
          <a:p>
            <a:pPr algn="l">
              <a:lnSpc>
                <a:spcPts val="3450"/>
              </a:lnSpc>
              <a:spcBef>
                <a:spcPct val="0"/>
              </a:spcBef>
            </a:pPr>
            <a:r>
              <a:rPr lang="en-US" sz="2300" spc="52">
                <a:solidFill>
                  <a:srgbClr val="FFFFFF"/>
                </a:solidFill>
                <a:latin typeface="Neue Machina"/>
                <a:ea typeface="Neue Machina"/>
                <a:cs typeface="Neue Machina"/>
                <a:sym typeface="Neue Machina"/>
              </a:rPr>
              <a:t>Training: 60,000 gambar</a:t>
            </a:r>
          </a:p>
          <a:p>
            <a:pPr algn="l">
              <a:lnSpc>
                <a:spcPts val="3450"/>
              </a:lnSpc>
              <a:spcBef>
                <a:spcPct val="0"/>
              </a:spcBef>
            </a:pPr>
            <a:r>
              <a:rPr lang="en-US" sz="2300" spc="52">
                <a:solidFill>
                  <a:srgbClr val="FFFFFF"/>
                </a:solidFill>
                <a:latin typeface="Neue Machina"/>
                <a:ea typeface="Neue Machina"/>
                <a:cs typeface="Neue Machina"/>
                <a:sym typeface="Neue Machina"/>
              </a:rPr>
              <a:t>Testing: 10,000 gambar</a:t>
            </a:r>
          </a:p>
          <a:p>
            <a:pPr algn="l">
              <a:lnSpc>
                <a:spcPts val="3450"/>
              </a:lnSpc>
              <a:spcBef>
                <a:spcPct val="0"/>
              </a:spcBef>
            </a:pPr>
            <a:r>
              <a:rPr lang="en-US" sz="2300" spc="52">
                <a:solidFill>
                  <a:srgbClr val="FFFFFF"/>
                </a:solidFill>
                <a:latin typeface="Neue Machina"/>
                <a:ea typeface="Neue Machina"/>
                <a:cs typeface="Neue Machina"/>
                <a:sym typeface="Neue Machina"/>
              </a:rPr>
              <a:t>Ukuran Gambar: 28x28 piksel</a:t>
            </a:r>
          </a:p>
        </p:txBody>
      </p:sp>
      <p:sp>
        <p:nvSpPr>
          <p:cNvPr name="TextBox 27" id="27"/>
          <p:cNvSpPr txBox="true"/>
          <p:nvPr/>
        </p:nvSpPr>
        <p:spPr>
          <a:xfrm rot="0">
            <a:off x="1028700" y="7207350"/>
            <a:ext cx="7395854" cy="1303020"/>
          </a:xfrm>
          <a:prstGeom prst="rect">
            <a:avLst/>
          </a:prstGeom>
        </p:spPr>
        <p:txBody>
          <a:bodyPr anchor="t" rtlCol="false" tIns="0" lIns="0" bIns="0" rIns="0">
            <a:spAutoFit/>
          </a:bodyPr>
          <a:lstStyle/>
          <a:p>
            <a:pPr algn="l">
              <a:lnSpc>
                <a:spcPts val="3450"/>
              </a:lnSpc>
              <a:spcBef>
                <a:spcPct val="0"/>
              </a:spcBef>
            </a:pPr>
            <a:r>
              <a:rPr lang="en-US" sz="2300" spc="52">
                <a:solidFill>
                  <a:srgbClr val="FFFFFF"/>
                </a:solidFill>
                <a:latin typeface="Neue Machina"/>
                <a:ea typeface="Neue Machina"/>
                <a:cs typeface="Neue Machina"/>
                <a:sym typeface="Neue Machina"/>
              </a:rPr>
              <a:t>Kategori yang diklasifikasikan:</a:t>
            </a:r>
          </a:p>
          <a:p>
            <a:pPr algn="l">
              <a:lnSpc>
                <a:spcPts val="3450"/>
              </a:lnSpc>
              <a:spcBef>
                <a:spcPct val="0"/>
              </a:spcBef>
            </a:pPr>
            <a:r>
              <a:rPr lang="en-US" sz="2300" spc="52">
                <a:solidFill>
                  <a:srgbClr val="FFFFFF"/>
                </a:solidFill>
                <a:latin typeface="Neue Machina"/>
                <a:ea typeface="Neue Machina"/>
                <a:cs typeface="Neue Machina"/>
                <a:sym typeface="Neue Machina"/>
              </a:rPr>
              <a:t> T-shirt/top, Trouser, Pullover, Dress, Coat, Sandal, Shirt, Sneaker, Bag, dan Ankle boot.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1325813" y="4646149"/>
            <a:ext cx="10922401" cy="6732171"/>
          </a:xfrm>
          <a:custGeom>
            <a:avLst/>
            <a:gdLst/>
            <a:ahLst/>
            <a:cxnLst/>
            <a:rect r="r" b="b" t="t" l="l"/>
            <a:pathLst>
              <a:path h="6732171" w="10922401">
                <a:moveTo>
                  <a:pt x="0" y="6732171"/>
                </a:moveTo>
                <a:lnTo>
                  <a:pt x="10922401" y="6732171"/>
                </a:lnTo>
                <a:lnTo>
                  <a:pt x="10922401" y="0"/>
                </a:lnTo>
                <a:lnTo>
                  <a:pt x="0" y="0"/>
                </a:lnTo>
                <a:lnTo>
                  <a:pt x="0" y="67321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784974" y="805471"/>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4387099" y="2575985"/>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Jumlah Fitur dan label</a:t>
            </a:r>
          </a:p>
        </p:txBody>
      </p:sp>
      <p:sp>
        <p:nvSpPr>
          <p:cNvPr name="TextBox 23" id="23"/>
          <p:cNvSpPr txBox="true"/>
          <p:nvPr/>
        </p:nvSpPr>
        <p:spPr>
          <a:xfrm rot="0">
            <a:off x="11271447" y="997249"/>
            <a:ext cx="2080358" cy="331470"/>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Neue Machina Ultra-Bold"/>
                <a:ea typeface="Neue Machina Ultra-Bold"/>
                <a:cs typeface="Neue Machina Ultra-Bold"/>
                <a:sym typeface="Neue Machina Ultra-Bold"/>
              </a:rPr>
              <a:t>Fitur &amp; label</a:t>
            </a:r>
          </a:p>
        </p:txBody>
      </p:sp>
      <p:sp>
        <p:nvSpPr>
          <p:cNvPr name="TextBox 24" id="24"/>
          <p:cNvSpPr txBox="true"/>
          <p:nvPr/>
        </p:nvSpPr>
        <p:spPr>
          <a:xfrm rot="0">
            <a:off x="5216526" y="3797090"/>
            <a:ext cx="12714407" cy="86487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Jumlah Fitur:</a:t>
            </a:r>
          </a:p>
          <a:p>
            <a:pPr algn="l">
              <a:lnSpc>
                <a:spcPts val="3450"/>
              </a:lnSpc>
            </a:pPr>
            <a:r>
              <a:rPr lang="en-US" sz="2300" spc="52">
                <a:solidFill>
                  <a:srgbClr val="FFFFFF"/>
                </a:solidFill>
                <a:latin typeface="Neue Machina"/>
                <a:ea typeface="Neue Machina"/>
                <a:cs typeface="Neue Machina"/>
                <a:sym typeface="Neue Machina"/>
              </a:rPr>
              <a:t>784 (28×28 piksel)</a:t>
            </a:r>
          </a:p>
        </p:txBody>
      </p:sp>
      <p:sp>
        <p:nvSpPr>
          <p:cNvPr name="Freeform 25" id="25"/>
          <p:cNvSpPr/>
          <p:nvPr/>
        </p:nvSpPr>
        <p:spPr>
          <a:xfrm flipH="false" flipV="false" rot="0">
            <a:off x="3928637" y="3654215"/>
            <a:ext cx="1234018" cy="1226820"/>
          </a:xfrm>
          <a:custGeom>
            <a:avLst/>
            <a:gdLst/>
            <a:ahLst/>
            <a:cxnLst/>
            <a:rect r="r" b="b" t="t" l="l"/>
            <a:pathLst>
              <a:path h="1226820" w="1234018">
                <a:moveTo>
                  <a:pt x="0" y="0"/>
                </a:moveTo>
                <a:lnTo>
                  <a:pt x="1234018" y="0"/>
                </a:lnTo>
                <a:lnTo>
                  <a:pt x="1234018" y="1226820"/>
                </a:lnTo>
                <a:lnTo>
                  <a:pt x="0" y="1226820"/>
                </a:lnTo>
                <a:lnTo>
                  <a:pt x="0" y="0"/>
                </a:lnTo>
                <a:close/>
              </a:path>
            </a:pathLst>
          </a:custGeom>
          <a:blipFill>
            <a:blip r:embed="rId8"/>
            <a:stretch>
              <a:fillRect l="0" t="0" r="0" b="0"/>
            </a:stretch>
          </a:blipFill>
        </p:spPr>
      </p:sp>
      <p:sp>
        <p:nvSpPr>
          <p:cNvPr name="TextBox 26" id="26"/>
          <p:cNvSpPr txBox="true"/>
          <p:nvPr/>
        </p:nvSpPr>
        <p:spPr>
          <a:xfrm rot="0">
            <a:off x="5216526" y="5253152"/>
            <a:ext cx="12714407" cy="86487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Jumlah Label:</a:t>
            </a:r>
          </a:p>
          <a:p>
            <a:pPr algn="l">
              <a:lnSpc>
                <a:spcPts val="3450"/>
              </a:lnSpc>
            </a:pPr>
            <a:r>
              <a:rPr lang="en-US" sz="2300" spc="52">
                <a:solidFill>
                  <a:srgbClr val="FFFFFF"/>
                </a:solidFill>
                <a:latin typeface="Neue Machina"/>
                <a:ea typeface="Neue Machina"/>
                <a:cs typeface="Neue Machina"/>
                <a:sym typeface="Neue Machina"/>
              </a:rPr>
              <a:t>10 Kelas</a:t>
            </a:r>
          </a:p>
        </p:txBody>
      </p:sp>
      <p:sp>
        <p:nvSpPr>
          <p:cNvPr name="Freeform 27" id="27"/>
          <p:cNvSpPr/>
          <p:nvPr/>
        </p:nvSpPr>
        <p:spPr>
          <a:xfrm flipH="false" flipV="false" rot="0">
            <a:off x="3928637" y="5110277"/>
            <a:ext cx="1234018" cy="1226820"/>
          </a:xfrm>
          <a:custGeom>
            <a:avLst/>
            <a:gdLst/>
            <a:ahLst/>
            <a:cxnLst/>
            <a:rect r="r" b="b" t="t" l="l"/>
            <a:pathLst>
              <a:path h="1226820" w="1234018">
                <a:moveTo>
                  <a:pt x="0" y="0"/>
                </a:moveTo>
                <a:lnTo>
                  <a:pt x="1234018" y="0"/>
                </a:lnTo>
                <a:lnTo>
                  <a:pt x="1234018" y="1226820"/>
                </a:lnTo>
                <a:lnTo>
                  <a:pt x="0" y="1226820"/>
                </a:lnTo>
                <a:lnTo>
                  <a:pt x="0" y="0"/>
                </a:lnTo>
                <a:close/>
              </a:path>
            </a:pathLst>
          </a:custGeom>
          <a:blipFill>
            <a:blip r:embed="rId8"/>
            <a:stretch>
              <a:fillRect l="0" t="0" r="0" b="0"/>
            </a:stretch>
          </a:blipFill>
        </p:spPr>
      </p:sp>
      <p:sp>
        <p:nvSpPr>
          <p:cNvPr name="TextBox 28" id="28"/>
          <p:cNvSpPr txBox="true"/>
          <p:nvPr/>
        </p:nvSpPr>
        <p:spPr>
          <a:xfrm rot="0">
            <a:off x="5216526" y="6709215"/>
            <a:ext cx="14980824" cy="305562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Kelas:</a:t>
            </a:r>
          </a:p>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T-shirt/top</a:t>
            </a:r>
          </a:p>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Trouser</a:t>
            </a:r>
          </a:p>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Pullover</a:t>
            </a:r>
          </a:p>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Dress</a:t>
            </a:r>
          </a:p>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Coat</a:t>
            </a:r>
          </a:p>
          <a:p>
            <a:pPr algn="l">
              <a:lnSpc>
                <a:spcPts val="3450"/>
              </a:lnSpc>
            </a:pPr>
          </a:p>
        </p:txBody>
      </p:sp>
      <p:sp>
        <p:nvSpPr>
          <p:cNvPr name="Freeform 29" id="29"/>
          <p:cNvSpPr/>
          <p:nvPr/>
        </p:nvSpPr>
        <p:spPr>
          <a:xfrm flipH="false" flipV="false" rot="0">
            <a:off x="3928637" y="6785415"/>
            <a:ext cx="1234018" cy="1226820"/>
          </a:xfrm>
          <a:custGeom>
            <a:avLst/>
            <a:gdLst/>
            <a:ahLst/>
            <a:cxnLst/>
            <a:rect r="r" b="b" t="t" l="l"/>
            <a:pathLst>
              <a:path h="1226820" w="1234018">
                <a:moveTo>
                  <a:pt x="0" y="0"/>
                </a:moveTo>
                <a:lnTo>
                  <a:pt x="1234018" y="0"/>
                </a:lnTo>
                <a:lnTo>
                  <a:pt x="1234018" y="1226819"/>
                </a:lnTo>
                <a:lnTo>
                  <a:pt x="0" y="1226819"/>
                </a:lnTo>
                <a:lnTo>
                  <a:pt x="0" y="0"/>
                </a:lnTo>
                <a:close/>
              </a:path>
            </a:pathLst>
          </a:custGeom>
          <a:blipFill>
            <a:blip r:embed="rId8"/>
            <a:stretch>
              <a:fillRect l="0" t="0" r="0" b="0"/>
            </a:stretch>
          </a:blipFill>
        </p:spPr>
      </p:sp>
      <p:sp>
        <p:nvSpPr>
          <p:cNvPr name="TextBox 30" id="30"/>
          <p:cNvSpPr txBox="true"/>
          <p:nvPr/>
        </p:nvSpPr>
        <p:spPr>
          <a:xfrm rot="0">
            <a:off x="8246942" y="7147365"/>
            <a:ext cx="14980824" cy="261747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6. Sandal</a:t>
            </a:r>
          </a:p>
          <a:p>
            <a:pPr algn="l">
              <a:lnSpc>
                <a:spcPts val="3450"/>
              </a:lnSpc>
            </a:pPr>
            <a:r>
              <a:rPr lang="en-US" sz="2300" spc="52">
                <a:solidFill>
                  <a:srgbClr val="FFFFFF"/>
                </a:solidFill>
                <a:latin typeface="Neue Machina"/>
                <a:ea typeface="Neue Machina"/>
                <a:cs typeface="Neue Machina"/>
                <a:sym typeface="Neue Machina"/>
              </a:rPr>
              <a:t>7. S</a:t>
            </a:r>
            <a:r>
              <a:rPr lang="en-US" sz="2300" spc="52">
                <a:solidFill>
                  <a:srgbClr val="FFFFFF"/>
                </a:solidFill>
                <a:latin typeface="Neue Machina"/>
                <a:ea typeface="Neue Machina"/>
                <a:cs typeface="Neue Machina"/>
                <a:sym typeface="Neue Machina"/>
              </a:rPr>
              <a:t>hirt</a:t>
            </a:r>
          </a:p>
          <a:p>
            <a:pPr algn="l">
              <a:lnSpc>
                <a:spcPts val="3450"/>
              </a:lnSpc>
            </a:pPr>
            <a:r>
              <a:rPr lang="en-US" sz="2300" spc="52">
                <a:solidFill>
                  <a:srgbClr val="FFFFFF"/>
                </a:solidFill>
                <a:latin typeface="Neue Machina"/>
                <a:ea typeface="Neue Machina"/>
                <a:cs typeface="Neue Machina"/>
                <a:sym typeface="Neue Machina"/>
              </a:rPr>
              <a:t>8. </a:t>
            </a:r>
            <a:r>
              <a:rPr lang="en-US" sz="2300" spc="52">
                <a:solidFill>
                  <a:srgbClr val="FFFFFF"/>
                </a:solidFill>
                <a:latin typeface="Neue Machina"/>
                <a:ea typeface="Neue Machina"/>
                <a:cs typeface="Neue Machina"/>
                <a:sym typeface="Neue Machina"/>
              </a:rPr>
              <a:t>Sneak</a:t>
            </a:r>
            <a:r>
              <a:rPr lang="en-US" sz="2300" spc="52">
                <a:solidFill>
                  <a:srgbClr val="FFFFFF"/>
                </a:solidFill>
                <a:latin typeface="Neue Machina"/>
                <a:ea typeface="Neue Machina"/>
                <a:cs typeface="Neue Machina"/>
                <a:sym typeface="Neue Machina"/>
              </a:rPr>
              <a:t>er</a:t>
            </a:r>
          </a:p>
          <a:p>
            <a:pPr algn="l">
              <a:lnSpc>
                <a:spcPts val="3450"/>
              </a:lnSpc>
            </a:pPr>
            <a:r>
              <a:rPr lang="en-US" sz="2300" spc="52">
                <a:solidFill>
                  <a:srgbClr val="FFFFFF"/>
                </a:solidFill>
                <a:latin typeface="Neue Machina"/>
                <a:ea typeface="Neue Machina"/>
                <a:cs typeface="Neue Machina"/>
                <a:sym typeface="Neue Machina"/>
              </a:rPr>
              <a:t>9. </a:t>
            </a:r>
            <a:r>
              <a:rPr lang="en-US" sz="2300" spc="52">
                <a:solidFill>
                  <a:srgbClr val="FFFFFF"/>
                </a:solidFill>
                <a:latin typeface="Neue Machina"/>
                <a:ea typeface="Neue Machina"/>
                <a:cs typeface="Neue Machina"/>
                <a:sym typeface="Neue Machina"/>
              </a:rPr>
              <a:t>Bag</a:t>
            </a:r>
          </a:p>
          <a:p>
            <a:pPr algn="l">
              <a:lnSpc>
                <a:spcPts val="3450"/>
              </a:lnSpc>
            </a:pPr>
            <a:r>
              <a:rPr lang="en-US" sz="2300" spc="52">
                <a:solidFill>
                  <a:srgbClr val="FFFFFF"/>
                </a:solidFill>
                <a:latin typeface="Neue Machina"/>
                <a:ea typeface="Neue Machina"/>
                <a:cs typeface="Neue Machina"/>
                <a:sym typeface="Neue Machina"/>
              </a:rPr>
              <a:t>10. </a:t>
            </a:r>
            <a:r>
              <a:rPr lang="en-US" sz="2300" spc="52">
                <a:solidFill>
                  <a:srgbClr val="FFFFFF"/>
                </a:solidFill>
                <a:latin typeface="Neue Machina"/>
                <a:ea typeface="Neue Machina"/>
                <a:cs typeface="Neue Machina"/>
                <a:sym typeface="Neue Machina"/>
              </a:rPr>
              <a:t>Ankl</a:t>
            </a:r>
            <a:r>
              <a:rPr lang="en-US" sz="2300" spc="52">
                <a:solidFill>
                  <a:srgbClr val="FFFFFF"/>
                </a:solidFill>
                <a:latin typeface="Neue Machina"/>
                <a:ea typeface="Neue Machina"/>
                <a:cs typeface="Neue Machina"/>
                <a:sym typeface="Neue Machina"/>
              </a:rPr>
              <a:t>e boot</a:t>
            </a:r>
          </a:p>
          <a:p>
            <a:pPr algn="l">
              <a:lnSpc>
                <a:spcPts val="345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1325813" y="4646149"/>
            <a:ext cx="10922401" cy="6732171"/>
          </a:xfrm>
          <a:custGeom>
            <a:avLst/>
            <a:gdLst/>
            <a:ahLst/>
            <a:cxnLst/>
            <a:rect r="r" b="b" t="t" l="l"/>
            <a:pathLst>
              <a:path h="6732171" w="10922401">
                <a:moveTo>
                  <a:pt x="0" y="6732171"/>
                </a:moveTo>
                <a:lnTo>
                  <a:pt x="10922401" y="6732171"/>
                </a:lnTo>
                <a:lnTo>
                  <a:pt x="10922401" y="0"/>
                </a:lnTo>
                <a:lnTo>
                  <a:pt x="0" y="0"/>
                </a:lnTo>
                <a:lnTo>
                  <a:pt x="0" y="67321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784974" y="805471"/>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3542305"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1204702" y="817434"/>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Freeform 22" id="22"/>
          <p:cNvSpPr/>
          <p:nvPr/>
        </p:nvSpPr>
        <p:spPr>
          <a:xfrm flipH="false" flipV="false" rot="0">
            <a:off x="164523" y="5891431"/>
            <a:ext cx="10432625" cy="2449805"/>
          </a:xfrm>
          <a:custGeom>
            <a:avLst/>
            <a:gdLst/>
            <a:ahLst/>
            <a:cxnLst/>
            <a:rect r="r" b="b" t="t" l="l"/>
            <a:pathLst>
              <a:path h="2449805" w="10432625">
                <a:moveTo>
                  <a:pt x="0" y="0"/>
                </a:moveTo>
                <a:lnTo>
                  <a:pt x="10432625" y="0"/>
                </a:lnTo>
                <a:lnTo>
                  <a:pt x="10432625" y="2449805"/>
                </a:lnTo>
                <a:lnTo>
                  <a:pt x="0" y="2449805"/>
                </a:lnTo>
                <a:lnTo>
                  <a:pt x="0" y="0"/>
                </a:lnTo>
                <a:close/>
              </a:path>
            </a:pathLst>
          </a:custGeom>
          <a:blipFill>
            <a:blip r:embed="rId8"/>
            <a:stretch>
              <a:fillRect l="0" t="0" r="0" b="-1672"/>
            </a:stretch>
          </a:blipFill>
        </p:spPr>
      </p:sp>
      <p:sp>
        <p:nvSpPr>
          <p:cNvPr name="TextBox 23" id="23"/>
          <p:cNvSpPr txBox="true"/>
          <p:nvPr/>
        </p:nvSpPr>
        <p:spPr>
          <a:xfrm rot="0">
            <a:off x="4135387" y="2296752"/>
            <a:ext cx="10538406" cy="77343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Jenis Jaringan Saraf Tiruan yang digunakan</a:t>
            </a:r>
          </a:p>
        </p:txBody>
      </p:sp>
      <p:sp>
        <p:nvSpPr>
          <p:cNvPr name="TextBox 24" id="24"/>
          <p:cNvSpPr txBox="true"/>
          <p:nvPr/>
        </p:nvSpPr>
        <p:spPr>
          <a:xfrm rot="0">
            <a:off x="13609003" y="1006265"/>
            <a:ext cx="2080358" cy="331470"/>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Neue Machina Ultra-Bold"/>
                <a:ea typeface="Neue Machina Ultra-Bold"/>
                <a:cs typeface="Neue Machina Ultra-Bold"/>
                <a:sym typeface="Neue Machina Ultra-Bold"/>
              </a:rPr>
              <a:t>Jenis JST</a:t>
            </a:r>
          </a:p>
        </p:txBody>
      </p:sp>
      <p:sp>
        <p:nvSpPr>
          <p:cNvPr name="TextBox 25" id="25"/>
          <p:cNvSpPr txBox="true"/>
          <p:nvPr/>
        </p:nvSpPr>
        <p:spPr>
          <a:xfrm rot="0">
            <a:off x="164523" y="3596231"/>
            <a:ext cx="10559290" cy="1885626"/>
          </a:xfrm>
          <a:prstGeom prst="rect">
            <a:avLst/>
          </a:prstGeom>
        </p:spPr>
        <p:txBody>
          <a:bodyPr anchor="t" rtlCol="false" tIns="0" lIns="0" bIns="0" rIns="0">
            <a:spAutoFit/>
          </a:bodyPr>
          <a:lstStyle/>
          <a:p>
            <a:pPr algn="l">
              <a:lnSpc>
                <a:spcPts val="2983"/>
              </a:lnSpc>
            </a:pPr>
            <a:r>
              <a:rPr lang="en-US" sz="1989" spc="45">
                <a:solidFill>
                  <a:srgbClr val="FFFFFF"/>
                </a:solidFill>
                <a:latin typeface="Neue Machina"/>
                <a:ea typeface="Neue Machina"/>
                <a:cs typeface="Neue Machina"/>
                <a:sym typeface="Neue Machina"/>
              </a:rPr>
              <a:t>Convolutional Neural Network (CNN) merupakan jenis arsitektur jaringan saraf tiruan yang digunakan dalam proyek ini karena melibatkan penggunaan lapisan konvolusional. CNN sangat efektif untuk pengolahan gambar fashion, yang membuatnya menjadi pilihan yang tepat untuk tugas klasifikasi pakaian.</a:t>
            </a:r>
          </a:p>
        </p:txBody>
      </p:sp>
      <p:sp>
        <p:nvSpPr>
          <p:cNvPr name="TextBox 26" id="26"/>
          <p:cNvSpPr txBox="true"/>
          <p:nvPr/>
        </p:nvSpPr>
        <p:spPr>
          <a:xfrm rot="0">
            <a:off x="11234166" y="3583193"/>
            <a:ext cx="6830031" cy="5675107"/>
          </a:xfrm>
          <a:prstGeom prst="rect">
            <a:avLst/>
          </a:prstGeom>
        </p:spPr>
        <p:txBody>
          <a:bodyPr anchor="t" rtlCol="false" tIns="0" lIns="0" bIns="0" rIns="0">
            <a:spAutoFit/>
          </a:bodyPr>
          <a:lstStyle/>
          <a:p>
            <a:pPr algn="l">
              <a:lnSpc>
                <a:spcPts val="2983"/>
              </a:lnSpc>
            </a:pPr>
            <a:r>
              <a:rPr lang="en-US" sz="1989" spc="45">
                <a:solidFill>
                  <a:srgbClr val="FFFFFF"/>
                </a:solidFill>
                <a:latin typeface="Neue Machina"/>
                <a:ea typeface="Neue Machina"/>
                <a:cs typeface="Neue Machina"/>
                <a:sym typeface="Neue Machina"/>
              </a:rPr>
              <a:t>1.Input Layer (Biru):</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Gambar fashion 28x28x1 (grayscale)</a:t>
            </a:r>
          </a:p>
          <a:p>
            <a:pPr algn="l">
              <a:lnSpc>
                <a:spcPts val="2983"/>
              </a:lnSpc>
            </a:pPr>
            <a:r>
              <a:rPr lang="en-US" sz="1989" spc="45">
                <a:solidFill>
                  <a:srgbClr val="FFFFFF"/>
                </a:solidFill>
                <a:latin typeface="Neue Machina"/>
                <a:ea typeface="Neue Machina"/>
                <a:cs typeface="Neue Machina"/>
                <a:sym typeface="Neue Machina"/>
              </a:rPr>
              <a:t>2.</a:t>
            </a:r>
            <a:r>
              <a:rPr lang="en-US" sz="1989" spc="45">
                <a:solidFill>
                  <a:srgbClr val="FFFFFF"/>
                </a:solidFill>
                <a:latin typeface="Neue Machina"/>
                <a:ea typeface="Neue Machina"/>
                <a:cs typeface="Neue Machina"/>
                <a:sym typeface="Neue Machina"/>
              </a:rPr>
              <a:t>Convolutional Blocks (Orange):</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Conv1: 32 filters</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Conv2: 64 filters</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Conv3: 128 filters Setiap blok termasuk BatchNorm, MaxPool, dan Dropout</a:t>
            </a:r>
          </a:p>
          <a:p>
            <a:pPr algn="l">
              <a:lnSpc>
                <a:spcPts val="2983"/>
              </a:lnSpc>
            </a:pPr>
            <a:r>
              <a:rPr lang="en-US" sz="1989" spc="45">
                <a:solidFill>
                  <a:srgbClr val="FFFFFF"/>
                </a:solidFill>
                <a:latin typeface="Neue Machina"/>
                <a:ea typeface="Neue Machina"/>
                <a:cs typeface="Neue Machina"/>
                <a:sym typeface="Neue Machina"/>
              </a:rPr>
              <a:t>3.</a:t>
            </a:r>
            <a:r>
              <a:rPr lang="en-US" sz="1989" spc="45">
                <a:solidFill>
                  <a:srgbClr val="FFFFFF"/>
                </a:solidFill>
                <a:latin typeface="Neue Machina"/>
                <a:ea typeface="Neue Machina"/>
                <a:cs typeface="Neue Machina"/>
                <a:sym typeface="Neue Machina"/>
              </a:rPr>
              <a:t>Flatten Layer (Hijau):</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Mengubah feature maps menjadi vector</a:t>
            </a:r>
          </a:p>
          <a:p>
            <a:pPr algn="l">
              <a:lnSpc>
                <a:spcPts val="2983"/>
              </a:lnSpc>
            </a:pPr>
            <a:r>
              <a:rPr lang="en-US" sz="1989" spc="45">
                <a:solidFill>
                  <a:srgbClr val="FFFFFF"/>
                </a:solidFill>
                <a:latin typeface="Neue Machina"/>
                <a:ea typeface="Neue Machina"/>
                <a:cs typeface="Neue Machina"/>
                <a:sym typeface="Neue Machina"/>
              </a:rPr>
              <a:t>4.</a:t>
            </a:r>
            <a:r>
              <a:rPr lang="en-US" sz="1989" spc="45">
                <a:solidFill>
                  <a:srgbClr val="FFFFFF"/>
                </a:solidFill>
                <a:latin typeface="Neue Machina"/>
                <a:ea typeface="Neue Machina"/>
                <a:cs typeface="Neue Machina"/>
                <a:sym typeface="Neue Machina"/>
              </a:rPr>
              <a:t>Dense Layer (Merah):</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256 neurons dengan ReLU activation</a:t>
            </a:r>
          </a:p>
          <a:p>
            <a:pPr algn="l">
              <a:lnSpc>
                <a:spcPts val="2983"/>
              </a:lnSpc>
            </a:pPr>
            <a:r>
              <a:rPr lang="en-US" sz="1989" spc="45">
                <a:solidFill>
                  <a:srgbClr val="FFFFFF"/>
                </a:solidFill>
                <a:latin typeface="Neue Machina"/>
                <a:ea typeface="Neue Machina"/>
                <a:cs typeface="Neue Machina"/>
                <a:sym typeface="Neue Machina"/>
              </a:rPr>
              <a:t>5.</a:t>
            </a:r>
            <a:r>
              <a:rPr lang="en-US" sz="1989" spc="45">
                <a:solidFill>
                  <a:srgbClr val="FFFFFF"/>
                </a:solidFill>
                <a:latin typeface="Neue Machina"/>
                <a:ea typeface="Neue Machina"/>
                <a:cs typeface="Neue Machina"/>
                <a:sym typeface="Neue Machina"/>
              </a:rPr>
              <a:t>Output Layer (Ungu):</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10 neurons (satu untuk setiap kelas fashion)</a:t>
            </a:r>
          </a:p>
          <a:p>
            <a:pPr algn="l" marL="429475" indent="-214737" lvl="1">
              <a:lnSpc>
                <a:spcPts val="2983"/>
              </a:lnSpc>
              <a:buFont typeface="Arial"/>
              <a:buChar char="•"/>
            </a:pPr>
            <a:r>
              <a:rPr lang="en-US" sz="1989" spc="45">
                <a:solidFill>
                  <a:srgbClr val="FFFFFF"/>
                </a:solidFill>
                <a:latin typeface="Neue Machina"/>
                <a:ea typeface="Neue Machina"/>
                <a:cs typeface="Neue Machina"/>
                <a:sym typeface="Neue Machina"/>
              </a:rPr>
              <a:t>Softmax activation</a:t>
            </a:r>
          </a:p>
          <a:p>
            <a:pPr algn="l">
              <a:lnSpc>
                <a:spcPts val="298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1325813" y="4646149"/>
            <a:ext cx="10922401" cy="6732171"/>
          </a:xfrm>
          <a:custGeom>
            <a:avLst/>
            <a:gdLst/>
            <a:ahLst/>
            <a:cxnLst/>
            <a:rect r="r" b="b" t="t" l="l"/>
            <a:pathLst>
              <a:path h="6732171" w="10922401">
                <a:moveTo>
                  <a:pt x="0" y="6732171"/>
                </a:moveTo>
                <a:lnTo>
                  <a:pt x="10922401" y="6732171"/>
                </a:lnTo>
                <a:lnTo>
                  <a:pt x="10922401" y="0"/>
                </a:lnTo>
                <a:lnTo>
                  <a:pt x="0" y="0"/>
                </a:lnTo>
                <a:lnTo>
                  <a:pt x="0" y="67321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784974" y="805471"/>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3542305"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1204702" y="817434"/>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4284639" y="2212279"/>
            <a:ext cx="10155887" cy="77343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Convolutional Neural Network (CNN)</a:t>
            </a:r>
          </a:p>
        </p:txBody>
      </p:sp>
      <p:sp>
        <p:nvSpPr>
          <p:cNvPr name="TextBox 23" id="23"/>
          <p:cNvSpPr txBox="true"/>
          <p:nvPr/>
        </p:nvSpPr>
        <p:spPr>
          <a:xfrm rot="0">
            <a:off x="13609003" y="1006265"/>
            <a:ext cx="2080358" cy="331470"/>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Neue Machina Ultra-Bold"/>
                <a:ea typeface="Neue Machina Ultra-Bold"/>
                <a:cs typeface="Neue Machina Ultra-Bold"/>
                <a:sym typeface="Neue Machina Ultra-Bold"/>
              </a:rPr>
              <a:t>Jenis JST</a:t>
            </a:r>
          </a:p>
        </p:txBody>
      </p:sp>
      <p:sp>
        <p:nvSpPr>
          <p:cNvPr name="TextBox 24" id="24"/>
          <p:cNvSpPr txBox="true"/>
          <p:nvPr/>
        </p:nvSpPr>
        <p:spPr>
          <a:xfrm rot="0">
            <a:off x="3605470" y="3380051"/>
            <a:ext cx="11982236" cy="6410047"/>
          </a:xfrm>
          <a:prstGeom prst="rect">
            <a:avLst/>
          </a:prstGeom>
        </p:spPr>
        <p:txBody>
          <a:bodyPr anchor="t" rtlCol="false" tIns="0" lIns="0" bIns="0" rIns="0">
            <a:spAutoFit/>
          </a:bodyPr>
          <a:lstStyle/>
          <a:p>
            <a:pPr algn="just">
              <a:lnSpc>
                <a:spcPts val="3385"/>
              </a:lnSpc>
            </a:pPr>
            <a:r>
              <a:rPr lang="en-US" sz="2257" spc="51">
                <a:solidFill>
                  <a:srgbClr val="FFFFFF"/>
                </a:solidFill>
                <a:latin typeface="Neue Machina"/>
                <a:ea typeface="Neue Machina"/>
                <a:cs typeface="Neue Machina"/>
                <a:sym typeface="Neue Machina"/>
              </a:rPr>
              <a:t>Ekstraksi Fitur Otomatis, Salah satu keunggulan utama CNN adalah kemampuannya untuk secara otomatis dan adaptif mempelajari fitur-fitur penting dari gambar fashion, mulai dari pola sederhana hingga struktur kompleks seperti bentuk kerah, lengan, atau detail sepatu.</a:t>
            </a:r>
          </a:p>
          <a:p>
            <a:pPr algn="just">
              <a:lnSpc>
                <a:spcPts val="3385"/>
              </a:lnSpc>
            </a:pPr>
          </a:p>
          <a:p>
            <a:pPr algn="just">
              <a:lnSpc>
                <a:spcPts val="3385"/>
              </a:lnSpc>
            </a:pPr>
            <a:r>
              <a:rPr lang="en-US" sz="2257" spc="51">
                <a:solidFill>
                  <a:srgbClr val="FFFFFF"/>
                </a:solidFill>
                <a:latin typeface="Neue Machina"/>
                <a:ea typeface="Neue Machina"/>
                <a:cs typeface="Neue Machina"/>
                <a:sym typeface="Neue Machina"/>
              </a:rPr>
              <a:t>Pengenalan Pola Fashion Dalam kasus klasifikasi fashion, CNN dapat mengenali berbagai elemen seperti bentuk pakaian. Lapisan konvolusional memproses gambar pakaian sebagai input dan secara bertahap belajar mengenali karakteristik unik dari setiap kategori.</a:t>
            </a:r>
          </a:p>
          <a:p>
            <a:pPr algn="just">
              <a:lnSpc>
                <a:spcPts val="3385"/>
              </a:lnSpc>
            </a:pPr>
          </a:p>
          <a:p>
            <a:pPr algn="just">
              <a:lnSpc>
                <a:spcPts val="3385"/>
              </a:lnSpc>
            </a:pPr>
            <a:r>
              <a:rPr lang="en-US" sz="2257" spc="51">
                <a:solidFill>
                  <a:srgbClr val="FFFFFF"/>
                </a:solidFill>
                <a:latin typeface="Neue Machina"/>
                <a:ea typeface="Neue Machina"/>
                <a:cs typeface="Neue Machina"/>
                <a:sym typeface="Neue Machina"/>
              </a:rPr>
              <a:t>Klasifikasi Multi-Kelas CNN, digunakan untuk mengklasifikasikan gambar berdasarkan fitur-fitur yang telah dipelajari. Dalam konteks ini, klasifikasi merujuk pada kemampuan model untuk mengidentifikasi 10 kategori pakaian yang berbeda, seperti membedakan antara dress, trouser, atau t-shirt.</a:t>
            </a:r>
          </a:p>
          <a:p>
            <a:pPr algn="just">
              <a:lnSpc>
                <a:spcPts val="3385"/>
              </a:lnSpc>
            </a:pPr>
          </a:p>
        </p:txBody>
      </p:sp>
      <p:sp>
        <p:nvSpPr>
          <p:cNvPr name="Freeform 25" id="25"/>
          <p:cNvSpPr/>
          <p:nvPr/>
        </p:nvSpPr>
        <p:spPr>
          <a:xfrm flipH="false" flipV="false" rot="0">
            <a:off x="2130995" y="3635454"/>
            <a:ext cx="1234018" cy="1226820"/>
          </a:xfrm>
          <a:custGeom>
            <a:avLst/>
            <a:gdLst/>
            <a:ahLst/>
            <a:cxnLst/>
            <a:rect r="r" b="b" t="t" l="l"/>
            <a:pathLst>
              <a:path h="1226820" w="1234018">
                <a:moveTo>
                  <a:pt x="0" y="0"/>
                </a:moveTo>
                <a:lnTo>
                  <a:pt x="1234019" y="0"/>
                </a:lnTo>
                <a:lnTo>
                  <a:pt x="1234019" y="1226820"/>
                </a:lnTo>
                <a:lnTo>
                  <a:pt x="0" y="1226820"/>
                </a:lnTo>
                <a:lnTo>
                  <a:pt x="0" y="0"/>
                </a:lnTo>
                <a:close/>
              </a:path>
            </a:pathLst>
          </a:custGeom>
          <a:blipFill>
            <a:blip r:embed="rId8"/>
            <a:stretch>
              <a:fillRect l="0" t="0" r="0" b="0"/>
            </a:stretch>
          </a:blipFill>
        </p:spPr>
      </p:sp>
      <p:sp>
        <p:nvSpPr>
          <p:cNvPr name="Freeform 26" id="26"/>
          <p:cNvSpPr/>
          <p:nvPr/>
        </p:nvSpPr>
        <p:spPr>
          <a:xfrm flipH="false" flipV="false" rot="0">
            <a:off x="2130995" y="5756359"/>
            <a:ext cx="1234018" cy="1226820"/>
          </a:xfrm>
          <a:custGeom>
            <a:avLst/>
            <a:gdLst/>
            <a:ahLst/>
            <a:cxnLst/>
            <a:rect r="r" b="b" t="t" l="l"/>
            <a:pathLst>
              <a:path h="1226820" w="1234018">
                <a:moveTo>
                  <a:pt x="0" y="0"/>
                </a:moveTo>
                <a:lnTo>
                  <a:pt x="1234019" y="0"/>
                </a:lnTo>
                <a:lnTo>
                  <a:pt x="1234019" y="1226819"/>
                </a:lnTo>
                <a:lnTo>
                  <a:pt x="0" y="1226819"/>
                </a:lnTo>
                <a:lnTo>
                  <a:pt x="0" y="0"/>
                </a:lnTo>
                <a:close/>
              </a:path>
            </a:pathLst>
          </a:custGeom>
          <a:blipFill>
            <a:blip r:embed="rId8"/>
            <a:stretch>
              <a:fillRect l="0" t="0" r="0" b="0"/>
            </a:stretch>
          </a:blipFill>
        </p:spPr>
      </p:sp>
      <p:sp>
        <p:nvSpPr>
          <p:cNvPr name="Freeform 27" id="27"/>
          <p:cNvSpPr/>
          <p:nvPr/>
        </p:nvSpPr>
        <p:spPr>
          <a:xfrm flipH="false" flipV="false" rot="0">
            <a:off x="2130995" y="7878528"/>
            <a:ext cx="1234018" cy="1226820"/>
          </a:xfrm>
          <a:custGeom>
            <a:avLst/>
            <a:gdLst/>
            <a:ahLst/>
            <a:cxnLst/>
            <a:rect r="r" b="b" t="t" l="l"/>
            <a:pathLst>
              <a:path h="1226820" w="1234018">
                <a:moveTo>
                  <a:pt x="0" y="0"/>
                </a:moveTo>
                <a:lnTo>
                  <a:pt x="1234019" y="0"/>
                </a:lnTo>
                <a:lnTo>
                  <a:pt x="1234019" y="1226820"/>
                </a:lnTo>
                <a:lnTo>
                  <a:pt x="0" y="1226820"/>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5" id="15"/>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8" id="18"/>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21" id="21"/>
            <p:cNvSpPr txBox="true"/>
            <p:nvPr/>
          </p:nvSpPr>
          <p:spPr>
            <a:xfrm>
              <a:off x="0" y="-76200"/>
              <a:ext cx="583071" cy="278019"/>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187142" y="3044397"/>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Optimisasi - Adam</a:t>
            </a:r>
          </a:p>
        </p:txBody>
      </p:sp>
      <p:sp>
        <p:nvSpPr>
          <p:cNvPr name="TextBox 23" id="23"/>
          <p:cNvSpPr txBox="true"/>
          <p:nvPr/>
        </p:nvSpPr>
        <p:spPr>
          <a:xfrm rot="0">
            <a:off x="16054876" y="1016568"/>
            <a:ext cx="2000591" cy="292831"/>
          </a:xfrm>
          <a:prstGeom prst="rect">
            <a:avLst/>
          </a:prstGeom>
        </p:spPr>
        <p:txBody>
          <a:bodyPr anchor="t" rtlCol="false" tIns="0" lIns="0" bIns="0" rIns="0">
            <a:spAutoFit/>
          </a:bodyPr>
          <a:lstStyle/>
          <a:p>
            <a:pPr algn="ctr">
              <a:lnSpc>
                <a:spcPts val="2319"/>
              </a:lnSpc>
            </a:pPr>
            <a:r>
              <a:rPr lang="en-US" b="true" sz="1546" spc="35">
                <a:solidFill>
                  <a:srgbClr val="7AFFFF"/>
                </a:solidFill>
                <a:latin typeface="Neue Machina Ultra-Bold"/>
                <a:ea typeface="Neue Machina Ultra-Bold"/>
                <a:cs typeface="Neue Machina Ultra-Bold"/>
                <a:sym typeface="Neue Machina Ultra-Bold"/>
              </a:rPr>
              <a:t>Hyperparameter</a:t>
            </a:r>
          </a:p>
        </p:txBody>
      </p:sp>
      <p:sp>
        <p:nvSpPr>
          <p:cNvPr name="Freeform 24" id="24"/>
          <p:cNvSpPr/>
          <p:nvPr/>
        </p:nvSpPr>
        <p:spPr>
          <a:xfrm flipH="false" flipV="false" rot="0">
            <a:off x="2768890" y="6414753"/>
            <a:ext cx="8277888" cy="8229600"/>
          </a:xfrm>
          <a:custGeom>
            <a:avLst/>
            <a:gdLst/>
            <a:ahLst/>
            <a:cxnLst/>
            <a:rect r="r" b="b" t="t" l="l"/>
            <a:pathLst>
              <a:path h="8229600" w="8277888">
                <a:moveTo>
                  <a:pt x="0" y="0"/>
                </a:moveTo>
                <a:lnTo>
                  <a:pt x="8277888" y="0"/>
                </a:lnTo>
                <a:lnTo>
                  <a:pt x="8277888" y="8229600"/>
                </a:lnTo>
                <a:lnTo>
                  <a:pt x="0" y="8229600"/>
                </a:lnTo>
                <a:lnTo>
                  <a:pt x="0" y="0"/>
                </a:lnTo>
                <a:close/>
              </a:path>
            </a:pathLst>
          </a:custGeom>
          <a:blipFill>
            <a:blip r:embed="rId8"/>
            <a:stretch>
              <a:fillRect l="0" t="0" r="0" b="0"/>
            </a:stretch>
          </a:blipFill>
        </p:spPr>
      </p:sp>
      <p:sp>
        <p:nvSpPr>
          <p:cNvPr name="TextBox 25" id="25"/>
          <p:cNvSpPr txBox="true"/>
          <p:nvPr/>
        </p:nvSpPr>
        <p:spPr>
          <a:xfrm rot="0">
            <a:off x="187142" y="3556246"/>
            <a:ext cx="8956858" cy="2858507"/>
          </a:xfrm>
          <a:prstGeom prst="rect">
            <a:avLst/>
          </a:prstGeom>
        </p:spPr>
        <p:txBody>
          <a:bodyPr anchor="t" rtlCol="false" tIns="0" lIns="0" bIns="0" rIns="0">
            <a:spAutoFit/>
          </a:bodyPr>
          <a:lstStyle/>
          <a:p>
            <a:pPr algn="just">
              <a:lnSpc>
                <a:spcPts val="2818"/>
              </a:lnSpc>
              <a:spcBef>
                <a:spcPct val="0"/>
              </a:spcBef>
            </a:pPr>
            <a:r>
              <a:rPr lang="en-US" sz="1878" spc="43">
                <a:solidFill>
                  <a:srgbClr val="FFFFFF"/>
                </a:solidFill>
                <a:latin typeface="Neue Machina"/>
                <a:ea typeface="Neue Machina"/>
                <a:cs typeface="Neue Machina"/>
                <a:sym typeface="Neue Machina"/>
              </a:rPr>
              <a:t>(Adaptive Moment Estimation) </a:t>
            </a:r>
          </a:p>
          <a:p>
            <a:pPr algn="just">
              <a:lnSpc>
                <a:spcPts val="2818"/>
              </a:lnSpc>
              <a:spcBef>
                <a:spcPct val="0"/>
              </a:spcBef>
            </a:pPr>
            <a:r>
              <a:rPr lang="en-US" sz="1878" spc="43">
                <a:solidFill>
                  <a:srgbClr val="FFFFFF"/>
                </a:solidFill>
                <a:latin typeface="Neue Machina"/>
                <a:ea typeface="Neue Machina"/>
                <a:cs typeface="Neue Machina"/>
                <a:sym typeface="Neue Machina"/>
              </a:rPr>
              <a:t>Dalam konteks klasifikasi Fashion MNIST yang memiliki dataset besar dengan 70,000 gambar, Adam sangat efektif karena kemampuannya menangani gradien yang sparse dan non-stasioner, serta dapat menyesuaikan learning rate secara otomatis selama proses training. Hal ini memungkinkan konvergensi yang lebih cepat dan stabil dibandingkan optimizer tradisional, terutama dalam menangani variasi kompleks dalam gambar fashion.</a:t>
            </a:r>
          </a:p>
        </p:txBody>
      </p:sp>
      <p:sp>
        <p:nvSpPr>
          <p:cNvPr name="TextBox 26" id="26"/>
          <p:cNvSpPr txBox="true"/>
          <p:nvPr/>
        </p:nvSpPr>
        <p:spPr>
          <a:xfrm rot="0">
            <a:off x="9939854" y="3202335"/>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Fungsi Aktivasi</a:t>
            </a:r>
          </a:p>
        </p:txBody>
      </p:sp>
      <p:sp>
        <p:nvSpPr>
          <p:cNvPr name="TextBox 27" id="27"/>
          <p:cNvSpPr txBox="true"/>
          <p:nvPr/>
        </p:nvSpPr>
        <p:spPr>
          <a:xfrm rot="0">
            <a:off x="5932239" y="2103808"/>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Hyperparameter</a:t>
            </a:r>
          </a:p>
        </p:txBody>
      </p:sp>
      <p:sp>
        <p:nvSpPr>
          <p:cNvPr name="TextBox 28" id="28"/>
          <p:cNvSpPr txBox="true"/>
          <p:nvPr/>
        </p:nvSpPr>
        <p:spPr>
          <a:xfrm rot="0">
            <a:off x="187142" y="7186278"/>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Batch Size: 64</a:t>
            </a:r>
          </a:p>
        </p:txBody>
      </p:sp>
      <p:sp>
        <p:nvSpPr>
          <p:cNvPr name="TextBox 29" id="29"/>
          <p:cNvSpPr txBox="true"/>
          <p:nvPr/>
        </p:nvSpPr>
        <p:spPr>
          <a:xfrm rot="0">
            <a:off x="187142" y="8596325"/>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Epochs: 20</a:t>
            </a:r>
          </a:p>
        </p:txBody>
      </p:sp>
      <p:sp>
        <p:nvSpPr>
          <p:cNvPr name="TextBox 30" id="30"/>
          <p:cNvSpPr txBox="true"/>
          <p:nvPr/>
        </p:nvSpPr>
        <p:spPr>
          <a:xfrm rot="0">
            <a:off x="9939854" y="3929782"/>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RelU</a:t>
            </a:r>
          </a:p>
        </p:txBody>
      </p:sp>
      <p:sp>
        <p:nvSpPr>
          <p:cNvPr name="TextBox 31" id="31"/>
          <p:cNvSpPr txBox="true"/>
          <p:nvPr/>
        </p:nvSpPr>
        <p:spPr>
          <a:xfrm rot="0">
            <a:off x="9939854" y="4455562"/>
            <a:ext cx="8032644" cy="2500580"/>
          </a:xfrm>
          <a:prstGeom prst="rect">
            <a:avLst/>
          </a:prstGeom>
        </p:spPr>
        <p:txBody>
          <a:bodyPr anchor="t" rtlCol="false" tIns="0" lIns="0" bIns="0" rIns="0">
            <a:spAutoFit/>
          </a:bodyPr>
          <a:lstStyle/>
          <a:p>
            <a:pPr algn="just">
              <a:lnSpc>
                <a:spcPts val="2818"/>
              </a:lnSpc>
              <a:spcBef>
                <a:spcPct val="0"/>
              </a:spcBef>
            </a:pPr>
            <a:r>
              <a:rPr lang="en-US" sz="1878" spc="43">
                <a:solidFill>
                  <a:srgbClr val="FFFFFF"/>
                </a:solidFill>
                <a:latin typeface="Neue Machina"/>
                <a:ea typeface="Neue Machina"/>
                <a:cs typeface="Neue Machina"/>
                <a:sym typeface="Neue Machina"/>
              </a:rPr>
              <a:t>(Rectified Linear Unit) Digunakan pada layer konvolusional dan dense. ReLU memperkenalkan non-linearitas pada model dengan cara sederhana namun efektif: mengubah nilai negatif menjadi nol dan mempertahankan nilai positif. Hal ini memungkinkan model untuk mempelajari pola-pola kompleks dalam gambar fashion dengan komputasi yang efisien dan mengatasi masalah vanishing gradient.</a:t>
            </a:r>
          </a:p>
        </p:txBody>
      </p:sp>
      <p:sp>
        <p:nvSpPr>
          <p:cNvPr name="TextBox 32" id="32"/>
          <p:cNvSpPr txBox="true"/>
          <p:nvPr/>
        </p:nvSpPr>
        <p:spPr>
          <a:xfrm rot="0">
            <a:off x="9916194" y="7809690"/>
            <a:ext cx="8032644" cy="1784726"/>
          </a:xfrm>
          <a:prstGeom prst="rect">
            <a:avLst/>
          </a:prstGeom>
        </p:spPr>
        <p:txBody>
          <a:bodyPr anchor="t" rtlCol="false" tIns="0" lIns="0" bIns="0" rIns="0">
            <a:spAutoFit/>
          </a:bodyPr>
          <a:lstStyle/>
          <a:p>
            <a:pPr algn="just">
              <a:lnSpc>
                <a:spcPts val="2818"/>
              </a:lnSpc>
              <a:spcBef>
                <a:spcPct val="0"/>
              </a:spcBef>
            </a:pPr>
            <a:r>
              <a:rPr lang="en-US" sz="1878" spc="43">
                <a:solidFill>
                  <a:srgbClr val="FFFFFF"/>
                </a:solidFill>
                <a:latin typeface="Neue Machina"/>
                <a:ea typeface="Neue Machina"/>
                <a:cs typeface="Neue Machina"/>
                <a:sym typeface="Neue Machina"/>
              </a:rPr>
              <a:t>Softmax Digunakan pada layer output. Softmax mengkonversi output menjadi distribusi probabilitas di antara 10 kelas fashion, di mana total probabilitas seluruh kelas adalah 1. Ini memungkinkan model memberikan prediksi berupa persentase kepercayaan untuk setiap kategori pakaian.</a:t>
            </a:r>
          </a:p>
        </p:txBody>
      </p:sp>
      <p:sp>
        <p:nvSpPr>
          <p:cNvPr name="TextBox 33" id="33"/>
          <p:cNvSpPr txBox="true"/>
          <p:nvPr/>
        </p:nvSpPr>
        <p:spPr>
          <a:xfrm rot="0">
            <a:off x="9916194" y="7278009"/>
            <a:ext cx="9513802" cy="411480"/>
          </a:xfrm>
          <a:prstGeom prst="rect">
            <a:avLst/>
          </a:prstGeom>
        </p:spPr>
        <p:txBody>
          <a:bodyPr anchor="t" rtlCol="false" tIns="0" lIns="0" bIns="0" rIns="0">
            <a:spAutoFit/>
          </a:bodyPr>
          <a:lstStyle/>
          <a:p>
            <a:pPr algn="l">
              <a:lnSpc>
                <a:spcPts val="2880"/>
              </a:lnSpc>
            </a:pPr>
            <a:r>
              <a:rPr lang="en-US" sz="3600" b="true">
                <a:solidFill>
                  <a:srgbClr val="7AFFFF"/>
                </a:solidFill>
                <a:latin typeface="TT Autonomous Bold"/>
                <a:ea typeface="TT Autonomous Bold"/>
                <a:cs typeface="TT Autonomous Bold"/>
                <a:sym typeface="TT Autonomous Bold"/>
              </a:rPr>
              <a:t>Softmax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12033" y="605396"/>
            <a:ext cx="10922401" cy="6732171"/>
          </a:xfrm>
          <a:custGeom>
            <a:avLst/>
            <a:gdLst/>
            <a:ahLst/>
            <a:cxnLst/>
            <a:rect r="r" b="b" t="t" l="l"/>
            <a:pathLst>
              <a:path h="6732171" w="10922401">
                <a:moveTo>
                  <a:pt x="10922400" y="0"/>
                </a:moveTo>
                <a:lnTo>
                  <a:pt x="0" y="0"/>
                </a:lnTo>
                <a:lnTo>
                  <a:pt x="0" y="6732170"/>
                </a:lnTo>
                <a:lnTo>
                  <a:pt x="10922400" y="6732170"/>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771399" y="-4258119"/>
            <a:ext cx="8277888" cy="8229600"/>
          </a:xfrm>
          <a:custGeom>
            <a:avLst/>
            <a:gdLst/>
            <a:ahLst/>
            <a:cxnLst/>
            <a:rect r="r" b="b" t="t" l="l"/>
            <a:pathLst>
              <a:path h="8229600" w="8277888">
                <a:moveTo>
                  <a:pt x="0" y="0"/>
                </a:moveTo>
                <a:lnTo>
                  <a:pt x="8277888" y="0"/>
                </a:lnTo>
                <a:lnTo>
                  <a:pt x="8277888" y="8229600"/>
                </a:lnTo>
                <a:lnTo>
                  <a:pt x="0" y="8229600"/>
                </a:lnTo>
                <a:lnTo>
                  <a:pt x="0" y="0"/>
                </a:lnTo>
                <a:close/>
              </a:path>
            </a:pathLst>
          </a:custGeom>
          <a:blipFill>
            <a:blip r:embed="rId6"/>
            <a:stretch>
              <a:fillRect l="0" t="0" r="0" b="0"/>
            </a:stretch>
          </a:blipFill>
        </p:spPr>
      </p:sp>
      <p:sp>
        <p:nvSpPr>
          <p:cNvPr name="Freeform 7" id="7"/>
          <p:cNvSpPr/>
          <p:nvPr/>
        </p:nvSpPr>
        <p:spPr>
          <a:xfrm flipH="false" flipV="false" rot="0">
            <a:off x="-2604760" y="-4114800"/>
            <a:ext cx="12453642" cy="8229600"/>
          </a:xfrm>
          <a:custGeom>
            <a:avLst/>
            <a:gdLst/>
            <a:ahLst/>
            <a:cxnLst/>
            <a:rect r="r" b="b" t="t" l="l"/>
            <a:pathLst>
              <a:path h="8229600" w="12453642">
                <a:moveTo>
                  <a:pt x="0" y="0"/>
                </a:moveTo>
                <a:lnTo>
                  <a:pt x="12453643" y="0"/>
                </a:lnTo>
                <a:lnTo>
                  <a:pt x="12453643" y="8229600"/>
                </a:lnTo>
                <a:lnTo>
                  <a:pt x="0" y="8229600"/>
                </a:lnTo>
                <a:lnTo>
                  <a:pt x="0" y="0"/>
                </a:lnTo>
                <a:close/>
              </a:path>
            </a:pathLst>
          </a:custGeom>
          <a:blipFill>
            <a:blip r:embed="rId7"/>
            <a:stretch>
              <a:fillRect l="0" t="0" r="0" b="0"/>
            </a:stretch>
          </a:blipFill>
        </p:spPr>
      </p:sp>
      <p:grpSp>
        <p:nvGrpSpPr>
          <p:cNvPr name="Group 8" id="8"/>
          <p:cNvGrpSpPr/>
          <p:nvPr/>
        </p:nvGrpSpPr>
        <p:grpSpPr>
          <a:xfrm rot="0">
            <a:off x="261301" y="2273689"/>
            <a:ext cx="8619769" cy="594171"/>
            <a:chOff x="0" y="0"/>
            <a:chExt cx="3510353" cy="241973"/>
          </a:xfrm>
        </p:grpSpPr>
        <p:sp>
          <p:nvSpPr>
            <p:cNvPr name="Freeform 9" id="9"/>
            <p:cNvSpPr/>
            <p:nvPr/>
          </p:nvSpPr>
          <p:spPr>
            <a:xfrm flipH="false" flipV="false" rot="0">
              <a:off x="0" y="0"/>
              <a:ext cx="3510353" cy="241973"/>
            </a:xfrm>
            <a:custGeom>
              <a:avLst/>
              <a:gdLst/>
              <a:ahLst/>
              <a:cxnLst/>
              <a:rect r="r" b="b" t="t" l="l"/>
              <a:pathLst>
                <a:path h="241973" w="3510353">
                  <a:moveTo>
                    <a:pt x="45806" y="0"/>
                  </a:moveTo>
                  <a:lnTo>
                    <a:pt x="3464547" y="0"/>
                  </a:lnTo>
                  <a:cubicBezTo>
                    <a:pt x="3489845" y="0"/>
                    <a:pt x="3510353" y="20508"/>
                    <a:pt x="3510353" y="45806"/>
                  </a:cubicBezTo>
                  <a:lnTo>
                    <a:pt x="3510353" y="196167"/>
                  </a:lnTo>
                  <a:cubicBezTo>
                    <a:pt x="3510353" y="208315"/>
                    <a:pt x="3505527" y="219966"/>
                    <a:pt x="3496937" y="228556"/>
                  </a:cubicBezTo>
                  <a:cubicBezTo>
                    <a:pt x="3488346" y="237147"/>
                    <a:pt x="3476695" y="241973"/>
                    <a:pt x="3464547" y="241973"/>
                  </a:cubicBezTo>
                  <a:lnTo>
                    <a:pt x="45806" y="241973"/>
                  </a:lnTo>
                  <a:cubicBezTo>
                    <a:pt x="20508" y="241973"/>
                    <a:pt x="0" y="221465"/>
                    <a:pt x="0" y="196167"/>
                  </a:cubicBezTo>
                  <a:lnTo>
                    <a:pt x="0" y="45806"/>
                  </a:lnTo>
                  <a:cubicBezTo>
                    <a:pt x="0" y="20508"/>
                    <a:pt x="20508" y="0"/>
                    <a:pt x="45806"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10" id="10"/>
            <p:cNvSpPr txBox="true"/>
            <p:nvPr/>
          </p:nvSpPr>
          <p:spPr>
            <a:xfrm>
              <a:off x="0" y="-38100"/>
              <a:ext cx="3510353" cy="28007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74851" y="2472297"/>
            <a:ext cx="7098365" cy="301729"/>
          </a:xfrm>
          <a:prstGeom prst="rect">
            <a:avLst/>
          </a:prstGeom>
        </p:spPr>
        <p:txBody>
          <a:bodyPr anchor="t" rtlCol="false" tIns="0" lIns="0" bIns="0" rIns="0">
            <a:spAutoFit/>
          </a:bodyPr>
          <a:lstStyle/>
          <a:p>
            <a:pPr algn="ctr">
              <a:lnSpc>
                <a:spcPts val="2148"/>
              </a:lnSpc>
            </a:pPr>
            <a:r>
              <a:rPr lang="en-US" sz="2686" b="true">
                <a:solidFill>
                  <a:srgbClr val="7AFFFF"/>
                </a:solidFill>
                <a:latin typeface="TT Autonomous Bold"/>
                <a:ea typeface="TT Autonomous Bold"/>
                <a:cs typeface="TT Autonomous Bold"/>
                <a:sym typeface="TT Autonomous Bold"/>
              </a:rPr>
              <a:t>Jumlah Hidden Layer</a:t>
            </a:r>
          </a:p>
        </p:txBody>
      </p:sp>
      <p:sp>
        <p:nvSpPr>
          <p:cNvPr name="TextBox 12" id="12"/>
          <p:cNvSpPr txBox="true"/>
          <p:nvPr/>
        </p:nvSpPr>
        <p:spPr>
          <a:xfrm rot="0">
            <a:off x="369119" y="3186172"/>
            <a:ext cx="12714407" cy="426720"/>
          </a:xfrm>
          <a:prstGeom prst="rect">
            <a:avLst/>
          </a:prstGeom>
        </p:spPr>
        <p:txBody>
          <a:bodyPr anchor="t" rtlCol="false" tIns="0" lIns="0" bIns="0" rIns="0">
            <a:spAutoFit/>
          </a:bodyPr>
          <a:lstStyle/>
          <a:p>
            <a:pPr algn="just">
              <a:lnSpc>
                <a:spcPts val="3450"/>
              </a:lnSpc>
            </a:pPr>
            <a:r>
              <a:rPr lang="en-US" sz="2300" spc="52">
                <a:solidFill>
                  <a:srgbClr val="FFFFFF"/>
                </a:solidFill>
                <a:latin typeface="Neue Machina"/>
                <a:ea typeface="Neue Machina"/>
                <a:cs typeface="Neue Machina"/>
                <a:sym typeface="Neue Machina"/>
              </a:rPr>
              <a:t>Model CNN menggunakan 4 hidden layer utama:</a:t>
            </a:r>
          </a:p>
        </p:txBody>
      </p:sp>
      <p:sp>
        <p:nvSpPr>
          <p:cNvPr name="TextBox 13" id="13"/>
          <p:cNvSpPr txBox="true"/>
          <p:nvPr/>
        </p:nvSpPr>
        <p:spPr>
          <a:xfrm rot="0">
            <a:off x="712126" y="3759296"/>
            <a:ext cx="12714407" cy="5684520"/>
          </a:xfrm>
          <a:prstGeom prst="rect">
            <a:avLst/>
          </a:prstGeom>
        </p:spPr>
        <p:txBody>
          <a:bodyPr anchor="t" rtlCol="false" tIns="0" lIns="0" bIns="0" rIns="0">
            <a:spAutoFit/>
          </a:bodyPr>
          <a:lstStyle/>
          <a:p>
            <a:pPr algn="l" marL="496571" indent="-248285" lvl="1">
              <a:lnSpc>
                <a:spcPts val="3450"/>
              </a:lnSpc>
              <a:buAutoNum type="arabicPeriod" startAt="1"/>
            </a:pPr>
            <a:r>
              <a:rPr lang="en-US" sz="2300" spc="52">
                <a:solidFill>
                  <a:srgbClr val="FFFFFF"/>
                </a:solidFill>
                <a:latin typeface="Neue Machina"/>
                <a:ea typeface="Neue Machina"/>
                <a:cs typeface="Neue Machina"/>
                <a:sym typeface="Neue Machina"/>
              </a:rPr>
              <a:t>Conv2D Layer-1</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Input layer dengan 32 filter konvolusi</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BatchNorm, MaxPool, Dropout(0.25)</a:t>
            </a:r>
          </a:p>
          <a:p>
            <a:pPr algn="l">
              <a:lnSpc>
                <a:spcPts val="3450"/>
              </a:lnSpc>
            </a:pPr>
            <a:r>
              <a:rPr lang="en-US" sz="2300" spc="52">
                <a:solidFill>
                  <a:srgbClr val="FFFFFF"/>
                </a:solidFill>
                <a:latin typeface="Neue Machina"/>
                <a:ea typeface="Neue Machina"/>
                <a:cs typeface="Neue Machina"/>
                <a:sym typeface="Neue Machina"/>
              </a:rPr>
              <a:t>  2. </a:t>
            </a:r>
            <a:r>
              <a:rPr lang="en-US" sz="2300" spc="52">
                <a:solidFill>
                  <a:srgbClr val="FFFFFF"/>
                </a:solidFill>
                <a:latin typeface="Neue Machina"/>
                <a:ea typeface="Neue Machina"/>
                <a:cs typeface="Neue Machina"/>
                <a:sym typeface="Neue Machina"/>
              </a:rPr>
              <a:t>Conv2D Layer-2</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64 filter konvolusi</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BatchNorm, MaxPool, Dropout(0.25)</a:t>
            </a:r>
          </a:p>
          <a:p>
            <a:pPr algn="l">
              <a:lnSpc>
                <a:spcPts val="3450"/>
              </a:lnSpc>
            </a:pPr>
            <a:r>
              <a:rPr lang="en-US" sz="2300" spc="52">
                <a:solidFill>
                  <a:srgbClr val="FFFFFF"/>
                </a:solidFill>
                <a:latin typeface="Neue Machina"/>
                <a:ea typeface="Neue Machina"/>
                <a:cs typeface="Neue Machina"/>
                <a:sym typeface="Neue Machina"/>
              </a:rPr>
              <a:t>  3. </a:t>
            </a:r>
            <a:r>
              <a:rPr lang="en-US" sz="2300" spc="52">
                <a:solidFill>
                  <a:srgbClr val="FFFFFF"/>
                </a:solidFill>
                <a:latin typeface="Neue Machina"/>
                <a:ea typeface="Neue Machina"/>
                <a:cs typeface="Neue Machina"/>
                <a:sym typeface="Neue Machina"/>
              </a:rPr>
              <a:t>Conv2D Layer-3</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128 filter konvolusi</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BatchNorm, MaxPool, Dropout(0.25)</a:t>
            </a:r>
          </a:p>
          <a:p>
            <a:pPr algn="l">
              <a:lnSpc>
                <a:spcPts val="3450"/>
              </a:lnSpc>
            </a:pPr>
            <a:r>
              <a:rPr lang="en-US" sz="2300" spc="52">
                <a:solidFill>
                  <a:srgbClr val="FFFFFF"/>
                </a:solidFill>
                <a:latin typeface="Neue Machina"/>
                <a:ea typeface="Neue Machina"/>
                <a:cs typeface="Neue Machina"/>
                <a:sym typeface="Neue Machina"/>
              </a:rPr>
              <a:t>  4. </a:t>
            </a:r>
            <a:r>
              <a:rPr lang="en-US" sz="2300" spc="52">
                <a:solidFill>
                  <a:srgbClr val="FFFFFF"/>
                </a:solidFill>
                <a:latin typeface="Neue Machina"/>
                <a:ea typeface="Neue Machina"/>
                <a:cs typeface="Neue Machina"/>
                <a:sym typeface="Neue Machina"/>
              </a:rPr>
              <a:t>Dense Layer</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256 neuron</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BatchNorm, Dropout(0.5)</a:t>
            </a:r>
          </a:p>
          <a:p>
            <a:pPr algn="l">
              <a:lnSpc>
                <a:spcPts val="3450"/>
              </a:lnSpc>
            </a:pPr>
          </a:p>
        </p:txBody>
      </p:sp>
      <p:grpSp>
        <p:nvGrpSpPr>
          <p:cNvPr name="Group 14" id="14"/>
          <p:cNvGrpSpPr/>
          <p:nvPr/>
        </p:nvGrpSpPr>
        <p:grpSpPr>
          <a:xfrm rot="0">
            <a:off x="9484858" y="2327705"/>
            <a:ext cx="8619769" cy="594171"/>
            <a:chOff x="0" y="0"/>
            <a:chExt cx="3510353" cy="241973"/>
          </a:xfrm>
        </p:grpSpPr>
        <p:sp>
          <p:nvSpPr>
            <p:cNvPr name="Freeform 15" id="15"/>
            <p:cNvSpPr/>
            <p:nvPr/>
          </p:nvSpPr>
          <p:spPr>
            <a:xfrm flipH="false" flipV="false" rot="0">
              <a:off x="0" y="0"/>
              <a:ext cx="3510353" cy="241973"/>
            </a:xfrm>
            <a:custGeom>
              <a:avLst/>
              <a:gdLst/>
              <a:ahLst/>
              <a:cxnLst/>
              <a:rect r="r" b="b" t="t" l="l"/>
              <a:pathLst>
                <a:path h="241973" w="3510353">
                  <a:moveTo>
                    <a:pt x="45806" y="0"/>
                  </a:moveTo>
                  <a:lnTo>
                    <a:pt x="3464547" y="0"/>
                  </a:lnTo>
                  <a:cubicBezTo>
                    <a:pt x="3489845" y="0"/>
                    <a:pt x="3510353" y="20508"/>
                    <a:pt x="3510353" y="45806"/>
                  </a:cubicBezTo>
                  <a:lnTo>
                    <a:pt x="3510353" y="196167"/>
                  </a:lnTo>
                  <a:cubicBezTo>
                    <a:pt x="3510353" y="208315"/>
                    <a:pt x="3505527" y="219966"/>
                    <a:pt x="3496937" y="228556"/>
                  </a:cubicBezTo>
                  <a:cubicBezTo>
                    <a:pt x="3488346" y="237147"/>
                    <a:pt x="3476695" y="241973"/>
                    <a:pt x="3464547" y="241973"/>
                  </a:cubicBezTo>
                  <a:lnTo>
                    <a:pt x="45806" y="241973"/>
                  </a:lnTo>
                  <a:cubicBezTo>
                    <a:pt x="20508" y="241973"/>
                    <a:pt x="0" y="221465"/>
                    <a:pt x="0" y="196167"/>
                  </a:cubicBezTo>
                  <a:lnTo>
                    <a:pt x="0" y="45806"/>
                  </a:lnTo>
                  <a:cubicBezTo>
                    <a:pt x="0" y="20508"/>
                    <a:pt x="20508" y="0"/>
                    <a:pt x="45806"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16" id="16"/>
            <p:cNvSpPr txBox="true"/>
            <p:nvPr/>
          </p:nvSpPr>
          <p:spPr>
            <a:xfrm>
              <a:off x="0" y="-38100"/>
              <a:ext cx="3510353" cy="280073"/>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198408" y="2526313"/>
            <a:ext cx="7098365" cy="301729"/>
          </a:xfrm>
          <a:prstGeom prst="rect">
            <a:avLst/>
          </a:prstGeom>
        </p:spPr>
        <p:txBody>
          <a:bodyPr anchor="t" rtlCol="false" tIns="0" lIns="0" bIns="0" rIns="0">
            <a:spAutoFit/>
          </a:bodyPr>
          <a:lstStyle/>
          <a:p>
            <a:pPr algn="ctr">
              <a:lnSpc>
                <a:spcPts val="2148"/>
              </a:lnSpc>
            </a:pPr>
            <a:r>
              <a:rPr lang="en-US" sz="2686" b="true">
                <a:solidFill>
                  <a:srgbClr val="7AFFFF"/>
                </a:solidFill>
                <a:latin typeface="TT Autonomous Bold"/>
                <a:ea typeface="TT Autonomous Bold"/>
                <a:cs typeface="TT Autonomous Bold"/>
                <a:sym typeface="TT Autonomous Bold"/>
              </a:rPr>
              <a:t>Jumlah Hidden Node</a:t>
            </a:r>
          </a:p>
        </p:txBody>
      </p:sp>
      <p:sp>
        <p:nvSpPr>
          <p:cNvPr name="TextBox 18" id="18"/>
          <p:cNvSpPr txBox="true"/>
          <p:nvPr/>
        </p:nvSpPr>
        <p:spPr>
          <a:xfrm rot="0">
            <a:off x="9676117" y="3361432"/>
            <a:ext cx="12714407" cy="3055620"/>
          </a:xfrm>
          <a:prstGeom prst="rect">
            <a:avLst/>
          </a:prstGeom>
        </p:spPr>
        <p:txBody>
          <a:bodyPr anchor="t" rtlCol="false" tIns="0" lIns="0" bIns="0" rIns="0">
            <a:spAutoFit/>
          </a:bodyPr>
          <a:lstStyle/>
          <a:p>
            <a:pPr algn="l">
              <a:lnSpc>
                <a:spcPts val="3450"/>
              </a:lnSpc>
            </a:pPr>
            <a:r>
              <a:rPr lang="en-US" sz="2300" spc="52">
                <a:solidFill>
                  <a:srgbClr val="FFFFFF"/>
                </a:solidFill>
                <a:latin typeface="Neue Machina"/>
                <a:ea typeface="Neue Machina"/>
                <a:cs typeface="Neue Machina"/>
                <a:sym typeface="Neue Machina"/>
              </a:rPr>
              <a:t>Total node per layer:</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Conv2D Layer-1: 32 nodes</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Conv2D Layer-2: 64 nodes</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Conv2D Layer-3: 128 nodes</a:t>
            </a:r>
          </a:p>
          <a:p>
            <a:pPr algn="l" marL="993141" indent="-331047" lvl="2">
              <a:lnSpc>
                <a:spcPts val="3450"/>
              </a:lnSpc>
              <a:buFont typeface="Arial"/>
              <a:buChar char="⚬"/>
            </a:pPr>
            <a:r>
              <a:rPr lang="en-US" sz="2300" spc="52">
                <a:solidFill>
                  <a:srgbClr val="FFFFFF"/>
                </a:solidFill>
                <a:latin typeface="Neue Machina"/>
                <a:ea typeface="Neue Machina"/>
                <a:cs typeface="Neue Machina"/>
                <a:sym typeface="Neue Machina"/>
              </a:rPr>
              <a:t>Dense Layer: 256 nodes </a:t>
            </a:r>
          </a:p>
          <a:p>
            <a:pPr algn="l">
              <a:lnSpc>
                <a:spcPts val="3450"/>
              </a:lnSpc>
            </a:pPr>
            <a:r>
              <a:rPr lang="en-US" sz="2300" spc="52">
                <a:solidFill>
                  <a:srgbClr val="FFFFFF"/>
                </a:solidFill>
                <a:latin typeface="Neue Machina"/>
                <a:ea typeface="Neue Machina"/>
                <a:cs typeface="Neue Machina"/>
                <a:sym typeface="Neue Machina"/>
              </a:rPr>
              <a:t> </a:t>
            </a:r>
            <a:r>
              <a:rPr lang="en-US" sz="2300" spc="52">
                <a:solidFill>
                  <a:srgbClr val="FFFFFF"/>
                </a:solidFill>
                <a:latin typeface="Neue Machina"/>
                <a:ea typeface="Neue Machina"/>
                <a:cs typeface="Neue Machina"/>
                <a:sym typeface="Neue Machina"/>
              </a:rPr>
              <a:t>Total Hidden Nodes: 480 nodes</a:t>
            </a:r>
          </a:p>
          <a:p>
            <a:pPr algn="l">
              <a:lnSpc>
                <a:spcPts val="34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912033" y="605396"/>
            <a:ext cx="10922401" cy="6732171"/>
          </a:xfrm>
          <a:custGeom>
            <a:avLst/>
            <a:gdLst/>
            <a:ahLst/>
            <a:cxnLst/>
            <a:rect r="r" b="b" t="t" l="l"/>
            <a:pathLst>
              <a:path h="6732171" w="10922401">
                <a:moveTo>
                  <a:pt x="10922400" y="0"/>
                </a:moveTo>
                <a:lnTo>
                  <a:pt x="0" y="0"/>
                </a:lnTo>
                <a:lnTo>
                  <a:pt x="0" y="6732170"/>
                </a:lnTo>
                <a:lnTo>
                  <a:pt x="10922400" y="6732170"/>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grpSp>
        <p:nvGrpSpPr>
          <p:cNvPr name="Group 6" id="6"/>
          <p:cNvGrpSpPr/>
          <p:nvPr/>
        </p:nvGrpSpPr>
        <p:grpSpPr>
          <a:xfrm rot="0">
            <a:off x="678636" y="853115"/>
            <a:ext cx="8619769" cy="676560"/>
            <a:chOff x="0" y="0"/>
            <a:chExt cx="3510353" cy="275525"/>
          </a:xfrm>
        </p:grpSpPr>
        <p:sp>
          <p:nvSpPr>
            <p:cNvPr name="Freeform 7" id="7"/>
            <p:cNvSpPr/>
            <p:nvPr/>
          </p:nvSpPr>
          <p:spPr>
            <a:xfrm flipH="false" flipV="false" rot="0">
              <a:off x="0" y="0"/>
              <a:ext cx="3510353" cy="275525"/>
            </a:xfrm>
            <a:custGeom>
              <a:avLst/>
              <a:gdLst/>
              <a:ahLst/>
              <a:cxnLst/>
              <a:rect r="r" b="b" t="t" l="l"/>
              <a:pathLst>
                <a:path h="275525" w="3510353">
                  <a:moveTo>
                    <a:pt x="45806" y="0"/>
                  </a:moveTo>
                  <a:lnTo>
                    <a:pt x="3464547" y="0"/>
                  </a:lnTo>
                  <a:cubicBezTo>
                    <a:pt x="3489845" y="0"/>
                    <a:pt x="3510353" y="20508"/>
                    <a:pt x="3510353" y="45806"/>
                  </a:cubicBezTo>
                  <a:lnTo>
                    <a:pt x="3510353" y="229719"/>
                  </a:lnTo>
                  <a:cubicBezTo>
                    <a:pt x="3510353" y="241868"/>
                    <a:pt x="3505527" y="253519"/>
                    <a:pt x="3496937" y="262109"/>
                  </a:cubicBezTo>
                  <a:cubicBezTo>
                    <a:pt x="3488346" y="270699"/>
                    <a:pt x="3476695" y="275525"/>
                    <a:pt x="3464547" y="275525"/>
                  </a:cubicBezTo>
                  <a:lnTo>
                    <a:pt x="45806" y="275525"/>
                  </a:lnTo>
                  <a:cubicBezTo>
                    <a:pt x="20508" y="275525"/>
                    <a:pt x="0" y="255017"/>
                    <a:pt x="0" y="229719"/>
                  </a:cubicBezTo>
                  <a:lnTo>
                    <a:pt x="0" y="45806"/>
                  </a:lnTo>
                  <a:cubicBezTo>
                    <a:pt x="0" y="20508"/>
                    <a:pt x="20508" y="0"/>
                    <a:pt x="45806"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8" id="8"/>
            <p:cNvSpPr txBox="true"/>
            <p:nvPr/>
          </p:nvSpPr>
          <p:spPr>
            <a:xfrm>
              <a:off x="0" y="-38100"/>
              <a:ext cx="3510353" cy="3136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125126" y="1785658"/>
            <a:ext cx="10022409" cy="8261068"/>
          </a:xfrm>
          <a:prstGeom prst="rect">
            <a:avLst/>
          </a:prstGeom>
        </p:spPr>
        <p:txBody>
          <a:bodyPr anchor="t" rtlCol="false" tIns="0" lIns="0" bIns="0" rIns="0">
            <a:spAutoFit/>
          </a:bodyPr>
          <a:lstStyle/>
          <a:p>
            <a:pPr algn="l" marL="391432" indent="-195716" lvl="1">
              <a:lnSpc>
                <a:spcPts val="2719"/>
              </a:lnSpc>
              <a:buAutoNum type="arabicPeriod" startAt="1"/>
            </a:pPr>
            <a:r>
              <a:rPr lang="en-US" sz="1813" spc="41">
                <a:solidFill>
                  <a:srgbClr val="FFFFFF"/>
                </a:solidFill>
                <a:latin typeface="Neue Machina"/>
                <a:ea typeface="Neue Machina"/>
                <a:cs typeface="Neue Machina"/>
                <a:sym typeface="Neue Machina"/>
              </a:rPr>
              <a:t>Conv2D Layer-1:</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Ukuran filter: 3×3</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Input channel: 1 (grayscale)</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Output filter: 32</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Bobot: (3×3×1×32) + 32 bias = 320</a:t>
            </a:r>
          </a:p>
          <a:p>
            <a:pPr algn="l" marL="391432" indent="-195716" lvl="1">
              <a:lnSpc>
                <a:spcPts val="2719"/>
              </a:lnSpc>
              <a:buAutoNum type="arabicPeriod" startAt="1"/>
            </a:pPr>
            <a:r>
              <a:rPr lang="en-US" sz="1813" spc="41">
                <a:solidFill>
                  <a:srgbClr val="FFFFFF"/>
                </a:solidFill>
                <a:latin typeface="Neue Machina"/>
                <a:ea typeface="Neue Machina"/>
                <a:cs typeface="Neue Machina"/>
                <a:sym typeface="Neue Machina"/>
              </a:rPr>
              <a:t>Conv2D Layer-2:</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Ukuran filter: 3×3</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Input channel: 32</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Output filter: 64</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Bobot: (3×3×32×64) + 64 bias = 18,496</a:t>
            </a:r>
          </a:p>
          <a:p>
            <a:pPr algn="l" marL="391432" indent="-195716" lvl="1">
              <a:lnSpc>
                <a:spcPts val="2719"/>
              </a:lnSpc>
              <a:buAutoNum type="arabicPeriod" startAt="1"/>
            </a:pPr>
            <a:r>
              <a:rPr lang="en-US" sz="1813" spc="41">
                <a:solidFill>
                  <a:srgbClr val="FFFFFF"/>
                </a:solidFill>
                <a:latin typeface="Neue Machina"/>
                <a:ea typeface="Neue Machina"/>
                <a:cs typeface="Neue Machina"/>
                <a:sym typeface="Neue Machina"/>
              </a:rPr>
              <a:t>Conv2D Layer-3:</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Ukuran filter: 3×3</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Input channel: 64</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Output filter: 128</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Bobot: (3×3×64×128) + 128 bias = 73,856</a:t>
            </a:r>
          </a:p>
          <a:p>
            <a:pPr algn="l" marL="391432" indent="-195716" lvl="1">
              <a:lnSpc>
                <a:spcPts val="2719"/>
              </a:lnSpc>
              <a:buAutoNum type="arabicPeriod" startAt="1"/>
            </a:pPr>
            <a:r>
              <a:rPr lang="en-US" sz="1813" spc="41">
                <a:solidFill>
                  <a:srgbClr val="FFFFFF"/>
                </a:solidFill>
                <a:latin typeface="Neue Machina"/>
                <a:ea typeface="Neue Machina"/>
                <a:cs typeface="Neue Machina"/>
                <a:sym typeface="Neue Machina"/>
              </a:rPr>
              <a:t>Dense Layer:</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Input: 1,152 (hasil flatten)</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Output: 256</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Bobot: (1,152×256) + 256 bias = 295,168</a:t>
            </a:r>
          </a:p>
          <a:p>
            <a:pPr algn="l" marL="391432" indent="-195716" lvl="1">
              <a:lnSpc>
                <a:spcPts val="2719"/>
              </a:lnSpc>
              <a:buAutoNum type="arabicPeriod" startAt="1"/>
            </a:pPr>
            <a:r>
              <a:rPr lang="en-US" sz="1813" spc="41">
                <a:solidFill>
                  <a:srgbClr val="FFFFFF"/>
                </a:solidFill>
                <a:latin typeface="Neue Machina"/>
                <a:ea typeface="Neue Machina"/>
                <a:cs typeface="Neue Machina"/>
                <a:sym typeface="Neue Machina"/>
              </a:rPr>
              <a:t>Output Layer:</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Input: 256</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Output: 10 (jumlah kelas)</a:t>
            </a:r>
          </a:p>
          <a:p>
            <a:pPr algn="l" marL="782865" indent="-260955" lvl="2">
              <a:lnSpc>
                <a:spcPts val="2719"/>
              </a:lnSpc>
              <a:buFont typeface="Arial"/>
              <a:buChar char="⚬"/>
            </a:pPr>
            <a:r>
              <a:rPr lang="en-US" sz="1813" spc="41">
                <a:solidFill>
                  <a:srgbClr val="FFFFFF"/>
                </a:solidFill>
                <a:latin typeface="Neue Machina"/>
                <a:ea typeface="Neue Machina"/>
                <a:cs typeface="Neue Machina"/>
                <a:sym typeface="Neue Machina"/>
              </a:rPr>
              <a:t>Bobot: (256×10) + 10 bias = 2,570</a:t>
            </a:r>
          </a:p>
          <a:p>
            <a:pPr algn="l">
              <a:lnSpc>
                <a:spcPts val="2719"/>
              </a:lnSpc>
            </a:pPr>
          </a:p>
        </p:txBody>
      </p:sp>
      <p:sp>
        <p:nvSpPr>
          <p:cNvPr name="Freeform 10" id="10"/>
          <p:cNvSpPr/>
          <p:nvPr/>
        </p:nvSpPr>
        <p:spPr>
          <a:xfrm flipH="false" flipV="false" rot="0">
            <a:off x="10118088" y="1529675"/>
            <a:ext cx="5586177" cy="6356958"/>
          </a:xfrm>
          <a:custGeom>
            <a:avLst/>
            <a:gdLst/>
            <a:ahLst/>
            <a:cxnLst/>
            <a:rect r="r" b="b" t="t" l="l"/>
            <a:pathLst>
              <a:path h="6356958" w="5586177">
                <a:moveTo>
                  <a:pt x="0" y="0"/>
                </a:moveTo>
                <a:lnTo>
                  <a:pt x="5586177" y="0"/>
                </a:lnTo>
                <a:lnTo>
                  <a:pt x="5586177" y="6356958"/>
                </a:lnTo>
                <a:lnTo>
                  <a:pt x="0" y="6356958"/>
                </a:lnTo>
                <a:lnTo>
                  <a:pt x="0" y="0"/>
                </a:lnTo>
                <a:close/>
              </a:path>
            </a:pathLst>
          </a:custGeom>
          <a:blipFill>
            <a:blip r:embed="rId6"/>
            <a:stretch>
              <a:fillRect l="0" t="0" r="0" b="0"/>
            </a:stretch>
          </a:blipFill>
        </p:spPr>
      </p:sp>
      <p:sp>
        <p:nvSpPr>
          <p:cNvPr name="TextBox 11" id="11"/>
          <p:cNvSpPr txBox="true"/>
          <p:nvPr/>
        </p:nvSpPr>
        <p:spPr>
          <a:xfrm rot="0">
            <a:off x="865560" y="1111502"/>
            <a:ext cx="7863403" cy="301729"/>
          </a:xfrm>
          <a:prstGeom prst="rect">
            <a:avLst/>
          </a:prstGeom>
        </p:spPr>
        <p:txBody>
          <a:bodyPr anchor="t" rtlCol="false" tIns="0" lIns="0" bIns="0" rIns="0">
            <a:spAutoFit/>
          </a:bodyPr>
          <a:lstStyle/>
          <a:p>
            <a:pPr algn="ctr">
              <a:lnSpc>
                <a:spcPts val="2148"/>
              </a:lnSpc>
            </a:pPr>
            <a:r>
              <a:rPr lang="en-US" sz="2686" b="true">
                <a:solidFill>
                  <a:srgbClr val="7AFFFF"/>
                </a:solidFill>
                <a:latin typeface="TT Autonomous Bold"/>
                <a:ea typeface="TT Autonomous Bold"/>
                <a:cs typeface="TT Autonomous Bold"/>
                <a:sym typeface="TT Autonomous Bold"/>
              </a:rPr>
              <a:t>Jumlah Total Bobot (Weight)</a:t>
            </a:r>
          </a:p>
        </p:txBody>
      </p:sp>
      <p:sp>
        <p:nvSpPr>
          <p:cNvPr name="TextBox 12" id="12"/>
          <p:cNvSpPr txBox="true"/>
          <p:nvPr/>
        </p:nvSpPr>
        <p:spPr>
          <a:xfrm rot="0">
            <a:off x="10118088" y="8232718"/>
            <a:ext cx="5903683" cy="1674400"/>
          </a:xfrm>
          <a:prstGeom prst="rect">
            <a:avLst/>
          </a:prstGeom>
        </p:spPr>
        <p:txBody>
          <a:bodyPr anchor="t" rtlCol="false" tIns="0" lIns="0" bIns="0" rIns="0">
            <a:spAutoFit/>
          </a:bodyPr>
          <a:lstStyle/>
          <a:p>
            <a:pPr algn="l">
              <a:lnSpc>
                <a:spcPts val="2668"/>
              </a:lnSpc>
            </a:pPr>
            <a:r>
              <a:rPr lang="en-US" sz="1779" spc="40">
                <a:solidFill>
                  <a:srgbClr val="FFFFFF"/>
                </a:solidFill>
                <a:latin typeface="Neue Machina"/>
                <a:ea typeface="Neue Machina"/>
                <a:cs typeface="Neue Machina"/>
                <a:sym typeface="Neue Machina"/>
              </a:rPr>
              <a:t>Total Keseluruhan: 438,890 parameter</a:t>
            </a:r>
          </a:p>
          <a:p>
            <a:pPr algn="l" marL="384100" indent="-192050" lvl="1">
              <a:lnSpc>
                <a:spcPts val="2668"/>
              </a:lnSpc>
              <a:buFont typeface="Arial"/>
              <a:buChar char="•"/>
            </a:pPr>
            <a:r>
              <a:rPr lang="en-US" sz="1779" spc="40">
                <a:solidFill>
                  <a:srgbClr val="FFFFFF"/>
                </a:solidFill>
                <a:latin typeface="Neue Machina"/>
                <a:ea typeface="Neue Machina"/>
                <a:cs typeface="Neue Machina"/>
                <a:sym typeface="Neue Machina"/>
              </a:rPr>
              <a:t>Par</a:t>
            </a:r>
            <a:r>
              <a:rPr lang="en-US" sz="1779" spc="40">
                <a:solidFill>
                  <a:srgbClr val="FFFFFF"/>
                </a:solidFill>
                <a:latin typeface="Neue Machina"/>
                <a:ea typeface="Neue Machina"/>
                <a:cs typeface="Neue Machina"/>
                <a:sym typeface="Neue Machina"/>
              </a:rPr>
              <a:t>ameter yang dapat dilatih: 437,738</a:t>
            </a:r>
          </a:p>
          <a:p>
            <a:pPr algn="l" marL="384100" indent="-192050" lvl="1">
              <a:lnSpc>
                <a:spcPts val="2668"/>
              </a:lnSpc>
              <a:buFont typeface="Arial"/>
              <a:buChar char="•"/>
            </a:pPr>
            <a:r>
              <a:rPr lang="en-US" sz="1779" spc="40">
                <a:solidFill>
                  <a:srgbClr val="FFFFFF"/>
                </a:solidFill>
                <a:latin typeface="Neue Machina"/>
                <a:ea typeface="Neue Machina"/>
                <a:cs typeface="Neue Machina"/>
                <a:sym typeface="Neue Machina"/>
              </a:rPr>
              <a:t>Par</a:t>
            </a:r>
            <a:r>
              <a:rPr lang="en-US" sz="1779" spc="40">
                <a:solidFill>
                  <a:srgbClr val="FFFFFF"/>
                </a:solidFill>
                <a:latin typeface="Neue Machina"/>
                <a:ea typeface="Neue Machina"/>
                <a:cs typeface="Neue Machina"/>
                <a:sym typeface="Neue Machina"/>
              </a:rPr>
              <a:t>ameter yang tidak dapat dilatih: 1,152 (dari BatchNormalization)</a:t>
            </a:r>
          </a:p>
          <a:p>
            <a:pPr algn="l">
              <a:lnSpc>
                <a:spcPts val="266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DAGXZqC29Tk</dc:identifier>
  <dcterms:modified xsi:type="dcterms:W3CDTF">2011-08-01T06:04:30Z</dcterms:modified>
  <cp:revision>1</cp:revision>
  <dc:title>Tugas 2AI</dc:title>
</cp:coreProperties>
</file>