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8"/>
  </p:notesMasterIdLst>
  <p:sldIdLst>
    <p:sldId id="256" r:id="rId2"/>
    <p:sldId id="272" r:id="rId3"/>
    <p:sldId id="306" r:id="rId4"/>
    <p:sldId id="307" r:id="rId5"/>
    <p:sldId id="309" r:id="rId6"/>
    <p:sldId id="311" r:id="rId7"/>
    <p:sldId id="312" r:id="rId8"/>
    <p:sldId id="313" r:id="rId9"/>
    <p:sldId id="314" r:id="rId10"/>
    <p:sldId id="316" r:id="rId11"/>
    <p:sldId id="315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9" r:id="rId23"/>
    <p:sldId id="328" r:id="rId24"/>
    <p:sldId id="330" r:id="rId25"/>
    <p:sldId id="327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04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A1127F-9FD3-4FA9-9F2D-6D18526A1F0B}">
          <p14:sldIdLst>
            <p14:sldId id="256"/>
            <p14:sldId id="272"/>
            <p14:sldId id="306"/>
            <p14:sldId id="307"/>
            <p14:sldId id="309"/>
            <p14:sldId id="311"/>
            <p14:sldId id="312"/>
            <p14:sldId id="313"/>
            <p14:sldId id="314"/>
            <p14:sldId id="316"/>
            <p14:sldId id="315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9"/>
            <p14:sldId id="328"/>
            <p14:sldId id="330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</p14:sldIdLst>
        </p14:section>
        <p14:section name="Untitled Section" id="{EDBB684C-2C15-4050-8164-72FC2EA9A32D}">
          <p14:sldIdLst>
            <p14:sldId id="3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86655" autoAdjust="0"/>
  </p:normalViewPr>
  <p:slideViewPr>
    <p:cSldViewPr>
      <p:cViewPr varScale="1">
        <p:scale>
          <a:sx n="85" d="100"/>
          <a:sy n="85" d="100"/>
        </p:scale>
        <p:origin x="158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A879E-011E-486E-9C8A-8E473B349709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B1D5E-EE43-4547-976A-7D671EA47B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68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BB1D5E-EE43-4547-976A-7D671EA47B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50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77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14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1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0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43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60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6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AF550-202A-4CD1-BD40-685A6AA58520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9212B-3429-4D5D-9B26-1D1A768741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3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7086600" cy="9144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Data Mining</a:t>
            </a:r>
            <a:endParaRPr lang="en-US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858000" cy="35814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PM-ASDS 18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Lecture-08: Association Rule (29.11.2024)</a:t>
            </a:r>
          </a:p>
          <a:p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Nasrin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Khatun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Statistics</a:t>
            </a:r>
          </a:p>
          <a:p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Jahangirnagar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386876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(frequent) item sets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algn="just"/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the given table, calculate the large itemset with support minimum 30%.</a:t>
            </a:r>
          </a:p>
          <a:p>
            <a:pPr algn="just"/>
            <a:r>
              <a:rPr lang="en-GB" sz="200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GB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={{Beer}, {Bread},{Milk},{Peanut Butter}{Bread, Peanut Butter}}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D2D1FE-CE62-4338-BE39-5833C40E2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85" y="2747682"/>
            <a:ext cx="6125430" cy="411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8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Notations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ED97C-240E-4BF7-AD33-99F35AAE7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372" y="1354115"/>
            <a:ext cx="7279255" cy="521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4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Algorithms of AR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GB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GB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marL="457200" indent="-457200" algn="just">
              <a:buAutoNum type="arabicPeriod"/>
            </a:pPr>
            <a:r>
              <a:rPr lang="en-GB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</a:t>
            </a:r>
          </a:p>
          <a:p>
            <a:pPr marL="457200" indent="-457200" algn="just">
              <a:buAutoNum type="arabicPeriod"/>
            </a:pPr>
            <a:r>
              <a:rPr lang="en-GB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Algorithm</a:t>
            </a:r>
          </a:p>
          <a:p>
            <a:pPr marL="457200" indent="-457200" algn="just">
              <a:buAutoNum type="arabicPeriod"/>
            </a:pP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39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is the most well known association rule algorithm and is used in most commercial products.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uses the following property, which we call the large itemset property: </a:t>
            </a:r>
          </a:p>
          <a:p>
            <a:r>
              <a:rPr lang="en-GB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“Any subset of a large itemset must be large.”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are said to be </a:t>
            </a:r>
            <a:r>
              <a:rPr lang="en-GB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downward closer </a:t>
            </a: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 satisfies minimum support strategy.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using Lattice method,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Documents and Settings\Administrator\Desktop\lattice.BMP">
            <a:extLst>
              <a:ext uri="{FF2B5EF4-FFF2-40B4-BE49-F238E27FC236}">
                <a16:creationId xmlns:a16="http://schemas.microsoft.com/office/drawing/2014/main" id="{7FF0E55B-7BB8-48E8-A411-2EFC09F9B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9163" y="4038600"/>
            <a:ext cx="4821237" cy="25146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814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Itemsets</a:t>
            </a:r>
            <a:r>
              <a:rPr lang="en-US" sz="2400" dirty="0">
                <a:solidFill>
                  <a:schemeClr val="tx1"/>
                </a:solidFill>
              </a:rPr>
              <a:t> of size one in I;</a:t>
            </a:r>
          </a:p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Determine all large </a:t>
            </a:r>
            <a:r>
              <a:rPr lang="en-US" sz="2400" dirty="0" err="1">
                <a:solidFill>
                  <a:schemeClr val="tx1"/>
                </a:solidFill>
              </a:rPr>
              <a:t>itemsets</a:t>
            </a:r>
            <a:r>
              <a:rPr lang="en-US" sz="2400" dirty="0">
                <a:solidFill>
                  <a:schemeClr val="tx1"/>
                </a:solidFill>
              </a:rPr>
              <a:t> of size 1, L</a:t>
            </a:r>
            <a:r>
              <a:rPr lang="en-US" sz="2400" baseline="-25000" dirty="0">
                <a:solidFill>
                  <a:schemeClr val="tx1"/>
                </a:solidFill>
              </a:rPr>
              <a:t>1;</a:t>
            </a:r>
          </a:p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1;</a:t>
            </a:r>
          </a:p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Repeat</a:t>
            </a:r>
          </a:p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+ 1;</a:t>
            </a:r>
          </a:p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C</a:t>
            </a:r>
            <a:r>
              <a:rPr lang="en-US" sz="2400" baseline="-25000" dirty="0">
                <a:solidFill>
                  <a:schemeClr val="tx1"/>
                </a:solidFill>
              </a:rPr>
              <a:t>i </a:t>
            </a:r>
            <a:r>
              <a:rPr lang="en-US" sz="2400" dirty="0">
                <a:solidFill>
                  <a:schemeClr val="tx1"/>
                </a:solidFill>
              </a:rPr>
              <a:t>= </a:t>
            </a:r>
            <a:r>
              <a:rPr lang="en-US" sz="2400" dirty="0" err="1">
                <a:solidFill>
                  <a:schemeClr val="tx1"/>
                </a:solidFill>
              </a:rPr>
              <a:t>Apriori</a:t>
            </a:r>
            <a:r>
              <a:rPr lang="en-US" sz="2400" dirty="0">
                <a:solidFill>
                  <a:schemeClr val="tx1"/>
                </a:solidFill>
              </a:rPr>
              <a:t>-Gen(L</a:t>
            </a:r>
            <a:r>
              <a:rPr lang="en-US" sz="2400" baseline="-25000" dirty="0">
                <a:solidFill>
                  <a:schemeClr val="tx1"/>
                </a:solidFill>
              </a:rPr>
              <a:t>i-1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  <a:endParaRPr lang="en-US" sz="2400" baseline="-25000" dirty="0">
              <a:solidFill>
                <a:schemeClr val="tx1"/>
              </a:solidFill>
            </a:endParaRPr>
          </a:p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Count C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to determine L</a:t>
            </a:r>
            <a:r>
              <a:rPr lang="en-US" sz="2400" baseline="-25000" dirty="0">
                <a:solidFill>
                  <a:schemeClr val="tx1"/>
                </a:solidFill>
              </a:rPr>
              <a:t>i;</a:t>
            </a:r>
          </a:p>
          <a:p>
            <a:pPr marL="533400" indent="-533400" algn="just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Until no more specific large </a:t>
            </a:r>
            <a:r>
              <a:rPr lang="en-US" sz="2400" dirty="0" err="1">
                <a:solidFill>
                  <a:schemeClr val="tx1"/>
                </a:solidFill>
              </a:rPr>
              <a:t>itemsets</a:t>
            </a:r>
            <a:r>
              <a:rPr lang="en-US" sz="2400" dirty="0">
                <a:solidFill>
                  <a:schemeClr val="tx1"/>
                </a:solidFill>
              </a:rPr>
              <a:t> found;</a:t>
            </a:r>
          </a:p>
          <a:p>
            <a:pPr algn="just"/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08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8382000" cy="4953000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Large </a:t>
            </a:r>
            <a:r>
              <a:rPr lang="en-GB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below table using </a:t>
            </a:r>
            <a:r>
              <a:rPr lang="en-GB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with minimum support 20%.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Documents and Settings\Administrator\Desktop\dum.bmp">
            <a:extLst>
              <a:ext uri="{FF2B5EF4-FFF2-40B4-BE49-F238E27FC236}">
                <a16:creationId xmlns:a16="http://schemas.microsoft.com/office/drawing/2014/main" id="{BFE780B4-50D5-4BFA-A285-37D3B41C0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362200"/>
            <a:ext cx="3276600" cy="21336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DC9018-C340-42A2-886E-15E80AF21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395290"/>
                  </p:ext>
                </p:extLst>
              </p:nvPr>
            </p:nvGraphicFramePr>
            <p:xfrm>
              <a:off x="457200" y="2590800"/>
              <a:ext cx="4800600" cy="302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1974047804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1066619756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2598046287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31086960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Candidates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Support Count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Large Itemset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08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Bread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4969585"/>
                      </a:ext>
                    </a:extLst>
                  </a:tr>
                  <a:tr h="123613">
                    <a:tc>
                      <a:txBody>
                        <a:bodyPr/>
                        <a:lstStyle/>
                        <a:p>
                          <a:r>
                            <a:rPr lang="en-GB">
                              <a:solidFill>
                                <a:srgbClr val="FF0000"/>
                              </a:solidFill>
                            </a:rPr>
                            <a:t>Cross </a:t>
                          </a:r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&lt;2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Jelly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318820"/>
                      </a:ext>
                    </a:extLst>
                  </a:tr>
                  <a:tr h="242147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Peanut Butter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2640847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Milk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5450600"/>
                      </a:ext>
                    </a:extLst>
                  </a:tr>
                  <a:tr h="1828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Beer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9372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DC9018-C340-42A2-886E-15E80AF21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2395290"/>
                  </p:ext>
                </p:extLst>
              </p:nvPr>
            </p:nvGraphicFramePr>
            <p:xfrm>
              <a:off x="457200" y="2590800"/>
              <a:ext cx="4800600" cy="302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3000">
                      <a:extLst>
                        <a:ext uri="{9D8B030D-6E8A-4147-A177-3AD203B41FA5}">
                          <a16:colId xmlns:a16="http://schemas.microsoft.com/office/drawing/2014/main" val="1974047804"/>
                        </a:ext>
                      </a:extLst>
                    </a:gridCol>
                    <a:gridCol w="1447800">
                      <a:extLst>
                        <a:ext uri="{9D8B030D-6E8A-4147-A177-3AD203B41FA5}">
                          <a16:colId xmlns:a16="http://schemas.microsoft.com/office/drawing/2014/main" val="1066619756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2598046287"/>
                        </a:ext>
                      </a:extLst>
                    </a:gridCol>
                    <a:gridCol w="1104900">
                      <a:extLst>
                        <a:ext uri="{9D8B030D-6E8A-4147-A177-3AD203B41FA5}">
                          <a16:colId xmlns:a16="http://schemas.microsoft.com/office/drawing/2014/main" val="3108696057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169" t="-3333" r="-154852" b="-24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Support Count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36464" t="-3333" r="-2210" b="-24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082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Bread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49695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Cross &lt;2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Jelly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73188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Peanut Butter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526408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Milk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54506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Beer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29372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7361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Large </a:t>
            </a:r>
            <a:r>
              <a:rPr lang="en-GB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below table using </a:t>
            </a:r>
            <a:r>
              <a:rPr lang="en-GB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 with minimum support 20%.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Documents and Settings\Administrator\Desktop\dum.bmp">
            <a:extLst>
              <a:ext uri="{FF2B5EF4-FFF2-40B4-BE49-F238E27FC236}">
                <a16:creationId xmlns:a16="http://schemas.microsoft.com/office/drawing/2014/main" id="{BFE780B4-50D5-4BFA-A285-37D3B41C0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362200"/>
            <a:ext cx="3276600" cy="21336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DC9018-C340-42A2-886E-15E80AF21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737718"/>
                  </p:ext>
                </p:extLst>
              </p:nvPr>
            </p:nvGraphicFramePr>
            <p:xfrm>
              <a:off x="457200" y="2590800"/>
              <a:ext cx="4800600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74047804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1066619756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598046287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1086960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Candidates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Support Count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Large Itemset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GB" dirty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5008290"/>
                      </a:ext>
                    </a:extLst>
                  </a:tr>
                  <a:tr h="137668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Bread, Peanut Butter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GB" dirty="0"/>
                            <a:t>Bread, Milk</a:t>
                          </a:r>
                          <a:endParaRPr lang="en-US" dirty="0"/>
                        </a:p>
                        <a:p>
                          <a:r>
                            <a:rPr lang="en-GB" dirty="0"/>
                            <a:t>Bread, Beer</a:t>
                          </a: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Peanut Butter, Milk</a:t>
                          </a: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Peanut Butter, Beer</a:t>
                          </a: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Milk, Beer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  <a:p>
                          <a:r>
                            <a:rPr lang="en-GB" dirty="0"/>
                            <a:t>1</a:t>
                          </a:r>
                        </a:p>
                        <a:p>
                          <a:r>
                            <a:rPr lang="en-GB" dirty="0"/>
                            <a:t>0</a:t>
                          </a:r>
                        </a:p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49695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FADC9018-C340-42A2-886E-15E80AF21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0737718"/>
                  </p:ext>
                </p:extLst>
              </p:nvPr>
            </p:nvGraphicFramePr>
            <p:xfrm>
              <a:off x="457200" y="2590800"/>
              <a:ext cx="4800600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1974047804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1066619756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2598046287"/>
                        </a:ext>
                      </a:extLst>
                    </a:gridCol>
                    <a:gridCol w="990600">
                      <a:extLst>
                        <a:ext uri="{9D8B030D-6E8A-4147-A177-3AD203B41FA5}">
                          <a16:colId xmlns:a16="http://schemas.microsoft.com/office/drawing/2014/main" val="3108696057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Pass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099" t="-3333" r="-90634" b="-20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Support Count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84663" t="-3333" r="-2454" b="-20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008290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Bread, Peanut Butter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GB" dirty="0"/>
                            <a:t>Bread, Milk</a:t>
                          </a:r>
                          <a:endParaRPr lang="en-US" dirty="0"/>
                        </a:p>
                        <a:p>
                          <a:r>
                            <a:rPr lang="en-GB" dirty="0"/>
                            <a:t>Bread, Beer</a:t>
                          </a: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Peanut Butter, Milk</a:t>
                          </a: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Peanut Butter, Beer</a:t>
                          </a:r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Milk, Beer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  <a:p>
                          <a:r>
                            <a:rPr lang="en-GB" dirty="0"/>
                            <a:t>1</a:t>
                          </a:r>
                        </a:p>
                        <a:p>
                          <a:r>
                            <a:rPr lang="en-GB" dirty="0"/>
                            <a:t>0</a:t>
                          </a:r>
                        </a:p>
                        <a:p>
                          <a:r>
                            <a:rPr lang="en-GB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49695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960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sz="2400" b="1" i="1" dirty="0">
                <a:solidFill>
                  <a:schemeClr val="tx1"/>
                </a:solidFill>
              </a:rPr>
              <a:t>Advantages:</a:t>
            </a:r>
          </a:p>
          <a:p>
            <a:pPr lvl="1" algn="just">
              <a:defRPr/>
            </a:pPr>
            <a:r>
              <a:rPr lang="en-US" sz="2400" dirty="0">
                <a:solidFill>
                  <a:schemeClr val="tx1"/>
                </a:solidFill>
              </a:rPr>
              <a:t>Uses large itemset property.</a:t>
            </a:r>
          </a:p>
          <a:p>
            <a:pPr lvl="1" algn="just">
              <a:defRPr/>
            </a:pPr>
            <a:r>
              <a:rPr lang="en-US" sz="2400" dirty="0">
                <a:solidFill>
                  <a:schemeClr val="tx1"/>
                </a:solidFill>
              </a:rPr>
              <a:t>Easily parallelized</a:t>
            </a:r>
          </a:p>
          <a:p>
            <a:pPr lvl="1" algn="just">
              <a:defRPr/>
            </a:pPr>
            <a:r>
              <a:rPr lang="en-US" sz="2400" dirty="0">
                <a:solidFill>
                  <a:schemeClr val="tx1"/>
                </a:solidFill>
              </a:rPr>
              <a:t>Easy to implement.</a:t>
            </a:r>
          </a:p>
          <a:p>
            <a:pPr algn="just">
              <a:defRPr/>
            </a:pPr>
            <a:r>
              <a:rPr lang="en-US" sz="2400" b="1" i="1" dirty="0">
                <a:solidFill>
                  <a:schemeClr val="tx1"/>
                </a:solidFill>
              </a:rPr>
              <a:t>Disadvantages:</a:t>
            </a:r>
          </a:p>
          <a:p>
            <a:pPr lvl="1" algn="just">
              <a:defRPr/>
            </a:pPr>
            <a:r>
              <a:rPr lang="en-US" sz="2400" dirty="0">
                <a:solidFill>
                  <a:schemeClr val="tx1"/>
                </a:solidFill>
              </a:rPr>
              <a:t>Requires up to m database scans.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238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Homework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Documents and Settings\Administrator\Desktop\dum.gif">
            <a:extLst>
              <a:ext uri="{FF2B5EF4-FFF2-40B4-BE49-F238E27FC236}">
                <a16:creationId xmlns:a16="http://schemas.microsoft.com/office/drawing/2014/main" id="{90DDEC13-1699-48FF-B057-4426D7CA9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057400"/>
            <a:ext cx="8077200" cy="43434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0607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en-US" sz="2800" b="1" dirty="0">
                <a:solidFill>
                  <a:schemeClr val="tx1"/>
                </a:solidFill>
              </a:rPr>
              <a:t>Large databases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dirty="0">
                <a:solidFill>
                  <a:schemeClr val="tx1"/>
                </a:solidFill>
              </a:rPr>
              <a:t>Sample the database and apply </a:t>
            </a:r>
            <a:r>
              <a:rPr lang="en-US" sz="2800" dirty="0" err="1">
                <a:solidFill>
                  <a:schemeClr val="tx1"/>
                </a:solidFill>
              </a:rPr>
              <a:t>Apriori</a:t>
            </a:r>
            <a:r>
              <a:rPr lang="en-US" sz="2800" dirty="0">
                <a:solidFill>
                  <a:schemeClr val="tx1"/>
                </a:solidFill>
              </a:rPr>
              <a:t> to the sample.  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b="1" i="1" dirty="0">
                <a:solidFill>
                  <a:schemeClr val="tx1"/>
                </a:solidFill>
              </a:rPr>
              <a:t>Potentially Large </a:t>
            </a:r>
            <a:r>
              <a:rPr lang="en-US" sz="2800" b="1" i="1" dirty="0" err="1">
                <a:solidFill>
                  <a:schemeClr val="tx1"/>
                </a:solidFill>
              </a:rPr>
              <a:t>Itemsets</a:t>
            </a:r>
            <a:r>
              <a:rPr lang="en-US" sz="2800" b="1" i="1" dirty="0">
                <a:solidFill>
                  <a:schemeClr val="tx1"/>
                </a:solidFill>
              </a:rPr>
              <a:t> (PL):</a:t>
            </a:r>
            <a:r>
              <a:rPr lang="en-US" sz="2800" dirty="0">
                <a:solidFill>
                  <a:schemeClr val="tx1"/>
                </a:solidFill>
              </a:rPr>
              <a:t> Large </a:t>
            </a:r>
            <a:r>
              <a:rPr lang="en-US" sz="2800" dirty="0" err="1">
                <a:solidFill>
                  <a:schemeClr val="tx1"/>
                </a:solidFill>
              </a:rPr>
              <a:t>itemsets</a:t>
            </a:r>
            <a:r>
              <a:rPr lang="en-US" sz="2800" dirty="0">
                <a:solidFill>
                  <a:schemeClr val="tx1"/>
                </a:solidFill>
              </a:rPr>
              <a:t> from sample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2800" b="1" i="1" dirty="0">
                <a:solidFill>
                  <a:schemeClr val="tx1"/>
                </a:solidFill>
              </a:rPr>
              <a:t>Negative Border (BD </a:t>
            </a:r>
            <a:r>
              <a:rPr lang="en-US" b="1" i="1" baseline="30000" dirty="0">
                <a:solidFill>
                  <a:schemeClr val="tx1"/>
                </a:solidFill>
              </a:rPr>
              <a:t>-</a:t>
            </a:r>
            <a:r>
              <a:rPr lang="en-US" sz="2800" b="1" i="1" dirty="0">
                <a:solidFill>
                  <a:schemeClr val="tx1"/>
                </a:solidFill>
              </a:rPr>
              <a:t> ):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Generalization of </a:t>
            </a:r>
            <a:r>
              <a:rPr lang="en-US" dirty="0" err="1">
                <a:solidFill>
                  <a:schemeClr val="tx1"/>
                </a:solidFill>
              </a:rPr>
              <a:t>Apriori</a:t>
            </a:r>
            <a:r>
              <a:rPr lang="en-US" dirty="0">
                <a:solidFill>
                  <a:schemeClr val="tx1"/>
                </a:solidFill>
              </a:rPr>
              <a:t> applied to </a:t>
            </a:r>
            <a:r>
              <a:rPr lang="en-US" dirty="0" err="1">
                <a:solidFill>
                  <a:schemeClr val="tx1"/>
                </a:solidFill>
              </a:rPr>
              <a:t>itemsets</a:t>
            </a:r>
            <a:r>
              <a:rPr lang="en-US" dirty="0">
                <a:solidFill>
                  <a:schemeClr val="tx1"/>
                </a:solidFill>
              </a:rPr>
              <a:t> of varying sizes.</a:t>
            </a:r>
          </a:p>
          <a:p>
            <a:pPr lvl="1" algn="just">
              <a:lnSpc>
                <a:spcPct val="90000"/>
              </a:lnSpc>
              <a:defRPr/>
            </a:pPr>
            <a:r>
              <a:rPr lang="en-US" dirty="0">
                <a:solidFill>
                  <a:schemeClr val="tx1"/>
                </a:solidFill>
              </a:rPr>
              <a:t>Minimal set of </a:t>
            </a:r>
            <a:r>
              <a:rPr lang="en-US" dirty="0" err="1">
                <a:solidFill>
                  <a:schemeClr val="tx1"/>
                </a:solidFill>
              </a:rPr>
              <a:t>itemsets</a:t>
            </a:r>
            <a:r>
              <a:rPr lang="en-US" dirty="0">
                <a:solidFill>
                  <a:schemeClr val="tx1"/>
                </a:solidFill>
              </a:rPr>
              <a:t> which are not in PL, but</a:t>
            </a:r>
            <a:r>
              <a:rPr lang="en-US" sz="2400" dirty="0">
                <a:solidFill>
                  <a:schemeClr val="tx1"/>
                </a:solidFill>
              </a:rPr>
              <a:t> whose subsets are all in PL.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3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purchasing of one product when another product is purchased represents an association rule.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 are frequently used by retail stores to assist in marketing, advertising, floor placement, and inventory control.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has also been used for predicting faults in telecommunication networks.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rules are used to show the relationships between data items. It is denoted by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msy10" pitchFamily="34" charset="0"/>
                <a:sym typeface="Symbol" pitchFamily="18" charset="2"/>
              </a:rPr>
              <a:t>Y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Example: Market Basket Data</a:t>
            </a:r>
          </a:p>
          <a:p>
            <a:pPr algn="just"/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b="1" dirty="0">
                <a:solidFill>
                  <a:schemeClr val="tx1"/>
                </a:solidFill>
              </a:rPr>
              <a:t>Bread </a:t>
            </a:r>
            <a:r>
              <a:rPr lang="en-US" b="1" dirty="0">
                <a:solidFill>
                  <a:schemeClr val="tx1"/>
                </a:solidFill>
                <a:latin typeface="cmsy10" pitchFamily="34" charset="0"/>
                <a:sym typeface="Symbol" pitchFamily="18" charset="2"/>
              </a:rPr>
              <a:t></a:t>
            </a:r>
            <a:r>
              <a:rPr lang="en-US" b="1" dirty="0">
                <a:solidFill>
                  <a:schemeClr val="tx1"/>
                </a:solidFill>
              </a:rPr>
              <a:t>Peanut Butter</a:t>
            </a:r>
            <a:endParaRPr lang="en-US" b="1" dirty="0">
              <a:solidFill>
                <a:schemeClr val="tx1"/>
              </a:solidFill>
              <a:latin typeface="cmsy10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increase sales and reduce costs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48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D</a:t>
            </a:r>
            <a:r>
              <a:rPr lang="en-US" sz="2400" baseline="-250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sample of Database D;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PL = Large </a:t>
            </a:r>
            <a:r>
              <a:rPr lang="en-US" sz="2400" dirty="0" err="1">
                <a:solidFill>
                  <a:schemeClr val="tx1"/>
                </a:solidFill>
              </a:rPr>
              <a:t>itemsets</a:t>
            </a:r>
            <a:r>
              <a:rPr lang="en-US" sz="2400" dirty="0">
                <a:solidFill>
                  <a:schemeClr val="tx1"/>
                </a:solidFill>
              </a:rPr>
              <a:t> in D</a:t>
            </a:r>
            <a:r>
              <a:rPr lang="en-US" sz="2400" baseline="-25000" dirty="0">
                <a:solidFill>
                  <a:schemeClr val="tx1"/>
                </a:solidFill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using smalls;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C = PL 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</a:t>
            </a:r>
            <a:r>
              <a:rPr lang="en-US" sz="2400" dirty="0">
                <a:solidFill>
                  <a:schemeClr val="tx1"/>
                </a:solidFill>
              </a:rPr>
              <a:t> BD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(PL);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Count C in Database using s;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ML = large </a:t>
            </a:r>
            <a:r>
              <a:rPr lang="en-US" sz="2400" dirty="0" err="1">
                <a:solidFill>
                  <a:schemeClr val="tx1"/>
                </a:solidFill>
              </a:rPr>
              <a:t>itemsets</a:t>
            </a:r>
            <a:r>
              <a:rPr lang="en-US" sz="2400" dirty="0">
                <a:solidFill>
                  <a:schemeClr val="tx1"/>
                </a:solidFill>
              </a:rPr>
              <a:t> in BD</a:t>
            </a:r>
            <a:r>
              <a:rPr lang="en-US" baseline="30000" dirty="0">
                <a:solidFill>
                  <a:schemeClr val="tx1"/>
                </a:solidFill>
              </a:rPr>
              <a:t>-</a:t>
            </a:r>
            <a:r>
              <a:rPr lang="en-US" sz="2400" dirty="0">
                <a:solidFill>
                  <a:schemeClr val="tx1"/>
                </a:solidFill>
              </a:rPr>
              <a:t>(PL);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If ML = </a:t>
            </a:r>
            <a:r>
              <a:rPr lang="en-US" sz="2400" dirty="0">
                <a:solidFill>
                  <a:schemeClr val="tx1"/>
                </a:solidFill>
                <a:latin typeface="cmsy10" pitchFamily="34" charset="0"/>
                <a:sym typeface="Symbol" pitchFamily="18" charset="2"/>
              </a:rPr>
              <a:t> </a:t>
            </a:r>
            <a:r>
              <a:rPr lang="en-US" sz="2400" dirty="0">
                <a:solidFill>
                  <a:schemeClr val="tx1"/>
                </a:solidFill>
              </a:rPr>
              <a:t>then done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else C = repeated application of BD</a:t>
            </a:r>
            <a:r>
              <a:rPr lang="en-US" baseline="30000" dirty="0">
                <a:solidFill>
                  <a:schemeClr val="tx1"/>
                </a:solidFill>
              </a:rPr>
              <a:t>-;</a:t>
            </a:r>
          </a:p>
          <a:p>
            <a:pPr marL="609600" indent="-609600" algn="just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Count C in Database;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4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(Example)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 fontScale="92500" lnSpcReduction="20000"/>
          </a:bodyPr>
          <a:lstStyle/>
          <a:p>
            <a:pPr marL="342900" lvl="0" indent="-342900" algn="just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Question: 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use the sampling algorithm to find all large itemset in the grocery data where s = 20%. Suppose that the sample database is determined to be the first two transactions: Ds = 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{Bread Jelly, Peanut Butter} 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{Bread, Peanut Butter}. If we reduce s to be smalls = 10%, then for an itemset to be large in the sample it must occur in at least one to two transactions. So it must occur in one of the two transactions.</a:t>
            </a:r>
            <a:endParaRPr 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AR assuming s = 20%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 t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,t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Smalls = 10%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 = {{Bread}, {Jelly}, {Peanut Butter}, {Bread, Jelly}, {Bread, Peanut Butter}, {Jelly, Peanut Butter}, {Bread, 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Jelly,Peanut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Butter}}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(PL)={{Beer},{Milk}}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= {{Beer}, {Milk}} 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Repeated application of BD</a:t>
            </a:r>
            <a:r>
              <a:rPr lang="en-US" sz="2400" kern="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generates all remaining 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10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 Algorithm (Example)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4CF2E-7A35-49C5-9D3C-338DAE36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01137"/>
            <a:ext cx="7620000" cy="285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009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57200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Divide database into partitions D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,D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,…,</a:t>
            </a:r>
            <a:r>
              <a:rPr lang="en-US" sz="2400" dirty="0" err="1">
                <a:solidFill>
                  <a:schemeClr val="tx1"/>
                </a:solidFill>
              </a:rPr>
              <a:t>D</a:t>
            </a:r>
            <a:r>
              <a:rPr lang="en-US" sz="2400" baseline="30000" dirty="0" err="1">
                <a:solidFill>
                  <a:schemeClr val="tx1"/>
                </a:solidFill>
              </a:rPr>
              <a:t>p</a:t>
            </a:r>
            <a:endParaRPr lang="en-US" sz="2400" baseline="300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Apply </a:t>
            </a:r>
            <a:r>
              <a:rPr lang="en-US" sz="2400" dirty="0" err="1">
                <a:solidFill>
                  <a:schemeClr val="tx1"/>
                </a:solidFill>
              </a:rPr>
              <a:t>Apriori</a:t>
            </a:r>
            <a:r>
              <a:rPr lang="en-US" sz="2400" dirty="0">
                <a:solidFill>
                  <a:schemeClr val="tx1"/>
                </a:solidFill>
              </a:rPr>
              <a:t> to each partition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</a:rPr>
              <a:t>Any large itemset must be large in at least one partition.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38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572000"/>
          </a:xfrm>
        </p:spPr>
        <p:txBody>
          <a:bodyPr>
            <a:normAutofit/>
          </a:bodyPr>
          <a:lstStyle/>
          <a:p>
            <a:pPr marL="609600" indent="-609600" algn="just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Divide D into partitions D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,D</a:t>
            </a:r>
            <a:r>
              <a:rPr lang="en-US" sz="2400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,…,</a:t>
            </a:r>
            <a:r>
              <a:rPr lang="en-US" sz="2400" dirty="0" err="1">
                <a:solidFill>
                  <a:schemeClr val="tx1"/>
                </a:solidFill>
              </a:rPr>
              <a:t>D</a:t>
            </a:r>
            <a:r>
              <a:rPr lang="en-US" sz="2400" baseline="30000" dirty="0" err="1">
                <a:solidFill>
                  <a:schemeClr val="tx1"/>
                </a:solidFill>
              </a:rPr>
              <a:t>p</a:t>
            </a:r>
            <a:r>
              <a:rPr lang="en-US" sz="2400" baseline="30000" dirty="0">
                <a:solidFill>
                  <a:schemeClr val="tx1"/>
                </a:solidFill>
              </a:rPr>
              <a:t>;</a:t>
            </a:r>
          </a:p>
          <a:p>
            <a:pPr marL="609600" indent="-609600" algn="just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For I = 1 to p do</a:t>
            </a:r>
          </a:p>
          <a:p>
            <a:pPr marL="609600" indent="-609600" algn="just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     L</a:t>
            </a:r>
            <a:r>
              <a:rPr lang="en-US" sz="2400" baseline="30000" dirty="0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Apriori</a:t>
            </a:r>
            <a:r>
              <a:rPr lang="en-US" sz="2400" dirty="0">
                <a:solidFill>
                  <a:schemeClr val="tx1"/>
                </a:solidFill>
              </a:rPr>
              <a:t>(D</a:t>
            </a:r>
            <a:r>
              <a:rPr lang="en-US" sz="2400" baseline="30000" dirty="0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pPr marL="609600" indent="-609600" algn="just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C = L</a:t>
            </a:r>
            <a:r>
              <a:rPr lang="en-US" sz="2400" baseline="300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cmsy10" pitchFamily="34" charset="0"/>
                <a:sym typeface="Symbol" pitchFamily="18" charset="2"/>
              </a:rPr>
              <a:t></a:t>
            </a:r>
            <a:r>
              <a:rPr lang="en-US" sz="2400" dirty="0">
                <a:solidFill>
                  <a:schemeClr val="tx1"/>
                </a:solidFill>
              </a:rPr>
              <a:t> … </a:t>
            </a:r>
            <a:r>
              <a:rPr lang="en-US" sz="2400" dirty="0">
                <a:solidFill>
                  <a:schemeClr val="tx1"/>
                </a:solidFill>
                <a:latin typeface="cmsy10" pitchFamily="34" charset="0"/>
                <a:sym typeface="Symbol" pitchFamily="18" charset="2"/>
              </a:rPr>
              <a:t>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L</a:t>
            </a:r>
            <a:r>
              <a:rPr lang="en-US" sz="2400" baseline="30000" dirty="0" err="1">
                <a:solidFill>
                  <a:schemeClr val="tx1"/>
                </a:solidFill>
              </a:rPr>
              <a:t>p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 marL="609600" indent="-609600" algn="just">
              <a:buFont typeface="Wingdings" pitchFamily="2" charset="2"/>
              <a:buAutoNum type="arabicPeriod"/>
              <a:defRPr/>
            </a:pPr>
            <a:r>
              <a:rPr lang="en-US" sz="2400" dirty="0">
                <a:solidFill>
                  <a:schemeClr val="tx1"/>
                </a:solidFill>
              </a:rPr>
              <a:t>Count C on D to generate L;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2821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Algorithm (Example)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7924800" cy="4953000"/>
          </a:xfrm>
        </p:spPr>
        <p:txBody>
          <a:bodyPr>
            <a:normAutofit/>
          </a:bodyPr>
          <a:lstStyle/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Documents and Settings\Administrator\Desktop\dum.bmp">
            <a:extLst>
              <a:ext uri="{FF2B5EF4-FFF2-40B4-BE49-F238E27FC236}">
                <a16:creationId xmlns:a16="http://schemas.microsoft.com/office/drawing/2014/main" id="{DF15886C-A583-4C8E-B59A-AFDDA742B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676400"/>
            <a:ext cx="3429000" cy="36576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" name="Text Box 8">
            <a:extLst>
              <a:ext uri="{FF2B5EF4-FFF2-40B4-BE49-F238E27FC236}">
                <a16:creationId xmlns:a16="http://schemas.microsoft.com/office/drawing/2014/main" id="{AE7B1B17-54AD-429C-81F7-BFD2685F0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143000"/>
            <a:ext cx="3886200" cy="2308324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latin typeface="Arial" charset="0"/>
              </a:rPr>
              <a:t>L</a:t>
            </a:r>
            <a:r>
              <a:rPr lang="en-US" sz="2400" baseline="30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 ={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{Bread}, {Jelly}, {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PeanutButter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}, {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Bread,Jelly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}, {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Bread,PeanutButter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}, {Jelly,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PeanutButter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}, {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Bread,Jelly,PeanutButter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}}</a:t>
            </a:r>
            <a:endParaRPr lang="en-US" sz="2400" dirty="0">
              <a:latin typeface="Arial" charset="0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098D614F-6627-4A99-AF1A-1BEA189A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57600"/>
            <a:ext cx="4572000" cy="30469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400" dirty="0">
                <a:latin typeface="Arial" charset="0"/>
              </a:rPr>
              <a:t>L</a:t>
            </a:r>
            <a:r>
              <a:rPr lang="en-US" sz="2400" baseline="30000" dirty="0">
                <a:latin typeface="Arial" charset="0"/>
              </a:rPr>
              <a:t>2</a:t>
            </a:r>
            <a:r>
              <a:rPr lang="en-US" sz="2400" dirty="0">
                <a:latin typeface="Arial" charset="0"/>
              </a:rPr>
              <a:t> ={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{Bread}, {Milk}, {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PeanutButter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}, {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Bread,Milk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}, {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Bread,PeanutButter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}, {Milk, 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PeanutButter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}, {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Bread,Milk,PeanutButter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}, {Beer}, {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Beer,Bread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}, {</a:t>
            </a: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Beer,Milk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}}</a:t>
            </a:r>
            <a:endParaRPr lang="en-US" sz="2400" dirty="0">
              <a:latin typeface="Arial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CCECFF"/>
              </a:solidFill>
              <a:latin typeface="Arial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16EB9C5-F05D-445F-B3DF-10B6EFC40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3200"/>
            <a:ext cx="51752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tx2"/>
                </a:solidFill>
              </a:rPr>
              <a:t>D</a:t>
            </a:r>
            <a:r>
              <a:rPr lang="en-US" b="0" baseline="30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776996DB-4E6D-466D-A619-90A648B0A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114800"/>
            <a:ext cx="517525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tx2"/>
                </a:solidFill>
              </a:rPr>
              <a:t>D</a:t>
            </a:r>
            <a:r>
              <a:rPr lang="en-US" b="0" baseline="30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7804BFA4-630B-4986-A0C3-4F910EC5FF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862" y="5535104"/>
            <a:ext cx="1176338" cy="457200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tx2"/>
                </a:solidFill>
              </a:rPr>
              <a:t>S=10%</a:t>
            </a: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C3FF84B6-0CCD-4D56-9C1B-D4A5C29EC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3505200"/>
            <a:ext cx="8305800" cy="0"/>
          </a:xfrm>
          <a:prstGeom prst="line">
            <a:avLst/>
          </a:prstGeom>
          <a:noFill/>
          <a:ln w="57150" cap="sq">
            <a:solidFill>
              <a:schemeClr val="tx2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Partitioning Algorithm (Example)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7924800" cy="4953000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b="1" i="1" dirty="0">
                <a:solidFill>
                  <a:schemeClr val="tx1"/>
                </a:solidFill>
              </a:rPr>
              <a:t>Advantages:</a:t>
            </a:r>
          </a:p>
          <a:p>
            <a:pPr lvl="1" algn="just">
              <a:defRPr/>
            </a:pPr>
            <a:r>
              <a:rPr lang="en-US" dirty="0">
                <a:solidFill>
                  <a:schemeClr val="tx1"/>
                </a:solidFill>
              </a:rPr>
              <a:t>Adapts to available main memory</a:t>
            </a:r>
          </a:p>
          <a:p>
            <a:pPr lvl="1" algn="just">
              <a:defRPr/>
            </a:pPr>
            <a:r>
              <a:rPr lang="en-US" dirty="0">
                <a:solidFill>
                  <a:schemeClr val="tx1"/>
                </a:solidFill>
              </a:rPr>
              <a:t>Easily parallelized</a:t>
            </a:r>
          </a:p>
          <a:p>
            <a:pPr lvl="1" algn="just">
              <a:defRPr/>
            </a:pPr>
            <a:r>
              <a:rPr lang="en-US" dirty="0">
                <a:solidFill>
                  <a:schemeClr val="tx1"/>
                </a:solidFill>
              </a:rPr>
              <a:t>Maximum number of database scans is two.</a:t>
            </a:r>
          </a:p>
          <a:p>
            <a:pPr algn="just">
              <a:defRPr/>
            </a:pPr>
            <a:r>
              <a:rPr lang="en-US" b="1" i="1" dirty="0">
                <a:solidFill>
                  <a:schemeClr val="tx1"/>
                </a:solidFill>
              </a:rPr>
              <a:t>Disadvantages:</a:t>
            </a:r>
          </a:p>
          <a:p>
            <a:pPr lvl="1" algn="just">
              <a:defRPr/>
            </a:pPr>
            <a:r>
              <a:rPr lang="en-US" dirty="0">
                <a:solidFill>
                  <a:schemeClr val="tx1"/>
                </a:solidFill>
              </a:rPr>
              <a:t>May have many candidates during second scan.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53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Algorithm of 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7924800" cy="4953000"/>
          </a:xfrm>
        </p:spPr>
        <p:txBody>
          <a:bodyPr>
            <a:normAutofit/>
          </a:bodyPr>
          <a:lstStyle/>
          <a:p>
            <a:pPr marL="457200" indent="-457200" algn="just">
              <a:buAutoNum type="arabicPeriod"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Distribution Algorithm:</a:t>
            </a:r>
          </a:p>
          <a:p>
            <a:pPr marL="457200" indent="-457200" algn="just">
              <a:buAutoNum type="arabicPeriod"/>
            </a:pP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Algorithm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45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Algorithm of 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00200"/>
            <a:ext cx="7924800" cy="4953000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Distribution Algorithm: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01FA01-82CF-44BD-B41B-98F7A7DF4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538" y="2057400"/>
            <a:ext cx="7510923" cy="409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319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Algorithm of AR(CDA)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618129"/>
            <a:ext cx="7924800" cy="4953000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Distribution Algorithm: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Documents and Settings\Administrator\Desktop\cda.BMP">
            <a:extLst>
              <a:ext uri="{FF2B5EF4-FFF2-40B4-BE49-F238E27FC236}">
                <a16:creationId xmlns:a16="http://schemas.microsoft.com/office/drawing/2014/main" id="{94259156-91BA-4EC8-AE7C-AF3AC98F7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01476"/>
            <a:ext cx="7391400" cy="44831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873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&amp; Transactions: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a customer buys some products from a retail store at one time, those products are known as items.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defined by</a:t>
            </a:r>
          </a:p>
          <a:p>
            <a:pPr algn="just"/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one times mean one transaction and it is also defined by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E6EBEC-DA55-4CB7-ADC3-15BF2C770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33226"/>
            <a:ext cx="3164098" cy="9083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5223A7-BA13-41E0-B9FF-EC3C8BC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722" y="4572000"/>
            <a:ext cx="4291956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32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Algorithm of 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1295400"/>
            <a:ext cx="79248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Algorithm: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 data partition at each site.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Parallel at each site do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Determine local candidates of size 1 to count;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Broadcast local transactions to other sites;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 local candidates of size 1 on all data;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Determine large itemset of size 1 for local             		     candidates; 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Broadcast large itemset to all sites;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Determine L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   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Repeat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+ 1;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-Gen(L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Determine local candidates of size 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count;</a:t>
            </a: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Count, broadcast, and find  L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kern="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lvl="0" indent="-609600" algn="l" fontAlgn="base">
              <a:lnSpc>
                <a:spcPct val="7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AutoNum type="arabicPeriod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until no more large itemset found;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7440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 Algorithm of AR (DDA)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1295400"/>
            <a:ext cx="7924800" cy="5105400"/>
          </a:xfrm>
        </p:spPr>
        <p:txBody>
          <a:bodyPr>
            <a:normAutofit/>
          </a:bodyPr>
          <a:lstStyle/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Documents and Settings\Administrator\Desktop\dda.BMP">
            <a:extLst>
              <a:ext uri="{FF2B5EF4-FFF2-40B4-BE49-F238E27FC236}">
                <a16:creationId xmlns:a16="http://schemas.microsoft.com/office/drawing/2014/main" id="{D0DB1696-9E5A-40FB-8061-2AE2001ED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1737" y="1548980"/>
            <a:ext cx="7218363" cy="468788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796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Comparing AR Techniques</a:t>
            </a:r>
            <a:endParaRPr lang="en-GB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1295400"/>
            <a:ext cx="7924800" cy="5105400"/>
          </a:xfrm>
        </p:spPr>
        <p:txBody>
          <a:bodyPr>
            <a:normAutofit/>
          </a:bodyPr>
          <a:lstStyle/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Target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Type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Data Type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Data Source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Technique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Itemset Strategy and Data Structure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Transaction Strategy and Data Structure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Optimization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Architecture</a:t>
            </a: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8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</a:rPr>
              <a:t>Parallelism Strategy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840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Comparing AR Techniques</a:t>
            </a:r>
            <a:endParaRPr lang="en-GB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1295400"/>
            <a:ext cx="7924800" cy="5105400"/>
          </a:xfrm>
        </p:spPr>
        <p:txBody>
          <a:bodyPr>
            <a:normAutofit/>
          </a:bodyPr>
          <a:lstStyle/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Documents and Settings\Administrator\Desktop\dum.gif">
            <a:extLst>
              <a:ext uri="{FF2B5EF4-FFF2-40B4-BE49-F238E27FC236}">
                <a16:creationId xmlns:a16="http://schemas.microsoft.com/office/drawing/2014/main" id="{677A944D-E2B7-4757-BC65-973F2AF73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238" y="1552575"/>
            <a:ext cx="7881937" cy="4162425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1762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Advanced AR Techniques</a:t>
            </a:r>
            <a:endParaRPr lang="en-GB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1295400"/>
            <a:ext cx="7924800" cy="4572000"/>
          </a:xfrm>
        </p:spPr>
        <p:txBody>
          <a:bodyPr>
            <a:normAutofit/>
          </a:bodyPr>
          <a:lstStyle/>
          <a:p>
            <a:pPr marL="342900" lvl="0" indent="-342900" algn="l" fontAlgn="base"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endParaRPr 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fontAlgn="base"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Generalized Association Rules</a:t>
            </a:r>
          </a:p>
          <a:p>
            <a:pPr marL="342900" lvl="0" indent="-342900" algn="l" fontAlgn="base"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Multiple-Level Association Rules</a:t>
            </a:r>
          </a:p>
          <a:p>
            <a:pPr marL="342900" lvl="0" indent="-342900" algn="l" fontAlgn="base"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Association Rules</a:t>
            </a:r>
          </a:p>
          <a:p>
            <a:pPr marL="342900" lvl="0" indent="-342900" algn="l" fontAlgn="base"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multiple minimum supports</a:t>
            </a:r>
          </a:p>
          <a:p>
            <a:pPr marL="342900" lvl="0" indent="-342900" algn="l" fontAlgn="base"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Rules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675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US" sz="3200" dirty="0"/>
              <a:t>Measuring Quality of Rules</a:t>
            </a:r>
            <a:endParaRPr lang="en-GB" sz="32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" y="1295400"/>
            <a:ext cx="7924800" cy="4572000"/>
          </a:xfrm>
        </p:spPr>
        <p:txBody>
          <a:bodyPr>
            <a:normAutofit/>
          </a:bodyPr>
          <a:lstStyle/>
          <a:p>
            <a:pPr marL="342900" lvl="0" indent="-342900" algn="l" fontAlgn="base"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chemeClr val="tx1"/>
                </a:solidFill>
                <a:latin typeface="Arial"/>
              </a:rPr>
              <a:t>Support</a:t>
            </a:r>
          </a:p>
          <a:p>
            <a:pPr marL="342900" lvl="0" indent="-342900" algn="l" fontAlgn="base"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chemeClr val="tx1"/>
                </a:solidFill>
                <a:latin typeface="Arial"/>
              </a:rPr>
              <a:t>Confidence</a:t>
            </a:r>
          </a:p>
          <a:p>
            <a:pPr marL="342900" lvl="0" indent="-342900" algn="l" fontAlgn="base"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Interest or Lift</a:t>
            </a:r>
          </a:p>
          <a:p>
            <a:pPr marL="342900" lvl="0" indent="-342900" algn="l" fontAlgn="base"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Conviction</a:t>
            </a:r>
          </a:p>
          <a:p>
            <a:pPr marL="342900" lvl="0" indent="-342900" algn="l" fontAlgn="base"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Chi Squared Test</a:t>
            </a:r>
          </a:p>
          <a:p>
            <a:pPr lvl="0" algn="l" fontAlgn="base">
              <a:spcAft>
                <a:spcPct val="0"/>
              </a:spcAft>
              <a:buClr>
                <a:srgbClr val="FFFF00"/>
              </a:buClr>
              <a:buSzPct val="75000"/>
              <a:defRPr/>
            </a:pPr>
            <a:r>
              <a:rPr lang="en-US" kern="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</a:rPr>
              <a:t>These yellow marked three calculated from Contingency table.</a:t>
            </a: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038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0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Items &amp; Transactions (Example):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3" descr="C:\Documents and Settings\Administrator\Desktop\dum.bmp">
            <a:extLst>
              <a:ext uri="{FF2B5EF4-FFF2-40B4-BE49-F238E27FC236}">
                <a16:creationId xmlns:a16="http://schemas.microsoft.com/office/drawing/2014/main" id="{416DA01D-1854-40E7-A575-54D2CA13E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4456" y="2424906"/>
            <a:ext cx="6415087" cy="2693988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35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Rule(AR)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of an AR 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msy10" pitchFamily="34" charset="0"/>
                <a:sym typeface="Symbol" pitchFamily="18" charset="2"/>
              </a:rPr>
              <a:t>Y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supports for an association rule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Y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percentage of transactions in the database that contain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measures how often it should occur in the database.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by “s”.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s=60% for </a:t>
            </a:r>
            <a:r>
              <a:rPr lang="en-US" sz="2400" b="1" dirty="0">
                <a:solidFill>
                  <a:schemeClr val="tx1"/>
                </a:solidFill>
              </a:rPr>
              <a:t>Bread</a:t>
            </a:r>
            <a:r>
              <a:rPr lang="en-US" sz="2400" b="1" dirty="0">
                <a:solidFill>
                  <a:schemeClr val="tx1"/>
                </a:solidFill>
                <a:latin typeface="cmsy10" pitchFamily="34" charset="0"/>
              </a:rPr>
              <a:t>,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means that for 100 transactions, customers buy 60 times Bread.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2292F-B2EC-41E0-B0C8-FD0257A5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07" y="2974808"/>
            <a:ext cx="1780186" cy="90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1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Rule(AR)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343400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Confidence of an AR or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msy10" pitchFamily="34" charset="0"/>
                <a:sym typeface="Symbol" pitchFamily="18" charset="2"/>
              </a:rPr>
              <a:t>Y</a:t>
            </a:r>
            <a:r>
              <a:rPr lang="en-GB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confidence or strength (</a:t>
            </a:r>
            <a:r>
              <a:rPr lang="en-US" sz="2400" b="1" i="1" dirty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an association rule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Y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ratio of the number of transactions that contain X U Y to the number of transactions that contain X.</a:t>
            </a:r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Confidence measures the strength of the association rule.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denoted by “</a:t>
            </a:r>
            <a:r>
              <a:rPr lang="en-US" sz="2400" b="1" i="1" dirty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if </a:t>
            </a:r>
            <a:r>
              <a:rPr lang="en-US" sz="2400" b="1" i="1" dirty="0">
                <a:solidFill>
                  <a:schemeClr val="tx2"/>
                </a:solidFill>
                <a:latin typeface="Symbol" pitchFamily="18" charset="2"/>
              </a:rPr>
              <a:t>a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=75% for </a:t>
            </a:r>
            <a:r>
              <a:rPr lang="en-US" sz="2400" b="1" dirty="0">
                <a:solidFill>
                  <a:schemeClr val="tx1"/>
                </a:solidFill>
              </a:rPr>
              <a:t>Bread </a:t>
            </a:r>
            <a:r>
              <a:rPr lang="en-US" sz="2400" b="1" dirty="0">
                <a:solidFill>
                  <a:schemeClr val="tx1"/>
                </a:solidFill>
                <a:latin typeface="cmsy10" pitchFamily="34" charset="0"/>
                <a:sym typeface="Symbol" pitchFamily="18" charset="2"/>
              </a:rPr>
              <a:t></a:t>
            </a:r>
            <a:r>
              <a:rPr lang="en-US" sz="2400" b="1" dirty="0">
                <a:solidFill>
                  <a:schemeClr val="tx1"/>
                </a:solidFill>
              </a:rPr>
              <a:t>Peanut Butter</a:t>
            </a:r>
            <a:r>
              <a:rPr lang="en-US" sz="2400" b="1" dirty="0">
                <a:solidFill>
                  <a:schemeClr val="tx1"/>
                </a:solidFill>
                <a:latin typeface="cmsy10" pitchFamily="34" charset="0"/>
              </a:rPr>
              <a:t>,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means that 75 percent times if customer buy bread and also buy peanut butter.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96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Calculation of Support &amp; Confidence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1600200"/>
                <a:ext cx="77724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GB" sz="2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the given table, calculate support and confidence for 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Bread </a:t>
                </a:r>
                <a:r>
                  <a:rPr lang="en-US" sz="2200" b="1" dirty="0">
                    <a:solidFill>
                      <a:schemeClr val="tx1"/>
                    </a:solidFill>
                    <a:latin typeface="cmsy10" pitchFamily="34" charset="0"/>
                    <a:sym typeface="Symbol" pitchFamily="18" charset="2"/>
                  </a:rPr>
                  <a:t></a:t>
                </a:r>
                <a:r>
                  <a:rPr lang="en-US" sz="2200" b="1" dirty="0">
                    <a:solidFill>
                      <a:schemeClr val="tx1"/>
                    </a:solidFill>
                  </a:rPr>
                  <a:t>Peanut Butter</a:t>
                </a:r>
                <a:r>
                  <a:rPr lang="en-US" sz="2200" b="1" dirty="0">
                    <a:solidFill>
                      <a:schemeClr val="tx1"/>
                    </a:solidFill>
                    <a:latin typeface="cmsy10" pitchFamily="34" charset="0"/>
                  </a:rPr>
                  <a:t>.</a:t>
                </a:r>
              </a:p>
              <a:p>
                <a:pPr algn="just"/>
                <a:endParaRPr lang="en-US" sz="2400" b="1" dirty="0">
                  <a:solidFill>
                    <a:schemeClr val="tx1"/>
                  </a:solidFill>
                  <a:latin typeface="cmsy10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chemeClr val="tx1"/>
                  </a:solidFill>
                  <a:latin typeface="cmsy10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chemeClr val="tx1"/>
                  </a:solidFill>
                  <a:latin typeface="cmsy10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chemeClr val="tx1"/>
                  </a:solidFill>
                  <a:latin typeface="cmsy10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chemeClr val="tx1"/>
                  </a:solidFill>
                  <a:latin typeface="cmsy10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chemeClr val="tx1"/>
                  </a:solidFill>
                  <a:latin typeface="cmsy10" pitchFamily="34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chemeClr val="tx1"/>
                  </a:solidFill>
                  <a:latin typeface="cmsy10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solidFill>
                      <a:schemeClr val="tx1"/>
                    </a:solidFill>
                    <a:latin typeface="cmsy10" pitchFamily="34" charset="0"/>
                    <a:cs typeface="Times New Roman" panose="02020603050405020304" pitchFamily="18" charset="0"/>
                  </a:rPr>
                  <a:t>Support=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𝑵𝒐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𝒕𝒓𝒂𝒏𝒔𝒂𝒄𝒕𝒊𝒐𝒏𝒔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𝒘𝒊𝒕𝒉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𝒄𝒐𝒏𝒕𝒂𝒊𝒏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𝑩𝒓𝒆𝒂𝒅</m:t>
                        </m:r>
                      </m:num>
                      <m:den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𝑻𝒐𝒕𝒂𝒍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𝒏𝒐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𝒕𝒓𝒂𝒏𝒔𝒂𝒄𝒕𝒊𝒐𝒏𝒔</m:t>
                        </m:r>
                      </m:den>
                    </m:f>
                  </m:oMath>
                </a14:m>
                <a:r>
                  <a:rPr lang="en-GB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num>
                      <m:den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80%</a:t>
                </a:r>
              </a:p>
              <a:p>
                <a:pPr algn="just"/>
                <a:endParaRPr lang="en-US" sz="2400" b="1" dirty="0">
                  <a:solidFill>
                    <a:schemeClr val="tx1"/>
                  </a:solidFill>
                  <a:latin typeface="cmsy10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>
                    <a:solidFill>
                      <a:schemeClr val="tx1"/>
                    </a:solidFill>
                    <a:latin typeface="cmsy10" pitchFamily="34" charset="0"/>
                    <a:cs typeface="Times New Roman" panose="02020603050405020304" pitchFamily="18" charset="0"/>
                  </a:rPr>
                  <a:t>Confidence=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𝑵𝒐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𝒕𝒓𝒂𝒏𝒔𝒂𝒄𝒕𝒊𝒐𝒏𝒔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𝒘𝒊𝒕𝒉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𝒄𝒐𝒏𝒕𝒂𝒊𝒏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𝑩𝒓𝒆𝒂𝒅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&amp; 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𝑷𝒆𝒂𝒏𝒖𝒕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𝑩𝒆𝒕𝒕𝒆𝒓</m:t>
                        </m:r>
                      </m:num>
                      <m:den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𝑵𝒐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 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𝒐𝒇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𝒕𝒓𝒂𝒏𝒔𝒂𝒄𝒕𝒊𝒐𝒏𝒔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𝒘𝒊𝒕𝒉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𝒄𝒐𝒏𝒕𝒂𝒊𝒏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𝑩𝒓𝒆𝒂𝒅</m:t>
                        </m:r>
                      </m:den>
                    </m:f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GB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75%</a:t>
                </a:r>
              </a:p>
              <a:p>
                <a:pPr algn="just"/>
                <a:endParaRPr lang="en-GB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1600200"/>
                <a:ext cx="7772400" cy="4953000"/>
              </a:xfrm>
              <a:blipFill>
                <a:blip r:embed="rId2"/>
                <a:stretch>
                  <a:fillRect l="-1020" t="-1970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Documents and Settings\Administrator\Desktop\dum.bmp">
            <a:extLst>
              <a:ext uri="{FF2B5EF4-FFF2-40B4-BE49-F238E27FC236}">
                <a16:creationId xmlns:a16="http://schemas.microsoft.com/office/drawing/2014/main" id="{A08F54D8-CA76-4AF5-B48D-6BC283908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63663" y="2362200"/>
            <a:ext cx="6415087" cy="2133600"/>
          </a:xfrm>
          <a:prstGeom prst="rect">
            <a:avLst/>
          </a:prstGeom>
          <a:noFill/>
          <a:ln w="31750">
            <a:solidFill>
              <a:schemeClr val="tx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9469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Problem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600200"/>
            <a:ext cx="7772400" cy="4953000"/>
          </a:xfrm>
        </p:spPr>
        <p:txBody>
          <a:bodyPr>
            <a:normAutofit/>
          </a:bodyPr>
          <a:lstStyle/>
          <a:p>
            <a:pPr marL="342900" lvl="0" indent="-342900" algn="just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 a set of items I={I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and a database of transactions D={t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,t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where 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={I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,I</a:t>
            </a:r>
            <a:r>
              <a:rPr lang="en-US" sz="2400" kern="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and </a:t>
            </a:r>
            <a:r>
              <a:rPr lang="en-US" sz="2400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kern="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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I, the </a:t>
            </a:r>
            <a:r>
              <a:rPr lang="en-US" sz="2400" b="1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Problem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to identify all association rules X </a:t>
            </a:r>
            <a:r>
              <a:rPr 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with a minimum support and confidence.</a:t>
            </a:r>
          </a:p>
          <a:p>
            <a:pPr lvl="0" algn="just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defRPr/>
            </a:pPr>
            <a:endParaRPr lang="en-US" sz="2400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fontAlgn="base">
              <a:lnSpc>
                <a:spcPct val="90000"/>
              </a:lnSpc>
              <a:spcAft>
                <a:spcPct val="0"/>
              </a:spcAft>
              <a:buClr>
                <a:srgbClr val="FFFF00"/>
              </a:buClr>
              <a:buSzPct val="75000"/>
              <a:buFont typeface="Wingdings" pitchFamily="2" charset="2"/>
              <a:buChar char="n"/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 of X </a:t>
            </a:r>
            <a:r>
              <a:rPr lang="en-US" sz="2400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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is same as support of X 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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Y.</a:t>
            </a:r>
          </a:p>
          <a:p>
            <a:pPr algn="just"/>
            <a:endParaRPr lang="en-GB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7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086600" cy="990600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Rule Problem</a:t>
            </a:r>
            <a:endParaRPr 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09600" y="1600200"/>
                <a:ext cx="7772400" cy="495300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GB" sz="2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Large (frequent) item sets (L):</a:t>
                </a:r>
              </a:p>
              <a:p>
                <a:pPr algn="just"/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large (frequent) itemset is an itemset whose number of occurrences is above a threshold, s. We use the notation “L” to indicate the complete set of large itemset and “l” to indicate a specific large itemset.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set of items of size m,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subsets.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potential number of large itemset is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These potentially large </a:t>
                </a:r>
                <a:r>
                  <a:rPr lang="en-GB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itemsets</a:t>
                </a: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called candidates,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GB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all counted (potentially large) itemset is the candidate itemset (c)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GB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9600" y="1600200"/>
                <a:ext cx="7772400" cy="4953000"/>
              </a:xfrm>
              <a:blipFill>
                <a:blip r:embed="rId2"/>
                <a:stretch>
                  <a:fillRect l="-1176" t="-985" r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94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2376</TotalTime>
  <Words>1599</Words>
  <Application>Microsoft Office PowerPoint</Application>
  <PresentationFormat>On-screen Show (4:3)</PresentationFormat>
  <Paragraphs>273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Cambria Math</vt:lpstr>
      <vt:lpstr>cmsy10</vt:lpstr>
      <vt:lpstr>Symbol</vt:lpstr>
      <vt:lpstr>Times New Roman</vt:lpstr>
      <vt:lpstr>Wingdings</vt:lpstr>
      <vt:lpstr>Office Theme</vt:lpstr>
      <vt:lpstr>Course Title: Data Mining</vt:lpstr>
      <vt:lpstr>Association Rule</vt:lpstr>
      <vt:lpstr>Association Rule</vt:lpstr>
      <vt:lpstr>Association Rule</vt:lpstr>
      <vt:lpstr>Association Rule(AR)</vt:lpstr>
      <vt:lpstr>Association Rule(AR)</vt:lpstr>
      <vt:lpstr>Calculation of Support &amp; Confidence</vt:lpstr>
      <vt:lpstr>Association Rule Problem</vt:lpstr>
      <vt:lpstr>Association Rule Problem</vt:lpstr>
      <vt:lpstr>Large (frequent) item sets </vt:lpstr>
      <vt:lpstr>Different Notations</vt:lpstr>
      <vt:lpstr>Basic Algorithms of AR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Sampling Algorithm</vt:lpstr>
      <vt:lpstr>Sampling Algorithm</vt:lpstr>
      <vt:lpstr>Sampling Algorithm (Example)</vt:lpstr>
      <vt:lpstr>Sampling Algorithm (Example)</vt:lpstr>
      <vt:lpstr>Partitioning</vt:lpstr>
      <vt:lpstr>Partitioning Algorithm</vt:lpstr>
      <vt:lpstr>Partitioning Algorithm (Example)</vt:lpstr>
      <vt:lpstr>Partitioning Algorithm (Example)</vt:lpstr>
      <vt:lpstr>Parallel Algorithm of AR</vt:lpstr>
      <vt:lpstr>Parallel Algorithm of AR</vt:lpstr>
      <vt:lpstr>Parallel Algorithm of AR(CDA)</vt:lpstr>
      <vt:lpstr>Parallel Algorithm of AR</vt:lpstr>
      <vt:lpstr>Parallel Algorithm of AR (DDA)</vt:lpstr>
      <vt:lpstr>Comparing AR Techniques</vt:lpstr>
      <vt:lpstr>Comparing AR Techniques</vt:lpstr>
      <vt:lpstr>Advanced AR Techniques</vt:lpstr>
      <vt:lpstr>Measuring Quality of Rules</vt:lpstr>
      <vt:lpstr>Association Rule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Data Science</dc:title>
  <dc:creator>Nasrin Khatun</dc:creator>
  <cp:lastModifiedBy>Admin</cp:lastModifiedBy>
  <cp:revision>474</cp:revision>
  <dcterms:created xsi:type="dcterms:W3CDTF">2021-11-26T01:52:27Z</dcterms:created>
  <dcterms:modified xsi:type="dcterms:W3CDTF">2024-11-29T05:51:52Z</dcterms:modified>
</cp:coreProperties>
</file>