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272" r:id="rId3"/>
    <p:sldId id="305" r:id="rId4"/>
    <p:sldId id="289" r:id="rId5"/>
    <p:sldId id="291" r:id="rId6"/>
    <p:sldId id="290" r:id="rId7"/>
    <p:sldId id="284" r:id="rId8"/>
    <p:sldId id="274" r:id="rId9"/>
    <p:sldId id="285" r:id="rId10"/>
    <p:sldId id="279" r:id="rId11"/>
    <p:sldId id="288" r:id="rId12"/>
    <p:sldId id="293" r:id="rId13"/>
    <p:sldId id="280" r:id="rId14"/>
    <p:sldId id="286" r:id="rId15"/>
    <p:sldId id="287" r:id="rId16"/>
    <p:sldId id="292" r:id="rId17"/>
    <p:sldId id="294" r:id="rId18"/>
    <p:sldId id="295" r:id="rId19"/>
    <p:sldId id="296" r:id="rId20"/>
    <p:sldId id="297" r:id="rId21"/>
    <p:sldId id="298" r:id="rId22"/>
    <p:sldId id="299" r:id="rId23"/>
    <p:sldId id="300" r:id="rId24"/>
    <p:sldId id="301" r:id="rId25"/>
    <p:sldId id="302" r:id="rId26"/>
    <p:sldId id="303" r:id="rId27"/>
    <p:sldId id="304"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1A1127F-9FD3-4FA9-9F2D-6D18526A1F0B}">
          <p14:sldIdLst>
            <p14:sldId id="256"/>
            <p14:sldId id="272"/>
            <p14:sldId id="305"/>
            <p14:sldId id="289"/>
            <p14:sldId id="291"/>
            <p14:sldId id="290"/>
            <p14:sldId id="284"/>
            <p14:sldId id="274"/>
            <p14:sldId id="285"/>
          </p14:sldIdLst>
        </p14:section>
        <p14:section name="Untitled Section" id="{EDBB684C-2C15-4050-8164-72FC2EA9A32D}">
          <p14:sldIdLst>
            <p14:sldId id="279"/>
            <p14:sldId id="288"/>
            <p14:sldId id="293"/>
            <p14:sldId id="280"/>
            <p14:sldId id="286"/>
            <p14:sldId id="287"/>
            <p14:sldId id="292"/>
            <p14:sldId id="294"/>
            <p14:sldId id="295"/>
            <p14:sldId id="296"/>
            <p14:sldId id="297"/>
            <p14:sldId id="298"/>
            <p14:sldId id="299"/>
            <p14:sldId id="300"/>
            <p14:sldId id="301"/>
            <p14:sldId id="302"/>
            <p14:sldId id="303"/>
            <p14:sldId id="30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8150" autoAdjust="0"/>
    <p:restoredTop sz="86655" autoAdjust="0"/>
  </p:normalViewPr>
  <p:slideViewPr>
    <p:cSldViewPr>
      <p:cViewPr varScale="1">
        <p:scale>
          <a:sx n="85" d="100"/>
          <a:sy n="85" d="100"/>
        </p:scale>
        <p:origin x="1982" y="62"/>
      </p:cViewPr>
      <p:guideLst>
        <p:guide orient="horz" pos="2160"/>
        <p:guide pos="2880"/>
      </p:guideLst>
    </p:cSldViewPr>
  </p:slideViewPr>
  <p:outlineViewPr>
    <p:cViewPr>
      <p:scale>
        <a:sx n="33" d="100"/>
        <a:sy n="33" d="100"/>
      </p:scale>
      <p:origin x="0" y="894"/>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5BA879E-011E-486E-9C8A-8E473B349709}" type="datetimeFigureOut">
              <a:rPr lang="en-US" smtClean="0"/>
              <a:t>11/22/2024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CBB1D5E-EE43-4547-976A-7D671EA47B7C}" type="slidenum">
              <a:rPr lang="en-US" smtClean="0"/>
              <a:t>‹#›</a:t>
            </a:fld>
            <a:endParaRPr lang="en-US"/>
          </a:p>
        </p:txBody>
      </p:sp>
    </p:spTree>
    <p:extLst>
      <p:ext uri="{BB962C8B-B14F-4D97-AF65-F5344CB8AC3E}">
        <p14:creationId xmlns:p14="http://schemas.microsoft.com/office/powerpoint/2010/main" val="1928680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CBB1D5E-EE43-4547-976A-7D671EA47B7C}" type="slidenum">
              <a:rPr lang="en-US" smtClean="0"/>
              <a:t>1</a:t>
            </a:fld>
            <a:endParaRPr lang="en-US"/>
          </a:p>
        </p:txBody>
      </p:sp>
    </p:spTree>
    <p:extLst>
      <p:ext uri="{BB962C8B-B14F-4D97-AF65-F5344CB8AC3E}">
        <p14:creationId xmlns:p14="http://schemas.microsoft.com/office/powerpoint/2010/main" val="375033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EAF550-202A-4CD1-BD40-685A6AA58520}"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3215250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F550-202A-4CD1-BD40-685A6AA58520}"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193872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F550-202A-4CD1-BD40-685A6AA58520}"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2850771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EAF550-202A-4CD1-BD40-685A6AA58520}"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3041447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EAF550-202A-4CD1-BD40-685A6AA58520}" type="datetimeFigureOut">
              <a:rPr lang="en-US" smtClean="0"/>
              <a:t>11/22/2024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1046144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EAF550-202A-4CD1-BD40-685A6AA58520}"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3840419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EAF550-202A-4CD1-BD40-685A6AA58520}" type="datetimeFigureOut">
              <a:rPr lang="en-US" smtClean="0"/>
              <a:t>11/22/2024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278840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EAF550-202A-4CD1-BD40-685A6AA58520}" type="datetimeFigureOut">
              <a:rPr lang="en-US" smtClean="0"/>
              <a:t>11/22/2024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2351432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EAF550-202A-4CD1-BD40-685A6AA58520}" type="datetimeFigureOut">
              <a:rPr lang="en-US" smtClean="0"/>
              <a:t>11/22/2024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524161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AF550-202A-4CD1-BD40-685A6AA58520}"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623660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EAF550-202A-4CD1-BD40-685A6AA58520}" type="datetimeFigureOut">
              <a:rPr lang="en-US" smtClean="0"/>
              <a:t>11/22/2024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9212B-3429-4D5D-9B26-1D1A768741B8}" type="slidenum">
              <a:rPr lang="en-US" smtClean="0"/>
              <a:t>‹#›</a:t>
            </a:fld>
            <a:endParaRPr lang="en-US"/>
          </a:p>
        </p:txBody>
      </p:sp>
    </p:spTree>
    <p:extLst>
      <p:ext uri="{BB962C8B-B14F-4D97-AF65-F5344CB8AC3E}">
        <p14:creationId xmlns:p14="http://schemas.microsoft.com/office/powerpoint/2010/main" val="41405601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EAF550-202A-4CD1-BD40-685A6AA58520}" type="datetimeFigureOut">
              <a:rPr lang="en-US" smtClean="0"/>
              <a:t>11/22/2024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9212B-3429-4D5D-9B26-1D1A768741B8}" type="slidenum">
              <a:rPr lang="en-US" smtClean="0"/>
              <a:t>‹#›</a:t>
            </a:fld>
            <a:endParaRPr lang="en-US"/>
          </a:p>
        </p:txBody>
      </p:sp>
    </p:spTree>
    <p:extLst>
      <p:ext uri="{BB962C8B-B14F-4D97-AF65-F5344CB8AC3E}">
        <p14:creationId xmlns:p14="http://schemas.microsoft.com/office/powerpoint/2010/main" val="336813193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914400"/>
            <a:ext cx="7086600" cy="914400"/>
          </a:xfrm>
        </p:spPr>
        <p:txBody>
          <a:bodyPr>
            <a:normAutofit/>
          </a:bodyPr>
          <a:lstStyle/>
          <a:p>
            <a:r>
              <a:rPr lang="en-US" sz="3200" dirty="0">
                <a:latin typeface="Times New Roman" panose="02020603050405020304" pitchFamily="18" charset="0"/>
                <a:cs typeface="Times New Roman" panose="02020603050405020304" pitchFamily="18" charset="0"/>
              </a:rPr>
              <a:t>Course Title: Data Mining</a:t>
            </a: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2057400"/>
            <a:ext cx="6858000" cy="3581400"/>
          </a:xfrm>
        </p:spPr>
        <p:txBody>
          <a:bodyPr>
            <a:normAutofit lnSpcReduction="10000"/>
          </a:bodyPr>
          <a:lstStyle/>
          <a:p>
            <a:endParaRPr lang="en-US" sz="2400" dirty="0">
              <a:solidFill>
                <a:srgbClr val="7030A0"/>
              </a:solidFill>
              <a:latin typeface="Times New Roman" panose="02020603050405020304" pitchFamily="18" charset="0"/>
              <a:cs typeface="Times New Roman" panose="02020603050405020304" pitchFamily="18" charset="0"/>
            </a:endParaRPr>
          </a:p>
          <a:p>
            <a:r>
              <a:rPr lang="en-US" sz="2400" dirty="0">
                <a:solidFill>
                  <a:srgbClr val="7030A0"/>
                </a:solidFill>
                <a:latin typeface="Times New Roman" panose="02020603050405020304" pitchFamily="18" charset="0"/>
                <a:cs typeface="Times New Roman" panose="02020603050405020304" pitchFamily="18" charset="0"/>
              </a:rPr>
              <a:t>Course Code: PM-ASDS 18</a:t>
            </a:r>
          </a:p>
          <a:p>
            <a:r>
              <a:rPr lang="en-US" sz="2400" dirty="0">
                <a:solidFill>
                  <a:srgbClr val="7030A0"/>
                </a:solidFill>
                <a:latin typeface="Times New Roman" panose="02020603050405020304" pitchFamily="18" charset="0"/>
                <a:cs typeface="Times New Roman" panose="02020603050405020304" pitchFamily="18" charset="0"/>
              </a:rPr>
              <a:t>Lecture-07: Support Vector Machine &amp; Naïve Bayes Classification (22.11.2024)</a:t>
            </a:r>
          </a:p>
          <a:p>
            <a:r>
              <a:rPr lang="en-US" sz="2400" dirty="0">
                <a:solidFill>
                  <a:srgbClr val="7030A0"/>
                </a:solidFill>
                <a:latin typeface="Times New Roman" panose="02020603050405020304" pitchFamily="18" charset="0"/>
                <a:cs typeface="Times New Roman" panose="02020603050405020304" pitchFamily="18" charset="0"/>
              </a:rPr>
              <a:t>Presented by</a:t>
            </a:r>
          </a:p>
          <a:p>
            <a:r>
              <a:rPr lang="en-US" sz="2000" dirty="0" err="1">
                <a:solidFill>
                  <a:schemeClr val="tx1"/>
                </a:solidFill>
                <a:latin typeface="Times New Roman" panose="02020603050405020304" pitchFamily="18" charset="0"/>
                <a:cs typeface="Times New Roman" panose="02020603050405020304" pitchFamily="18" charset="0"/>
              </a:rPr>
              <a:t>Nasrin</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Khatun</a:t>
            </a:r>
            <a:endParaRPr lang="en-US" sz="2000" dirty="0">
              <a:solidFill>
                <a:schemeClr val="tx1"/>
              </a:solidFill>
              <a:latin typeface="Times New Roman" panose="02020603050405020304" pitchFamily="18" charset="0"/>
              <a:cs typeface="Times New Roman" panose="02020603050405020304" pitchFamily="18" charset="0"/>
            </a:endParaRPr>
          </a:p>
          <a:p>
            <a:r>
              <a:rPr lang="en-US" sz="2000" dirty="0">
                <a:solidFill>
                  <a:schemeClr val="tx1"/>
                </a:solidFill>
                <a:latin typeface="Times New Roman" panose="02020603050405020304" pitchFamily="18" charset="0"/>
                <a:cs typeface="Times New Roman" panose="02020603050405020304" pitchFamily="18" charset="0"/>
              </a:rPr>
              <a:t>Assistant Professor</a:t>
            </a:r>
          </a:p>
          <a:p>
            <a:r>
              <a:rPr lang="en-US" sz="2000" dirty="0">
                <a:solidFill>
                  <a:schemeClr val="tx1"/>
                </a:solidFill>
                <a:latin typeface="Times New Roman" panose="02020603050405020304" pitchFamily="18" charset="0"/>
                <a:cs typeface="Times New Roman" panose="02020603050405020304" pitchFamily="18" charset="0"/>
              </a:rPr>
              <a:t>Department of Statistics</a:t>
            </a:r>
          </a:p>
          <a:p>
            <a:r>
              <a:rPr lang="en-US" sz="2000" dirty="0" err="1">
                <a:solidFill>
                  <a:schemeClr val="tx1"/>
                </a:solidFill>
                <a:latin typeface="Times New Roman" panose="02020603050405020304" pitchFamily="18" charset="0"/>
                <a:cs typeface="Times New Roman" panose="02020603050405020304" pitchFamily="18" charset="0"/>
              </a:rPr>
              <a:t>Jahangirnagar</a:t>
            </a:r>
            <a:r>
              <a:rPr lang="en-US" sz="2000" dirty="0">
                <a:solidFill>
                  <a:schemeClr val="tx1"/>
                </a:solidFill>
                <a:latin typeface="Times New Roman" panose="02020603050405020304" pitchFamily="18" charset="0"/>
                <a:cs typeface="Times New Roman" panose="02020603050405020304" pitchFamily="18" charset="0"/>
              </a:rPr>
              <a:t> University</a:t>
            </a:r>
          </a:p>
        </p:txBody>
      </p:sp>
    </p:spTree>
    <p:extLst>
      <p:ext uri="{BB962C8B-B14F-4D97-AF65-F5344CB8AC3E}">
        <p14:creationId xmlns:p14="http://schemas.microsoft.com/office/powerpoint/2010/main" val="386876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latin typeface="Times New Roman" panose="02020603050405020304" pitchFamily="18" charset="0"/>
                <a:cs typeface="Times New Roman" panose="02020603050405020304" pitchFamily="18" charset="0"/>
              </a:rPr>
              <a:t>Support Vector Machine </a:t>
            </a: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24000"/>
            <a:ext cx="7010400" cy="4244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89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latin typeface="Times New Roman" panose="02020603050405020304" pitchFamily="18" charset="0"/>
                <a:cs typeface="Times New Roman" panose="02020603050405020304" pitchFamily="18" charset="0"/>
              </a:rPr>
              <a:t>Kernel</a:t>
            </a:r>
          </a:p>
        </p:txBody>
      </p:sp>
      <p:sp>
        <p:nvSpPr>
          <p:cNvPr id="3" name="Content Placeholder 2"/>
          <p:cNvSpPr>
            <a:spLocks noGrp="1"/>
          </p:cNvSpPr>
          <p:nvPr>
            <p:ph idx="1"/>
          </p:nvPr>
        </p:nvSpPr>
        <p:spPr/>
        <p:txBody>
          <a:bodyPr/>
          <a:lstStyle/>
          <a:p>
            <a:pPr marL="0" indent="0">
              <a:buNone/>
            </a:pPr>
            <a:r>
              <a:rPr lang="en-US" sz="2000" dirty="0">
                <a:latin typeface="Times New Roman" panose="02020603050405020304" pitchFamily="18" charset="0"/>
                <a:cs typeface="Times New Roman" panose="02020603050405020304" pitchFamily="18" charset="0"/>
              </a:rPr>
              <a:t>If data set are not linearly separable, in that case low dimension transform to high dimension using kernel function. The SVM kernels are</a:t>
            </a:r>
          </a:p>
          <a:p>
            <a:pPr marL="457200" indent="-457200">
              <a:buAutoNum type="arabicPeriod"/>
            </a:pPr>
            <a:r>
              <a:rPr lang="en-US" sz="2000" dirty="0">
                <a:latin typeface="Times New Roman" panose="02020603050405020304" pitchFamily="18" charset="0"/>
                <a:cs typeface="Times New Roman" panose="02020603050405020304" pitchFamily="18" charset="0"/>
              </a:rPr>
              <a:t>Linear</a:t>
            </a:r>
          </a:p>
          <a:p>
            <a:pPr marL="457200" indent="-457200">
              <a:buAutoNum type="arabicPeriod"/>
            </a:pPr>
            <a:r>
              <a:rPr lang="en-US" sz="2000" dirty="0">
                <a:latin typeface="Times New Roman" panose="02020603050405020304" pitchFamily="18" charset="0"/>
                <a:cs typeface="Times New Roman" panose="02020603050405020304" pitchFamily="18" charset="0"/>
              </a:rPr>
              <a:t>Polynomial</a:t>
            </a:r>
          </a:p>
          <a:p>
            <a:pPr marL="457200" indent="-457200">
              <a:buAutoNum type="arabicPeriod"/>
            </a:pPr>
            <a:r>
              <a:rPr lang="en-US" sz="2000" dirty="0" err="1">
                <a:latin typeface="Times New Roman" panose="02020603050405020304" pitchFamily="18" charset="0"/>
                <a:cs typeface="Times New Roman" panose="02020603050405020304" pitchFamily="18" charset="0"/>
              </a:rPr>
              <a:t>rbf</a:t>
            </a:r>
            <a:endParaRPr lang="en-US" sz="2000" dirty="0">
              <a:latin typeface="Times New Roman" panose="02020603050405020304" pitchFamily="18" charset="0"/>
              <a:cs typeface="Times New Roman" panose="02020603050405020304" pitchFamily="18" charset="0"/>
            </a:endParaRPr>
          </a:p>
          <a:p>
            <a:pPr marL="457200" indent="-457200">
              <a:buAutoNum type="arabicPeriod"/>
            </a:pPr>
            <a:r>
              <a:rPr lang="en-US" sz="2000" dirty="0">
                <a:latin typeface="Times New Roman" panose="02020603050405020304" pitchFamily="18" charset="0"/>
                <a:cs typeface="Times New Roman" panose="02020603050405020304" pitchFamily="18" charset="0"/>
              </a:rPr>
              <a:t>Sigmoid</a:t>
            </a:r>
          </a:p>
          <a:p>
            <a:pPr marL="457200" indent="-457200">
              <a:buAutoNum type="arabicPeriod"/>
            </a:pPr>
            <a:r>
              <a:rPr lang="en-US" sz="2000" dirty="0">
                <a:latin typeface="Times New Roman" panose="02020603050405020304" pitchFamily="18" charset="0"/>
                <a:cs typeface="Times New Roman" panose="02020603050405020304" pitchFamily="18" charset="0"/>
              </a:rPr>
              <a:t>Gaussian</a:t>
            </a:r>
          </a:p>
          <a:p>
            <a:pPr marL="457200" indent="-457200">
              <a:buAutoNum type="arabicPeriod"/>
            </a:pPr>
            <a:r>
              <a:rPr lang="en-US" sz="2000" dirty="0">
                <a:latin typeface="Times New Roman" panose="02020603050405020304" pitchFamily="18" charset="0"/>
                <a:cs typeface="Times New Roman" panose="02020603050405020304" pitchFamily="18" charset="0"/>
              </a:rPr>
              <a:t>Etc.</a:t>
            </a:r>
          </a:p>
          <a:p>
            <a:pPr marL="0" indent="0">
              <a:buNone/>
            </a:pPr>
            <a:endParaRPr lang="en-US" dirty="0"/>
          </a:p>
        </p:txBody>
      </p:sp>
    </p:spTree>
    <p:extLst>
      <p:ext uri="{BB962C8B-B14F-4D97-AF65-F5344CB8AC3E}">
        <p14:creationId xmlns:p14="http://schemas.microsoft.com/office/powerpoint/2010/main" val="1293587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dirty="0">
                <a:latin typeface="Times New Roman" panose="02020603050405020304" pitchFamily="18" charset="0"/>
                <a:cs typeface="Times New Roman" panose="02020603050405020304" pitchFamily="18" charset="0"/>
              </a:rPr>
              <a:t>Kernel</a:t>
            </a:r>
          </a:p>
        </p:txBody>
      </p:sp>
      <p:sp>
        <p:nvSpPr>
          <p:cNvPr id="3" name="Content Placeholder 2"/>
          <p:cNvSpPr>
            <a:spLocks noGrp="1"/>
          </p:cNvSpPr>
          <p:nvPr>
            <p:ph idx="1"/>
          </p:nvPr>
        </p:nvSpPr>
        <p:spPr/>
        <p:txBody>
          <a:bodyPr/>
          <a:lstStyle/>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Kernel Function is a method used to take data as input and transform it into the required form of processing data.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“Kernel” is used due to a set of mathematical functions used in Support Vector Machine providing the window to manipulate the data.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So, Kernel Function generally transforms the training set of data so that a non-linear decision surface is able to transform to a linear equation in a higher number of dimension spaces.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Basically, It returns the inner product between two points in a standard feature dimension. </a:t>
            </a:r>
          </a:p>
          <a:p>
            <a:pPr marL="0" indent="0">
              <a:buNone/>
            </a:pPr>
            <a:endParaRPr lang="en-US" dirty="0"/>
          </a:p>
        </p:txBody>
      </p:sp>
    </p:spTree>
    <p:extLst>
      <p:ext uri="{BB962C8B-B14F-4D97-AF65-F5344CB8AC3E}">
        <p14:creationId xmlns:p14="http://schemas.microsoft.com/office/powerpoint/2010/main" val="222649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GB" sz="2800" dirty="0">
                <a:latin typeface="Times New Roman" panose="02020603050405020304" pitchFamily="18" charset="0"/>
                <a:cs typeface="Times New Roman" panose="02020603050405020304" pitchFamily="18" charset="0"/>
              </a:rPr>
              <a:t>Inseparable Classes</a:t>
            </a:r>
            <a:endParaRPr lang="en-US" sz="2800" dirty="0">
              <a:latin typeface="Times New Roman" panose="02020603050405020304" pitchFamily="18" charset="0"/>
              <a:cs typeface="Times New Roman" panose="02020603050405020304" pitchFamily="18" charset="0"/>
            </a:endParaRPr>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676400"/>
            <a:ext cx="8229600" cy="4101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03719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GB" sz="2800" dirty="0">
                <a:latin typeface="Times New Roman" panose="02020603050405020304" pitchFamily="18" charset="0"/>
                <a:cs typeface="Times New Roman" panose="02020603050405020304" pitchFamily="18" charset="0"/>
              </a:rPr>
              <a:t>1 dimensional inseparable to separable classes</a:t>
            </a:r>
            <a:endParaRPr lang="en-US" sz="2800" dirty="0">
              <a:latin typeface="Times New Roman" panose="02020603050405020304" pitchFamily="18" charset="0"/>
              <a:cs typeface="Times New Roman" panose="02020603050405020304" pitchFamily="18" charset="0"/>
            </a:endParaRP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33600"/>
            <a:ext cx="8229600" cy="3561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01840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GB" sz="2800" dirty="0">
                <a:latin typeface="Times New Roman" panose="02020603050405020304" pitchFamily="18" charset="0"/>
                <a:cs typeface="Times New Roman" panose="02020603050405020304" pitchFamily="18" charset="0"/>
              </a:rPr>
              <a:t>2-dimensional inseparable to separable classes</a:t>
            </a:r>
            <a:endParaRPr lang="en-US" sz="2800" dirty="0">
              <a:latin typeface="Times New Roman" panose="02020603050405020304" pitchFamily="18" charset="0"/>
              <a:cs typeface="Times New Roman" panose="02020603050405020304" pitchFamily="18" charset="0"/>
            </a:endParaRP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891269"/>
            <a:ext cx="8229600" cy="3943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91748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r>
              <a:rPr lang="en-US" sz="4400" dirty="0">
                <a:solidFill>
                  <a:srgbClr val="7030A0"/>
                </a:solidFill>
                <a:latin typeface="Times New Roman" panose="02020603050405020304" pitchFamily="18" charset="0"/>
                <a:cs typeface="Times New Roman" panose="02020603050405020304" pitchFamily="18" charset="0"/>
              </a:rPr>
              <a:t>Naive Bayes Algorithm</a:t>
            </a:r>
            <a:endParaRPr lang="en-US"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3060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Understanding Naive Bayes Classifier </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Based on the Bayes theorem, the Naive Bayes Classifier gives the conditional probability of an event A given event B.</a:t>
            </a:r>
          </a:p>
          <a:p>
            <a:pPr algn="just"/>
            <a:r>
              <a:rPr lang="en-US" sz="2000" dirty="0">
                <a:latin typeface="Times New Roman" panose="02020603050405020304" pitchFamily="18" charset="0"/>
                <a:cs typeface="Times New Roman" panose="02020603050405020304" pitchFamily="18" charset="0"/>
              </a:rPr>
              <a:t>To predict whether a person will purchase a product on a specific combination of day, discount, and free delivery using a Naive Bayes classifier. </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C1E7851-5928-44CB-A349-77AFAE9B17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2797" y="3505200"/>
            <a:ext cx="7010400"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5326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Where Naive Bayes is Used?</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Face Recognition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Weather Prediction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Medical  Diagnosis</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News Classification</a:t>
            </a:r>
          </a:p>
          <a:p>
            <a:pPr algn="just">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Spam Email Classification etc.</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0070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Some basic concepts of probability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Experiment: </a:t>
            </a:r>
            <a:r>
              <a:rPr lang="en-US" sz="2000" dirty="0">
                <a:latin typeface="Times New Roman" panose="02020603050405020304" pitchFamily="18" charset="0"/>
                <a:cs typeface="Times New Roman" panose="02020603050405020304" pitchFamily="18" charset="0"/>
              </a:rPr>
              <a:t>A process that leads to the occurrence of one and only one of several possible observations.</a:t>
            </a:r>
          </a:p>
          <a:p>
            <a:pPr marL="0" indent="0" algn="just">
              <a:buNone/>
            </a:pPr>
            <a:r>
              <a:rPr lang="en-US" sz="2000" dirty="0">
                <a:latin typeface="Times New Roman" panose="02020603050405020304" pitchFamily="18" charset="0"/>
                <a:cs typeface="Times New Roman" panose="02020603050405020304" pitchFamily="18" charset="0"/>
              </a:rPr>
              <a:t>     Example: Roll a die</a:t>
            </a:r>
          </a:p>
          <a:p>
            <a:pPr algn="just"/>
            <a:r>
              <a:rPr lang="en-US" sz="2000" b="1" dirty="0">
                <a:latin typeface="Times New Roman" panose="02020603050405020304" pitchFamily="18" charset="0"/>
                <a:cs typeface="Times New Roman" panose="02020603050405020304" pitchFamily="18" charset="0"/>
              </a:rPr>
              <a:t>Outcome:  </a:t>
            </a:r>
            <a:r>
              <a:rPr lang="en-US" sz="2000" dirty="0">
                <a:latin typeface="Times New Roman" panose="02020603050405020304" pitchFamily="18" charset="0"/>
                <a:cs typeface="Times New Roman" panose="02020603050405020304" pitchFamily="18" charset="0"/>
              </a:rPr>
              <a:t>A particular result of an experiment.</a:t>
            </a:r>
          </a:p>
          <a:p>
            <a:pPr marL="0" indent="0" algn="just">
              <a:buNone/>
            </a:pPr>
            <a:r>
              <a:rPr lang="en-US" sz="2000" dirty="0">
                <a:latin typeface="Times New Roman" panose="02020603050405020304" pitchFamily="18" charset="0"/>
                <a:cs typeface="Times New Roman" panose="02020603050405020304" pitchFamily="18" charset="0"/>
              </a:rPr>
              <a:t>     Example: 1,2,3,4,5, and 6.</a:t>
            </a:r>
          </a:p>
          <a:p>
            <a:pPr algn="just"/>
            <a:r>
              <a:rPr lang="en-US" sz="2000" b="1" dirty="0">
                <a:latin typeface="Times New Roman" panose="02020603050405020304" pitchFamily="18" charset="0"/>
                <a:cs typeface="Times New Roman" panose="02020603050405020304" pitchFamily="18" charset="0"/>
              </a:rPr>
              <a:t>Sample Space: </a:t>
            </a:r>
            <a:r>
              <a:rPr lang="en-US" sz="2000" dirty="0">
                <a:latin typeface="Times New Roman" panose="02020603050405020304" pitchFamily="18" charset="0"/>
                <a:cs typeface="Times New Roman" panose="02020603050405020304" pitchFamily="18" charset="0"/>
              </a:rPr>
              <a:t>Collection of all possible outcomes of an experiment.</a:t>
            </a:r>
          </a:p>
          <a:p>
            <a:pPr marL="0" indent="0" algn="just">
              <a:buNone/>
            </a:pPr>
            <a:r>
              <a:rPr lang="en-US" sz="2000" dirty="0">
                <a:latin typeface="Times New Roman" panose="02020603050405020304" pitchFamily="18" charset="0"/>
                <a:cs typeface="Times New Roman" panose="02020603050405020304" pitchFamily="18" charset="0"/>
              </a:rPr>
              <a:t>     Example: S={1,2,3,4,5,6}</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9635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endParaRPr lang="en-US"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1600200"/>
            <a:ext cx="7772400" cy="4343400"/>
          </a:xfrm>
        </p:spPr>
        <p:txBody>
          <a:bodyPr>
            <a:normAutofit/>
          </a:bodyPr>
          <a:lstStyle/>
          <a:p>
            <a:endParaRPr lang="en-US" sz="4000" b="1" dirty="0">
              <a:solidFill>
                <a:schemeClr val="tx1"/>
              </a:solidFill>
              <a:latin typeface="Times New Roman" panose="02020603050405020304" pitchFamily="18" charset="0"/>
              <a:cs typeface="Times New Roman" panose="02020603050405020304" pitchFamily="18" charset="0"/>
            </a:endParaRPr>
          </a:p>
          <a:p>
            <a:endParaRPr lang="en-US" sz="4000" b="1" dirty="0">
              <a:solidFill>
                <a:schemeClr val="tx1"/>
              </a:solidFill>
              <a:latin typeface="Times New Roman" panose="02020603050405020304" pitchFamily="18" charset="0"/>
              <a:cs typeface="Times New Roman" panose="02020603050405020304" pitchFamily="18" charset="0"/>
            </a:endParaRPr>
          </a:p>
          <a:p>
            <a:r>
              <a:rPr lang="en-US" sz="4000" b="1" dirty="0">
                <a:solidFill>
                  <a:schemeClr val="tx1"/>
                </a:solidFill>
                <a:latin typeface="Times New Roman" panose="02020603050405020304" pitchFamily="18" charset="0"/>
                <a:cs typeface="Times New Roman" panose="02020603050405020304" pitchFamily="18" charset="0"/>
              </a:rPr>
              <a:t>Support Vector Machine </a:t>
            </a:r>
          </a:p>
        </p:txBody>
      </p:sp>
    </p:spTree>
    <p:extLst>
      <p:ext uri="{BB962C8B-B14F-4D97-AF65-F5344CB8AC3E}">
        <p14:creationId xmlns:p14="http://schemas.microsoft.com/office/powerpoint/2010/main" val="2891548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Some basic concepts of probability</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b="1" dirty="0">
                <a:latin typeface="Times New Roman" panose="02020603050405020304" pitchFamily="18" charset="0"/>
                <a:cs typeface="Times New Roman" panose="02020603050405020304" pitchFamily="18" charset="0"/>
              </a:rPr>
              <a:t>Event: </a:t>
            </a:r>
            <a:r>
              <a:rPr lang="en-US" sz="2000" dirty="0">
                <a:latin typeface="Times New Roman" panose="02020603050405020304" pitchFamily="18" charset="0"/>
                <a:cs typeface="Times New Roman" panose="02020603050405020304" pitchFamily="18" charset="0"/>
              </a:rPr>
              <a:t>A collection of one or more outcomes of an experiment.</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Event 1: E1</a:t>
            </a:r>
          </a:p>
          <a:p>
            <a:pPr marL="0" indent="0" algn="just">
              <a:buNone/>
            </a:pPr>
            <a:r>
              <a:rPr lang="en-US" sz="2000" dirty="0">
                <a:latin typeface="Times New Roman" panose="02020603050405020304" pitchFamily="18" charset="0"/>
                <a:cs typeface="Times New Roman" panose="02020603050405020304" pitchFamily="18" charset="0"/>
              </a:rPr>
              <a:t>     = Observe an even number.</a:t>
            </a:r>
          </a:p>
          <a:p>
            <a:pPr marL="0" indent="0" algn="just">
              <a:buNone/>
            </a:pPr>
            <a:r>
              <a:rPr lang="en-US" sz="2000" dirty="0">
                <a:latin typeface="Times New Roman" panose="02020603050405020304" pitchFamily="18" charset="0"/>
                <a:cs typeface="Times New Roman" panose="02020603050405020304" pitchFamily="18" charset="0"/>
              </a:rPr>
              <a:t>     =P(E1)</a:t>
            </a:r>
          </a:p>
          <a:p>
            <a:pPr algn="just"/>
            <a:r>
              <a:rPr lang="en-US" sz="2000" dirty="0">
                <a:latin typeface="Times New Roman" panose="02020603050405020304" pitchFamily="18" charset="0"/>
                <a:cs typeface="Times New Roman" panose="02020603050405020304" pitchFamily="18" charset="0"/>
              </a:rPr>
              <a:t>Event 2: E2</a:t>
            </a:r>
          </a:p>
          <a:p>
            <a:pPr marL="0" indent="0" algn="just">
              <a:buNone/>
            </a:pPr>
            <a:r>
              <a:rPr lang="en-US" sz="2000" dirty="0">
                <a:latin typeface="Times New Roman" panose="02020603050405020304" pitchFamily="18" charset="0"/>
                <a:cs typeface="Times New Roman" panose="02020603050405020304" pitchFamily="18" charset="0"/>
              </a:rPr>
              <a:t>       = Observe a number greater than 4</a:t>
            </a:r>
          </a:p>
          <a:p>
            <a:pPr marL="0" indent="0" algn="just">
              <a:buNone/>
            </a:pPr>
            <a:r>
              <a:rPr lang="en-US" sz="2000" dirty="0">
                <a:latin typeface="Times New Roman" panose="02020603050405020304" pitchFamily="18" charset="0"/>
                <a:cs typeface="Times New Roman" panose="02020603050405020304" pitchFamily="18" charset="0"/>
              </a:rPr>
              <a:t>       =P(E2)</a:t>
            </a:r>
          </a:p>
          <a:p>
            <a:pPr marL="0" indent="0" algn="just">
              <a:buNone/>
            </a:pPr>
            <a:r>
              <a:rPr lang="en-US" sz="2000" dirty="0">
                <a:latin typeface="Times New Roman" panose="02020603050405020304" pitchFamily="18" charset="0"/>
                <a:cs typeface="Times New Roman" panose="02020603050405020304" pitchFamily="18" charset="0"/>
              </a:rPr>
              <a:t>Event 3: E3 </a:t>
            </a:r>
          </a:p>
          <a:p>
            <a:pPr marL="0" indent="0" algn="just">
              <a:buNone/>
            </a:pPr>
            <a:r>
              <a:rPr lang="en-US" sz="2000" dirty="0">
                <a:latin typeface="Times New Roman" panose="02020603050405020304" pitchFamily="18" charset="0"/>
                <a:cs typeface="Times New Roman" panose="02020603050405020304" pitchFamily="18" charset="0"/>
              </a:rPr>
              <a:t>       = Observe a number 3 or less </a:t>
            </a:r>
          </a:p>
          <a:p>
            <a:pPr marL="0" indent="0" algn="just">
              <a:buNone/>
            </a:pPr>
            <a:r>
              <a:rPr lang="en-US" sz="2000" dirty="0">
                <a:latin typeface="Times New Roman" panose="02020603050405020304" pitchFamily="18" charset="0"/>
                <a:cs typeface="Times New Roman" panose="02020603050405020304" pitchFamily="18" charset="0"/>
              </a:rPr>
              <a:t>       = P(E2) </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06936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Some basic concepts of probability</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Joint Probability: </a:t>
                </a:r>
                <a:r>
                  <a:rPr lang="en-US" sz="2000" dirty="0">
                    <a:latin typeface="Times New Roman" panose="02020603050405020304" pitchFamily="18" charset="0"/>
                    <a:cs typeface="Times New Roman" panose="02020603050405020304" pitchFamily="18" charset="0"/>
                  </a:rPr>
                  <a:t>A probability that measures the likelihood two or more events will happen concurrently. </a:t>
                </a:r>
              </a:p>
              <a:p>
                <a:pPr marL="0" indent="0">
                  <a:buNone/>
                </a:pPr>
                <a:r>
                  <a:rPr lang="en-US" sz="2000" dirty="0">
                    <a:latin typeface="Times New Roman" panose="02020603050405020304" pitchFamily="18" charset="0"/>
                    <a:cs typeface="Times New Roman" panose="02020603050405020304" pitchFamily="18" charset="0"/>
                  </a:rPr>
                  <a:t>      P(A and B) = P(A)P(B) if two events are independent</a:t>
                </a:r>
              </a:p>
              <a:p>
                <a:pPr marL="0" indent="0">
                  <a:buNone/>
                </a:pPr>
                <a:r>
                  <a:rPr lang="en-US" sz="2000" dirty="0">
                    <a:latin typeface="Times New Roman" panose="02020603050405020304" pitchFamily="18" charset="0"/>
                    <a:cs typeface="Times New Roman" panose="02020603050405020304" pitchFamily="18" charset="0"/>
                  </a:rPr>
                  <a:t>      P(A and B) = P(A)P(B/A) if two events are dependent</a:t>
                </a:r>
              </a:p>
              <a:p>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Conditional Probability: </a:t>
                </a:r>
                <a:r>
                  <a:rPr lang="en-US" sz="2000" dirty="0">
                    <a:latin typeface="Times New Roman" panose="02020603050405020304" pitchFamily="18" charset="0"/>
                    <a:cs typeface="Times New Roman" panose="02020603050405020304" pitchFamily="18" charset="0"/>
                  </a:rPr>
                  <a:t>The probability of a particular event occurring, given that another event has occurred.</a:t>
                </a:r>
              </a:p>
              <a:p>
                <a:pPr marL="0" indent="0" algn="just">
                  <a:buNone/>
                </a:pPr>
                <a:r>
                  <a:rPr lang="en-US" sz="2000" dirty="0">
                    <a:latin typeface="Times New Roman" panose="02020603050405020304" pitchFamily="18" charset="0"/>
                    <a:cs typeface="Times New Roman" panose="02020603050405020304" pitchFamily="18" charset="0"/>
                  </a:rPr>
                  <a:t>      P(A/B) =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i="1">
                            <a:latin typeface="Cambria Math"/>
                            <a:cs typeface="Times New Roman" panose="02020603050405020304" pitchFamily="18" charset="0"/>
                          </a:rPr>
                          <m:t>𝑃</m:t>
                        </m:r>
                        <m:r>
                          <a:rPr lang="en-US" sz="2000" i="1">
                            <a:latin typeface="Cambria Math"/>
                            <a:cs typeface="Times New Roman" panose="02020603050405020304" pitchFamily="18" charset="0"/>
                          </a:rPr>
                          <m:t>(</m:t>
                        </m:r>
                        <m:r>
                          <a:rPr lang="en-US" sz="2000" i="1">
                            <a:latin typeface="Cambria Math"/>
                            <a:cs typeface="Times New Roman" panose="02020603050405020304" pitchFamily="18" charset="0"/>
                          </a:rPr>
                          <m:t>𝐴</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𝑎𝑛𝑑</m:t>
                        </m:r>
                        <m:r>
                          <a:rPr lang="en-US" sz="2000" i="1">
                            <a:latin typeface="Cambria Math"/>
                            <a:cs typeface="Times New Roman" panose="02020603050405020304" pitchFamily="18" charset="0"/>
                          </a:rPr>
                          <m:t> </m:t>
                        </m:r>
                        <m:r>
                          <a:rPr lang="en-US" sz="2000" i="1">
                            <a:latin typeface="Cambria Math"/>
                            <a:cs typeface="Times New Roman" panose="02020603050405020304" pitchFamily="18" charset="0"/>
                          </a:rPr>
                          <m:t>𝐵</m:t>
                        </m:r>
                        <m:r>
                          <a:rPr lang="en-US" sz="2000" i="1">
                            <a:latin typeface="Cambria Math"/>
                            <a:cs typeface="Times New Roman" panose="02020603050405020304" pitchFamily="18" charset="0"/>
                          </a:rPr>
                          <m:t>)</m:t>
                        </m:r>
                      </m:num>
                      <m:den>
                        <m:r>
                          <a:rPr lang="en-US" sz="2000" i="1">
                            <a:latin typeface="Cambria Math"/>
                            <a:cs typeface="Times New Roman" panose="02020603050405020304" pitchFamily="18" charset="0"/>
                          </a:rPr>
                          <m:t>𝑃</m:t>
                        </m:r>
                        <m:r>
                          <a:rPr lang="en-US" sz="2000" i="1">
                            <a:latin typeface="Cambria Math"/>
                            <a:cs typeface="Times New Roman" panose="02020603050405020304" pitchFamily="18" charset="0"/>
                          </a:rPr>
                          <m:t>(</m:t>
                        </m:r>
                        <m:r>
                          <a:rPr lang="en-US" sz="2000" i="1">
                            <a:latin typeface="Cambria Math"/>
                            <a:cs typeface="Times New Roman" panose="02020603050405020304" pitchFamily="18" charset="0"/>
                          </a:rPr>
                          <m:t>𝐵</m:t>
                        </m:r>
                        <m:r>
                          <a:rPr lang="en-US" sz="2000" i="1">
                            <a:latin typeface="Cambria Math"/>
                            <a:cs typeface="Times New Roman" panose="02020603050405020304" pitchFamily="18" charset="0"/>
                          </a:rPr>
                          <m:t>)</m:t>
                        </m:r>
                      </m:den>
                    </m:f>
                  </m:oMath>
                </a14:m>
                <a:endParaRPr lang="en-US" sz="2000" dirty="0">
                  <a:latin typeface="Times New Roman" panose="02020603050405020304" pitchFamily="18" charset="0"/>
                  <a:cs typeface="Times New Roman" panose="02020603050405020304" pitchFamily="18" charset="0"/>
                </a:endParaRP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Prior Probability: </a:t>
                </a:r>
                <a:r>
                  <a:rPr lang="en-US" sz="2000" dirty="0">
                    <a:latin typeface="Times New Roman" panose="02020603050405020304" pitchFamily="18" charset="0"/>
                    <a:cs typeface="Times New Roman" panose="02020603050405020304" pitchFamily="18" charset="0"/>
                  </a:rPr>
                  <a:t>The initial probability based on the present level of</a:t>
                </a:r>
              </a:p>
              <a:p>
                <a:pPr marL="0" indent="0" algn="just">
                  <a:buNone/>
                </a:pPr>
                <a:r>
                  <a:rPr lang="en-US" sz="2000" dirty="0">
                    <a:latin typeface="Times New Roman" panose="02020603050405020304" pitchFamily="18" charset="0"/>
                    <a:cs typeface="Times New Roman" panose="02020603050405020304" pitchFamily="18" charset="0"/>
                  </a:rPr>
                  <a:t>      Information.</a:t>
                </a:r>
              </a:p>
              <a:p>
                <a:pPr algn="just"/>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Posterior Probability: </a:t>
                </a:r>
                <a:r>
                  <a:rPr lang="en-US" sz="2000" dirty="0">
                    <a:latin typeface="Times New Roman" panose="02020603050405020304" pitchFamily="18" charset="0"/>
                    <a:cs typeface="Times New Roman" panose="02020603050405020304" pitchFamily="18" charset="0"/>
                  </a:rPr>
                  <a:t>A revised probability based on prior information.</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519" r="-667"/>
                </a:stretch>
              </a:blipFill>
            </p:spPr>
            <p:txBody>
              <a:bodyPr/>
              <a:lstStyle/>
              <a:p>
                <a:r>
                  <a:rPr lang="en-US">
                    <a:noFill/>
                  </a:rPr>
                  <a:t> </a:t>
                </a:r>
              </a:p>
            </p:txBody>
          </p:sp>
        </mc:Fallback>
      </mc:AlternateContent>
    </p:spTree>
    <p:extLst>
      <p:ext uri="{BB962C8B-B14F-4D97-AF65-F5344CB8AC3E}">
        <p14:creationId xmlns:p14="http://schemas.microsoft.com/office/powerpoint/2010/main" val="2767421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Prior probability</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Suppose 5 percent of the population of an area have a disease such as Corona virus. We will let refer to the event “has the disease” and refer to the event “does not have the disease.” Thus, we know that if we select a person from that area at random, the probability the individual chosen has the disease is .05.</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Solution:</a:t>
                </a:r>
              </a:p>
              <a:p>
                <a:pPr marL="0" indent="0" algn="just">
                  <a:buNone/>
                </a:pPr>
                <a:r>
                  <a:rPr lang="en-US" sz="2000" b="1" dirty="0">
                    <a:latin typeface="Times New Roman" panose="02020603050405020304" pitchFamily="18" charset="0"/>
                    <a:cs typeface="Times New Roman" panose="02020603050405020304" pitchFamily="18" charset="0"/>
                  </a:rPr>
                  <a:t>Let the event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𝟏</m:t>
                        </m:r>
                      </m:sub>
                    </m:sSub>
                  </m:oMath>
                </a14:m>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“has the disease” and</a:t>
                </a:r>
              </a:p>
              <a:p>
                <a:pPr marL="0" indent="0" algn="just">
                  <a:buNone/>
                </a:pPr>
                <a:r>
                  <a:rPr lang="en-US" sz="2000" b="1" dirty="0">
                    <a:latin typeface="Times New Roman" panose="02020603050405020304" pitchFamily="18" charset="0"/>
                    <a:cs typeface="Times New Roman" panose="02020603050405020304" pitchFamily="18" charset="0"/>
                  </a:rPr>
                  <a:t>the event </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𝟐</m:t>
                        </m:r>
                      </m:sub>
                    </m:sSub>
                  </m:oMath>
                </a14:m>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“does not have the disease”</a:t>
                </a:r>
              </a:p>
              <a:p>
                <a:pPr marL="0" indent="0" algn="just">
                  <a:buNone/>
                </a:pPr>
                <a:r>
                  <a:rPr lang="en-US" sz="2000" dirty="0">
                    <a:latin typeface="Times New Roman" panose="02020603050405020304" pitchFamily="18" charset="0"/>
                    <a:cs typeface="Times New Roman" panose="02020603050405020304" pitchFamily="18" charset="0"/>
                  </a:rPr>
                  <a:t>So, P(</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a:cs typeface="Times New Roman" panose="02020603050405020304" pitchFamily="18" charset="0"/>
                          </a:rPr>
                          <m:t>𝐴</m:t>
                        </m:r>
                      </m:e>
                      <m:sub>
                        <m:r>
                          <a:rPr lang="en-US" sz="2000" i="1">
                            <a:latin typeface="Cambria Math"/>
                            <a:cs typeface="Times New Roman" panose="02020603050405020304" pitchFamily="18" charset="0"/>
                          </a:rPr>
                          <m:t>1</m:t>
                        </m:r>
                      </m:sub>
                    </m:sSub>
                  </m:oMath>
                </a14:m>
                <a:r>
                  <a:rPr lang="en-US" sz="2000" dirty="0">
                    <a:latin typeface="Times New Roman" panose="02020603050405020304" pitchFamily="18" charset="0"/>
                    <a:cs typeface="Times New Roman" panose="02020603050405020304" pitchFamily="18" charset="0"/>
                  </a:rPr>
                  <a:t>) =.05 and P(</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a:cs typeface="Times New Roman" panose="02020603050405020304" pitchFamily="18" charset="0"/>
                          </a:rPr>
                          <m:t>𝐴</m:t>
                        </m:r>
                      </m:e>
                      <m:sub>
                        <m:r>
                          <a:rPr lang="en-US" sz="2000" i="1">
                            <a:latin typeface="Cambria Math"/>
                            <a:cs typeface="Times New Roman" panose="02020603050405020304" pitchFamily="18" charset="0"/>
                          </a:rPr>
                          <m:t>2</m:t>
                        </m:r>
                      </m:sub>
                    </m:sSub>
                  </m:oMath>
                </a14:m>
                <a:r>
                  <a:rPr lang="en-US" sz="2000" dirty="0">
                    <a:latin typeface="Times New Roman" panose="02020603050405020304" pitchFamily="18" charset="0"/>
                    <a:cs typeface="Times New Roman" panose="02020603050405020304" pitchFamily="18" charset="0"/>
                  </a:rPr>
                  <a:t>) =.95 is called prior probability.</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809" r="-741"/>
                </a:stretch>
              </a:blipFill>
            </p:spPr>
            <p:txBody>
              <a:bodyPr/>
              <a:lstStyle/>
              <a:p>
                <a:r>
                  <a:rPr lang="en-US">
                    <a:noFill/>
                  </a:rPr>
                  <a:t> </a:t>
                </a:r>
              </a:p>
            </p:txBody>
          </p:sp>
        </mc:Fallback>
      </mc:AlternateContent>
    </p:spTree>
    <p:extLst>
      <p:ext uri="{BB962C8B-B14F-4D97-AF65-F5344CB8AC3E}">
        <p14:creationId xmlns:p14="http://schemas.microsoft.com/office/powerpoint/2010/main" val="944580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Conditional probability</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a:bodyPr>
              <a:lstStyle/>
              <a:p>
                <a:pPr marL="0" indent="0" algn="just">
                  <a:buNone/>
                </a:pPr>
                <a:r>
                  <a:rPr lang="en-US" sz="2000" b="1" dirty="0">
                    <a:latin typeface="Times New Roman" panose="02020603050405020304" pitchFamily="18" charset="0"/>
                    <a:cs typeface="Times New Roman" panose="02020603050405020304" pitchFamily="18" charset="0"/>
                  </a:rPr>
                  <a:t>Another problem related to first problem</a:t>
                </a: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There is a diagnostic technique to detect the disease, but it is not very accurate. Let B denote the event “test shows the disease is present.” Assume that historical evidence shows that if a person actually has the disease, the probability that the test will indicate the presence of the disease is .90.</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Given that, B denote the event “test shows the disease is present.” </a:t>
                </a:r>
              </a:p>
              <a:p>
                <a:pPr marL="0" indent="0" algn="just">
                  <a:buNone/>
                </a:pPr>
                <a:r>
                  <a:rPr lang="en-US" sz="2000" dirty="0">
                    <a:latin typeface="Times New Roman" panose="02020603050405020304" pitchFamily="18" charset="0"/>
                    <a:cs typeface="Times New Roman" panose="02020603050405020304" pitchFamily="18" charset="0"/>
                  </a:rPr>
                  <a:t>P(B/</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𝟏</m:t>
                        </m:r>
                      </m:sub>
                    </m:sSub>
                  </m:oMath>
                </a14:m>
                <a:r>
                  <a:rPr lang="en-US" sz="2000" dirty="0">
                    <a:latin typeface="Times New Roman" panose="02020603050405020304" pitchFamily="18" charset="0"/>
                    <a:cs typeface="Times New Roman" panose="02020603050405020304" pitchFamily="18" charset="0"/>
                  </a:rPr>
                  <a:t>) =0.90  and P(B/</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𝟐</m:t>
                        </m:r>
                      </m:sub>
                    </m:sSub>
                  </m:oMath>
                </a14:m>
                <a:r>
                  <a:rPr lang="en-US" sz="2000" dirty="0">
                    <a:latin typeface="Times New Roman" panose="02020603050405020304" pitchFamily="18" charset="0"/>
                    <a:cs typeface="Times New Roman" panose="02020603050405020304" pitchFamily="18" charset="0"/>
                  </a:rPr>
                  <a:t>) =0.10 is called conditional probability.</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809" r="-741"/>
                </a:stretch>
              </a:blipFill>
            </p:spPr>
            <p:txBody>
              <a:bodyPr/>
              <a:lstStyle/>
              <a:p>
                <a:r>
                  <a:rPr lang="en-US">
                    <a:noFill/>
                  </a:rPr>
                  <a:t> </a:t>
                </a:r>
              </a:p>
            </p:txBody>
          </p:sp>
        </mc:Fallback>
      </mc:AlternateContent>
    </p:spTree>
    <p:extLst>
      <p:ext uri="{BB962C8B-B14F-4D97-AF65-F5344CB8AC3E}">
        <p14:creationId xmlns:p14="http://schemas.microsoft.com/office/powerpoint/2010/main" val="24089105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Posterior probability</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There is a diagnostic technique to detect the disease, but it is not very accurate. Let B denote the event “test shows the disease is present.” Assume that historical evidence shows that if a person actually has the disease, the probability that the test will indicate the presence of the disease is .90.</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Now, </a:t>
                </a:r>
              </a:p>
              <a:p>
                <a:pPr marL="0" indent="0" algn="just">
                  <a:buNone/>
                </a:pPr>
                <a:r>
                  <a:rPr lang="en-US" sz="2000" dirty="0">
                    <a:latin typeface="Times New Roman" panose="02020603050405020304" pitchFamily="18" charset="0"/>
                    <a:cs typeface="Times New Roman" panose="02020603050405020304" pitchFamily="18" charset="0"/>
                  </a:rPr>
                  <a:t>What is the probability the person actually has the disease? </a:t>
                </a:r>
              </a:p>
              <a:p>
                <a:pPr marL="0" indent="0" algn="just">
                  <a:buNone/>
                </a:pPr>
                <a:r>
                  <a:rPr lang="en-US" sz="2000" dirty="0">
                    <a:latin typeface="Times New Roman" panose="02020603050405020304" pitchFamily="18" charset="0"/>
                    <a:cs typeface="Times New Roman" panose="02020603050405020304" pitchFamily="18" charset="0"/>
                  </a:rPr>
                  <a:t>= P(has the disease / the test results are positive)</a:t>
                </a:r>
              </a:p>
              <a:p>
                <a:pPr marL="0" indent="0" algn="just">
                  <a:buNone/>
                </a:pPr>
                <a:r>
                  <a:rPr lang="en-US" sz="2000" dirty="0">
                    <a:latin typeface="Times New Roman" panose="02020603050405020304" pitchFamily="18" charset="0"/>
                    <a:cs typeface="Times New Roman" panose="02020603050405020304" pitchFamily="18" charset="0"/>
                  </a:rPr>
                  <a:t>= P(</a:t>
                </a:r>
                <a14:m>
                  <m:oMath xmlns:m="http://schemas.openxmlformats.org/officeDocument/2006/math">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𝟏</m:t>
                        </m:r>
                      </m:sub>
                    </m:sSub>
                  </m:oMath>
                </a14:m>
                <a:r>
                  <a:rPr lang="en-US" sz="2000" dirty="0">
                    <a:latin typeface="Times New Roman" panose="02020603050405020304" pitchFamily="18" charset="0"/>
                    <a:cs typeface="Times New Roman" panose="02020603050405020304" pitchFamily="18" charset="0"/>
                  </a:rPr>
                  <a:t>/B)</a:t>
                </a:r>
              </a:p>
              <a:p>
                <a:pPr marL="0" indent="0" algn="just">
                  <a:buNone/>
                </a:pPr>
                <a:r>
                  <a:rPr lang="en-US" sz="2000" dirty="0">
                    <a:latin typeface="Times New Roman" panose="02020603050405020304" pitchFamily="18" charset="0"/>
                    <a:cs typeface="Times New Roman" panose="02020603050405020304" pitchFamily="18" charset="0"/>
                  </a:rPr>
                  <a:t>The probability is called a posterior probability.</a:t>
                </a:r>
              </a:p>
              <a:p>
                <a:pPr marL="0" indent="0" algn="just">
                  <a:buNone/>
                </a:pPr>
                <a:r>
                  <a:rPr lang="en-US" sz="2000" dirty="0">
                    <a:latin typeface="Times New Roman" panose="02020603050405020304" pitchFamily="18" charset="0"/>
                    <a:cs typeface="Times New Roman" panose="02020603050405020304" pitchFamily="18" charset="0"/>
                  </a:rPr>
                  <a:t>In this case, we can use Naïve Bayes Algorithm to solve the problem.</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41" t="-809" r="-741"/>
                </a:stretch>
              </a:blipFill>
            </p:spPr>
            <p:txBody>
              <a:bodyPr/>
              <a:lstStyle/>
              <a:p>
                <a:r>
                  <a:rPr lang="en-US">
                    <a:noFill/>
                  </a:rPr>
                  <a:t> </a:t>
                </a:r>
              </a:p>
            </p:txBody>
          </p:sp>
        </mc:Fallback>
      </mc:AlternateContent>
    </p:spTree>
    <p:extLst>
      <p:ext uri="{BB962C8B-B14F-4D97-AF65-F5344CB8AC3E}">
        <p14:creationId xmlns:p14="http://schemas.microsoft.com/office/powerpoint/2010/main" val="23053385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Naive Bayes Algorithm</a:t>
            </a:r>
            <a:endParaRPr lang="en-US" sz="28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lgn="ctr">
                  <a:buNone/>
                </a:pPr>
                <a:r>
                  <a:rPr lang="en-US" sz="2000" dirty="0">
                    <a:cs typeface="Times New Roman" panose="02020603050405020304" pitchFamily="18" charset="0"/>
                  </a:rPr>
                  <a:t>P(</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a:cs typeface="Times New Roman" panose="02020603050405020304" pitchFamily="18" charset="0"/>
                          </a:rPr>
                          <m:t>𝐴</m:t>
                        </m:r>
                      </m:e>
                      <m:sub>
                        <m:r>
                          <a:rPr lang="en-US" sz="2000" i="1">
                            <a:latin typeface="Cambria Math"/>
                            <a:cs typeface="Times New Roman" panose="02020603050405020304" pitchFamily="18" charset="0"/>
                          </a:rPr>
                          <m:t>𝑖</m:t>
                        </m:r>
                      </m:sub>
                    </m:sSub>
                    <m:r>
                      <a:rPr lang="en-US" sz="2000" i="1">
                        <a:latin typeface="Cambria Math"/>
                        <a:cs typeface="Times New Roman" panose="02020603050405020304" pitchFamily="18" charset="0"/>
                      </a:rPr>
                      <m:t>/</m:t>
                    </m:r>
                    <m:r>
                      <a:rPr lang="en-US" sz="2000" i="1">
                        <a:latin typeface="Cambria Math"/>
                        <a:cs typeface="Times New Roman" panose="02020603050405020304" pitchFamily="18" charset="0"/>
                      </a:rPr>
                      <m:t>𝐵</m:t>
                    </m:r>
                    <m:r>
                      <a:rPr lang="en-US" sz="2000" i="1">
                        <a:latin typeface="Cambria Math"/>
                        <a:cs typeface="Times New Roman" panose="02020603050405020304" pitchFamily="18" charset="0"/>
                      </a:rPr>
                      <m:t>)= </m:t>
                    </m:r>
                    <m:f>
                      <m:fPr>
                        <m:ctrlPr>
                          <a:rPr lang="en-US" sz="2000" i="1">
                            <a:latin typeface="Cambria Math" panose="02040503050406030204" pitchFamily="18" charset="0"/>
                            <a:cs typeface="Times New Roman" panose="02020603050405020304" pitchFamily="18" charset="0"/>
                          </a:rPr>
                        </m:ctrlPr>
                      </m:fPr>
                      <m:num>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𝒊</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𝒊</m:t>
                            </m:r>
                          </m:sub>
                        </m:sSub>
                        <m:r>
                          <a:rPr lang="en-US" sz="2000" b="1" i="1" dirty="0">
                            <a:latin typeface="Cambria Math"/>
                            <a:cs typeface="Times New Roman" panose="02020603050405020304" pitchFamily="18" charset="0"/>
                          </a:rPr>
                          <m:t>)</m:t>
                        </m:r>
                      </m:num>
                      <m:den>
                        <m:nary>
                          <m:naryPr>
                            <m:chr m:val="∑"/>
                            <m:subHide m:val="on"/>
                            <m:supHide m:val="on"/>
                            <m:ctrlPr>
                              <a:rPr lang="en-US" sz="2000" i="1">
                                <a:latin typeface="Cambria Math" panose="02040503050406030204" pitchFamily="18" charset="0"/>
                                <a:cs typeface="Times New Roman" panose="02020603050405020304" pitchFamily="18" charset="0"/>
                              </a:rPr>
                            </m:ctrlPr>
                          </m:naryPr>
                          <m:sub/>
                          <m:sup/>
                          <m:e>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𝒊</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𝒊</m:t>
                                </m:r>
                              </m:sub>
                            </m:sSub>
                            <m:r>
                              <a:rPr lang="en-US" sz="2000" i="1" dirty="0">
                                <a:latin typeface="Cambria Math"/>
                                <a:cs typeface="Times New Roman" panose="02020603050405020304" pitchFamily="18" charset="0"/>
                              </a:rPr>
                              <m:t>)</m:t>
                            </m:r>
                          </m:e>
                        </m:nary>
                      </m:den>
                    </m:f>
                  </m:oMath>
                </a14:m>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1,2,…,  n</a:t>
                </a:r>
              </a:p>
              <a:p>
                <a:pPr algn="ct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Now according to our example,</a:t>
                </a:r>
              </a:p>
              <a:p>
                <a:pPr marL="0" indent="0" algn="ctr">
                  <a:buNone/>
                </a:pPr>
                <a:r>
                  <a:rPr lang="en-US" sz="2000" dirty="0">
                    <a:cs typeface="Times New Roman" panose="02020603050405020304" pitchFamily="18" charset="0"/>
                  </a:rPr>
                  <a:t>P(</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a:cs typeface="Times New Roman" panose="02020603050405020304" pitchFamily="18" charset="0"/>
                          </a:rPr>
                          <m:t>𝐴</m:t>
                        </m:r>
                      </m:e>
                      <m:sub>
                        <m:r>
                          <a:rPr lang="en-US" sz="2000" i="1">
                            <a:latin typeface="Cambria Math"/>
                            <a:cs typeface="Times New Roman" panose="02020603050405020304" pitchFamily="18" charset="0"/>
                          </a:rPr>
                          <m:t>1</m:t>
                        </m:r>
                      </m:sub>
                    </m:sSub>
                    <m:r>
                      <a:rPr lang="en-US" sz="2000" i="1">
                        <a:latin typeface="Cambria Math"/>
                        <a:cs typeface="Times New Roman" panose="02020603050405020304" pitchFamily="18" charset="0"/>
                      </a:rPr>
                      <m:t>/</m:t>
                    </m:r>
                    <m:r>
                      <a:rPr lang="en-US" sz="2000" i="1">
                        <a:latin typeface="Cambria Math"/>
                        <a:cs typeface="Times New Roman" panose="02020603050405020304" pitchFamily="18" charset="0"/>
                      </a:rPr>
                      <m:t>𝐵</m:t>
                    </m:r>
                    <m:r>
                      <a:rPr lang="en-US" sz="2000" i="1">
                        <a:latin typeface="Cambria Math"/>
                        <a:cs typeface="Times New Roman" panose="02020603050405020304" pitchFamily="18" charset="0"/>
                      </a:rPr>
                      <m:t>)= </m:t>
                    </m:r>
                    <m:f>
                      <m:fPr>
                        <m:ctrlPr>
                          <a:rPr lang="en-US" sz="2000" i="1">
                            <a:latin typeface="Cambria Math" panose="02040503050406030204" pitchFamily="18" charset="0"/>
                            <a:cs typeface="Times New Roman" panose="02020603050405020304" pitchFamily="18" charset="0"/>
                          </a:rPr>
                        </m:ctrlPr>
                      </m:fPr>
                      <m:num>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𝟏</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𝟏</m:t>
                            </m:r>
                          </m:sub>
                        </m:sSub>
                        <m:r>
                          <a:rPr lang="en-US" sz="2000" b="1" i="1" dirty="0">
                            <a:latin typeface="Cambria Math"/>
                            <a:cs typeface="Times New Roman" panose="02020603050405020304" pitchFamily="18" charset="0"/>
                          </a:rPr>
                          <m:t>)</m:t>
                        </m:r>
                      </m:num>
                      <m:den>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𝟏</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𝟏</m:t>
                            </m:r>
                          </m:sub>
                        </m:sSub>
                        <m:r>
                          <a:rPr lang="en-US" sz="2000" i="1" dirty="0">
                            <a:latin typeface="Cambria Math"/>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𝟐</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𝟐</m:t>
                            </m:r>
                          </m:sub>
                        </m:sSub>
                        <m:r>
                          <a:rPr lang="en-US" sz="2000" b="1" i="1" dirty="0">
                            <a:latin typeface="Cambria Math"/>
                            <a:cs typeface="Times New Roman" panose="02020603050405020304" pitchFamily="18" charset="0"/>
                          </a:rPr>
                          <m:t>)</m:t>
                        </m:r>
                      </m:den>
                    </m:f>
                  </m:oMath>
                </a14:m>
                <a:endParaRPr lang="en-GB" sz="2000" b="1" dirty="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b="1" i="1">
                            <a:latin typeface="Cambria Math"/>
                            <a:cs typeface="Times New Roman" panose="02020603050405020304" pitchFamily="18" charset="0"/>
                          </a:rPr>
                          <m:t>𝟎</m:t>
                        </m:r>
                        <m:r>
                          <a:rPr lang="en-US" sz="2000" b="1" i="1">
                            <a:latin typeface="Cambria Math"/>
                            <a:cs typeface="Times New Roman" panose="02020603050405020304" pitchFamily="18" charset="0"/>
                          </a:rPr>
                          <m:t>.</m:t>
                        </m:r>
                        <m:r>
                          <a:rPr lang="en-US" sz="2000" b="1" i="1">
                            <a:latin typeface="Cambria Math"/>
                            <a:cs typeface="Times New Roman" panose="02020603050405020304" pitchFamily="18" charset="0"/>
                          </a:rPr>
                          <m:t>𝟎𝟓</m:t>
                        </m:r>
                        <m:r>
                          <a:rPr lang="en-US" sz="2000" b="1" i="1">
                            <a:latin typeface="Cambria Math"/>
                            <a:cs typeface="Times New Roman" panose="02020603050405020304" pitchFamily="18" charset="0"/>
                          </a:rPr>
                          <m:t>∗</m:t>
                        </m:r>
                        <m:r>
                          <a:rPr lang="en-US" sz="2000" b="1" i="1">
                            <a:latin typeface="Cambria Math"/>
                            <a:cs typeface="Times New Roman" panose="02020603050405020304" pitchFamily="18" charset="0"/>
                          </a:rPr>
                          <m:t>𝟎</m:t>
                        </m:r>
                        <m:r>
                          <a:rPr lang="en-US" sz="2000" b="1" i="1">
                            <a:latin typeface="Cambria Math"/>
                            <a:cs typeface="Times New Roman" panose="02020603050405020304" pitchFamily="18" charset="0"/>
                          </a:rPr>
                          <m:t>.</m:t>
                        </m:r>
                        <m:r>
                          <a:rPr lang="en-US" sz="2000" b="1" i="1">
                            <a:latin typeface="Cambria Math"/>
                            <a:cs typeface="Times New Roman" panose="02020603050405020304" pitchFamily="18" charset="0"/>
                          </a:rPr>
                          <m:t>𝟗𝟎</m:t>
                        </m:r>
                      </m:num>
                      <m:den>
                        <m:r>
                          <m:rPr>
                            <m:nor/>
                          </m:rPr>
                          <a:rPr lang="en-US" sz="2000" b="1" dirty="0">
                            <a:latin typeface="Cambria Math"/>
                            <a:cs typeface="Times New Roman" panose="02020603050405020304" pitchFamily="18" charset="0"/>
                          </a:rPr>
                          <m:t>.05∗0.90</m:t>
                        </m:r>
                        <m:r>
                          <a:rPr lang="en-US" sz="2000" i="1" dirty="0">
                            <a:latin typeface="Cambria Math"/>
                            <a:cs typeface="Times New Roman" panose="02020603050405020304" pitchFamily="18" charset="0"/>
                          </a:rPr>
                          <m:t>+</m:t>
                        </m:r>
                        <m:r>
                          <m:rPr>
                            <m:nor/>
                          </m:rPr>
                          <a:rPr lang="en-US" sz="2000" b="1" dirty="0">
                            <a:latin typeface="Cambria Math"/>
                            <a:cs typeface="Times New Roman" panose="02020603050405020304" pitchFamily="18" charset="0"/>
                          </a:rPr>
                          <m:t>0.10</m:t>
                        </m:r>
                        <m:r>
                          <m:rPr>
                            <m:nor/>
                          </m:rPr>
                          <a:rPr lang="en-GB" sz="2000" b="1" dirty="0">
                            <a:latin typeface="Cambria Math"/>
                            <a:cs typeface="Times New Roman" panose="02020603050405020304" pitchFamily="18" charset="0"/>
                          </a:rPr>
                          <m:t>∗0.95</m:t>
                        </m:r>
                      </m:den>
                    </m:f>
                  </m:oMath>
                </a14:m>
                <a:r>
                  <a:rPr lang="en-US" sz="2000" dirty="0">
                    <a:latin typeface="Times New Roman" panose="02020603050405020304" pitchFamily="18" charset="0"/>
                    <a:cs typeface="Times New Roman" panose="02020603050405020304" pitchFamily="18" charset="0"/>
                  </a:rPr>
                  <a:t> =0.32</a:t>
                </a:r>
              </a:p>
              <a:p>
                <a:pPr algn="ct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and </a:t>
                </a:r>
                <a:r>
                  <a:rPr lang="en-US" sz="2000" dirty="0">
                    <a:cs typeface="Times New Roman" panose="02020603050405020304" pitchFamily="18" charset="0"/>
                  </a:rPr>
                  <a:t>P(</a:t>
                </a:r>
                <a14:m>
                  <m:oMath xmlns:m="http://schemas.openxmlformats.org/officeDocument/2006/math">
                    <m:sSub>
                      <m:sSubPr>
                        <m:ctrlPr>
                          <a:rPr lang="en-US" sz="2000" i="1">
                            <a:latin typeface="Cambria Math" panose="02040503050406030204" pitchFamily="18" charset="0"/>
                            <a:cs typeface="Times New Roman" panose="02020603050405020304" pitchFamily="18" charset="0"/>
                          </a:rPr>
                        </m:ctrlPr>
                      </m:sSubPr>
                      <m:e>
                        <m:r>
                          <a:rPr lang="en-US" sz="2000" i="1">
                            <a:latin typeface="Cambria Math"/>
                            <a:cs typeface="Times New Roman" panose="02020603050405020304" pitchFamily="18" charset="0"/>
                          </a:rPr>
                          <m:t>𝐴</m:t>
                        </m:r>
                      </m:e>
                      <m:sub>
                        <m:r>
                          <a:rPr lang="en-US" sz="2000" i="1">
                            <a:latin typeface="Cambria Math"/>
                            <a:cs typeface="Times New Roman" panose="02020603050405020304" pitchFamily="18" charset="0"/>
                          </a:rPr>
                          <m:t>2</m:t>
                        </m:r>
                      </m:sub>
                    </m:sSub>
                    <m:r>
                      <a:rPr lang="en-US" sz="2000" i="1">
                        <a:latin typeface="Cambria Math"/>
                        <a:cs typeface="Times New Roman" panose="02020603050405020304" pitchFamily="18" charset="0"/>
                      </a:rPr>
                      <m:t>/</m:t>
                    </m:r>
                    <m:r>
                      <a:rPr lang="en-US" sz="2000" i="1">
                        <a:latin typeface="Cambria Math"/>
                        <a:cs typeface="Times New Roman" panose="02020603050405020304" pitchFamily="18" charset="0"/>
                      </a:rPr>
                      <m:t>𝐵</m:t>
                    </m:r>
                    <m:r>
                      <a:rPr lang="en-US" sz="2000" i="1">
                        <a:latin typeface="Cambria Math"/>
                        <a:cs typeface="Times New Roman" panose="02020603050405020304" pitchFamily="18" charset="0"/>
                      </a:rPr>
                      <m:t>)= </m:t>
                    </m:r>
                    <m:f>
                      <m:fPr>
                        <m:ctrlPr>
                          <a:rPr lang="en-US" sz="2000" i="1">
                            <a:latin typeface="Cambria Math" panose="02040503050406030204" pitchFamily="18" charset="0"/>
                            <a:cs typeface="Times New Roman" panose="02020603050405020304" pitchFamily="18" charset="0"/>
                          </a:rPr>
                        </m:ctrlPr>
                      </m:fPr>
                      <m:num>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𝟐</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𝟐</m:t>
                            </m:r>
                          </m:sub>
                        </m:sSub>
                        <m:r>
                          <a:rPr lang="en-US" sz="2000" b="1" i="1" dirty="0">
                            <a:latin typeface="Cambria Math"/>
                            <a:cs typeface="Times New Roman" panose="02020603050405020304" pitchFamily="18" charset="0"/>
                          </a:rPr>
                          <m:t>)</m:t>
                        </m:r>
                      </m:num>
                      <m:den>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𝟏</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𝟏</m:t>
                            </m:r>
                          </m:sub>
                        </m:sSub>
                        <m:r>
                          <a:rPr lang="en-US" sz="2000" i="1" dirty="0">
                            <a:latin typeface="Cambria Math"/>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sSub>
                          <m:sSubPr>
                            <m:ctrlPr>
                              <a:rPr lang="en-US" sz="2000" b="1" i="1">
                                <a:latin typeface="Cambria Math" panose="02040503050406030204" pitchFamily="18" charset="0"/>
                                <a:cs typeface="Times New Roman" panose="02020603050405020304" pitchFamily="18" charset="0"/>
                              </a:rPr>
                            </m:ctrlPr>
                          </m:sSubPr>
                          <m:e>
                            <m:r>
                              <a:rPr lang="en-US" sz="2000" b="1" i="1">
                                <a:latin typeface="Cambria Math"/>
                                <a:cs typeface="Times New Roman" panose="02020603050405020304" pitchFamily="18" charset="0"/>
                              </a:rPr>
                              <m:t>𝑨</m:t>
                            </m:r>
                          </m:e>
                          <m:sub>
                            <m:r>
                              <a:rPr lang="en-US" sz="2000" b="1" i="1">
                                <a:latin typeface="Cambria Math"/>
                                <a:cs typeface="Times New Roman" panose="02020603050405020304" pitchFamily="18" charset="0"/>
                              </a:rPr>
                              <m:t>𝟐</m:t>
                            </m:r>
                          </m:sub>
                        </m:sSub>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P</m:t>
                        </m:r>
                        <m:r>
                          <m:rPr>
                            <m:nor/>
                          </m:rPr>
                          <a:rPr lang="en-US" sz="2000" b="1" dirty="0">
                            <a:latin typeface="Times New Roman" panose="02020603050405020304" pitchFamily="18" charset="0"/>
                            <a:cs typeface="Times New Roman" panose="02020603050405020304" pitchFamily="18" charset="0"/>
                          </a:rPr>
                          <m:t>(</m:t>
                        </m:r>
                        <m:r>
                          <m:rPr>
                            <m:nor/>
                          </m:rPr>
                          <a:rPr lang="en-US" sz="2000" b="1" dirty="0">
                            <a:latin typeface="Times New Roman" panose="02020603050405020304" pitchFamily="18" charset="0"/>
                            <a:cs typeface="Times New Roman" panose="02020603050405020304" pitchFamily="18" charset="0"/>
                          </a:rPr>
                          <m:t>B</m:t>
                        </m:r>
                        <m:r>
                          <m:rPr>
                            <m:nor/>
                          </m:rPr>
                          <a:rPr lang="en-US" sz="2000" b="1" dirty="0">
                            <a:latin typeface="Times New Roman" panose="02020603050405020304" pitchFamily="18" charset="0"/>
                            <a:cs typeface="Times New Roman" panose="02020603050405020304" pitchFamily="18" charset="0"/>
                          </a:rPr>
                          <m:t>/</m:t>
                        </m:r>
                        <m:sSub>
                          <m:sSubPr>
                            <m:ctrlPr>
                              <a:rPr lang="en-US" sz="2000" b="1" i="1" dirty="0">
                                <a:latin typeface="Cambria Math" panose="02040503050406030204" pitchFamily="18" charset="0"/>
                                <a:cs typeface="Times New Roman" panose="02020603050405020304" pitchFamily="18" charset="0"/>
                              </a:rPr>
                            </m:ctrlPr>
                          </m:sSubPr>
                          <m:e>
                            <m:r>
                              <a:rPr lang="en-US" sz="2000" b="1" i="1" dirty="0">
                                <a:latin typeface="Cambria Math"/>
                                <a:cs typeface="Times New Roman" panose="02020603050405020304" pitchFamily="18" charset="0"/>
                              </a:rPr>
                              <m:t>𝑨</m:t>
                            </m:r>
                          </m:e>
                          <m:sub>
                            <m:r>
                              <a:rPr lang="en-US" sz="2000" b="1" i="1" dirty="0">
                                <a:latin typeface="Cambria Math"/>
                                <a:cs typeface="Times New Roman" panose="02020603050405020304" pitchFamily="18" charset="0"/>
                              </a:rPr>
                              <m:t>𝟐</m:t>
                            </m:r>
                          </m:sub>
                        </m:sSub>
                        <m:r>
                          <a:rPr lang="en-US" sz="2000" b="1" i="1" dirty="0">
                            <a:latin typeface="Cambria Math"/>
                            <a:cs typeface="Times New Roman" panose="02020603050405020304" pitchFamily="18" charset="0"/>
                          </a:rPr>
                          <m:t>)</m:t>
                        </m:r>
                      </m:den>
                    </m:f>
                  </m:oMath>
                </a14:m>
                <a:endParaRPr lang="en-GB" sz="2000" b="1" dirty="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000" i="1">
                            <a:latin typeface="Cambria Math" panose="02040503050406030204" pitchFamily="18" charset="0"/>
                            <a:cs typeface="Times New Roman" panose="02020603050405020304" pitchFamily="18" charset="0"/>
                          </a:rPr>
                        </m:ctrlPr>
                      </m:fPr>
                      <m:num>
                        <m:r>
                          <a:rPr lang="en-US" sz="2000" b="1" i="1">
                            <a:latin typeface="Cambria Math"/>
                            <a:cs typeface="Times New Roman" panose="02020603050405020304" pitchFamily="18" charset="0"/>
                          </a:rPr>
                          <m:t>𝟎</m:t>
                        </m:r>
                        <m:r>
                          <a:rPr lang="en-US" sz="2000" b="1" i="1">
                            <a:latin typeface="Cambria Math"/>
                            <a:cs typeface="Times New Roman" panose="02020603050405020304" pitchFamily="18" charset="0"/>
                          </a:rPr>
                          <m:t>.</m:t>
                        </m:r>
                        <m:r>
                          <a:rPr lang="en-US" sz="2000" b="1" i="1">
                            <a:latin typeface="Cambria Math"/>
                            <a:cs typeface="Times New Roman" panose="02020603050405020304" pitchFamily="18" charset="0"/>
                          </a:rPr>
                          <m:t>𝟏𝟎</m:t>
                        </m:r>
                        <m:r>
                          <a:rPr lang="en-GB" sz="2000" b="1" i="1">
                            <a:latin typeface="Cambria Math" panose="02040503050406030204" pitchFamily="18" charset="0"/>
                            <a:cs typeface="Times New Roman" panose="02020603050405020304" pitchFamily="18" charset="0"/>
                          </a:rPr>
                          <m:t>∗</m:t>
                        </m:r>
                        <m:r>
                          <a:rPr lang="en-GB" sz="2000" b="1" i="1">
                            <a:latin typeface="Cambria Math" panose="02040503050406030204" pitchFamily="18" charset="0"/>
                            <a:cs typeface="Times New Roman" panose="02020603050405020304" pitchFamily="18" charset="0"/>
                          </a:rPr>
                          <m:t>𝟎</m:t>
                        </m:r>
                        <m:r>
                          <a:rPr lang="en-GB" sz="2000" b="1" i="1">
                            <a:latin typeface="Cambria Math" panose="02040503050406030204" pitchFamily="18" charset="0"/>
                            <a:cs typeface="Times New Roman" panose="02020603050405020304" pitchFamily="18" charset="0"/>
                          </a:rPr>
                          <m:t>.</m:t>
                        </m:r>
                        <m:r>
                          <a:rPr lang="en-GB" sz="2000" b="1" i="1">
                            <a:latin typeface="Cambria Math" panose="02040503050406030204" pitchFamily="18" charset="0"/>
                            <a:cs typeface="Times New Roman" panose="02020603050405020304" pitchFamily="18" charset="0"/>
                          </a:rPr>
                          <m:t>𝟗𝟓</m:t>
                        </m:r>
                      </m:num>
                      <m:den>
                        <m:r>
                          <m:rPr>
                            <m:nor/>
                          </m:rPr>
                          <a:rPr lang="en-US" sz="2000" b="1" dirty="0">
                            <a:latin typeface="Cambria Math"/>
                            <a:cs typeface="Times New Roman" panose="02020603050405020304" pitchFamily="18" charset="0"/>
                          </a:rPr>
                          <m:t>.05∗0.90</m:t>
                        </m:r>
                        <m:r>
                          <a:rPr lang="en-US" sz="2000" i="1" dirty="0">
                            <a:latin typeface="Cambria Math"/>
                            <a:cs typeface="Times New Roman" panose="02020603050405020304" pitchFamily="18" charset="0"/>
                          </a:rPr>
                          <m:t>+</m:t>
                        </m:r>
                        <m:r>
                          <m:rPr>
                            <m:nor/>
                          </m:rPr>
                          <a:rPr lang="en-US" sz="2000" b="1" dirty="0">
                            <a:latin typeface="Cambria Math"/>
                            <a:cs typeface="Times New Roman" panose="02020603050405020304" pitchFamily="18" charset="0"/>
                          </a:rPr>
                          <m:t>0.10</m:t>
                        </m:r>
                        <m:r>
                          <m:rPr>
                            <m:nor/>
                          </m:rPr>
                          <a:rPr lang="en-GB" sz="2000" b="1" dirty="0">
                            <a:latin typeface="Cambria Math"/>
                            <a:cs typeface="Times New Roman" panose="02020603050405020304" pitchFamily="18" charset="0"/>
                          </a:rPr>
                          <m:t>∗0.95</m:t>
                        </m:r>
                      </m:den>
                    </m:f>
                  </m:oMath>
                </a14:m>
                <a:r>
                  <a:rPr lang="en-US" sz="2000" dirty="0">
                    <a:latin typeface="Times New Roman" panose="02020603050405020304" pitchFamily="18" charset="0"/>
                    <a:cs typeface="Times New Roman" panose="02020603050405020304" pitchFamily="18" charset="0"/>
                  </a:rPr>
                  <a:t> =  0.68</a:t>
                </a:r>
              </a:p>
              <a:p>
                <a:pPr marL="0" indent="0" algn="ctr">
                  <a:buNone/>
                </a:pPr>
                <a:endParaRPr lang="en-US" sz="2000" dirty="0">
                  <a:latin typeface="Times New Roman" panose="02020603050405020304" pitchFamily="18" charset="0"/>
                  <a:cs typeface="Times New Roman" panose="02020603050405020304" pitchFamily="18" charset="0"/>
                </a:endParaRPr>
              </a:p>
              <a:p>
                <a:pPr marL="0" indent="0" algn="ctr">
                  <a:buNone/>
                </a:pPr>
                <a:endParaRPr lang="en-US" sz="20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2465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r>
              <a:rPr lang="en-US" sz="2800" b="1" dirty="0">
                <a:latin typeface="Times New Roman" panose="02020603050405020304" pitchFamily="18" charset="0"/>
                <a:cs typeface="Times New Roman" panose="02020603050405020304" pitchFamily="18" charset="0"/>
              </a:rPr>
              <a:t>Advantages of Naive Bayes Algorithm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sz="2000" dirty="0">
                <a:latin typeface="Times New Roman" panose="02020603050405020304" pitchFamily="18" charset="0"/>
                <a:cs typeface="Times New Roman" panose="02020603050405020304" pitchFamily="18" charset="0"/>
              </a:rPr>
              <a:t>The following are some of the benefits of the Naive Bayes classifier: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It is simple and easy to implement</a:t>
            </a:r>
          </a:p>
          <a:p>
            <a:pPr algn="just"/>
            <a:r>
              <a:rPr lang="en-US" sz="2000" dirty="0">
                <a:latin typeface="Times New Roman" panose="02020603050405020304" pitchFamily="18" charset="0"/>
                <a:cs typeface="Times New Roman" panose="02020603050405020304" pitchFamily="18" charset="0"/>
              </a:rPr>
              <a:t>It doesn’t require as much training data</a:t>
            </a:r>
          </a:p>
          <a:p>
            <a:pPr algn="just"/>
            <a:r>
              <a:rPr lang="en-US" sz="2000" dirty="0">
                <a:latin typeface="Times New Roman" panose="02020603050405020304" pitchFamily="18" charset="0"/>
                <a:cs typeface="Times New Roman" panose="02020603050405020304" pitchFamily="18" charset="0"/>
              </a:rPr>
              <a:t>It handles both continuous and discrete data</a:t>
            </a:r>
          </a:p>
          <a:p>
            <a:pPr algn="just"/>
            <a:r>
              <a:rPr lang="en-US" sz="2000" dirty="0">
                <a:latin typeface="Times New Roman" panose="02020603050405020304" pitchFamily="18" charset="0"/>
                <a:cs typeface="Times New Roman" panose="02020603050405020304" pitchFamily="18" charset="0"/>
              </a:rPr>
              <a:t>It is highly scalable with the number of predictors and data points</a:t>
            </a:r>
          </a:p>
          <a:p>
            <a:pPr algn="just"/>
            <a:r>
              <a:rPr lang="en-US" sz="2000" dirty="0">
                <a:latin typeface="Times New Roman" panose="02020603050405020304" pitchFamily="18" charset="0"/>
                <a:cs typeface="Times New Roman" panose="02020603050405020304" pitchFamily="18" charset="0"/>
              </a:rPr>
              <a:t>It is fast and can be used to make real-time predictions</a:t>
            </a:r>
          </a:p>
          <a:p>
            <a:pPr algn="just"/>
            <a:r>
              <a:rPr lang="en-US" sz="2000" dirty="0">
                <a:latin typeface="Times New Roman" panose="02020603050405020304" pitchFamily="18" charset="0"/>
                <a:cs typeface="Times New Roman" panose="02020603050405020304" pitchFamily="18" charset="0"/>
              </a:rPr>
              <a:t>It is not sensitive to irrelevant features</a:t>
            </a:r>
          </a:p>
          <a:p>
            <a:pPr marL="0" indent="0" algn="ctr">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868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754563"/>
          </a:xfrm>
        </p:spPr>
        <p:txBody>
          <a:bodyPr>
            <a:normAutofit/>
          </a:bodyPr>
          <a:lstStyle/>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endParaRPr lang="en-GB" sz="2000" dirty="0">
              <a:latin typeface="Times New Roman" panose="02020603050405020304" pitchFamily="18" charset="0"/>
              <a:cs typeface="Times New Roman" panose="02020603050405020304" pitchFamily="18" charset="0"/>
            </a:endParaRPr>
          </a:p>
          <a:p>
            <a:pPr marL="0" indent="0" algn="ctr">
              <a:buNone/>
            </a:pPr>
            <a:r>
              <a:rPr lang="en-GB" sz="2000" dirty="0">
                <a:latin typeface="Times New Roman" panose="02020603050405020304" pitchFamily="18" charset="0"/>
                <a:cs typeface="Times New Roman" panose="02020603050405020304" pitchFamily="18" charset="0"/>
              </a:rPr>
              <a:t>END</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7078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US" sz="3200" dirty="0">
                <a:latin typeface="Times New Roman" panose="02020603050405020304" pitchFamily="18" charset="0"/>
                <a:cs typeface="Times New Roman" panose="02020603050405020304" pitchFamily="18" charset="0"/>
              </a:rPr>
              <a:t>Support Vector Machine </a:t>
            </a:r>
          </a:p>
        </p:txBody>
      </p:sp>
      <p:sp>
        <p:nvSpPr>
          <p:cNvPr id="3" name="Subtitle 2"/>
          <p:cNvSpPr>
            <a:spLocks noGrp="1"/>
          </p:cNvSpPr>
          <p:nvPr>
            <p:ph type="subTitle" idx="1"/>
          </p:nvPr>
        </p:nvSpPr>
        <p:spPr>
          <a:xfrm>
            <a:off x="609600" y="1600200"/>
            <a:ext cx="7772400" cy="4343400"/>
          </a:xfrm>
        </p:spPr>
        <p:txBody>
          <a:bodyPr>
            <a:normAutofit/>
          </a:bodyPr>
          <a:lstStyle/>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Support Vector Machine is a supervised machine learning which can be used for both classification and regression problems. </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Specially it is used for classification technique.</a:t>
            </a:r>
            <a:r>
              <a:rPr lang="en-US" sz="2000" dirty="0"/>
              <a:t> </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It is considered one of the best “out of the box” classifiers.</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It is also called ‘maximal margin classifier’.</a:t>
            </a:r>
          </a:p>
        </p:txBody>
      </p:sp>
    </p:spTree>
    <p:extLst>
      <p:ext uri="{BB962C8B-B14F-4D97-AF65-F5344CB8AC3E}">
        <p14:creationId xmlns:p14="http://schemas.microsoft.com/office/powerpoint/2010/main" val="4026178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7086600" cy="685800"/>
          </a:xfrm>
        </p:spPr>
        <p:txBody>
          <a:bodyPr>
            <a:normAutofit/>
          </a:bodyPr>
          <a:lstStyle/>
          <a:p>
            <a:r>
              <a:rPr lang="en-US" sz="3200" dirty="0">
                <a:latin typeface="Times New Roman" panose="02020603050405020304" pitchFamily="18" charset="0"/>
                <a:cs typeface="Times New Roman" panose="02020603050405020304" pitchFamily="18" charset="0"/>
              </a:rPr>
              <a:t>‘Maximal margin classifier’</a:t>
            </a:r>
          </a:p>
        </p:txBody>
      </p:sp>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609600" y="1219200"/>
                <a:ext cx="7772400" cy="4724400"/>
              </a:xfrm>
            </p:spPr>
            <p:txBody>
              <a:bodyPr>
                <a:normAutofit/>
              </a:bodyPr>
              <a:lstStyle/>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Maximal margin classifier is also called hyperplane.</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If data can be perfectly separated using a hyperplane, then there will in fact exist an infinite number of such hyperplanes. </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Among the hyperplanes which hyperplane is best known as maximal margin classifier </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Mathematically hyperplane is defined by</a:t>
                </a:r>
              </a:p>
              <a:p>
                <a14:m>
                  <m:oMath xmlns:m="http://schemas.openxmlformats.org/officeDocument/2006/math">
                    <m:sSub>
                      <m:sSubPr>
                        <m:ctrlPr>
                          <a:rPr lang="en-US" sz="2000" i="1" smtClean="0">
                            <a:solidFill>
                              <a:schemeClr val="tx1"/>
                            </a:solidFill>
                            <a:latin typeface="Cambria Math" panose="02040503050406030204" pitchFamily="18" charset="0"/>
                            <a:cs typeface="Times New Roman" panose="02020603050405020304" pitchFamily="18" charset="0"/>
                          </a:rPr>
                        </m:ctrlPr>
                      </m:sSubPr>
                      <m:e>
                        <m:r>
                          <m:rPr>
                            <m:sty m:val="p"/>
                          </m:rPr>
                          <a:rPr lang="el-GR" sz="2000" i="1" smtClean="0">
                            <a:solidFill>
                              <a:schemeClr val="tx1"/>
                            </a:solidFill>
                            <a:latin typeface="Cambria Math"/>
                            <a:cs typeface="Times New Roman" panose="02020603050405020304" pitchFamily="18" charset="0"/>
                          </a:rPr>
                          <m:t>β</m:t>
                        </m:r>
                      </m:e>
                      <m:sub>
                        <m:r>
                          <a:rPr lang="en-US" sz="2000" b="0" i="1" smtClean="0">
                            <a:solidFill>
                              <a:schemeClr val="tx1"/>
                            </a:solidFill>
                            <a:latin typeface="Cambria Math"/>
                            <a:cs typeface="Times New Roman" panose="02020603050405020304" pitchFamily="18" charset="0"/>
                          </a:rPr>
                          <m:t>0</m:t>
                        </m:r>
                      </m:sub>
                    </m:sSub>
                    <m:r>
                      <a:rPr lang="en-US" sz="2000" b="0" i="1" smtClean="0">
                        <a:solidFill>
                          <a:schemeClr val="tx1"/>
                        </a:solidFill>
                        <a:latin typeface="Cambria Math"/>
                        <a:cs typeface="Times New Roman" panose="02020603050405020304" pitchFamily="18" charset="0"/>
                      </a:rPr>
                      <m:t>+</m:t>
                    </m:r>
                    <m:sSub>
                      <m:sSubPr>
                        <m:ctrlPr>
                          <a:rPr lang="en-US" sz="2000" i="1">
                            <a:solidFill>
                              <a:schemeClr val="tx1"/>
                            </a:solidFill>
                            <a:latin typeface="Cambria Math" panose="02040503050406030204" pitchFamily="18" charset="0"/>
                            <a:cs typeface="Times New Roman" panose="02020603050405020304" pitchFamily="18" charset="0"/>
                          </a:rPr>
                        </m:ctrlPr>
                      </m:sSubPr>
                      <m:e>
                        <m:r>
                          <m:rPr>
                            <m:sty m:val="p"/>
                          </m:rPr>
                          <a:rPr lang="el-GR" sz="2000" i="1">
                            <a:solidFill>
                              <a:schemeClr val="tx1"/>
                            </a:solidFill>
                            <a:latin typeface="Cambria Math"/>
                            <a:cs typeface="Times New Roman" panose="02020603050405020304" pitchFamily="18" charset="0"/>
                          </a:rPr>
                          <m:t>β</m:t>
                        </m:r>
                      </m:e>
                      <m:sub>
                        <m:r>
                          <a:rPr lang="en-US" sz="2000" b="0" i="1" smtClean="0">
                            <a:solidFill>
                              <a:schemeClr val="tx1"/>
                            </a:solidFill>
                            <a:latin typeface="Cambria Math"/>
                            <a:cs typeface="Times New Roman" panose="02020603050405020304" pitchFamily="18" charset="0"/>
                          </a:rPr>
                          <m:t>1</m:t>
                        </m:r>
                      </m:sub>
                    </m:sSub>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a:cs typeface="Times New Roman" panose="02020603050405020304" pitchFamily="18" charset="0"/>
                          </a:rPr>
                          <m:t>𝑋</m:t>
                        </m:r>
                      </m:e>
                      <m:sub>
                        <m:r>
                          <a:rPr lang="en-US" sz="2000" b="0" i="1" smtClean="0">
                            <a:solidFill>
                              <a:schemeClr val="tx1"/>
                            </a:solidFill>
                            <a:latin typeface="Cambria Math"/>
                            <a:cs typeface="Times New Roman" panose="02020603050405020304" pitchFamily="18" charset="0"/>
                          </a:rPr>
                          <m:t>1</m:t>
                        </m:r>
                      </m:sub>
                    </m:sSub>
                  </m:oMath>
                </a14:m>
                <a:r>
                  <a:rPr lang="en-US" sz="20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m:rPr>
                            <m:sty m:val="p"/>
                          </m:rPr>
                          <a:rPr lang="el-GR" sz="2000" i="1">
                            <a:solidFill>
                              <a:schemeClr val="tx1"/>
                            </a:solidFill>
                            <a:latin typeface="Cambria Math"/>
                            <a:cs typeface="Times New Roman" panose="02020603050405020304" pitchFamily="18" charset="0"/>
                          </a:rPr>
                          <m:t>β</m:t>
                        </m:r>
                      </m:e>
                      <m:sub>
                        <m:r>
                          <a:rPr lang="en-US" sz="2000" b="0" i="1" smtClean="0">
                            <a:solidFill>
                              <a:schemeClr val="tx1"/>
                            </a:solidFill>
                            <a:latin typeface="Cambria Math"/>
                            <a:cs typeface="Times New Roman" panose="02020603050405020304" pitchFamily="18" charset="0"/>
                          </a:rPr>
                          <m:t>2</m:t>
                        </m:r>
                      </m:sub>
                    </m:sSub>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US" sz="2000" b="0" i="1" smtClean="0">
                            <a:solidFill>
                              <a:schemeClr val="tx1"/>
                            </a:solidFill>
                            <a:latin typeface="Cambria Math"/>
                            <a:cs typeface="Times New Roman" panose="02020603050405020304" pitchFamily="18" charset="0"/>
                          </a:rPr>
                          <m:t>𝑋</m:t>
                        </m:r>
                      </m:e>
                      <m:sub>
                        <m:r>
                          <a:rPr lang="en-US" sz="2000" b="0" i="1" smtClean="0">
                            <a:solidFill>
                              <a:schemeClr val="tx1"/>
                            </a:solidFill>
                            <a:latin typeface="Cambria Math"/>
                            <a:cs typeface="Times New Roman" panose="02020603050405020304" pitchFamily="18" charset="0"/>
                          </a:rPr>
                          <m:t>2</m:t>
                        </m:r>
                      </m:sub>
                    </m:sSub>
                  </m:oMath>
                </a14:m>
                <a:r>
                  <a:rPr lang="en-US" sz="2000" dirty="0">
                    <a:solidFill>
                      <a:schemeClr val="tx1"/>
                    </a:solidFill>
                    <a:latin typeface="Times New Roman" panose="02020603050405020304" pitchFamily="18" charset="0"/>
                    <a:cs typeface="Times New Roman" panose="02020603050405020304" pitchFamily="18" charset="0"/>
                  </a:rPr>
                  <a:t>= 0 for 2 dimensional space</a:t>
                </a:r>
              </a:p>
              <a:p>
                <a:r>
                  <a:rPr lang="en-US" sz="2000" dirty="0">
                    <a:solidFill>
                      <a:schemeClr val="tx1"/>
                    </a:solidFill>
                    <a:latin typeface="Times New Roman" panose="02020603050405020304" pitchFamily="18" charset="0"/>
                    <a:cs typeface="Times New Roman" panose="02020603050405020304" pitchFamily="18" charset="0"/>
                  </a:rPr>
                  <a:t>And</a:t>
                </a:r>
              </a:p>
              <a:p>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m:rPr>
                            <m:sty m:val="p"/>
                          </m:rPr>
                          <a:rPr lang="el-GR" sz="2000" i="1">
                            <a:solidFill>
                              <a:schemeClr val="tx1"/>
                            </a:solidFill>
                            <a:latin typeface="Cambria Math"/>
                            <a:cs typeface="Times New Roman" panose="02020603050405020304" pitchFamily="18" charset="0"/>
                          </a:rPr>
                          <m:t>β</m:t>
                        </m:r>
                      </m:e>
                      <m:sub>
                        <m:r>
                          <a:rPr lang="en-US" sz="2000" i="1">
                            <a:solidFill>
                              <a:schemeClr val="tx1"/>
                            </a:solidFill>
                            <a:latin typeface="Cambria Math"/>
                            <a:cs typeface="Times New Roman" panose="02020603050405020304" pitchFamily="18" charset="0"/>
                          </a:rPr>
                          <m:t>0</m:t>
                        </m:r>
                      </m:sub>
                    </m:sSub>
                    <m:r>
                      <a:rPr lang="en-US" sz="2000" i="1">
                        <a:solidFill>
                          <a:schemeClr val="tx1"/>
                        </a:solidFill>
                        <a:latin typeface="Cambria Math"/>
                        <a:cs typeface="Times New Roman" panose="02020603050405020304" pitchFamily="18" charset="0"/>
                      </a:rPr>
                      <m:t>+</m:t>
                    </m:r>
                    <m:sSub>
                      <m:sSubPr>
                        <m:ctrlPr>
                          <a:rPr lang="en-US" sz="2000" i="1">
                            <a:solidFill>
                              <a:schemeClr val="tx1"/>
                            </a:solidFill>
                            <a:latin typeface="Cambria Math" panose="02040503050406030204" pitchFamily="18" charset="0"/>
                            <a:cs typeface="Times New Roman" panose="02020603050405020304" pitchFamily="18" charset="0"/>
                          </a:rPr>
                        </m:ctrlPr>
                      </m:sSubPr>
                      <m:e>
                        <m:r>
                          <m:rPr>
                            <m:sty m:val="p"/>
                          </m:rPr>
                          <a:rPr lang="el-GR" sz="2000" i="1">
                            <a:solidFill>
                              <a:schemeClr val="tx1"/>
                            </a:solidFill>
                            <a:latin typeface="Cambria Math"/>
                            <a:cs typeface="Times New Roman" panose="02020603050405020304" pitchFamily="18" charset="0"/>
                          </a:rPr>
                          <m:t>β</m:t>
                        </m:r>
                      </m:e>
                      <m:sub>
                        <m:r>
                          <a:rPr lang="en-US" sz="2000" i="1">
                            <a:solidFill>
                              <a:schemeClr val="tx1"/>
                            </a:solidFill>
                            <a:latin typeface="Cambria Math"/>
                            <a:cs typeface="Times New Roman" panose="02020603050405020304" pitchFamily="18" charset="0"/>
                          </a:rPr>
                          <m:t>1</m:t>
                        </m:r>
                      </m:sub>
                    </m:sSub>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US" sz="2000" i="1">
                            <a:solidFill>
                              <a:schemeClr val="tx1"/>
                            </a:solidFill>
                            <a:latin typeface="Cambria Math"/>
                            <a:cs typeface="Times New Roman" panose="02020603050405020304" pitchFamily="18" charset="0"/>
                          </a:rPr>
                          <m:t>𝑋</m:t>
                        </m:r>
                      </m:e>
                      <m:sub>
                        <m:r>
                          <a:rPr lang="en-US" sz="2000" i="1">
                            <a:solidFill>
                              <a:schemeClr val="tx1"/>
                            </a:solidFill>
                            <a:latin typeface="Cambria Math"/>
                            <a:cs typeface="Times New Roman" panose="02020603050405020304" pitchFamily="18" charset="0"/>
                          </a:rPr>
                          <m:t>1</m:t>
                        </m:r>
                      </m:sub>
                    </m:sSub>
                  </m:oMath>
                </a14:m>
                <a:r>
                  <a:rPr lang="en-US" sz="2000" dirty="0">
                    <a:solidFill>
                      <a:schemeClr val="tx1"/>
                    </a:solidFill>
                    <a:latin typeface="Times New Roman" panose="02020603050405020304" pitchFamily="18" charset="0"/>
                    <a:cs typeface="Times New Roman" panose="02020603050405020304" pitchFamily="18" charset="0"/>
                  </a:rPr>
                  <a:t>+</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m:rPr>
                            <m:sty m:val="p"/>
                          </m:rPr>
                          <a:rPr lang="el-GR" sz="2000" i="1">
                            <a:solidFill>
                              <a:schemeClr val="tx1"/>
                            </a:solidFill>
                            <a:latin typeface="Cambria Math"/>
                            <a:cs typeface="Times New Roman" panose="02020603050405020304" pitchFamily="18" charset="0"/>
                          </a:rPr>
                          <m:t>β</m:t>
                        </m:r>
                      </m:e>
                      <m:sub>
                        <m:r>
                          <a:rPr lang="en-US" sz="2000" i="1">
                            <a:solidFill>
                              <a:schemeClr val="tx1"/>
                            </a:solidFill>
                            <a:latin typeface="Cambria Math"/>
                            <a:cs typeface="Times New Roman" panose="02020603050405020304" pitchFamily="18" charset="0"/>
                          </a:rPr>
                          <m:t>2</m:t>
                        </m:r>
                      </m:sub>
                    </m:sSub>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US" sz="2000" i="1">
                            <a:solidFill>
                              <a:schemeClr val="tx1"/>
                            </a:solidFill>
                            <a:latin typeface="Cambria Math"/>
                            <a:cs typeface="Times New Roman" panose="02020603050405020304" pitchFamily="18" charset="0"/>
                          </a:rPr>
                          <m:t>𝑋</m:t>
                        </m:r>
                      </m:e>
                      <m:sub>
                        <m:r>
                          <a:rPr lang="en-US" sz="2000" i="1">
                            <a:solidFill>
                              <a:schemeClr val="tx1"/>
                            </a:solidFill>
                            <a:latin typeface="Cambria Math"/>
                            <a:cs typeface="Times New Roman" panose="02020603050405020304" pitchFamily="18" charset="0"/>
                          </a:rPr>
                          <m:t>2</m:t>
                        </m:r>
                      </m:sub>
                    </m:sSub>
                  </m:oMath>
                </a14:m>
                <a:r>
                  <a:rPr lang="en-US" sz="2000" dirty="0">
                    <a:solidFill>
                      <a:schemeClr val="tx1"/>
                    </a:solidFill>
                    <a:latin typeface="Times New Roman" panose="02020603050405020304" pitchFamily="18" charset="0"/>
                    <a:cs typeface="Times New Roman" panose="02020603050405020304" pitchFamily="18" charset="0"/>
                  </a:rPr>
                  <a:t>+ … + </a:t>
                </a:r>
                <a14:m>
                  <m:oMath xmlns:m="http://schemas.openxmlformats.org/officeDocument/2006/math">
                    <m:sSub>
                      <m:sSubPr>
                        <m:ctrlPr>
                          <a:rPr lang="en-US" sz="2000" i="1">
                            <a:solidFill>
                              <a:schemeClr val="tx1"/>
                            </a:solidFill>
                            <a:latin typeface="Cambria Math" panose="02040503050406030204" pitchFamily="18" charset="0"/>
                            <a:cs typeface="Times New Roman" panose="02020603050405020304" pitchFamily="18" charset="0"/>
                          </a:rPr>
                        </m:ctrlPr>
                      </m:sSubPr>
                      <m:e>
                        <m:r>
                          <m:rPr>
                            <m:sty m:val="p"/>
                          </m:rPr>
                          <a:rPr lang="el-GR" sz="2000" i="1">
                            <a:solidFill>
                              <a:schemeClr val="tx1"/>
                            </a:solidFill>
                            <a:latin typeface="Cambria Math"/>
                            <a:cs typeface="Times New Roman" panose="02020603050405020304" pitchFamily="18" charset="0"/>
                          </a:rPr>
                          <m:t>β</m:t>
                        </m:r>
                      </m:e>
                      <m:sub>
                        <m:r>
                          <a:rPr lang="en-US" sz="2000" b="0" i="1" smtClean="0">
                            <a:solidFill>
                              <a:schemeClr val="tx1"/>
                            </a:solidFill>
                            <a:latin typeface="Cambria Math"/>
                            <a:cs typeface="Times New Roman" panose="02020603050405020304" pitchFamily="18" charset="0"/>
                          </a:rPr>
                          <m:t>𝑝</m:t>
                        </m:r>
                      </m:sub>
                    </m:sSub>
                    <m:sSub>
                      <m:sSubPr>
                        <m:ctrlPr>
                          <a:rPr lang="en-US" sz="2000" i="1">
                            <a:solidFill>
                              <a:schemeClr val="tx1"/>
                            </a:solidFill>
                            <a:latin typeface="Cambria Math" panose="02040503050406030204" pitchFamily="18" charset="0"/>
                            <a:cs typeface="Times New Roman" panose="02020603050405020304" pitchFamily="18" charset="0"/>
                          </a:rPr>
                        </m:ctrlPr>
                      </m:sSubPr>
                      <m:e>
                        <m:r>
                          <a:rPr lang="en-US" sz="2000" i="1">
                            <a:solidFill>
                              <a:schemeClr val="tx1"/>
                            </a:solidFill>
                            <a:latin typeface="Cambria Math"/>
                            <a:cs typeface="Times New Roman" panose="02020603050405020304" pitchFamily="18" charset="0"/>
                          </a:rPr>
                          <m:t>𝑋</m:t>
                        </m:r>
                      </m:e>
                      <m:sub>
                        <m:r>
                          <a:rPr lang="en-US" sz="2000" b="0" i="1" smtClean="0">
                            <a:solidFill>
                              <a:schemeClr val="tx1"/>
                            </a:solidFill>
                            <a:latin typeface="Cambria Math"/>
                            <a:cs typeface="Times New Roman" panose="02020603050405020304" pitchFamily="18" charset="0"/>
                          </a:rPr>
                          <m:t>𝑝</m:t>
                        </m:r>
                      </m:sub>
                    </m:sSub>
                  </m:oMath>
                </a14:m>
                <a:r>
                  <a:rPr lang="en-US" sz="2000" dirty="0">
                    <a:solidFill>
                      <a:schemeClr val="tx1"/>
                    </a:solidFill>
                    <a:latin typeface="Times New Roman" panose="02020603050405020304" pitchFamily="18" charset="0"/>
                    <a:cs typeface="Times New Roman" panose="02020603050405020304" pitchFamily="18" charset="0"/>
                  </a:rPr>
                  <a:t>= 0 for p dimensional space</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609600" y="1219200"/>
                <a:ext cx="7772400" cy="4724400"/>
              </a:xfrm>
              <a:blipFill rotWithShape="1">
                <a:blip r:embed="rId2"/>
                <a:stretch>
                  <a:fillRect l="-627" t="-645" r="-784"/>
                </a:stretch>
              </a:blipFill>
            </p:spPr>
            <p:txBody>
              <a:bodyPr/>
              <a:lstStyle/>
              <a:p>
                <a:r>
                  <a:rPr lang="en-US">
                    <a:noFill/>
                  </a:rPr>
                  <a:t> </a:t>
                </a:r>
              </a:p>
            </p:txBody>
          </p:sp>
        </mc:Fallback>
      </mc:AlternateContent>
    </p:spTree>
    <p:extLst>
      <p:ext uri="{BB962C8B-B14F-4D97-AF65-F5344CB8AC3E}">
        <p14:creationId xmlns:p14="http://schemas.microsoft.com/office/powerpoint/2010/main" val="327628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7086600" cy="685800"/>
          </a:xfrm>
        </p:spPr>
        <p:txBody>
          <a:bodyPr>
            <a:normAutofit/>
          </a:bodyPr>
          <a:lstStyle/>
          <a:p>
            <a:r>
              <a:rPr lang="en-US" sz="3200" dirty="0">
                <a:latin typeface="Times New Roman" panose="02020603050405020304" pitchFamily="18" charset="0"/>
                <a:cs typeface="Times New Roman" panose="02020603050405020304" pitchFamily="18" charset="0"/>
              </a:rPr>
              <a:t>‘Maximal margin classifier’</a:t>
            </a:r>
          </a:p>
        </p:txBody>
      </p:sp>
      <p:sp>
        <p:nvSpPr>
          <p:cNvPr id="3" name="Subtitle 2"/>
          <p:cNvSpPr>
            <a:spLocks noGrp="1"/>
          </p:cNvSpPr>
          <p:nvPr>
            <p:ph type="subTitle" idx="1"/>
          </p:nvPr>
        </p:nvSpPr>
        <p:spPr>
          <a:xfrm>
            <a:off x="609600" y="1219200"/>
            <a:ext cx="7772400" cy="4724400"/>
          </a:xfrm>
        </p:spPr>
        <p:txBody>
          <a:bodyPr>
            <a:normAutofit/>
          </a:bodyPr>
          <a:lstStyle/>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Hyperplane can also be calculated from each observations to hyperplanes then find out the minimum distance which is known as margin.</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A classifier that has a large margin on the training data will also have a large margin on the test data, and hence will classify the test observations correctly.</a:t>
            </a:r>
          </a:p>
          <a:p>
            <a:pPr marL="342900" indent="-342900" algn="just">
              <a:buFont typeface="Wingdings" panose="05000000000000000000" pitchFamily="2" charset="2"/>
              <a:buChar char="§"/>
            </a:pPr>
            <a:r>
              <a:rPr lang="en-US" sz="2000" dirty="0">
                <a:solidFill>
                  <a:schemeClr val="tx1"/>
                </a:solidFill>
                <a:latin typeface="Times New Roman" panose="02020603050405020304" pitchFamily="18" charset="0"/>
                <a:cs typeface="Times New Roman" panose="02020603050405020304" pitchFamily="18" charset="0"/>
              </a:rPr>
              <a:t>Although the maximal margin classifier is often successful, it can also lead to overfitting when p is large.</a:t>
            </a:r>
          </a:p>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2343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0600" y="457200"/>
            <a:ext cx="7086600" cy="685800"/>
          </a:xfrm>
        </p:spPr>
        <p:txBody>
          <a:bodyPr>
            <a:normAutofit/>
          </a:bodyPr>
          <a:lstStyle/>
          <a:p>
            <a:r>
              <a:rPr lang="en-US" sz="3200" dirty="0">
                <a:latin typeface="Times New Roman" panose="02020603050405020304" pitchFamily="18" charset="0"/>
                <a:cs typeface="Times New Roman" panose="02020603050405020304" pitchFamily="18" charset="0"/>
              </a:rPr>
              <a:t>‘Maximal margin classifier’</a:t>
            </a:r>
          </a:p>
        </p:txBody>
      </p:sp>
      <p:sp>
        <p:nvSpPr>
          <p:cNvPr id="3" name="Subtitle 2"/>
          <p:cNvSpPr>
            <a:spLocks noGrp="1"/>
          </p:cNvSpPr>
          <p:nvPr>
            <p:ph type="subTitle" idx="1"/>
          </p:nvPr>
        </p:nvSpPr>
        <p:spPr>
          <a:xfrm>
            <a:off x="609600" y="1219200"/>
            <a:ext cx="7772400" cy="4724400"/>
          </a:xfrm>
        </p:spPr>
        <p:txBody>
          <a:bodyPr>
            <a:normAutofit/>
          </a:bodyPr>
          <a:lstStyle/>
          <a:p>
            <a:pPr algn="l"/>
            <a:endParaRPr lang="en-US" sz="2000" dirty="0">
              <a:solidFill>
                <a:schemeClr val="tx1"/>
              </a:solidFill>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
            </a:pPr>
            <a:endParaRPr lang="en-US" sz="2000" dirty="0">
              <a:solidFill>
                <a:schemeClr val="tx1"/>
              </a:solidFill>
              <a:latin typeface="Times New Roman" panose="02020603050405020304" pitchFamily="18" charset="0"/>
              <a:cs typeface="Times New Roman" panose="02020603050405020304" pitchFamily="18" charset="0"/>
            </a:endParaRPr>
          </a:p>
          <a:p>
            <a:endParaRPr lang="en-US" sz="2000" dirty="0">
              <a:solidFill>
                <a:schemeClr val="tx1"/>
              </a:solidFill>
              <a:latin typeface="Times New Roman" panose="02020603050405020304" pitchFamily="18" charset="0"/>
              <a:cs typeface="Times New Roman" panose="02020603050405020304" pitchFamily="18" charset="0"/>
            </a:endParaRP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309688"/>
            <a:ext cx="7010400" cy="4243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8679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457200"/>
            <a:ext cx="7086600" cy="990600"/>
          </a:xfrm>
        </p:spPr>
        <p:txBody>
          <a:bodyPr>
            <a:normAutofit/>
          </a:bodyPr>
          <a:lstStyle/>
          <a:p>
            <a:r>
              <a:rPr lang="en-US" sz="3200" dirty="0">
                <a:latin typeface="Times New Roman" panose="02020603050405020304" pitchFamily="18" charset="0"/>
                <a:cs typeface="Times New Roman" panose="02020603050405020304" pitchFamily="18" charset="0"/>
              </a:rPr>
              <a:t>Support Vector Algorithm</a:t>
            </a:r>
          </a:p>
        </p:txBody>
      </p:sp>
      <p:sp>
        <p:nvSpPr>
          <p:cNvPr id="3" name="Subtitle 2"/>
          <p:cNvSpPr>
            <a:spLocks noGrp="1"/>
          </p:cNvSpPr>
          <p:nvPr>
            <p:ph type="subTitle" idx="1"/>
          </p:nvPr>
        </p:nvSpPr>
        <p:spPr>
          <a:xfrm>
            <a:off x="609600" y="1600200"/>
            <a:ext cx="7772400" cy="4343400"/>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Step 01: Start with a line and equidistant parallel lines to it.</a:t>
            </a:r>
          </a:p>
          <a:p>
            <a:pPr algn="just"/>
            <a:r>
              <a:rPr lang="en-US" sz="2000" dirty="0">
                <a:solidFill>
                  <a:schemeClr val="tx1"/>
                </a:solidFill>
                <a:latin typeface="Times New Roman" panose="02020603050405020304" pitchFamily="18" charset="0"/>
                <a:cs typeface="Times New Roman" panose="02020603050405020304" pitchFamily="18" charset="0"/>
              </a:rPr>
              <a:t>Step 02: Pick a large number or repetitions until best line is achieved.</a:t>
            </a:r>
          </a:p>
          <a:p>
            <a:pPr algn="just"/>
            <a:r>
              <a:rPr lang="en-US" sz="2000" dirty="0">
                <a:solidFill>
                  <a:schemeClr val="tx1"/>
                </a:solidFill>
                <a:latin typeface="Times New Roman" panose="02020603050405020304" pitchFamily="18" charset="0"/>
                <a:cs typeface="Times New Roman" panose="02020603050405020304" pitchFamily="18" charset="0"/>
              </a:rPr>
              <a:t>Step 03: Repeat this procedure</a:t>
            </a: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Pick random point</a:t>
            </a: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If point is correctly classified: do nothing</a:t>
            </a:r>
          </a:p>
          <a:p>
            <a:pPr marL="342900" indent="-342900" algn="just">
              <a:buFont typeface="Wingdings" panose="05000000000000000000" pitchFamily="2" charset="2"/>
              <a:buChar char="Ø"/>
            </a:pPr>
            <a:r>
              <a:rPr lang="en-US" sz="2000" dirty="0">
                <a:solidFill>
                  <a:schemeClr val="tx1"/>
                </a:solidFill>
                <a:latin typeface="Times New Roman" panose="02020603050405020304" pitchFamily="18" charset="0"/>
                <a:cs typeface="Times New Roman" panose="02020603050405020304" pitchFamily="18" charset="0"/>
              </a:rPr>
              <a:t>If point is incorrectly classified: move line towards point.</a:t>
            </a:r>
          </a:p>
          <a:p>
            <a:pPr algn="just"/>
            <a:r>
              <a:rPr lang="en-US" sz="2000" dirty="0">
                <a:solidFill>
                  <a:schemeClr val="tx1"/>
                </a:solidFill>
                <a:latin typeface="Times New Roman" panose="02020603050405020304" pitchFamily="18" charset="0"/>
                <a:cs typeface="Times New Roman" panose="02020603050405020304" pitchFamily="18" charset="0"/>
              </a:rPr>
              <a:t>Step 04: Set best fit line.</a:t>
            </a:r>
          </a:p>
        </p:txBody>
      </p:sp>
    </p:spTree>
    <p:extLst>
      <p:ext uri="{BB962C8B-B14F-4D97-AF65-F5344CB8AC3E}">
        <p14:creationId xmlns:p14="http://schemas.microsoft.com/office/powerpoint/2010/main" val="127326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086600" cy="457200"/>
          </a:xfrm>
        </p:spPr>
        <p:txBody>
          <a:bodyPr>
            <a:normAutofit fontScale="90000"/>
          </a:bodyPr>
          <a:lstStyle/>
          <a:p>
            <a:r>
              <a:rPr lang="en-US" sz="3200" dirty="0">
                <a:latin typeface="Times New Roman" panose="02020603050405020304" pitchFamily="18" charset="0"/>
                <a:cs typeface="Times New Roman" panose="02020603050405020304" pitchFamily="18" charset="0"/>
              </a:rPr>
              <a:t>Support Vector Machine </a:t>
            </a: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990600"/>
            <a:ext cx="7772400" cy="4876800"/>
          </a:xfrm>
        </p:spPr>
        <p:txBody>
          <a:bodyPr>
            <a:normAutofit/>
          </a:bodyPr>
          <a:lstStyle/>
          <a:p>
            <a:pPr algn="just"/>
            <a:r>
              <a:rPr lang="en-US" sz="2000" dirty="0">
                <a:solidFill>
                  <a:schemeClr val="tx1"/>
                </a:solidFill>
                <a:latin typeface="Times New Roman" panose="02020603050405020304" pitchFamily="18" charset="0"/>
                <a:cs typeface="Times New Roman" panose="02020603050405020304" pitchFamily="18" charset="0"/>
              </a:rPr>
              <a:t>This data is linearly separable.</a:t>
            </a:r>
          </a:p>
          <a:p>
            <a:pPr algn="just"/>
            <a:endParaRPr lang="en-US" sz="2000" b="1" dirty="0">
              <a:solidFill>
                <a:schemeClr val="tx1"/>
              </a:solidFill>
              <a:latin typeface="Times New Roman" panose="02020603050405020304" pitchFamily="18" charset="0"/>
              <a:cs typeface="Times New Roman" panose="02020603050405020304" pitchFamily="18" charset="0"/>
            </a:endParaRPr>
          </a:p>
          <a:p>
            <a:pPr algn="just"/>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676400"/>
            <a:ext cx="640080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83138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28600"/>
            <a:ext cx="7086600" cy="457200"/>
          </a:xfrm>
        </p:spPr>
        <p:txBody>
          <a:bodyPr>
            <a:normAutofit fontScale="90000"/>
          </a:bodyPr>
          <a:lstStyle/>
          <a:p>
            <a:r>
              <a:rPr lang="en-US" sz="3200" dirty="0">
                <a:latin typeface="Times New Roman" panose="02020603050405020304" pitchFamily="18" charset="0"/>
                <a:cs typeface="Times New Roman" panose="02020603050405020304" pitchFamily="18" charset="0"/>
              </a:rPr>
              <a:t>Support Vector Machine </a:t>
            </a:r>
            <a:endParaRPr lang="en-US" sz="3200" dirty="0">
              <a:solidFill>
                <a:srgbClr val="7030A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00" y="1066800"/>
            <a:ext cx="7772400" cy="4876800"/>
          </a:xfrm>
        </p:spPr>
        <p:txBody>
          <a:bodyPr>
            <a:normAutofit/>
          </a:bodyPr>
          <a:lstStyle/>
          <a:p>
            <a:pPr algn="just"/>
            <a:endParaRPr lang="en-US" sz="2000" b="1" dirty="0">
              <a:solidFill>
                <a:schemeClr val="tx1"/>
              </a:solidFill>
              <a:latin typeface="Times New Roman" panose="02020603050405020304" pitchFamily="18" charset="0"/>
              <a:cs typeface="Times New Roman" panose="02020603050405020304" pitchFamily="18" charset="0"/>
            </a:endParaRPr>
          </a:p>
          <a:p>
            <a:pPr algn="just"/>
            <a:endParaRPr lang="en-US" sz="2000" b="1" dirty="0">
              <a:solidFill>
                <a:schemeClr val="tx1"/>
              </a:solidFill>
              <a:latin typeface="Times New Roman" panose="02020603050405020304" pitchFamily="18" charset="0"/>
              <a:cs typeface="Times New Roman" panose="02020603050405020304" pitchFamily="18" charset="0"/>
            </a:endParaRPr>
          </a:p>
          <a:p>
            <a:pPr algn="just"/>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a:p>
            <a:endParaRPr lang="en-US" sz="2000" b="1" dirty="0">
              <a:solidFill>
                <a:schemeClr val="tx1"/>
              </a:solidFill>
              <a:latin typeface="Times New Roman" panose="02020603050405020304" pitchFamily="18" charset="0"/>
              <a:cs typeface="Times New Roman" panose="02020603050405020304" pitchFamily="18"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520669"/>
            <a:ext cx="7477126"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20117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1685</TotalTime>
  <Words>1270</Words>
  <Application>Microsoft Office PowerPoint</Application>
  <PresentationFormat>On-screen Show (4:3)</PresentationFormat>
  <Paragraphs>162</Paragraphs>
  <Slides>27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 Math</vt:lpstr>
      <vt:lpstr>Times New Roman</vt:lpstr>
      <vt:lpstr>Wingdings</vt:lpstr>
      <vt:lpstr>Office Theme</vt:lpstr>
      <vt:lpstr>Course Title: Data Mining</vt:lpstr>
      <vt:lpstr>PowerPoint Presentation</vt:lpstr>
      <vt:lpstr>Support Vector Machine </vt:lpstr>
      <vt:lpstr>‘Maximal margin classifier’</vt:lpstr>
      <vt:lpstr>‘Maximal margin classifier’</vt:lpstr>
      <vt:lpstr>‘Maximal margin classifier’</vt:lpstr>
      <vt:lpstr>Support Vector Algorithm</vt:lpstr>
      <vt:lpstr>Support Vector Machine </vt:lpstr>
      <vt:lpstr>Support Vector Machine </vt:lpstr>
      <vt:lpstr>Support Vector Machine </vt:lpstr>
      <vt:lpstr>Kernel</vt:lpstr>
      <vt:lpstr>Kernel</vt:lpstr>
      <vt:lpstr>Inseparable Classes</vt:lpstr>
      <vt:lpstr>1 dimensional inseparable to separable classes</vt:lpstr>
      <vt:lpstr>2-dimensional inseparable to separable classes</vt:lpstr>
      <vt:lpstr>PowerPoint Presentation</vt:lpstr>
      <vt:lpstr>Understanding Naive Bayes Classifier </vt:lpstr>
      <vt:lpstr>Where Naive Bayes is Used?</vt:lpstr>
      <vt:lpstr>Some basic concepts of probability</vt:lpstr>
      <vt:lpstr>Some basic concepts of probability</vt:lpstr>
      <vt:lpstr>Some basic concepts of probability</vt:lpstr>
      <vt:lpstr>Prior probability</vt:lpstr>
      <vt:lpstr>Conditional probability</vt:lpstr>
      <vt:lpstr>Posterior probability</vt:lpstr>
      <vt:lpstr>Naive Bayes Algorithm</vt:lpstr>
      <vt:lpstr>Advantages of Naive Bayes Algorithm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for Data Science</dc:title>
  <dc:creator>Nasrin Khatun</dc:creator>
  <cp:lastModifiedBy>Admin</cp:lastModifiedBy>
  <cp:revision>353</cp:revision>
  <dcterms:created xsi:type="dcterms:W3CDTF">2021-11-26T01:52:27Z</dcterms:created>
  <dcterms:modified xsi:type="dcterms:W3CDTF">2024-11-22T06:51:18Z</dcterms:modified>
</cp:coreProperties>
</file>