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340" r:id="rId3"/>
    <p:sldId id="341" r:id="rId4"/>
    <p:sldId id="342" r:id="rId5"/>
    <p:sldId id="344" r:id="rId6"/>
    <p:sldId id="346" r:id="rId7"/>
    <p:sldId id="347" r:id="rId8"/>
    <p:sldId id="349" r:id="rId9"/>
    <p:sldId id="354" r:id="rId10"/>
    <p:sldId id="343" r:id="rId11"/>
    <p:sldId id="345" r:id="rId12"/>
    <p:sldId id="348" r:id="rId13"/>
    <p:sldId id="352" r:id="rId14"/>
    <p:sldId id="351" r:id="rId15"/>
    <p:sldId id="350" r:id="rId16"/>
    <p:sldId id="353"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67" r:id="rId55"/>
    <p:sldId id="368" r:id="rId56"/>
    <p:sldId id="369" r:id="rId57"/>
    <p:sldId id="370" r:id="rId58"/>
    <p:sldId id="371" r:id="rId59"/>
    <p:sldId id="397" r:id="rId60"/>
    <p:sldId id="398" r:id="rId61"/>
    <p:sldId id="399" r:id="rId62"/>
    <p:sldId id="400" r:id="rId63"/>
    <p:sldId id="401" r:id="rId64"/>
    <p:sldId id="402" r:id="rId65"/>
    <p:sldId id="403" r:id="rId66"/>
    <p:sldId id="404" r:id="rId67"/>
    <p:sldId id="405" r:id="rId68"/>
    <p:sldId id="406" r:id="rId69"/>
    <p:sldId id="30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A1127F-9FD3-4FA9-9F2D-6D18526A1F0B}">
          <p14:sldIdLst>
            <p14:sldId id="256"/>
            <p14:sldId id="340"/>
            <p14:sldId id="341"/>
            <p14:sldId id="342"/>
            <p14:sldId id="344"/>
            <p14:sldId id="346"/>
            <p14:sldId id="347"/>
            <p14:sldId id="349"/>
            <p14:sldId id="354"/>
            <p14:sldId id="343"/>
            <p14:sldId id="345"/>
            <p14:sldId id="348"/>
            <p14:sldId id="352"/>
            <p14:sldId id="351"/>
            <p14:sldId id="350"/>
            <p14:sldId id="353"/>
            <p14:sldId id="355"/>
            <p14:sldId id="356"/>
            <p14:sldId id="357"/>
            <p14:sldId id="358"/>
            <p14:sldId id="359"/>
            <p14:sldId id="360"/>
            <p14:sldId id="361"/>
            <p14:sldId id="362"/>
            <p14:sldId id="363"/>
            <p14:sldId id="364"/>
            <p14:sldId id="365"/>
            <p14:sldId id="366"/>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67"/>
            <p14:sldId id="368"/>
            <p14:sldId id="369"/>
            <p14:sldId id="370"/>
            <p14:sldId id="371"/>
            <p14:sldId id="397"/>
            <p14:sldId id="398"/>
            <p14:sldId id="399"/>
            <p14:sldId id="400"/>
            <p14:sldId id="401"/>
            <p14:sldId id="402"/>
            <p14:sldId id="403"/>
            <p14:sldId id="404"/>
            <p14:sldId id="405"/>
            <p14:sldId id="406"/>
          </p14:sldIdLst>
        </p14:section>
        <p14:section name="Untitled Section" id="{EDBB684C-2C15-4050-8164-72FC2EA9A32D}">
          <p14:sldIdLst>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86655" autoAdjust="0"/>
  </p:normalViewPr>
  <p:slideViewPr>
    <p:cSldViewPr>
      <p:cViewPr varScale="1">
        <p:scale>
          <a:sx n="85" d="100"/>
          <a:sy n="85" d="100"/>
        </p:scale>
        <p:origin x="1589" y="62"/>
      </p:cViewPr>
      <p:guideLst>
        <p:guide orient="horz" pos="2160"/>
        <p:guide pos="2880"/>
      </p:guideLst>
    </p:cSldViewPr>
  </p:slideViewPr>
  <p:outlineViewPr>
    <p:cViewPr>
      <p:scale>
        <a:sx n="33" d="100"/>
        <a:sy n="33" d="100"/>
      </p:scale>
      <p:origin x="0" y="89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A879E-011E-486E-9C8A-8E473B349709}" type="datetimeFigureOut">
              <a:rPr lang="en-US" smtClean="0"/>
              <a:t>12/20/2024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BB1D5E-EE43-4547-976A-7D671EA47B7C}" type="slidenum">
              <a:rPr lang="en-US" smtClean="0"/>
              <a:t>‹#›</a:t>
            </a:fld>
            <a:endParaRPr lang="en-US"/>
          </a:p>
        </p:txBody>
      </p:sp>
    </p:spTree>
    <p:extLst>
      <p:ext uri="{BB962C8B-B14F-4D97-AF65-F5344CB8AC3E}">
        <p14:creationId xmlns:p14="http://schemas.microsoft.com/office/powerpoint/2010/main" val="192868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B1D5E-EE43-4547-976A-7D671EA47B7C}" type="slidenum">
              <a:rPr lang="en-US" smtClean="0"/>
              <a:t>1</a:t>
            </a:fld>
            <a:endParaRPr lang="en-US"/>
          </a:p>
        </p:txBody>
      </p:sp>
    </p:spTree>
    <p:extLst>
      <p:ext uri="{BB962C8B-B14F-4D97-AF65-F5344CB8AC3E}">
        <p14:creationId xmlns:p14="http://schemas.microsoft.com/office/powerpoint/2010/main" val="37503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EAF550-202A-4CD1-BD40-685A6AA58520}"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321525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F550-202A-4CD1-BD40-685A6AA58520}"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1938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F550-202A-4CD1-BD40-685A6AA58520}"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285077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F550-202A-4CD1-BD40-685A6AA58520}"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304144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AF550-202A-4CD1-BD40-685A6AA58520}"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104614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EAF550-202A-4CD1-BD40-685A6AA58520}"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384041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EAF550-202A-4CD1-BD40-685A6AA58520}"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278840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EAF550-202A-4CD1-BD40-685A6AA58520}"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235143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F550-202A-4CD1-BD40-685A6AA58520}"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52416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AF550-202A-4CD1-BD40-685A6AA58520}"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62366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AF550-202A-4CD1-BD40-685A6AA58520}"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414056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AF550-202A-4CD1-BD40-685A6AA58520}" type="datetimeFigureOut">
              <a:rPr lang="en-US" smtClean="0"/>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9212B-3429-4D5D-9B26-1D1A768741B8}" type="slidenum">
              <a:rPr lang="en-US" smtClean="0"/>
              <a:t>‹#›</a:t>
            </a:fld>
            <a:endParaRPr lang="en-US"/>
          </a:p>
        </p:txBody>
      </p:sp>
    </p:spTree>
    <p:extLst>
      <p:ext uri="{BB962C8B-B14F-4D97-AF65-F5344CB8AC3E}">
        <p14:creationId xmlns:p14="http://schemas.microsoft.com/office/powerpoint/2010/main" val="33681319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v7labs.com/blog/neural-networks-activation-functions#hidden-layer" TargetMode="External"/><Relationship Id="rId2" Type="http://schemas.openxmlformats.org/officeDocument/2006/relationships/hyperlink" Target="https://www.v7labs.com/blog/neural-networks-activation-functions#input-layer" TargetMode="External"/><Relationship Id="rId1" Type="http://schemas.openxmlformats.org/officeDocument/2006/relationships/slideLayout" Target="../slideLayouts/slideLayout1.xml"/><Relationship Id="rId4" Type="http://schemas.openxmlformats.org/officeDocument/2006/relationships/hyperlink" Target="https://www.v7labs.com/blog/neural-networks-activation-functions#output-lay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v7labs.com/blog/neural-networks-activation-functions#binary-step-functio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v7labs.com/blog/neural-networks-activation-functions#binary-step-function"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hyperlink" Target="https://www.v7labs.com/blog/neural-networks-activation-functions#binary-step-function"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v7labs.com/blog/neural-networks-activation-functions#binary-step-function"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v7labs.com/blog/neural-networks-activation-functions#non-linear-activation-function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www.v7labs.com/blog/neural-networks-activation-functions#non-linear-activation-function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400"/>
            <a:ext cx="7086600" cy="914400"/>
          </a:xfrm>
        </p:spPr>
        <p:txBody>
          <a:bodyPr>
            <a:normAutofit/>
          </a:bodyPr>
          <a:lstStyle/>
          <a:p>
            <a:r>
              <a:rPr lang="en-US" sz="3200" dirty="0">
                <a:latin typeface="Times New Roman" panose="02020603050405020304" pitchFamily="18" charset="0"/>
                <a:cs typeface="Times New Roman" panose="02020603050405020304" pitchFamily="18" charset="0"/>
              </a:rPr>
              <a:t>Course Title: Data Mining</a:t>
            </a: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2057400"/>
            <a:ext cx="6858000" cy="3581400"/>
          </a:xfrm>
        </p:spPr>
        <p:txBody>
          <a:bodyPr>
            <a:normAutofit lnSpcReduction="10000"/>
          </a:bodyPr>
          <a:lstStyle/>
          <a:p>
            <a:endParaRPr lang="en-US" sz="2400" dirty="0">
              <a:solidFill>
                <a:srgbClr val="7030A0"/>
              </a:solidFill>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Course Code: PM-ASDS 18</a:t>
            </a:r>
          </a:p>
          <a:p>
            <a:r>
              <a:rPr lang="en-US" sz="2400" dirty="0">
                <a:solidFill>
                  <a:srgbClr val="7030A0"/>
                </a:solidFill>
                <a:latin typeface="Times New Roman" panose="02020603050405020304" pitchFamily="18" charset="0"/>
                <a:cs typeface="Times New Roman" panose="02020603050405020304" pitchFamily="18" charset="0"/>
              </a:rPr>
              <a:t>Lecture-10 &amp; 11: Neural Network </a:t>
            </a:r>
          </a:p>
          <a:p>
            <a:r>
              <a:rPr lang="en-US" sz="2400" dirty="0">
                <a:solidFill>
                  <a:srgbClr val="7030A0"/>
                </a:solidFill>
                <a:latin typeface="Times New Roman" panose="02020603050405020304" pitchFamily="18" charset="0"/>
                <a:cs typeface="Times New Roman" panose="02020603050405020304" pitchFamily="18" charset="0"/>
              </a:rPr>
              <a:t>(13.12.2024 &amp; 20.12.2024)</a:t>
            </a:r>
          </a:p>
          <a:p>
            <a:r>
              <a:rPr lang="en-US" sz="2400" dirty="0">
                <a:solidFill>
                  <a:srgbClr val="7030A0"/>
                </a:solidFill>
                <a:latin typeface="Times New Roman" panose="02020603050405020304" pitchFamily="18" charset="0"/>
                <a:cs typeface="Times New Roman" panose="02020603050405020304" pitchFamily="18" charset="0"/>
              </a:rPr>
              <a:t>Presented by</a:t>
            </a:r>
          </a:p>
          <a:p>
            <a:r>
              <a:rPr lang="en-US" sz="2000" dirty="0" err="1">
                <a:solidFill>
                  <a:schemeClr val="tx1"/>
                </a:solidFill>
                <a:latin typeface="Times New Roman" panose="02020603050405020304" pitchFamily="18" charset="0"/>
                <a:cs typeface="Times New Roman" panose="02020603050405020304" pitchFamily="18" charset="0"/>
              </a:rPr>
              <a:t>Nasrin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Khatun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Assistant Professor</a:t>
            </a:r>
          </a:p>
          <a:p>
            <a:r>
              <a:rPr lang="en-US" sz="2000" dirty="0">
                <a:solidFill>
                  <a:schemeClr val="tx1"/>
                </a:solidFill>
                <a:latin typeface="Times New Roman" panose="02020603050405020304" pitchFamily="18" charset="0"/>
                <a:cs typeface="Times New Roman" panose="02020603050405020304" pitchFamily="18" charset="0"/>
              </a:rPr>
              <a:t>Department of Statistics</a:t>
            </a:r>
          </a:p>
          <a:p>
            <a:r>
              <a:rPr lang="en-US" sz="2000" dirty="0" err="1">
                <a:solidFill>
                  <a:schemeClr val="tx1"/>
                </a:solidFill>
                <a:latin typeface="Times New Roman" panose="02020603050405020304" pitchFamily="18" charset="0"/>
                <a:cs typeface="Times New Roman" panose="02020603050405020304" pitchFamily="18" charset="0"/>
              </a:rPr>
              <a:t>Jahangirnagar</a:t>
            </a:r>
            <a:r>
              <a:rPr lang="en-US" sz="2000" dirty="0">
                <a:solidFill>
                  <a:schemeClr val="tx1"/>
                </a:solidFill>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386876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ANN</a:t>
            </a:r>
          </a:p>
          <a:p>
            <a:pPr marL="342900" indent="-342900" algn="just">
              <a:buFont typeface="Arial" panose="020B0604020202020204" pitchFamily="34" charset="0"/>
              <a:buChar char="•"/>
            </a:pPr>
            <a:r>
              <a:rPr lang="en-GB" sz="2400" b="1" dirty="0">
                <a:solidFill>
                  <a:schemeClr val="tx1"/>
                </a:solidFill>
                <a:latin typeface="Times New Roman" panose="02020603050405020304" pitchFamily="18" charset="0"/>
                <a:cs typeface="Times New Roman" panose="02020603050405020304" pitchFamily="18" charset="0"/>
              </a:rPr>
              <a:t>The ANN can be constructed using the following steps:</a:t>
            </a:r>
          </a:p>
          <a:p>
            <a:pPr marL="457200" indent="-457200" algn="just">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Determining the structure of ANN </a:t>
            </a:r>
          </a:p>
          <a:p>
            <a:pPr marL="457200" indent="-457200" algn="just">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Divide the input data and output data into two groups,</a:t>
            </a:r>
          </a:p>
          <a:p>
            <a:pPr marL="457200" indent="-4572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Scale the input variables</a:t>
            </a:r>
          </a:p>
          <a:p>
            <a:pPr marL="457200" indent="-457200" algn="just">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Set initial weights and start a training </a:t>
            </a:r>
            <a:r>
              <a:rPr lang="en-GB" sz="2000" dirty="0" err="1">
                <a:solidFill>
                  <a:schemeClr val="tx1"/>
                </a:solidFill>
                <a:latin typeface="Times New Roman" panose="02020603050405020304" pitchFamily="18" charset="0"/>
                <a:cs typeface="Times New Roman" panose="02020603050405020304" pitchFamily="18" charset="0"/>
              </a:rPr>
              <a:t>epoach</a:t>
            </a:r>
            <a:endParaRPr lang="en-GB"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Input scale variable.</a:t>
            </a:r>
          </a:p>
          <a:p>
            <a:pPr marL="457200" indent="-4572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Distribute the scale input</a:t>
            </a:r>
          </a:p>
          <a:p>
            <a:pPr marL="457200" indent="-4572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Weight and Sum inputs to receiving nodes.</a:t>
            </a:r>
          </a:p>
          <a:p>
            <a:pPr marL="457200" indent="-4572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Transform hidden-node inputs to outputs.</a:t>
            </a: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4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ANN</a:t>
            </a:r>
          </a:p>
          <a:p>
            <a:pPr marL="342900" indent="-342900" algn="just">
              <a:buFont typeface="Arial" panose="020B0604020202020204" pitchFamily="34" charset="0"/>
              <a:buChar char="•"/>
            </a:pPr>
            <a:r>
              <a:rPr lang="en-GB" sz="2400" b="1" dirty="0">
                <a:solidFill>
                  <a:schemeClr val="tx1"/>
                </a:solidFill>
                <a:latin typeface="Times New Roman" panose="02020603050405020304" pitchFamily="18" charset="0"/>
                <a:cs typeface="Times New Roman" panose="02020603050405020304" pitchFamily="18" charset="0"/>
              </a:rPr>
              <a:t>The ANN can be constructed using the following steps:</a:t>
            </a:r>
          </a:p>
          <a:p>
            <a:pPr algn="just"/>
            <a:r>
              <a:rPr lang="en-US" sz="2000" dirty="0">
                <a:solidFill>
                  <a:schemeClr val="tx1"/>
                </a:solidFill>
                <a:latin typeface="Times New Roman" panose="02020603050405020304" pitchFamily="18" charset="0"/>
                <a:cs typeface="Times New Roman" panose="02020603050405020304" pitchFamily="18" charset="0"/>
              </a:rPr>
              <a:t>9. Weight and sum hidden node outputs as inputs to the output nodes.</a:t>
            </a:r>
          </a:p>
          <a:p>
            <a:pPr algn="just"/>
            <a:r>
              <a:rPr lang="en-US" sz="2000" dirty="0">
                <a:solidFill>
                  <a:schemeClr val="tx1"/>
                </a:solidFill>
                <a:latin typeface="Times New Roman" panose="02020603050405020304" pitchFamily="18" charset="0"/>
                <a:cs typeface="Times New Roman" panose="02020603050405020304" pitchFamily="18" charset="0"/>
              </a:rPr>
              <a:t>10. Transform inputs at the output nodes.</a:t>
            </a:r>
          </a:p>
          <a:p>
            <a:pPr algn="just"/>
            <a:r>
              <a:rPr lang="en-US" sz="2000" dirty="0">
                <a:solidFill>
                  <a:schemeClr val="tx1"/>
                </a:solidFill>
                <a:latin typeface="Times New Roman" panose="02020603050405020304" pitchFamily="18" charset="0"/>
                <a:cs typeface="Times New Roman" panose="02020603050405020304" pitchFamily="18" charset="0"/>
              </a:rPr>
              <a:t>11. Calculate Output Errors. </a:t>
            </a:r>
          </a:p>
          <a:p>
            <a:pPr algn="just"/>
            <a:r>
              <a:rPr lang="en-US" sz="2000" dirty="0">
                <a:solidFill>
                  <a:schemeClr val="tx1"/>
                </a:solidFill>
                <a:latin typeface="Times New Roman" panose="02020603050405020304" pitchFamily="18" charset="0"/>
                <a:cs typeface="Times New Roman" panose="02020603050405020304" pitchFamily="18" charset="0"/>
              </a:rPr>
              <a:t>12. </a:t>
            </a:r>
            <a:r>
              <a:rPr lang="en-GB" sz="2000" dirty="0">
                <a:solidFill>
                  <a:schemeClr val="tx1"/>
                </a:solidFill>
                <a:latin typeface="Times New Roman" panose="02020603050405020304" pitchFamily="18" charset="0"/>
                <a:cs typeface="Times New Roman" panose="02020603050405020304" pitchFamily="18" charset="0"/>
              </a:rPr>
              <a:t>Backpropagate errors to adjust weights. </a:t>
            </a:r>
          </a:p>
          <a:p>
            <a:pPr algn="just"/>
            <a:r>
              <a:rPr lang="en-GB" sz="2000" dirty="0">
                <a:solidFill>
                  <a:schemeClr val="tx1"/>
                </a:solidFill>
                <a:latin typeface="Times New Roman" panose="02020603050405020304" pitchFamily="18" charset="0"/>
                <a:cs typeface="Times New Roman" panose="02020603050405020304" pitchFamily="18" charset="0"/>
              </a:rPr>
              <a:t>13. </a:t>
            </a:r>
            <a:r>
              <a:rPr lang="en-US" sz="2000" dirty="0">
                <a:solidFill>
                  <a:schemeClr val="tx1"/>
                </a:solidFill>
                <a:latin typeface="Times New Roman" panose="02020603050405020304" pitchFamily="18" charset="0"/>
                <a:cs typeface="Times New Roman" panose="02020603050405020304" pitchFamily="18" charset="0"/>
              </a:rPr>
              <a:t>Continue the epoch.</a:t>
            </a:r>
          </a:p>
          <a:p>
            <a:pPr algn="just"/>
            <a:r>
              <a:rPr lang="en-US" sz="2000" dirty="0">
                <a:solidFill>
                  <a:schemeClr val="tx1"/>
                </a:solidFill>
                <a:latin typeface="Times New Roman" panose="02020603050405020304" pitchFamily="18" charset="0"/>
                <a:cs typeface="Times New Roman" panose="02020603050405020304" pitchFamily="18" charset="0"/>
              </a:rPr>
              <a:t>14. Calculate the epoch RMS </a:t>
            </a:r>
          </a:p>
          <a:p>
            <a:pPr algn="just"/>
            <a:r>
              <a:rPr lang="en-US" sz="2000" dirty="0">
                <a:solidFill>
                  <a:schemeClr val="tx1"/>
                </a:solidFill>
                <a:latin typeface="Times New Roman" panose="02020603050405020304" pitchFamily="18" charset="0"/>
                <a:cs typeface="Times New Roman" panose="02020603050405020304" pitchFamily="18" charset="0"/>
              </a:rPr>
              <a:t>15. Judge out-of-sample validity. </a:t>
            </a:r>
          </a:p>
          <a:p>
            <a:pPr algn="just"/>
            <a:r>
              <a:rPr lang="en-US" sz="2000" dirty="0">
                <a:solidFill>
                  <a:schemeClr val="tx1"/>
                </a:solidFill>
                <a:latin typeface="Times New Roman" panose="02020603050405020304" pitchFamily="18" charset="0"/>
                <a:cs typeface="Times New Roman" panose="02020603050405020304" pitchFamily="18" charset="0"/>
              </a:rPr>
              <a:t>16. </a:t>
            </a:r>
            <a:r>
              <a:rPr lang="en-GB" sz="2000" dirty="0">
                <a:solidFill>
                  <a:schemeClr val="tx1"/>
                </a:solidFill>
                <a:latin typeface="Times New Roman" panose="02020603050405020304" pitchFamily="18" charset="0"/>
                <a:cs typeface="Times New Roman" panose="02020603050405020304" pitchFamily="18" charset="0"/>
              </a:rPr>
              <a:t>Use the model in forecasting. </a:t>
            </a:r>
          </a:p>
        </p:txBody>
      </p:sp>
    </p:spTree>
    <p:extLst>
      <p:ext uri="{BB962C8B-B14F-4D97-AF65-F5344CB8AC3E}">
        <p14:creationId xmlns:p14="http://schemas.microsoft.com/office/powerpoint/2010/main" val="118794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Applications of ANNs</a:t>
            </a:r>
          </a:p>
          <a:p>
            <a:pPr algn="just"/>
            <a:r>
              <a:rPr lang="en-GB" sz="2200" dirty="0">
                <a:solidFill>
                  <a:schemeClr val="tx1"/>
                </a:solidFill>
                <a:latin typeface="Times New Roman" panose="02020603050405020304" pitchFamily="18" charset="0"/>
                <a:cs typeface="Times New Roman" panose="02020603050405020304" pitchFamily="18" charset="0"/>
              </a:rPr>
              <a:t>The several different types of application of Artificial Neural Networks include the following:</a:t>
            </a:r>
          </a:p>
          <a:p>
            <a:pPr marL="342900" indent="-342900" algn="just">
              <a:buFont typeface="Wingdings" panose="05000000000000000000" pitchFamily="2" charset="2"/>
              <a:buChar char="§"/>
            </a:pPr>
            <a:r>
              <a:rPr lang="en-GB" sz="2200" dirty="0">
                <a:solidFill>
                  <a:schemeClr val="tx1"/>
                </a:solidFill>
                <a:latin typeface="Times New Roman" panose="02020603050405020304" pitchFamily="18" charset="0"/>
                <a:cs typeface="Times New Roman" panose="02020603050405020304" pitchFamily="18" charset="0"/>
              </a:rPr>
              <a:t>Classification problems consist of credit approval processes (i.e.,</a:t>
            </a:r>
          </a:p>
          <a:p>
            <a:pPr algn="just"/>
            <a:r>
              <a:rPr lang="en-GB" sz="2200" dirty="0">
                <a:solidFill>
                  <a:schemeClr val="tx1"/>
                </a:solidFill>
                <a:latin typeface="Times New Roman" panose="02020603050405020304" pitchFamily="18" charset="0"/>
                <a:cs typeface="Times New Roman" panose="02020603050405020304" pitchFamily="18" charset="0"/>
              </a:rPr>
              <a:t> acceptance or rejection) and defect identification (i.e., good or</a:t>
            </a:r>
          </a:p>
          <a:p>
            <a:pPr algn="just"/>
            <a:r>
              <a:rPr lang="en-GB" sz="2200" dirty="0">
                <a:solidFill>
                  <a:schemeClr val="tx1"/>
                </a:solidFill>
                <a:latin typeface="Times New Roman" panose="02020603050405020304" pitchFamily="18" charset="0"/>
                <a:cs typeface="Times New Roman" panose="02020603050405020304" pitchFamily="18" charset="0"/>
              </a:rPr>
              <a:t> defective).</a:t>
            </a:r>
          </a:p>
          <a:p>
            <a:pPr marL="342900" indent="-342900" algn="just">
              <a:buFont typeface="Wingdings" panose="05000000000000000000" pitchFamily="2" charset="2"/>
              <a:buChar char="§"/>
            </a:pPr>
            <a:r>
              <a:rPr lang="en-GB" sz="2200" dirty="0">
                <a:solidFill>
                  <a:schemeClr val="tx1"/>
                </a:solidFill>
                <a:latin typeface="Times New Roman" panose="02020603050405020304" pitchFamily="18" charset="0"/>
                <a:cs typeface="Times New Roman" panose="02020603050405020304" pitchFamily="18" charset="0"/>
              </a:rPr>
              <a:t>Mathematical modelling occurs when the ANN is used to identify or emulate a mathematical function.</a:t>
            </a:r>
          </a:p>
          <a:p>
            <a:pPr marL="342900" indent="-342900" algn="just">
              <a:buFont typeface="Wingdings" panose="05000000000000000000" pitchFamily="2" charset="2"/>
              <a:buChar char="§"/>
            </a:pPr>
            <a:r>
              <a:rPr lang="en-GB" sz="2200" dirty="0">
                <a:solidFill>
                  <a:schemeClr val="tx1"/>
                </a:solidFill>
                <a:latin typeface="Times New Roman" panose="02020603050405020304" pitchFamily="18" charset="0"/>
                <a:cs typeface="Times New Roman" panose="02020603050405020304" pitchFamily="18" charset="0"/>
              </a:rPr>
              <a:t>Forecasting and prediction includes univariate or multivariate forecasting application.</a:t>
            </a:r>
          </a:p>
        </p:txBody>
      </p:sp>
    </p:spTree>
    <p:extLst>
      <p:ext uri="{BB962C8B-B14F-4D97-AF65-F5344CB8AC3E}">
        <p14:creationId xmlns:p14="http://schemas.microsoft.com/office/powerpoint/2010/main" val="202104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fontScale="92500"/>
          </a:bodyPr>
          <a:lstStyle/>
          <a:p>
            <a:pPr algn="just"/>
            <a:r>
              <a:rPr lang="en-GB" sz="2400" b="1" dirty="0">
                <a:solidFill>
                  <a:schemeClr val="tx1"/>
                </a:solidFill>
                <a:latin typeface="Times New Roman" panose="02020603050405020304" pitchFamily="18" charset="0"/>
                <a:cs typeface="Times New Roman" panose="02020603050405020304" pitchFamily="18" charset="0"/>
              </a:rPr>
              <a:t>ANN: Applications of ANNs</a:t>
            </a:r>
          </a:p>
          <a:p>
            <a:pPr marL="342900" indent="-342900" algn="just">
              <a:buFont typeface="Wingdings" panose="05000000000000000000" pitchFamily="2" charset="2"/>
              <a:buChar char="§"/>
            </a:pPr>
            <a:r>
              <a:rPr lang="en-GB" sz="2200" dirty="0">
                <a:solidFill>
                  <a:schemeClr val="tx1"/>
                </a:solidFill>
                <a:latin typeface="Times New Roman" panose="02020603050405020304" pitchFamily="18" charset="0"/>
                <a:cs typeface="Times New Roman" panose="02020603050405020304" pitchFamily="18" charset="0"/>
              </a:rPr>
              <a:t>Reconstruction or Recognition involves identifying a pattern in noisy or unclear signal. For example, character recognition applications are indicative of reconstruction. The character recognition methods in computer scanners and fax board use ANNs.</a:t>
            </a:r>
          </a:p>
          <a:p>
            <a:pPr marL="342900" indent="-342900" algn="just">
              <a:buFont typeface="Wingdings" panose="05000000000000000000" pitchFamily="2" charset="2"/>
              <a:buChar char="§"/>
            </a:pPr>
            <a:r>
              <a:rPr lang="en-GB" sz="2200" dirty="0">
                <a:solidFill>
                  <a:schemeClr val="tx1"/>
                </a:solidFill>
                <a:latin typeface="Times New Roman" panose="02020603050405020304" pitchFamily="18" charset="0"/>
                <a:cs typeface="Times New Roman" panose="02020603050405020304" pitchFamily="18" charset="0"/>
              </a:rPr>
              <a:t> Clustering involves finding logical groupings of values in data- for example in marketing, when trying to group types of consumer and their responses to different types of promotions.</a:t>
            </a:r>
          </a:p>
          <a:p>
            <a:pPr marL="342900" indent="-342900" algn="just">
              <a:buFont typeface="Wingdings" panose="05000000000000000000" pitchFamily="2" charset="2"/>
              <a:buChar char="§"/>
            </a:pPr>
            <a:r>
              <a:rPr lang="en-GB" sz="2200" dirty="0">
                <a:solidFill>
                  <a:schemeClr val="tx1"/>
                </a:solidFill>
                <a:latin typeface="Times New Roman" panose="02020603050405020304" pitchFamily="18" charset="0"/>
                <a:cs typeface="Times New Roman" panose="02020603050405020304" pitchFamily="18" charset="0"/>
              </a:rPr>
              <a:t> Routing consists of determining the best route through a number of destinations, the traveling salesman problem being an example.</a:t>
            </a: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r>
              <a:rPr lang="en-GB" sz="2200" dirty="0">
                <a:solidFill>
                  <a:schemeClr val="tx1"/>
                </a:solidFill>
                <a:latin typeface="Times New Roman" panose="02020603050405020304" pitchFamily="18" charset="0"/>
                <a:cs typeface="Times New Roman" panose="02020603050405020304" pitchFamily="18" charset="0"/>
              </a:rPr>
              <a:t>As mentioned, the ANN approach that is most relevant to forecasting is a back propagation method.</a:t>
            </a:r>
          </a:p>
        </p:txBody>
      </p:sp>
    </p:spTree>
    <p:extLst>
      <p:ext uri="{BB962C8B-B14F-4D97-AF65-F5344CB8AC3E}">
        <p14:creationId xmlns:p14="http://schemas.microsoft.com/office/powerpoint/2010/main" val="294101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ANN:</a:t>
            </a:r>
          </a:p>
          <a:p>
            <a:pPr algn="just"/>
            <a:r>
              <a:rPr lang="en-GB" sz="2200" b="1" dirty="0">
                <a:solidFill>
                  <a:schemeClr val="tx1"/>
                </a:solidFill>
                <a:latin typeface="Times New Roman" panose="02020603050405020304" pitchFamily="18" charset="0"/>
                <a:cs typeface="Times New Roman" panose="02020603050405020304" pitchFamily="18" charset="0"/>
              </a:rPr>
              <a:t>There are many advantages to the use of NNs for classification: </a:t>
            </a:r>
          </a:p>
          <a:p>
            <a:pPr marL="342900" indent="-342900" algn="just">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NNs are more robust than DTs because of the weights. </a:t>
            </a:r>
          </a:p>
          <a:p>
            <a:pPr algn="just"/>
            <a:r>
              <a:rPr lang="en-GB" sz="2200" dirty="0">
                <a:solidFill>
                  <a:schemeClr val="tx1"/>
                </a:solidFill>
                <a:latin typeface="Times New Roman" panose="02020603050405020304" pitchFamily="18" charset="0"/>
                <a:cs typeface="Times New Roman" panose="02020603050405020304" pitchFamily="18" charset="0"/>
              </a:rPr>
              <a:t>• The NN improves its performance by learning. This may continue   even after the training set has been applied. </a:t>
            </a:r>
          </a:p>
          <a:p>
            <a:pPr algn="just"/>
            <a:r>
              <a:rPr lang="en-GB" sz="2200" dirty="0">
                <a:solidFill>
                  <a:schemeClr val="tx1"/>
                </a:solidFill>
                <a:latin typeface="Times New Roman" panose="02020603050405020304" pitchFamily="18" charset="0"/>
                <a:cs typeface="Times New Roman" panose="02020603050405020304" pitchFamily="18" charset="0"/>
              </a:rPr>
              <a:t>• The use of NNs can be parallelized for better </a:t>
            </a:r>
            <a:r>
              <a:rPr lang="en-GB" sz="2200" dirty="0" err="1">
                <a:solidFill>
                  <a:schemeClr val="tx1"/>
                </a:solidFill>
                <a:latin typeface="Times New Roman" panose="02020603050405020304" pitchFamily="18" charset="0"/>
                <a:cs typeface="Times New Roman" panose="02020603050405020304" pitchFamily="18" charset="0"/>
              </a:rPr>
              <a:t>perfomance</a:t>
            </a:r>
            <a:r>
              <a:rPr lang="en-GB" sz="2200" dirty="0">
                <a:solidFill>
                  <a:schemeClr val="tx1"/>
                </a:solidFill>
                <a:latin typeface="Times New Roman" panose="02020603050405020304" pitchFamily="18" charset="0"/>
                <a:cs typeface="Times New Roman" panose="02020603050405020304" pitchFamily="18" charset="0"/>
              </a:rPr>
              <a:t>. </a:t>
            </a:r>
          </a:p>
          <a:p>
            <a:pPr algn="just"/>
            <a:r>
              <a:rPr lang="en-GB" sz="2200" dirty="0">
                <a:solidFill>
                  <a:schemeClr val="tx1"/>
                </a:solidFill>
                <a:latin typeface="Times New Roman" panose="02020603050405020304" pitchFamily="18" charset="0"/>
                <a:cs typeface="Times New Roman" panose="02020603050405020304" pitchFamily="18" charset="0"/>
              </a:rPr>
              <a:t>• There is a low error rate and thus a high degree of accuracy once the appropriate training has been performed. </a:t>
            </a:r>
          </a:p>
          <a:p>
            <a:pPr algn="just"/>
            <a:r>
              <a:rPr lang="en-GB" sz="2200" dirty="0">
                <a:solidFill>
                  <a:schemeClr val="tx1"/>
                </a:solidFill>
                <a:latin typeface="Times New Roman" panose="02020603050405020304" pitchFamily="18" charset="0"/>
                <a:cs typeface="Times New Roman" panose="02020603050405020304" pitchFamily="18" charset="0"/>
              </a:rPr>
              <a:t>• NNs are more robust than DTs in noisy environments.</a:t>
            </a: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16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lnSpcReduction="10000"/>
          </a:bodyPr>
          <a:lstStyle/>
          <a:p>
            <a:pPr algn="just"/>
            <a:r>
              <a:rPr lang="en-GB" sz="2400" b="1" dirty="0">
                <a:solidFill>
                  <a:schemeClr val="tx1"/>
                </a:solidFill>
                <a:latin typeface="Times New Roman" panose="02020603050405020304" pitchFamily="18" charset="0"/>
                <a:cs typeface="Times New Roman" panose="02020603050405020304" pitchFamily="18" charset="0"/>
              </a:rPr>
              <a:t>ANN:</a:t>
            </a:r>
          </a:p>
          <a:p>
            <a:pPr algn="just"/>
            <a:r>
              <a:rPr lang="en-GB" sz="2200" b="1" dirty="0">
                <a:solidFill>
                  <a:schemeClr val="tx1"/>
                </a:solidFill>
                <a:latin typeface="Times New Roman" panose="02020603050405020304" pitchFamily="18" charset="0"/>
                <a:cs typeface="Times New Roman" panose="02020603050405020304" pitchFamily="18" charset="0"/>
              </a:rPr>
              <a:t>There are many dis-advantages to the use of NNs for classification: </a:t>
            </a:r>
          </a:p>
          <a:p>
            <a:pPr algn="just"/>
            <a:r>
              <a:rPr lang="en-GB" sz="2000" dirty="0">
                <a:latin typeface="Times New Roman" panose="02020603050405020304" pitchFamily="18" charset="0"/>
                <a:cs typeface="Times New Roman" panose="02020603050405020304" pitchFamily="18" charset="0"/>
              </a:rPr>
              <a:t>• </a:t>
            </a:r>
            <a:r>
              <a:rPr lang="en-GB" sz="2000" dirty="0">
                <a:solidFill>
                  <a:schemeClr val="tx1"/>
                </a:solidFill>
                <a:latin typeface="Times New Roman" panose="02020603050405020304" pitchFamily="18" charset="0"/>
                <a:cs typeface="Times New Roman" panose="02020603050405020304" pitchFamily="18" charset="0"/>
              </a:rPr>
              <a:t>NNs are difficult to understand. Nontechnical users may have difficulty understanding how NNs work. While it is easy to explain decision trees, NNs are much more difficult to understand. </a:t>
            </a:r>
          </a:p>
          <a:p>
            <a:pPr algn="just"/>
            <a:r>
              <a:rPr lang="en-GB" sz="2000" dirty="0">
                <a:solidFill>
                  <a:schemeClr val="tx1"/>
                </a:solidFill>
                <a:latin typeface="Times New Roman" panose="02020603050405020304" pitchFamily="18" charset="0"/>
                <a:cs typeface="Times New Roman" panose="02020603050405020304" pitchFamily="18" charset="0"/>
              </a:rPr>
              <a:t>• Generating rules from NNs is not straightforward. </a:t>
            </a:r>
          </a:p>
          <a:p>
            <a:pPr algn="just"/>
            <a:r>
              <a:rPr lang="en-GB" sz="2000" dirty="0">
                <a:solidFill>
                  <a:schemeClr val="tx1"/>
                </a:solidFill>
                <a:latin typeface="Times New Roman" panose="02020603050405020304" pitchFamily="18" charset="0"/>
                <a:cs typeface="Times New Roman" panose="02020603050405020304" pitchFamily="18" charset="0"/>
              </a:rPr>
              <a:t>• Input attribute values must be numeric. </a:t>
            </a:r>
          </a:p>
          <a:p>
            <a:pPr algn="just"/>
            <a:r>
              <a:rPr lang="en-GB" sz="2000" dirty="0">
                <a:solidFill>
                  <a:schemeClr val="tx1"/>
                </a:solidFill>
                <a:latin typeface="Times New Roman" panose="02020603050405020304" pitchFamily="18" charset="0"/>
                <a:cs typeface="Times New Roman" panose="02020603050405020304" pitchFamily="18" charset="0"/>
              </a:rPr>
              <a:t>• Testing </a:t>
            </a:r>
          </a:p>
          <a:p>
            <a:pPr algn="just"/>
            <a:r>
              <a:rPr lang="en-GB" sz="2000" dirty="0">
                <a:solidFill>
                  <a:schemeClr val="tx1"/>
                </a:solidFill>
                <a:latin typeface="Times New Roman" panose="02020603050405020304" pitchFamily="18" charset="0"/>
                <a:cs typeface="Times New Roman" panose="02020603050405020304" pitchFamily="18" charset="0"/>
              </a:rPr>
              <a:t>• Verification </a:t>
            </a:r>
          </a:p>
          <a:p>
            <a:pPr algn="just"/>
            <a:r>
              <a:rPr lang="en-GB" sz="2000" dirty="0">
                <a:solidFill>
                  <a:schemeClr val="tx1"/>
                </a:solidFill>
                <a:latin typeface="Times New Roman" panose="02020603050405020304" pitchFamily="18" charset="0"/>
                <a:cs typeface="Times New Roman" panose="02020603050405020304" pitchFamily="18" charset="0"/>
              </a:rPr>
              <a:t>• As with DTs, overfitting may result. </a:t>
            </a:r>
          </a:p>
          <a:p>
            <a:pPr algn="just"/>
            <a:r>
              <a:rPr lang="en-GB" sz="2000" dirty="0">
                <a:solidFill>
                  <a:schemeClr val="tx1"/>
                </a:solidFill>
                <a:latin typeface="Times New Roman" panose="02020603050405020304" pitchFamily="18" charset="0"/>
                <a:cs typeface="Times New Roman" panose="02020603050405020304" pitchFamily="18" charset="0"/>
              </a:rPr>
              <a:t>• The learning phase may fail to converge. </a:t>
            </a:r>
          </a:p>
          <a:p>
            <a:pPr algn="just"/>
            <a:r>
              <a:rPr lang="en-GB" sz="2000" dirty="0">
                <a:solidFill>
                  <a:schemeClr val="tx1"/>
                </a:solidFill>
                <a:latin typeface="Times New Roman" panose="02020603050405020304" pitchFamily="18" charset="0"/>
                <a:cs typeface="Times New Roman" panose="02020603050405020304" pitchFamily="18" charset="0"/>
              </a:rPr>
              <a:t>• NNs may be quite expensive to use. </a:t>
            </a:r>
            <a:endParaRPr lang="en-GB"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73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What is activation function?</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An Activation Function decides whether a neuron should be activated or not.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will decide whether the neuron’s input to the network is important or not.</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This whole process can be done using a simpler mathematical operations known as activation function. </a:t>
            </a:r>
          </a:p>
        </p:txBody>
      </p:sp>
    </p:spTree>
    <p:extLst>
      <p:ext uri="{BB962C8B-B14F-4D97-AF65-F5344CB8AC3E}">
        <p14:creationId xmlns:p14="http://schemas.microsoft.com/office/powerpoint/2010/main" val="319686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a:bodyPr>
          <a:lstStyle/>
          <a:p>
            <a:r>
              <a:rPr lang="en-GB" sz="2400" b="1" u="sng" dirty="0">
                <a:solidFill>
                  <a:schemeClr val="tx1"/>
                </a:solidFill>
                <a:latin typeface="Times New Roman" panose="02020603050405020304" pitchFamily="18" charset="0"/>
                <a:cs typeface="Times New Roman" panose="02020603050405020304" pitchFamily="18" charset="0"/>
              </a:rPr>
              <a:t>Purpose of activation function</a:t>
            </a:r>
          </a:p>
          <a:p>
            <a:pPr algn="just"/>
            <a:endParaRPr lang="en-GB" sz="24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To derive output from a set of input values fed to a node (or a layer).</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To add non-linearity to the neural network.</a:t>
            </a:r>
          </a:p>
          <a:p>
            <a:endParaRPr lang="en-GB" sz="2000" b="1" dirty="0">
              <a:solidFill>
                <a:schemeClr val="tx1"/>
              </a:solidFill>
              <a:latin typeface="Times New Roman" panose="02020603050405020304" pitchFamily="18" charset="0"/>
              <a:cs typeface="Times New Roman" panose="02020603050405020304" pitchFamily="18" charset="0"/>
            </a:endParaRPr>
          </a:p>
          <a:p>
            <a:r>
              <a:rPr lang="en-GB" sz="2000" b="1" u="sng" dirty="0">
                <a:solidFill>
                  <a:schemeClr val="tx1"/>
                </a:solidFill>
                <a:latin typeface="Times New Roman" panose="02020603050405020304" pitchFamily="18" charset="0"/>
                <a:cs typeface="Times New Roman" panose="02020603050405020304" pitchFamily="18" charset="0"/>
              </a:rPr>
              <a:t>NODE</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By comparing the neural network to our brain, a node is a replica of a neuron that receives a set of input signals—external stimuli. </a:t>
            </a:r>
            <a:endParaRPr lang="en-GB" sz="20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79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Different components of NN:</a:t>
            </a:r>
          </a:p>
        </p:txBody>
      </p:sp>
      <p:pic>
        <p:nvPicPr>
          <p:cNvPr id="5" name="Picture 4">
            <a:extLst>
              <a:ext uri="{FF2B5EF4-FFF2-40B4-BE49-F238E27FC236}">
                <a16:creationId xmlns:a16="http://schemas.microsoft.com/office/drawing/2014/main" id="{D85BAEE7-10AE-46B8-938A-3DF7822E5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31" y="1905000"/>
            <a:ext cx="8335538" cy="4329504"/>
          </a:xfrm>
          <a:prstGeom prst="rect">
            <a:avLst/>
          </a:prstGeom>
        </p:spPr>
      </p:pic>
    </p:spTree>
    <p:extLst>
      <p:ext uri="{BB962C8B-B14F-4D97-AF65-F5344CB8AC3E}">
        <p14:creationId xmlns:p14="http://schemas.microsoft.com/office/powerpoint/2010/main" val="231502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fontScale="85000" lnSpcReduction="10000"/>
          </a:bodyPr>
          <a:lstStyle/>
          <a:p>
            <a:pPr algn="just"/>
            <a:r>
              <a:rPr lang="en-GB" sz="2900" b="1" dirty="0">
                <a:solidFill>
                  <a:schemeClr val="tx1"/>
                </a:solidFill>
                <a:latin typeface="Times New Roman" panose="02020603050405020304" pitchFamily="18" charset="0"/>
                <a:cs typeface="Times New Roman" panose="02020603050405020304" pitchFamily="18" charset="0"/>
              </a:rPr>
              <a:t>Different components:</a:t>
            </a:r>
          </a:p>
          <a:p>
            <a:pPr algn="just"/>
            <a:r>
              <a:rPr lang="en-GB" sz="2600" b="1" dirty="0">
                <a:latin typeface="Times New Roman" panose="02020603050405020304" pitchFamily="18" charset="0"/>
                <a:cs typeface="Times New Roman" panose="02020603050405020304" pitchFamily="18" charset="0"/>
                <a:hlinkClick r:id="rId2"/>
              </a:rPr>
              <a:t>Input Layer</a:t>
            </a:r>
            <a:endParaRPr lang="en-GB" sz="2600" b="1" dirty="0">
              <a:latin typeface="Times New Roman" panose="02020603050405020304" pitchFamily="18" charset="0"/>
              <a:cs typeface="Times New Roman" panose="02020603050405020304" pitchFamily="18" charset="0"/>
            </a:endParaRPr>
          </a:p>
          <a:p>
            <a:pPr algn="just"/>
            <a:r>
              <a:rPr lang="en-GB" sz="2600" dirty="0">
                <a:solidFill>
                  <a:schemeClr val="tx1"/>
                </a:solidFill>
                <a:latin typeface="Times New Roman" panose="02020603050405020304" pitchFamily="18" charset="0"/>
                <a:cs typeface="Times New Roman" panose="02020603050405020304" pitchFamily="18" charset="0"/>
              </a:rPr>
              <a:t>The input layer takes raw input from the domain. No computation is performed at this layer. Nodes here just pass on the information (features) to the hidden layer. </a:t>
            </a:r>
          </a:p>
          <a:p>
            <a:pPr algn="just"/>
            <a:r>
              <a:rPr lang="en-GB" sz="2600" b="1" dirty="0">
                <a:latin typeface="Times New Roman" panose="02020603050405020304" pitchFamily="18" charset="0"/>
                <a:cs typeface="Times New Roman" panose="02020603050405020304" pitchFamily="18" charset="0"/>
                <a:hlinkClick r:id="rId3"/>
              </a:rPr>
              <a:t>Hidden Layer</a:t>
            </a:r>
            <a:endParaRPr lang="en-GB" sz="2600" b="1" dirty="0">
              <a:latin typeface="Times New Roman" panose="02020603050405020304" pitchFamily="18" charset="0"/>
              <a:cs typeface="Times New Roman" panose="02020603050405020304" pitchFamily="18" charset="0"/>
            </a:endParaRPr>
          </a:p>
          <a:p>
            <a:pPr algn="just"/>
            <a:r>
              <a:rPr lang="en-GB" sz="2600" dirty="0">
                <a:solidFill>
                  <a:schemeClr val="tx1"/>
                </a:solidFill>
                <a:latin typeface="Times New Roman" panose="02020603050405020304" pitchFamily="18" charset="0"/>
                <a:cs typeface="Times New Roman" panose="02020603050405020304" pitchFamily="18" charset="0"/>
              </a:rPr>
              <a:t>The nodes of this layer are not exposed. They provide an abstraction to the neural network. The hidden layer performs all kinds of computation on the features entered through the input layer and transfers the result to the output layer.</a:t>
            </a:r>
          </a:p>
          <a:p>
            <a:pPr algn="just"/>
            <a:r>
              <a:rPr lang="en-GB" sz="2600" b="1" dirty="0">
                <a:latin typeface="Times New Roman" panose="02020603050405020304" pitchFamily="18" charset="0"/>
                <a:cs typeface="Times New Roman" panose="02020603050405020304" pitchFamily="18" charset="0"/>
                <a:hlinkClick r:id="rId4"/>
              </a:rPr>
              <a:t>Output Layer</a:t>
            </a:r>
            <a:endParaRPr lang="en-GB" sz="2600" b="1" dirty="0">
              <a:latin typeface="Times New Roman" panose="02020603050405020304" pitchFamily="18" charset="0"/>
              <a:cs typeface="Times New Roman" panose="02020603050405020304" pitchFamily="18" charset="0"/>
            </a:endParaRPr>
          </a:p>
          <a:p>
            <a:pPr algn="just"/>
            <a:r>
              <a:rPr lang="en-GB" sz="2600" dirty="0">
                <a:solidFill>
                  <a:schemeClr val="tx1"/>
                </a:solidFill>
                <a:latin typeface="Times New Roman" panose="02020603050405020304" pitchFamily="18" charset="0"/>
                <a:cs typeface="Times New Roman" panose="02020603050405020304" pitchFamily="18" charset="0"/>
              </a:rPr>
              <a:t>It’s the final layer of the network that brings the information learned through the hidden layer and delivers the final value as a result.</a:t>
            </a: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33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Artificial Neural Network:</a:t>
            </a:r>
          </a:p>
          <a:p>
            <a:pPr marL="342900" indent="-342900" algn="just">
              <a:buFont typeface="Arial" panose="020B0604020202020204" pitchFamily="34" charset="0"/>
              <a:buChar char="•"/>
            </a:pPr>
            <a:r>
              <a:rPr lang="en-GB" sz="2400" dirty="0">
                <a:solidFill>
                  <a:schemeClr val="tx1"/>
                </a:solidFill>
                <a:latin typeface="Times New Roman" panose="02020603050405020304" pitchFamily="18" charset="0"/>
                <a:cs typeface="Times New Roman" panose="02020603050405020304" pitchFamily="18" charset="0"/>
              </a:rPr>
              <a:t>An Artificial Neural Network (ANN) is a mathematical model that tries to simulate the structure and functionalities of biological neural networks. </a:t>
            </a:r>
          </a:p>
          <a:p>
            <a:pPr marL="342900" indent="-342900" algn="just">
              <a:buFont typeface="Arial" panose="020B0604020202020204" pitchFamily="34" charset="0"/>
              <a:buChar char="•"/>
            </a:pPr>
            <a:r>
              <a:rPr lang="en-GB" sz="2400" dirty="0">
                <a:solidFill>
                  <a:schemeClr val="tx1"/>
                </a:solidFill>
                <a:latin typeface="Times New Roman" panose="02020603050405020304" pitchFamily="18" charset="0"/>
                <a:cs typeface="Times New Roman" panose="02020603050405020304" pitchFamily="18" charset="0"/>
              </a:rPr>
              <a:t>Basic building block of every artificial neural network is artificial neuron, that is, a simple mathematical model (function). </a:t>
            </a:r>
          </a:p>
          <a:p>
            <a:pPr marL="342900" indent="-342900" algn="just">
              <a:buFont typeface="Arial" panose="020B0604020202020204" pitchFamily="34" charset="0"/>
              <a:buChar char="•"/>
            </a:pPr>
            <a:r>
              <a:rPr lang="en-GB" sz="2400" dirty="0">
                <a:solidFill>
                  <a:schemeClr val="tx1"/>
                </a:solidFill>
                <a:latin typeface="Times New Roman" panose="02020603050405020304" pitchFamily="18" charset="0"/>
                <a:cs typeface="Times New Roman" panose="02020603050405020304" pitchFamily="18" charset="0"/>
              </a:rPr>
              <a:t>Such a model has three simple sets of rules: </a:t>
            </a:r>
            <a:r>
              <a:rPr lang="en-GB" sz="2400" b="1" dirty="0">
                <a:solidFill>
                  <a:schemeClr val="tx1"/>
                </a:solidFill>
                <a:latin typeface="Times New Roman" panose="02020603050405020304" pitchFamily="18" charset="0"/>
                <a:cs typeface="Times New Roman" panose="02020603050405020304" pitchFamily="18" charset="0"/>
              </a:rPr>
              <a:t>multiplication, summation and activation. </a:t>
            </a:r>
          </a:p>
        </p:txBody>
      </p:sp>
    </p:spTree>
    <p:extLst>
      <p:ext uri="{BB962C8B-B14F-4D97-AF65-F5344CB8AC3E}">
        <p14:creationId xmlns:p14="http://schemas.microsoft.com/office/powerpoint/2010/main" val="244180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900" b="1" dirty="0">
                <a:solidFill>
                  <a:schemeClr val="tx1"/>
                </a:solidFill>
                <a:latin typeface="Times New Roman" panose="02020603050405020304" pitchFamily="18" charset="0"/>
                <a:cs typeface="Times New Roman" panose="02020603050405020304" pitchFamily="18" charset="0"/>
              </a:rPr>
              <a:t>Movements of information:</a:t>
            </a:r>
          </a:p>
          <a:p>
            <a:pPr algn="just"/>
            <a:r>
              <a:rPr lang="en-GB" sz="2000" dirty="0">
                <a:solidFill>
                  <a:schemeClr val="tx1"/>
                </a:solidFill>
                <a:latin typeface="Times New Roman" panose="02020603050405020304" pitchFamily="18" charset="0"/>
                <a:cs typeface="Times New Roman" panose="02020603050405020304" pitchFamily="18" charset="0"/>
              </a:rPr>
              <a:t>Inputs, weights, bias, and nodes or layers can be moved into activation function and then finding outputs into  tow ways:</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solidFill>
                  <a:schemeClr val="tx1"/>
                </a:solidFill>
                <a:latin typeface="Times New Roman" panose="02020603050405020304" pitchFamily="18" charset="0"/>
                <a:cs typeface="Times New Roman" panose="02020603050405020304" pitchFamily="18" charset="0"/>
              </a:rPr>
              <a:t>Feedforward and </a:t>
            </a:r>
          </a:p>
          <a:p>
            <a:pPr marL="457200" indent="-457200" algn="just">
              <a:buFont typeface="+mj-lt"/>
              <a:buAutoNum type="arabicParenR"/>
            </a:pPr>
            <a:r>
              <a:rPr lang="en-US" sz="2000" dirty="0">
                <a:solidFill>
                  <a:schemeClr val="tx1"/>
                </a:solidFill>
                <a:latin typeface="Times New Roman" panose="02020603050405020304" pitchFamily="18" charset="0"/>
                <a:cs typeface="Times New Roman" panose="02020603050405020304" pitchFamily="18" charset="0"/>
              </a:rPr>
              <a:t>Backpropagation</a:t>
            </a: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7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900" b="1" dirty="0">
                <a:solidFill>
                  <a:schemeClr val="tx1"/>
                </a:solidFill>
                <a:latin typeface="Times New Roman" panose="02020603050405020304" pitchFamily="18" charset="0"/>
                <a:cs typeface="Times New Roman" panose="02020603050405020304" pitchFamily="18" charset="0"/>
              </a:rPr>
              <a:t>Movements of information: </a:t>
            </a:r>
          </a:p>
          <a:p>
            <a:pPr algn="just"/>
            <a:r>
              <a:rPr lang="en-US" sz="2000" dirty="0">
                <a:solidFill>
                  <a:srgbClr val="FF0000"/>
                </a:solidFill>
                <a:latin typeface="Times New Roman" panose="02020603050405020304" pitchFamily="18" charset="0"/>
                <a:cs typeface="Times New Roman" panose="02020603050405020304" pitchFamily="18" charset="0"/>
              </a:rPr>
              <a:t>Feedforward:</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flow of information occurs in the forward direction. The input is used to calculate some intermediate function in the hidden layer, which is then used to calculate an output.</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Activation Function is a mathematical “gate” in between the input feeding the current neuron and its output going to the next layer.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044392-E0F2-4C0C-AA1D-8F472122A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810000"/>
            <a:ext cx="6670725" cy="2238687"/>
          </a:xfrm>
          <a:prstGeom prst="rect">
            <a:avLst/>
          </a:prstGeom>
        </p:spPr>
      </p:pic>
    </p:spTree>
    <p:extLst>
      <p:ext uri="{BB962C8B-B14F-4D97-AF65-F5344CB8AC3E}">
        <p14:creationId xmlns:p14="http://schemas.microsoft.com/office/powerpoint/2010/main" val="3808856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900" b="1" dirty="0">
                <a:solidFill>
                  <a:schemeClr val="tx1"/>
                </a:solidFill>
                <a:latin typeface="Times New Roman" panose="02020603050405020304" pitchFamily="18" charset="0"/>
                <a:cs typeface="Times New Roman" panose="02020603050405020304" pitchFamily="18" charset="0"/>
              </a:rPr>
              <a:t>Movements of information:</a:t>
            </a:r>
          </a:p>
          <a:p>
            <a:pPr algn="just"/>
            <a:r>
              <a:rPr lang="en-US" sz="2000" b="1" dirty="0">
                <a:solidFill>
                  <a:srgbClr val="FF0000"/>
                </a:solidFill>
                <a:latin typeface="Times New Roman" panose="02020603050405020304" pitchFamily="18" charset="0"/>
                <a:cs typeface="Times New Roman" panose="02020603050405020304" pitchFamily="18" charset="0"/>
              </a:rPr>
              <a:t>Backpropagation:</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weights of the network connections are repeatedly adjusted to minimize the difference between the actual output vector of the net and the desired output vector.</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aims to minimize the cost function by adjusting the network’s weights and biases. The cost function gradients determine the level of adjustment with respect to parameters like activation function, weights, bias, etc.</a:t>
            </a: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396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Types of Linear Activation Function</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b="1" dirty="0">
                <a:hlinkClick r:id="rId2"/>
              </a:rPr>
              <a:t>Binary Step Function</a:t>
            </a:r>
            <a:endParaRPr lang="en-GB" b="1" dirty="0"/>
          </a:p>
          <a:p>
            <a:pPr marL="342900" indent="-342900" algn="just">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Binary step function depends on a threshold value that decides whether a neuron should be activated or not. </a:t>
            </a:r>
          </a:p>
          <a:p>
            <a:pPr marL="342900" indent="-342900" algn="just">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The input fed to the activation function is compared to a certain threshold; if the input is greater than it, then the neuron is activated, else it is deactivated, meaning that its output is not passed on to the next hidden layer.</a:t>
            </a: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582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b="1" dirty="0">
                <a:hlinkClick r:id="rId2"/>
              </a:rPr>
              <a:t>Binary Step Function</a:t>
            </a:r>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B588E3-29EE-46CA-9A26-35164DE3E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25" y="3048000"/>
            <a:ext cx="8230749" cy="3467530"/>
          </a:xfrm>
          <a:prstGeom prst="rect">
            <a:avLst/>
          </a:prstGeom>
        </p:spPr>
      </p:pic>
      <p:pic>
        <p:nvPicPr>
          <p:cNvPr id="7" name="Picture 6">
            <a:extLst>
              <a:ext uri="{FF2B5EF4-FFF2-40B4-BE49-F238E27FC236}">
                <a16:creationId xmlns:a16="http://schemas.microsoft.com/office/drawing/2014/main" id="{DF22C3BA-EB27-4F67-9274-BF6AA703B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389" y="1822075"/>
            <a:ext cx="6411220" cy="1676401"/>
          </a:xfrm>
          <a:prstGeom prst="rect">
            <a:avLst/>
          </a:prstGeom>
        </p:spPr>
      </p:pic>
    </p:spTree>
    <p:extLst>
      <p:ext uri="{BB962C8B-B14F-4D97-AF65-F5344CB8AC3E}">
        <p14:creationId xmlns:p14="http://schemas.microsoft.com/office/powerpoint/2010/main" val="128737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b="1" dirty="0">
                <a:hlinkClick r:id="rId2"/>
              </a:rPr>
              <a:t>Limitations of Binary Step Function</a:t>
            </a:r>
            <a:endParaRPr lang="en-GB" b="1" dirty="0"/>
          </a:p>
          <a:p>
            <a:pPr algn="just"/>
            <a:endParaRPr lang="en-GB" b="1" dirty="0"/>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cannot provide multi-value outputs—for example, it cannot be used for multi-class classification problems.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gradient of the step function is zero, which causes a hindrance in the backpropagation process.</a:t>
            </a: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69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Activation Function</a:t>
            </a:r>
          </a:p>
        </p:txBody>
      </p:sp>
      <p:sp>
        <p:nvSpPr>
          <p:cNvPr id="3" name="Subtitle 2"/>
          <p:cNvSpPr>
            <a:spLocks noGrp="1"/>
          </p:cNvSpPr>
          <p:nvPr>
            <p:ph type="subTitle" idx="1"/>
          </p:nvPr>
        </p:nvSpPr>
        <p:spPr>
          <a:xfrm>
            <a:off x="495300" y="1295400"/>
            <a:ext cx="7924800" cy="5181600"/>
          </a:xfrm>
        </p:spPr>
        <p:txBody>
          <a:bodyPr>
            <a:normAutofit lnSpcReduction="10000"/>
          </a:bodyPr>
          <a:lstStyle/>
          <a:p>
            <a:pPr algn="just"/>
            <a:r>
              <a:rPr lang="en-GB" b="1" dirty="0">
                <a:hlinkClick r:id="rId2"/>
              </a:rPr>
              <a:t>Linear Step Function</a:t>
            </a:r>
            <a:endParaRPr lang="en-GB" b="1" dirty="0"/>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linear activation function, also known as "no activation," or "identity function" (multiplied x1.0), is where the activation is proportional to the input.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function doesn't do anything to the weighted sum of the input, it simply spits out the value it was given.</a:t>
            </a:r>
          </a:p>
          <a:p>
            <a:pPr algn="just"/>
            <a:r>
              <a:rPr lang="en-GB" sz="2000" b="1" dirty="0">
                <a:solidFill>
                  <a:schemeClr val="tx1"/>
                </a:solidFill>
                <a:latin typeface="Times New Roman" panose="02020603050405020304" pitchFamily="18" charset="0"/>
                <a:cs typeface="Times New Roman" panose="02020603050405020304" pitchFamily="18" charset="0"/>
              </a:rPr>
              <a:t>Problems: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is not possible to use backpropagation as the derivative of the function is a constant and has no relation to the input x.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All layers of the neural network will collapse into one if a linear activation function is used. No matter the number of layers in the neural network, the last layer will still be a linear function of the first layer. So, essentially, a linear activation function turns the neural network into just one layer.</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is also used for linear regression problem not for complex pattern.</a:t>
            </a:r>
          </a:p>
          <a:p>
            <a:pPr marL="342900" indent="-342900" algn="just">
              <a:buFont typeface="Arial" panose="020B0604020202020204" pitchFamily="34" charset="0"/>
              <a:buChar char="•"/>
            </a:pPr>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031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Types of Non-Linear Activation Function</a:t>
            </a:r>
          </a:p>
        </p:txBody>
      </p:sp>
      <p:sp>
        <p:nvSpPr>
          <p:cNvPr id="3" name="Subtitle 2"/>
          <p:cNvSpPr>
            <a:spLocks noGrp="1"/>
          </p:cNvSpPr>
          <p:nvPr>
            <p:ph type="subTitle" idx="1"/>
          </p:nvPr>
        </p:nvSpPr>
        <p:spPr>
          <a:xfrm>
            <a:off x="495300" y="1295400"/>
            <a:ext cx="7924800" cy="5181600"/>
          </a:xfrm>
        </p:spPr>
        <p:txBody>
          <a:bodyPr>
            <a:normAutofit/>
          </a:bodyPr>
          <a:lstStyle/>
          <a:p>
            <a:r>
              <a:rPr lang="en-US" b="1" dirty="0">
                <a:hlinkClick r:id="rId2"/>
              </a:rPr>
              <a:t>Non-Linear Activation Functions</a:t>
            </a:r>
            <a:endParaRPr lang="en-US" b="1" dirty="0"/>
          </a:p>
          <a:p>
            <a:pPr algn="just"/>
            <a:r>
              <a:rPr lang="en-GB" sz="2400" dirty="0">
                <a:solidFill>
                  <a:schemeClr val="tx1"/>
                </a:solidFill>
                <a:latin typeface="Times New Roman" panose="02020603050405020304" pitchFamily="18" charset="0"/>
                <a:cs typeface="Times New Roman" panose="02020603050405020304" pitchFamily="18" charset="0"/>
              </a:rPr>
              <a:t>Non-linear activation functions solve the following limitations of linear activation functions:</a:t>
            </a:r>
          </a:p>
          <a:p>
            <a:pPr marL="342900" indent="-342900" algn="just">
              <a:buFont typeface="Arial" panose="020B0604020202020204" pitchFamily="34" charset="0"/>
              <a:buChar char="•"/>
            </a:pPr>
            <a:r>
              <a:rPr lang="en-GB" sz="2400" dirty="0">
                <a:solidFill>
                  <a:schemeClr val="tx1"/>
                </a:solidFill>
                <a:latin typeface="Times New Roman" panose="02020603050405020304" pitchFamily="18" charset="0"/>
                <a:cs typeface="Times New Roman" panose="02020603050405020304" pitchFamily="18" charset="0"/>
              </a:rPr>
              <a:t>They allow backpropagation because now the derivative function would be related to the input, and it’s possible to go back and understand which weights in the input neurons can provide a better prediction.</a:t>
            </a:r>
          </a:p>
          <a:p>
            <a:pPr marL="342900" indent="-342900" algn="just">
              <a:buFont typeface="Arial" panose="020B0604020202020204" pitchFamily="34" charset="0"/>
              <a:buChar char="•"/>
            </a:pPr>
            <a:r>
              <a:rPr lang="en-GB" sz="2400" dirty="0">
                <a:solidFill>
                  <a:schemeClr val="tx1"/>
                </a:solidFill>
                <a:latin typeface="Times New Roman" panose="02020603050405020304" pitchFamily="18" charset="0"/>
                <a:cs typeface="Times New Roman" panose="02020603050405020304" pitchFamily="18" charset="0"/>
              </a:rPr>
              <a:t>They allow the stacking of multiple layers of neurons as the output would now be a non-linear combination of input passed through multiple layers. Any output can be represented as a functional computation in a neural network.</a:t>
            </a: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572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Types of Linear Activation Function</a:t>
            </a:r>
          </a:p>
        </p:txBody>
      </p:sp>
      <p:sp>
        <p:nvSpPr>
          <p:cNvPr id="3" name="Subtitle 2"/>
          <p:cNvSpPr>
            <a:spLocks noGrp="1"/>
          </p:cNvSpPr>
          <p:nvPr>
            <p:ph type="subTitle" idx="1"/>
          </p:nvPr>
        </p:nvSpPr>
        <p:spPr>
          <a:xfrm>
            <a:off x="495300" y="1295400"/>
            <a:ext cx="7924800" cy="5181600"/>
          </a:xfrm>
        </p:spPr>
        <p:txBody>
          <a:bodyPr>
            <a:normAutofit lnSpcReduction="10000"/>
          </a:bodyPr>
          <a:lstStyle/>
          <a:p>
            <a:r>
              <a:rPr lang="en-US" b="1" dirty="0">
                <a:hlinkClick r:id="rId2"/>
              </a:rPr>
              <a:t>Linear Activation Functions</a:t>
            </a:r>
            <a:endParaRPr lang="en-US" b="1" dirty="0"/>
          </a:p>
          <a:p>
            <a:pPr algn="just"/>
            <a:r>
              <a:rPr lang="en-GB" sz="2000" b="1" dirty="0">
                <a:solidFill>
                  <a:schemeClr val="tx1"/>
                </a:solidFill>
                <a:latin typeface="Times New Roman" panose="02020603050405020304" pitchFamily="18" charset="0"/>
                <a:cs typeface="Times New Roman" panose="02020603050405020304" pitchFamily="18" charset="0"/>
              </a:rPr>
              <a:t>It has several types including</a:t>
            </a:r>
          </a:p>
          <a:p>
            <a:pPr marL="514350" indent="-51435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Sigmoid / Logistic Activation Function</a:t>
            </a:r>
          </a:p>
          <a:p>
            <a:pPr marL="514350" indent="-51435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Tanh Function (Hyperbolic Tangent)</a:t>
            </a:r>
          </a:p>
          <a:p>
            <a:pPr marL="514350" indent="-514350" algn="just">
              <a:buFont typeface="Arial" panose="020B0604020202020204" pitchFamily="34" charset="0"/>
              <a:buAutoNum type="arabicPeriod"/>
            </a:pPr>
            <a:r>
              <a:rPr lang="en-US" sz="2400" dirty="0" err="1">
                <a:solidFill>
                  <a:schemeClr val="tx1"/>
                </a:solidFill>
                <a:latin typeface="Times New Roman" panose="02020603050405020304" pitchFamily="18" charset="0"/>
                <a:cs typeface="Times New Roman" panose="02020603050405020304" pitchFamily="18" charset="0"/>
              </a:rPr>
              <a:t>ReLU</a:t>
            </a:r>
            <a:r>
              <a:rPr lang="en-US" sz="2400" dirty="0">
                <a:solidFill>
                  <a:schemeClr val="tx1"/>
                </a:solidFill>
                <a:latin typeface="Times New Roman" panose="02020603050405020304" pitchFamily="18" charset="0"/>
                <a:cs typeface="Times New Roman" panose="02020603050405020304" pitchFamily="18" charset="0"/>
              </a:rPr>
              <a:t> Function</a:t>
            </a:r>
          </a:p>
          <a:p>
            <a:pPr marL="514350" indent="-51435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Leaky </a:t>
            </a:r>
            <a:r>
              <a:rPr lang="en-US" sz="2400" dirty="0" err="1">
                <a:solidFill>
                  <a:schemeClr val="tx1"/>
                </a:solidFill>
                <a:latin typeface="Times New Roman" panose="02020603050405020304" pitchFamily="18" charset="0"/>
                <a:cs typeface="Times New Roman" panose="02020603050405020304" pitchFamily="18" charset="0"/>
              </a:rPr>
              <a:t>ReLU</a:t>
            </a:r>
            <a:r>
              <a:rPr lang="en-US" sz="2400" dirty="0">
                <a:solidFill>
                  <a:schemeClr val="tx1"/>
                </a:solidFill>
                <a:latin typeface="Times New Roman" panose="02020603050405020304" pitchFamily="18" charset="0"/>
                <a:cs typeface="Times New Roman" panose="02020603050405020304" pitchFamily="18" charset="0"/>
              </a:rPr>
              <a:t> Function</a:t>
            </a:r>
          </a:p>
          <a:p>
            <a:pPr marL="514350" indent="-51435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Parametric </a:t>
            </a:r>
            <a:r>
              <a:rPr lang="en-US" sz="2400" dirty="0" err="1">
                <a:solidFill>
                  <a:schemeClr val="tx1"/>
                </a:solidFill>
                <a:latin typeface="Times New Roman" panose="02020603050405020304" pitchFamily="18" charset="0"/>
                <a:cs typeface="Times New Roman" panose="02020603050405020304" pitchFamily="18" charset="0"/>
              </a:rPr>
              <a:t>ReLU</a:t>
            </a:r>
            <a:r>
              <a:rPr lang="en-US" sz="2400" dirty="0">
                <a:solidFill>
                  <a:schemeClr val="tx1"/>
                </a:solidFill>
                <a:latin typeface="Times New Roman" panose="02020603050405020304" pitchFamily="18" charset="0"/>
                <a:cs typeface="Times New Roman" panose="02020603050405020304" pitchFamily="18" charset="0"/>
              </a:rPr>
              <a:t> Function</a:t>
            </a:r>
          </a:p>
          <a:p>
            <a:pPr marL="514350" indent="-514350" algn="just">
              <a:buAutoNum type="arabicPeriod"/>
            </a:pPr>
            <a:r>
              <a:rPr lang="en-GB" sz="2400" dirty="0">
                <a:solidFill>
                  <a:schemeClr val="tx1"/>
                </a:solidFill>
                <a:latin typeface="Times New Roman" panose="02020603050405020304" pitchFamily="18" charset="0"/>
                <a:cs typeface="Times New Roman" panose="02020603050405020304" pitchFamily="18" charset="0"/>
              </a:rPr>
              <a:t>Exponential Linear Unit, or ELU </a:t>
            </a:r>
          </a:p>
          <a:p>
            <a:pPr marL="514350" indent="-51435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Softmax</a:t>
            </a:r>
            <a:r>
              <a:rPr lang="en-US" sz="2400" dirty="0">
                <a:solidFill>
                  <a:schemeClr val="tx1"/>
                </a:solidFill>
                <a:latin typeface="Times New Roman" panose="02020603050405020304" pitchFamily="18" charset="0"/>
                <a:cs typeface="Times New Roman" panose="02020603050405020304" pitchFamily="18" charset="0"/>
              </a:rPr>
              <a:t> Function</a:t>
            </a:r>
          </a:p>
          <a:p>
            <a:pPr marL="514350" indent="-51435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Swish Function</a:t>
            </a:r>
          </a:p>
          <a:p>
            <a:pPr marL="514350" indent="-51435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Gaussian Error Linear Unit (GELU)</a:t>
            </a:r>
          </a:p>
          <a:p>
            <a:pPr marL="514350" indent="-514350" algn="just">
              <a:buFont typeface="Arial" panose="020B0604020202020204" pitchFamily="34" charset="0"/>
              <a:buAutoNum type="arabicPeriod"/>
            </a:pPr>
            <a:r>
              <a:rPr lang="en-GB" sz="2400" dirty="0">
                <a:solidFill>
                  <a:schemeClr val="tx1"/>
                </a:solidFill>
                <a:latin typeface="Times New Roman" panose="02020603050405020304" pitchFamily="18" charset="0"/>
                <a:cs typeface="Times New Roman" panose="02020603050405020304" pitchFamily="18" charset="0"/>
              </a:rPr>
              <a:t>Scaled Exponential Linear Unit (SELU)</a:t>
            </a: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28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US" sz="3200" b="1" dirty="0">
                <a:latin typeface="Times New Roman" panose="02020603050405020304" pitchFamily="18" charset="0"/>
                <a:cs typeface="Times New Roman" panose="02020603050405020304" pitchFamily="18" charset="0"/>
              </a:rPr>
              <a:t>Sigmoid / Logistic Activation Function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95300" y="1295400"/>
                <a:ext cx="7924800" cy="5181600"/>
              </a:xfrm>
            </p:spPr>
            <p:txBody>
              <a:bodyPr>
                <a:normAutofit fontScale="85000" lnSpcReduction="20000"/>
              </a:bodyPr>
              <a:lstStyle/>
              <a:p>
                <a:pPr algn="just"/>
                <a:r>
                  <a:rPr lang="en-US" b="1" dirty="0">
                    <a:solidFill>
                      <a:schemeClr val="tx1"/>
                    </a:solidFill>
                    <a:latin typeface="Times New Roman" panose="02020603050405020304" pitchFamily="18" charset="0"/>
                    <a:cs typeface="Times New Roman" panose="02020603050405020304" pitchFamily="18" charset="0"/>
                  </a:rPr>
                  <a:t>Consider simple linear regression model</a:t>
                </a:r>
              </a:p>
              <a:p>
                <a:pPr algn="l"/>
                <a:r>
                  <a:rPr lang="en-US" dirty="0">
                    <a:solidFill>
                      <a:schemeClr val="tx1"/>
                    </a:solidFill>
                    <a:latin typeface="Times New Roman" panose="02020603050405020304" pitchFamily="18" charset="0"/>
                    <a:cs typeface="Times New Roman" panose="02020603050405020304" pitchFamily="18" charset="0"/>
                  </a:rPr>
                  <a:t>Y =</a:t>
                </a:r>
                <a:r>
                  <a:rPr lang="en-US" dirty="0">
                    <a:solidFill>
                      <a:schemeClr val="tx1"/>
                    </a:solidFill>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oMath>
                </a14:m>
                <a:r>
                  <a:rPr lang="el-GR"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oMath>
                </a14:m>
                <a:endParaRPr lang="en-US" dirty="0">
                  <a:solidFill>
                    <a:schemeClr val="tx1"/>
                  </a:solidFill>
                  <a:cs typeface="Times New Roman" panose="02020603050405020304" pitchFamily="18" charset="0"/>
                </a:endParaRPr>
              </a:p>
              <a:p>
                <a:pPr marL="342900" indent="-342900" algn="l">
                  <a:buFont typeface="Symbol"/>
                  <a:buChar char="Þ"/>
                </a:pPr>
                <a:r>
                  <a:rPr lang="en-US" b="1" dirty="0">
                    <a:solidFill>
                      <a:schemeClr val="tx1"/>
                    </a:solidFill>
                    <a:latin typeface="Times New Roman" panose="02020603050405020304" pitchFamily="18" charset="0"/>
                    <a:cs typeface="Times New Roman" panose="02020603050405020304" pitchFamily="18" charset="0"/>
                  </a:rPr>
                  <a:t>Log(</a:t>
                </a:r>
                <a14:m>
                  <m:oMath xmlns:m="http://schemas.openxmlformats.org/officeDocument/2006/math">
                    <m:f>
                      <m:fPr>
                        <m:ctrlPr>
                          <a:rPr lang="en-US" b="1" i="1">
                            <a:solidFill>
                              <a:schemeClr val="tx1"/>
                            </a:solidFill>
                            <a:latin typeface="Cambria Math" panose="02040503050406030204" pitchFamily="18" charset="0"/>
                            <a:cs typeface="Times New Roman" panose="02020603050405020304" pitchFamily="18" charset="0"/>
                          </a:rPr>
                        </m:ctrlPr>
                      </m:fPr>
                      <m:num>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num>
                      <m:den>
                        <m:r>
                          <a:rPr lang="en-US" b="1" i="1">
                            <a:solidFill>
                              <a:schemeClr val="tx1"/>
                            </a:solidFill>
                            <a:latin typeface="Cambria Math"/>
                            <a:cs typeface="Times New Roman" panose="02020603050405020304" pitchFamily="18" charset="0"/>
                          </a:rPr>
                          <m:t>𝟏</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den>
                    </m:f>
                  </m:oMath>
                </a14:m>
                <a:r>
                  <a:rPr lang="en-US" b="1"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oMath>
                </a14:m>
                <a:r>
                  <a:rPr lang="el-GR"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oMath>
                </a14:m>
                <a:endParaRPr lang="en-US" dirty="0">
                  <a:solidFill>
                    <a:schemeClr val="tx1"/>
                  </a:solidFill>
                  <a:cs typeface="Times New Roman" panose="02020603050405020304" pitchFamily="18" charset="0"/>
                </a:endParaRPr>
              </a:p>
              <a:p>
                <a:pPr marL="342900" indent="-342900" algn="l">
                  <a:buFont typeface="Symbol"/>
                  <a:buChar char="Þ"/>
                </a:pPr>
                <a:r>
                  <a:rPr lang="en-US"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b="1" i="1">
                            <a:solidFill>
                              <a:schemeClr val="tx1"/>
                            </a:solidFill>
                            <a:latin typeface="Cambria Math" panose="02040503050406030204" pitchFamily="18" charset="0"/>
                            <a:cs typeface="Times New Roman" panose="02020603050405020304" pitchFamily="18" charset="0"/>
                          </a:rPr>
                        </m:ctrlPr>
                      </m:fPr>
                      <m:num>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num>
                      <m:den>
                        <m:r>
                          <a:rPr lang="en-US" b="1" i="1">
                            <a:solidFill>
                              <a:schemeClr val="tx1"/>
                            </a:solidFill>
                            <a:latin typeface="Cambria Math"/>
                            <a:cs typeface="Times New Roman" panose="02020603050405020304" pitchFamily="18" charset="0"/>
                          </a:rPr>
                          <m:t>𝟏</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den>
                    </m:f>
                  </m:oMath>
                </a14:m>
                <a:r>
                  <a:rPr lang="en-US" dirty="0">
                    <a:solidFill>
                      <a:schemeClr val="tx1"/>
                    </a:solidFill>
                    <a:cs typeface="Times New Roman" panose="02020603050405020304" pitchFamily="18" charset="0"/>
                  </a:rPr>
                  <a:t> =</a:t>
                </a:r>
                <a14:m>
                  <m:oMath xmlns:m="http://schemas.openxmlformats.org/officeDocument/2006/math">
                    <m:sSup>
                      <m:sSupPr>
                        <m:ctrlPr>
                          <a:rPr lang="en-US" i="1" dirty="0">
                            <a:solidFill>
                              <a:schemeClr val="tx1"/>
                            </a:solidFill>
                            <a:latin typeface="Cambria Math" panose="02040503050406030204" pitchFamily="18" charset="0"/>
                            <a:cs typeface="Times New Roman" panose="02020603050405020304" pitchFamily="18" charset="0"/>
                          </a:rPr>
                        </m:ctrlPr>
                      </m:sSupPr>
                      <m:e>
                        <m:r>
                          <a:rPr lang="en-US" i="1" dirty="0">
                            <a:solidFill>
                              <a:schemeClr val="tx1"/>
                            </a:solidFill>
                            <a:latin typeface="Cambria Math"/>
                            <a:cs typeface="Times New Roman" panose="02020603050405020304" pitchFamily="18" charset="0"/>
                          </a:rPr>
                          <m:t>𝑒</m:t>
                        </m:r>
                      </m:e>
                      <m:sup>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r>
                          <m:rPr>
                            <m:nor/>
                          </m:rPr>
                          <a:rPr lang="el-GR" dirty="0">
                            <a:solidFill>
                              <a:schemeClr val="tx1"/>
                            </a:solidFill>
                            <a:latin typeface="Times New Roman" panose="02020603050405020304" pitchFamily="18" charset="0"/>
                            <a:cs typeface="Times New Roman" panose="02020603050405020304" pitchFamily="18" charset="0"/>
                          </a:rPr>
                          <m:t> +</m:t>
                        </m:r>
                        <m:r>
                          <m:rPr>
                            <m:nor/>
                          </m:rPr>
                          <a:rPr lang="en-US" dirty="0">
                            <a:solidFill>
                              <a:schemeClr val="tx1"/>
                            </a:solidFill>
                            <a:cs typeface="Times New Roman" panose="02020603050405020304" pitchFamily="18" charset="0"/>
                          </a:rPr>
                          <m:t> </m:t>
                        </m:r>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r>
                          <m:rPr>
                            <m:nor/>
                          </m:rPr>
                          <a:rPr lang="en-US" dirty="0">
                            <a:solidFill>
                              <a:schemeClr val="tx1"/>
                            </a:solidFill>
                            <a:cs typeface="Times New Roman" panose="02020603050405020304" pitchFamily="18" charset="0"/>
                          </a:rPr>
                          <m:t> </m:t>
                        </m:r>
                      </m:sup>
                    </m:sSup>
                  </m:oMath>
                </a14:m>
                <a:endParaRPr lang="en-US" dirty="0">
                  <a:solidFill>
                    <a:schemeClr val="tx1"/>
                  </a:solidFill>
                  <a:cs typeface="Times New Roman" panose="02020603050405020304" pitchFamily="18" charset="0"/>
                </a:endParaRPr>
              </a:p>
              <a:p>
                <a:pPr marL="342900" indent="-342900" algn="l">
                  <a:buFont typeface="Symbol"/>
                  <a:buChar char="Þ"/>
                </a:pPr>
                <a14:m>
                  <m:oMath xmlns:m="http://schemas.openxmlformats.org/officeDocument/2006/math">
                    <m:f>
                      <m:fPr>
                        <m:ctrlPr>
                          <a:rPr lang="en-US" b="1" i="1">
                            <a:solidFill>
                              <a:schemeClr val="tx1"/>
                            </a:solidFill>
                            <a:latin typeface="Cambria Math" panose="02040503050406030204" pitchFamily="18" charset="0"/>
                            <a:cs typeface="Times New Roman" panose="02020603050405020304" pitchFamily="18" charset="0"/>
                          </a:rPr>
                        </m:ctrlPr>
                      </m:fPr>
                      <m:num>
                        <m:r>
                          <a:rPr lang="en-US" b="1" i="1">
                            <a:solidFill>
                              <a:schemeClr val="tx1"/>
                            </a:solidFill>
                            <a:latin typeface="Cambria Math"/>
                            <a:cs typeface="Times New Roman" panose="02020603050405020304" pitchFamily="18" charset="0"/>
                          </a:rPr>
                          <m:t>𝟏</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num>
                      <m:den>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den>
                    </m:f>
                  </m:oMath>
                </a14:m>
                <a:r>
                  <a:rPr lang="en-US" dirty="0">
                    <a:solidFill>
                      <a:schemeClr val="tx1"/>
                    </a:solidFill>
                    <a:cs typeface="Times New Roman" panose="02020603050405020304" pitchFamily="18" charset="0"/>
                  </a:rPr>
                  <a:t> = </a:t>
                </a:r>
                <a14:m>
                  <m:oMath xmlns:m="http://schemas.openxmlformats.org/officeDocument/2006/math">
                    <m:sSup>
                      <m:sSupPr>
                        <m:ctrlPr>
                          <a:rPr lang="en-US" i="1" dirty="0">
                            <a:solidFill>
                              <a:schemeClr val="tx1"/>
                            </a:solidFill>
                            <a:latin typeface="Cambria Math" panose="02040503050406030204" pitchFamily="18" charset="0"/>
                            <a:cs typeface="Times New Roman" panose="02020603050405020304" pitchFamily="18" charset="0"/>
                          </a:rPr>
                        </m:ctrlPr>
                      </m:sSupPr>
                      <m:e>
                        <m:r>
                          <a:rPr lang="en-US" i="1" dirty="0">
                            <a:solidFill>
                              <a:schemeClr val="tx1"/>
                            </a:solidFill>
                            <a:latin typeface="Cambria Math"/>
                            <a:cs typeface="Times New Roman" panose="02020603050405020304" pitchFamily="18" charset="0"/>
                          </a:rPr>
                          <m:t>𝑒</m:t>
                        </m:r>
                      </m:e>
                      <m:sup>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m:t>
                            </m:r>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r>
                          <m:rPr>
                            <m:nor/>
                          </m:rPr>
                          <a:rPr lang="el-GR" dirty="0">
                            <a:solidFill>
                              <a:schemeClr val="tx1"/>
                            </a:solidFill>
                            <a:latin typeface="Times New Roman" panose="02020603050405020304" pitchFamily="18" charset="0"/>
                            <a:cs typeface="Times New Roman" panose="02020603050405020304" pitchFamily="18" charset="0"/>
                          </a:rPr>
                          <m:t> +</m:t>
                        </m:r>
                        <m:r>
                          <m:rPr>
                            <m:nor/>
                          </m:rPr>
                          <a:rPr lang="en-US" dirty="0">
                            <a:solidFill>
                              <a:schemeClr val="tx1"/>
                            </a:solidFill>
                            <a:cs typeface="Times New Roman" panose="02020603050405020304" pitchFamily="18" charset="0"/>
                          </a:rPr>
                          <m:t> </m:t>
                        </m:r>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r>
                          <a:rPr lang="en-US" i="1">
                            <a:solidFill>
                              <a:schemeClr val="tx1"/>
                            </a:solidFill>
                            <a:latin typeface="Cambria Math"/>
                            <a:cs typeface="Times New Roman" panose="02020603050405020304" pitchFamily="18" charset="0"/>
                          </a:rPr>
                          <m:t>)</m:t>
                        </m:r>
                        <m:r>
                          <m:rPr>
                            <m:nor/>
                          </m:rPr>
                          <a:rPr lang="en-US" dirty="0">
                            <a:solidFill>
                              <a:schemeClr val="tx1"/>
                            </a:solidFill>
                            <a:cs typeface="Times New Roman" panose="02020603050405020304" pitchFamily="18" charset="0"/>
                          </a:rPr>
                          <m:t> </m:t>
                        </m:r>
                      </m:sup>
                    </m:sSup>
                  </m:oMath>
                </a14:m>
                <a:endParaRPr lang="en-US" dirty="0">
                  <a:solidFill>
                    <a:schemeClr val="tx1"/>
                  </a:solidFill>
                  <a:cs typeface="Times New Roman" panose="02020603050405020304" pitchFamily="18" charset="0"/>
                </a:endParaRPr>
              </a:p>
              <a:p>
                <a:pPr marL="342900" indent="-342900" algn="l">
                  <a:buFont typeface="Symbol"/>
                  <a:buChar char="Þ"/>
                </a:pPr>
                <a14:m>
                  <m:oMath xmlns:m="http://schemas.openxmlformats.org/officeDocument/2006/math">
                    <m:f>
                      <m:fPr>
                        <m:ctrlPr>
                          <a:rPr lang="en-US" b="1" i="1">
                            <a:solidFill>
                              <a:schemeClr val="tx1"/>
                            </a:solidFill>
                            <a:latin typeface="Cambria Math" panose="02040503050406030204" pitchFamily="18" charset="0"/>
                            <a:cs typeface="Times New Roman" panose="02020603050405020304" pitchFamily="18" charset="0"/>
                          </a:rPr>
                        </m:ctrlPr>
                      </m:fPr>
                      <m:num>
                        <m:r>
                          <a:rPr lang="en-US" b="1" i="1">
                            <a:solidFill>
                              <a:schemeClr val="tx1"/>
                            </a:solidFill>
                            <a:latin typeface="Cambria Math"/>
                            <a:cs typeface="Times New Roman" panose="02020603050405020304" pitchFamily="18" charset="0"/>
                          </a:rPr>
                          <m:t>𝟏</m:t>
                        </m:r>
                      </m:num>
                      <m:den>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den>
                    </m:f>
                  </m:oMath>
                </a14:m>
                <a:r>
                  <a:rPr lang="en-US" dirty="0">
                    <a:solidFill>
                      <a:schemeClr val="tx1"/>
                    </a:solidFill>
                    <a:cs typeface="Times New Roman" panose="02020603050405020304" pitchFamily="18" charset="0"/>
                  </a:rPr>
                  <a:t> - 1 = </a:t>
                </a:r>
                <a14:m>
                  <m:oMath xmlns:m="http://schemas.openxmlformats.org/officeDocument/2006/math">
                    <m:sSup>
                      <m:sSupPr>
                        <m:ctrlPr>
                          <a:rPr lang="en-US" i="1" dirty="0">
                            <a:solidFill>
                              <a:schemeClr val="tx1"/>
                            </a:solidFill>
                            <a:latin typeface="Cambria Math" panose="02040503050406030204" pitchFamily="18" charset="0"/>
                            <a:cs typeface="Times New Roman" panose="02020603050405020304" pitchFamily="18" charset="0"/>
                          </a:rPr>
                        </m:ctrlPr>
                      </m:sSupPr>
                      <m:e>
                        <m:r>
                          <a:rPr lang="en-US" i="1" dirty="0">
                            <a:solidFill>
                              <a:schemeClr val="tx1"/>
                            </a:solidFill>
                            <a:latin typeface="Cambria Math"/>
                            <a:cs typeface="Times New Roman" panose="02020603050405020304" pitchFamily="18" charset="0"/>
                          </a:rPr>
                          <m:t>𝑒</m:t>
                        </m:r>
                      </m:e>
                      <m:sup>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m:t>
                            </m:r>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r>
                          <m:rPr>
                            <m:nor/>
                          </m:rPr>
                          <a:rPr lang="el-GR" dirty="0">
                            <a:solidFill>
                              <a:schemeClr val="tx1"/>
                            </a:solidFill>
                            <a:latin typeface="Times New Roman" panose="02020603050405020304" pitchFamily="18" charset="0"/>
                            <a:cs typeface="Times New Roman" panose="02020603050405020304" pitchFamily="18" charset="0"/>
                          </a:rPr>
                          <m:t> +</m:t>
                        </m:r>
                        <m:r>
                          <m:rPr>
                            <m:nor/>
                          </m:rPr>
                          <a:rPr lang="en-US" dirty="0">
                            <a:solidFill>
                              <a:schemeClr val="tx1"/>
                            </a:solidFill>
                            <a:cs typeface="Times New Roman" panose="02020603050405020304" pitchFamily="18" charset="0"/>
                          </a:rPr>
                          <m:t> </m:t>
                        </m:r>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r>
                          <a:rPr lang="en-US" i="1">
                            <a:solidFill>
                              <a:schemeClr val="tx1"/>
                            </a:solidFill>
                            <a:latin typeface="Cambria Math"/>
                            <a:cs typeface="Times New Roman" panose="02020603050405020304" pitchFamily="18" charset="0"/>
                          </a:rPr>
                          <m:t>)</m:t>
                        </m:r>
                        <m:r>
                          <m:rPr>
                            <m:nor/>
                          </m:rPr>
                          <a:rPr lang="en-US" dirty="0">
                            <a:solidFill>
                              <a:schemeClr val="tx1"/>
                            </a:solidFill>
                            <a:cs typeface="Times New Roman" panose="02020603050405020304" pitchFamily="18" charset="0"/>
                          </a:rPr>
                          <m:t> </m:t>
                        </m:r>
                      </m:sup>
                    </m:sSup>
                  </m:oMath>
                </a14:m>
                <a:endParaRPr lang="en-US" dirty="0">
                  <a:solidFill>
                    <a:schemeClr val="tx1"/>
                  </a:solidFill>
                  <a:cs typeface="Times New Roman" panose="02020603050405020304" pitchFamily="18" charset="0"/>
                </a:endParaRPr>
              </a:p>
              <a:p>
                <a:pPr marL="342900" indent="-342900" algn="l">
                  <a:buFont typeface="Symbol"/>
                  <a:buChar char="Þ"/>
                </a:pPr>
                <a14:m>
                  <m:oMath xmlns:m="http://schemas.openxmlformats.org/officeDocument/2006/math">
                    <m:f>
                      <m:fPr>
                        <m:ctrlPr>
                          <a:rPr lang="en-US" b="1" i="1">
                            <a:solidFill>
                              <a:schemeClr val="tx1"/>
                            </a:solidFill>
                            <a:latin typeface="Cambria Math" panose="02040503050406030204" pitchFamily="18" charset="0"/>
                            <a:cs typeface="Times New Roman" panose="02020603050405020304" pitchFamily="18" charset="0"/>
                          </a:rPr>
                        </m:ctrlPr>
                      </m:fPr>
                      <m:num>
                        <m:r>
                          <a:rPr lang="en-US" b="1" i="1">
                            <a:solidFill>
                              <a:schemeClr val="tx1"/>
                            </a:solidFill>
                            <a:latin typeface="Cambria Math"/>
                            <a:cs typeface="Times New Roman" panose="02020603050405020304" pitchFamily="18" charset="0"/>
                          </a:rPr>
                          <m:t>𝟏</m:t>
                        </m:r>
                      </m:num>
                      <m:den>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r>
                          <a:rPr lang="en-US" b="1" i="1">
                            <a:solidFill>
                              <a:schemeClr val="tx1"/>
                            </a:solidFill>
                            <a:latin typeface="Cambria Math"/>
                            <a:cs typeface="Times New Roman" panose="02020603050405020304" pitchFamily="18" charset="0"/>
                          </a:rPr>
                          <m:t>)</m:t>
                        </m:r>
                      </m:den>
                    </m:f>
                    <m:r>
                      <a:rPr lang="en-US">
                        <a:solidFill>
                          <a:schemeClr val="tx1"/>
                        </a:solidFill>
                        <a:latin typeface="Cambria Math"/>
                        <a:cs typeface="Times New Roman" panose="02020603050405020304" pitchFamily="18" charset="0"/>
                      </a:rPr>
                      <m:t>=1+ </m:t>
                    </m:r>
                    <m:sSup>
                      <m:sSupPr>
                        <m:ctrlPr>
                          <a:rPr lang="en-US" i="1" dirty="0">
                            <a:solidFill>
                              <a:schemeClr val="tx1"/>
                            </a:solidFill>
                            <a:latin typeface="Cambria Math" panose="02040503050406030204" pitchFamily="18" charset="0"/>
                            <a:cs typeface="Times New Roman" panose="02020603050405020304" pitchFamily="18" charset="0"/>
                          </a:rPr>
                        </m:ctrlPr>
                      </m:sSupPr>
                      <m:e>
                        <m:r>
                          <a:rPr lang="en-US" i="1" dirty="0">
                            <a:solidFill>
                              <a:schemeClr val="tx1"/>
                            </a:solidFill>
                            <a:latin typeface="Cambria Math"/>
                            <a:cs typeface="Times New Roman" panose="02020603050405020304" pitchFamily="18" charset="0"/>
                          </a:rPr>
                          <m:t>𝑒</m:t>
                        </m:r>
                      </m:e>
                      <m:sup>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m:t>
                            </m:r>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r>
                          <m:rPr>
                            <m:nor/>
                          </m:rPr>
                          <a:rPr lang="el-GR" dirty="0">
                            <a:solidFill>
                              <a:schemeClr val="tx1"/>
                            </a:solidFill>
                            <a:latin typeface="Times New Roman" panose="02020603050405020304" pitchFamily="18" charset="0"/>
                            <a:cs typeface="Times New Roman" panose="02020603050405020304" pitchFamily="18" charset="0"/>
                          </a:rPr>
                          <m:t> +</m:t>
                        </m:r>
                        <m:r>
                          <m:rPr>
                            <m:nor/>
                          </m:rPr>
                          <a:rPr lang="en-US" dirty="0">
                            <a:solidFill>
                              <a:schemeClr val="tx1"/>
                            </a:solidFill>
                            <a:cs typeface="Times New Roman" panose="02020603050405020304" pitchFamily="18" charset="0"/>
                          </a:rPr>
                          <m:t> </m:t>
                        </m:r>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r>
                          <a:rPr lang="en-US" i="1">
                            <a:solidFill>
                              <a:schemeClr val="tx1"/>
                            </a:solidFill>
                            <a:latin typeface="Cambria Math"/>
                            <a:cs typeface="Times New Roman" panose="02020603050405020304" pitchFamily="18" charset="0"/>
                          </a:rPr>
                          <m:t>)</m:t>
                        </m:r>
                        <m:r>
                          <m:rPr>
                            <m:nor/>
                          </m:rPr>
                          <a:rPr lang="en-US" dirty="0">
                            <a:solidFill>
                              <a:schemeClr val="tx1"/>
                            </a:solidFill>
                            <a:cs typeface="Times New Roman" panose="02020603050405020304" pitchFamily="18" charset="0"/>
                          </a:rPr>
                          <m:t> </m:t>
                        </m:r>
                      </m:sup>
                    </m:sSup>
                  </m:oMath>
                </a14:m>
                <a:endParaRPr lang="en-US" dirty="0">
                  <a:solidFill>
                    <a:schemeClr val="tx1"/>
                  </a:solidFill>
                  <a:cs typeface="Times New Roman" panose="02020603050405020304" pitchFamily="18" charset="0"/>
                </a:endParaRPr>
              </a:p>
              <a:p>
                <a:pPr marL="342900" indent="-342900" algn="l">
                  <a:buFont typeface="Symbol"/>
                  <a:buChar char="Þ"/>
                </a:pPr>
                <a14:m>
                  <m:oMath xmlns:m="http://schemas.openxmlformats.org/officeDocument/2006/math">
                    <m:r>
                      <a:rPr lang="en-US" b="1" i="1">
                        <a:solidFill>
                          <a:schemeClr val="tx1"/>
                        </a:solidFill>
                        <a:latin typeface="Cambria Math"/>
                        <a:cs typeface="Times New Roman" panose="02020603050405020304" pitchFamily="18" charset="0"/>
                      </a:rPr>
                      <m:t>𝒑</m:t>
                    </m:r>
                    <m:r>
                      <a:rPr lang="en-US" b="1" i="1">
                        <a:solidFill>
                          <a:schemeClr val="tx1"/>
                        </a:solidFill>
                        <a:latin typeface="Cambria Math"/>
                        <a:cs typeface="Times New Roman" panose="02020603050405020304" pitchFamily="18" charset="0"/>
                      </a:rPr>
                      <m:t>(</m:t>
                    </m:r>
                    <m:r>
                      <a:rPr lang="en-US" b="1" i="1">
                        <a:solidFill>
                          <a:schemeClr val="tx1"/>
                        </a:solidFill>
                        <a:latin typeface="Cambria Math"/>
                        <a:cs typeface="Times New Roman" panose="02020603050405020304" pitchFamily="18" charset="0"/>
                      </a:rPr>
                      <m:t>𝒙</m:t>
                    </m:r>
                  </m:oMath>
                </a14:m>
                <a:r>
                  <a:rPr lang="en-US" dirty="0">
                    <a:solidFill>
                      <a:schemeClr val="tx1"/>
                    </a:solidFill>
                    <a:cs typeface="Times New Roman" panose="02020603050405020304" pitchFamily="18" charset="0"/>
                  </a:rPr>
                  <a:t>) = </a:t>
                </a:r>
                <a14:m>
                  <m:oMath xmlns:m="http://schemas.openxmlformats.org/officeDocument/2006/math">
                    <m:f>
                      <m:fPr>
                        <m:ctrlPr>
                          <a:rPr lang="en-US" i="1">
                            <a:solidFill>
                              <a:schemeClr val="tx1"/>
                            </a:solidFill>
                            <a:latin typeface="Cambria Math" panose="02040503050406030204" pitchFamily="18" charset="0"/>
                            <a:cs typeface="Times New Roman" panose="02020603050405020304" pitchFamily="18" charset="0"/>
                          </a:rPr>
                        </m:ctrlPr>
                      </m:fPr>
                      <m:num>
                        <m:r>
                          <a:rPr lang="en-US" i="1">
                            <a:solidFill>
                              <a:schemeClr val="tx1"/>
                            </a:solidFill>
                            <a:latin typeface="Cambria Math"/>
                            <a:cs typeface="Times New Roman" panose="02020603050405020304" pitchFamily="18" charset="0"/>
                          </a:rPr>
                          <m:t>1</m:t>
                        </m:r>
                      </m:num>
                      <m:den>
                        <m:r>
                          <a:rPr lang="en-US">
                            <a:solidFill>
                              <a:schemeClr val="tx1"/>
                            </a:solidFill>
                            <a:latin typeface="Cambria Math"/>
                            <a:cs typeface="Times New Roman" panose="02020603050405020304" pitchFamily="18" charset="0"/>
                          </a:rPr>
                          <m:t>1+ </m:t>
                        </m:r>
                        <m:sSup>
                          <m:sSupPr>
                            <m:ctrlPr>
                              <a:rPr lang="en-US" i="1" dirty="0">
                                <a:solidFill>
                                  <a:schemeClr val="tx1"/>
                                </a:solidFill>
                                <a:latin typeface="Cambria Math" panose="02040503050406030204" pitchFamily="18" charset="0"/>
                                <a:cs typeface="Times New Roman" panose="02020603050405020304" pitchFamily="18" charset="0"/>
                              </a:rPr>
                            </m:ctrlPr>
                          </m:sSupPr>
                          <m:e>
                            <m:r>
                              <a:rPr lang="en-US" i="1" dirty="0">
                                <a:solidFill>
                                  <a:schemeClr val="tx1"/>
                                </a:solidFill>
                                <a:latin typeface="Cambria Math"/>
                                <a:cs typeface="Times New Roman" panose="02020603050405020304" pitchFamily="18" charset="0"/>
                              </a:rPr>
                              <m:t>𝑒</m:t>
                            </m:r>
                          </m:e>
                          <m:sup>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m:t>
                                </m:r>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0</m:t>
                                </m:r>
                              </m:sub>
                            </m:sSub>
                            <m:r>
                              <m:rPr>
                                <m:nor/>
                              </m:rPr>
                              <a:rPr lang="el-GR" dirty="0">
                                <a:solidFill>
                                  <a:schemeClr val="tx1"/>
                                </a:solidFill>
                                <a:latin typeface="Times New Roman" panose="02020603050405020304" pitchFamily="18" charset="0"/>
                                <a:cs typeface="Times New Roman" panose="02020603050405020304" pitchFamily="18" charset="0"/>
                              </a:rPr>
                              <m:t> +</m:t>
                            </m:r>
                            <m:r>
                              <m:rPr>
                                <m:nor/>
                              </m:rPr>
                              <a:rPr lang="en-US" dirty="0">
                                <a:solidFill>
                                  <a:schemeClr val="tx1"/>
                                </a:solidFill>
                                <a:cs typeface="Times New Roman" panose="02020603050405020304" pitchFamily="18" charset="0"/>
                              </a:rPr>
                              <m:t> </m:t>
                            </m:r>
                            <m:sSub>
                              <m:sSubPr>
                                <m:ctrlPr>
                                  <a:rPr lang="en-US" i="1">
                                    <a:solidFill>
                                      <a:schemeClr val="tx1"/>
                                    </a:solidFill>
                                    <a:latin typeface="Cambria Math" panose="02040503050406030204" pitchFamily="18" charset="0"/>
                                    <a:cs typeface="Times New Roman" panose="02020603050405020304" pitchFamily="18" charset="0"/>
                                  </a:rPr>
                                </m:ctrlPr>
                              </m:sSubPr>
                              <m:e>
                                <m:r>
                                  <m:rPr>
                                    <m:sty m:val="p"/>
                                  </m:rPr>
                                  <a:rPr lang="el-GR" i="1">
                                    <a:solidFill>
                                      <a:schemeClr val="tx1"/>
                                    </a:solidFill>
                                    <a:latin typeface="Cambria Math"/>
                                    <a:cs typeface="Times New Roman" panose="02020603050405020304" pitchFamily="18" charset="0"/>
                                  </a:rPr>
                                  <m:t>β</m:t>
                                </m:r>
                              </m:e>
                              <m:sub>
                                <m:r>
                                  <a:rPr lang="en-US" i="1">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𝑋</m:t>
                            </m:r>
                            <m:r>
                              <a:rPr lang="en-US" i="1">
                                <a:solidFill>
                                  <a:schemeClr val="tx1"/>
                                </a:solidFill>
                                <a:latin typeface="Cambria Math"/>
                                <a:cs typeface="Times New Roman" panose="02020603050405020304" pitchFamily="18" charset="0"/>
                              </a:rPr>
                              <m:t>)</m:t>
                            </m:r>
                            <m:r>
                              <m:rPr>
                                <m:nor/>
                              </m:rPr>
                              <a:rPr lang="en-US" dirty="0">
                                <a:solidFill>
                                  <a:schemeClr val="tx1"/>
                                </a:solidFill>
                                <a:cs typeface="Times New Roman" panose="02020603050405020304" pitchFamily="18" charset="0"/>
                              </a:rPr>
                              <m:t> </m:t>
                            </m:r>
                          </m:sup>
                        </m:sSup>
                      </m:den>
                    </m:f>
                  </m:oMath>
                </a14:m>
                <a:r>
                  <a:rPr lang="en-US" dirty="0">
                    <a:solidFill>
                      <a:schemeClr val="tx1"/>
                    </a:solidFill>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This is sigmoid function</a:t>
                </a:r>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95300" y="1295400"/>
                <a:ext cx="7924800" cy="5181600"/>
              </a:xfrm>
              <a:blipFill>
                <a:blip r:embed="rId2"/>
                <a:stretch>
                  <a:fillRect l="-1462" t="-2706"/>
                </a:stretch>
              </a:blipFill>
            </p:spPr>
            <p:txBody>
              <a:bodyPr/>
              <a:lstStyle/>
              <a:p>
                <a:r>
                  <a:rPr lang="en-US">
                    <a:noFill/>
                  </a:rPr>
                  <a:t> </a:t>
                </a:r>
              </a:p>
            </p:txBody>
          </p:sp>
        </mc:Fallback>
      </mc:AlternateContent>
    </p:spTree>
    <p:extLst>
      <p:ext uri="{BB962C8B-B14F-4D97-AF65-F5344CB8AC3E}">
        <p14:creationId xmlns:p14="http://schemas.microsoft.com/office/powerpoint/2010/main" val="318155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Artificial Neural Network:</a:t>
            </a:r>
          </a:p>
          <a:p>
            <a:pPr marL="342900" indent="-342900"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At the entrance of artificial neuron the inputs are weighted what means that every input value is multiplied with individual weight. </a:t>
            </a:r>
          </a:p>
          <a:p>
            <a:pPr marL="342900" indent="-342900"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In the middle section of artificial neuron is sum function that sums all weighted inputs and bias. </a:t>
            </a:r>
          </a:p>
          <a:p>
            <a:pPr marL="342900" indent="-342900"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At the exit of artificial neuron the sum of previously weighted inputs and bias is passing through activation function that is also called transfer function.</a:t>
            </a:r>
          </a:p>
        </p:txBody>
      </p:sp>
    </p:spTree>
    <p:extLst>
      <p:ext uri="{BB962C8B-B14F-4D97-AF65-F5344CB8AC3E}">
        <p14:creationId xmlns:p14="http://schemas.microsoft.com/office/powerpoint/2010/main" val="3197304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US" sz="3200" b="1" dirty="0">
                <a:latin typeface="Times New Roman" panose="02020603050405020304" pitchFamily="18" charset="0"/>
                <a:cs typeface="Times New Roman" panose="02020603050405020304" pitchFamily="18" charset="0"/>
              </a:rPr>
              <a:t>Sigmoid / Logistic Activation Function</a:t>
            </a:r>
          </a:p>
        </p:txBody>
      </p:sp>
      <p:sp>
        <p:nvSpPr>
          <p:cNvPr id="3" name="Subtitle 2"/>
          <p:cNvSpPr>
            <a:spLocks noGrp="1"/>
          </p:cNvSpPr>
          <p:nvPr>
            <p:ph type="subTitle" idx="1"/>
          </p:nvPr>
        </p:nvSpPr>
        <p:spPr>
          <a:xfrm>
            <a:off x="495300" y="1295400"/>
            <a:ext cx="7924800" cy="5181600"/>
          </a:xfrm>
        </p:spPr>
        <p:txBody>
          <a:bodyPr>
            <a:normAutofit/>
          </a:bodyPr>
          <a:lstStyle/>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2D451D8E-AF9A-4810-A941-5EE865E64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447800"/>
            <a:ext cx="7620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42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US" sz="3200" b="1" dirty="0">
                <a:latin typeface="Times New Roman" panose="02020603050405020304" pitchFamily="18" charset="0"/>
                <a:cs typeface="Times New Roman" panose="02020603050405020304" pitchFamily="18" charset="0"/>
              </a:rPr>
              <a:t>Sigmoid / Logistic Activation Function</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sz="2000" b="1" dirty="0">
                <a:solidFill>
                  <a:schemeClr val="tx1"/>
                </a:solidFill>
                <a:latin typeface="Times New Roman" panose="02020603050405020304" pitchFamily="18" charset="0"/>
                <a:cs typeface="Times New Roman" panose="02020603050405020304" pitchFamily="18" charset="0"/>
              </a:rPr>
              <a:t>Explanation:</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This function takes any real value as input and outputs values in the range of 0 to 1.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larger the input (more positive), the closer the output value will be to 1.0, whereas the smaller the input (more negative), the closer the output will be to 0.0, as shown below.</a:t>
            </a:r>
          </a:p>
          <a:p>
            <a:pPr algn="just"/>
            <a:r>
              <a:rPr lang="en-GB" sz="2000" b="1" dirty="0">
                <a:solidFill>
                  <a:schemeClr val="tx1"/>
                </a:solidFill>
                <a:latin typeface="Times New Roman" panose="02020603050405020304" pitchFamily="18" charset="0"/>
                <a:cs typeface="Times New Roman" panose="02020603050405020304" pitchFamily="18" charset="0"/>
              </a:rPr>
              <a:t>Limitations: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derivative of the function is f'(x) = sigmoid(x)*(1-sigmoid(x)).</a:t>
            </a:r>
          </a:p>
          <a:p>
            <a:pPr algn="just"/>
            <a:r>
              <a:rPr lang="en-GB" sz="2000" dirty="0">
                <a:solidFill>
                  <a:schemeClr val="tx1"/>
                </a:solidFill>
                <a:latin typeface="Times New Roman" panose="02020603050405020304" pitchFamily="18" charset="0"/>
                <a:cs typeface="Times New Roman" panose="02020603050405020304" pitchFamily="18" charset="0"/>
              </a:rPr>
              <a:t> </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52966AF-67A0-4D77-8E9F-7C0F16003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114800"/>
            <a:ext cx="7810500" cy="2424546"/>
          </a:xfrm>
          <a:prstGeom prst="rect">
            <a:avLst/>
          </a:prstGeom>
        </p:spPr>
      </p:pic>
    </p:spTree>
    <p:extLst>
      <p:ext uri="{BB962C8B-B14F-4D97-AF65-F5344CB8AC3E}">
        <p14:creationId xmlns:p14="http://schemas.microsoft.com/office/powerpoint/2010/main" val="21017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US" sz="3200" b="1" dirty="0">
                <a:latin typeface="Times New Roman" panose="02020603050405020304" pitchFamily="18" charset="0"/>
                <a:cs typeface="Times New Roman" panose="02020603050405020304" pitchFamily="18" charset="0"/>
              </a:rPr>
              <a:t>Sigmoid / Logistic Activation Function</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sz="2000" b="1" dirty="0">
                <a:solidFill>
                  <a:schemeClr val="tx1"/>
                </a:solidFill>
                <a:latin typeface="Times New Roman" panose="02020603050405020304" pitchFamily="18" charset="0"/>
                <a:cs typeface="Times New Roman" panose="02020603050405020304" pitchFamily="18" charset="0"/>
              </a:rPr>
              <a:t>Explanation:</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This function takes any real value as input and outputs values in the range of 0 to 1.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larger the input (more positive), the closer the output value will be to 1.0, whereas the smaller the input (more negative), the closer the output will be to 0.0, as shown below.</a:t>
            </a:r>
          </a:p>
          <a:p>
            <a:pPr algn="just"/>
            <a:r>
              <a:rPr lang="en-GB" sz="2000" b="1" dirty="0">
                <a:solidFill>
                  <a:schemeClr val="tx1"/>
                </a:solidFill>
                <a:latin typeface="Times New Roman" panose="02020603050405020304" pitchFamily="18" charset="0"/>
                <a:cs typeface="Times New Roman" panose="02020603050405020304" pitchFamily="18" charset="0"/>
              </a:rPr>
              <a:t>Limitations: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derivative of the function is f'(x) = sigmoid(x)*(1-sigmoid(x)). </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Tanh Function (Hyperbolic Tangent)</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Tanh function is very similar to the sigmoid/logistic activation function, and even has the same S-shape with the difference in output range of -1 to 1.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In Tanh, the larger the input (more positive), the closer the output value will be to 1.0, whereas the smaller the input (more negative), the closer the output will be to -1.0.</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2B1DD0-7806-4C68-A4EB-DB924BF8F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429000"/>
            <a:ext cx="7924800" cy="3124200"/>
          </a:xfrm>
          <a:prstGeom prst="rect">
            <a:avLst/>
          </a:prstGeom>
        </p:spPr>
      </p:pic>
    </p:spTree>
    <p:extLst>
      <p:ext uri="{BB962C8B-B14F-4D97-AF65-F5344CB8AC3E}">
        <p14:creationId xmlns:p14="http://schemas.microsoft.com/office/powerpoint/2010/main" val="880504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Tanh Function (Hyperbolic Tangent)</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output of the tanh activation function is Zero cantered; hence we can easily map the output values as strongly negative, neutral, or strongly positive.</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Usually used in hidden layers of a neural network as its values lie between -1 to; therefore, the mean for the hidden layer comes out to be 0 or very close to it. It helps in </a:t>
            </a:r>
            <a:r>
              <a:rPr lang="en-GB" sz="2000" dirty="0" err="1">
                <a:solidFill>
                  <a:schemeClr val="tx1"/>
                </a:solidFill>
                <a:latin typeface="Times New Roman" panose="02020603050405020304" pitchFamily="18" charset="0"/>
                <a:cs typeface="Times New Roman" panose="02020603050405020304" pitchFamily="18" charset="0"/>
              </a:rPr>
              <a:t>centering</a:t>
            </a:r>
            <a:r>
              <a:rPr lang="en-GB" sz="2000" dirty="0">
                <a:solidFill>
                  <a:schemeClr val="tx1"/>
                </a:solidFill>
                <a:latin typeface="Times New Roman" panose="02020603050405020304" pitchFamily="18" charset="0"/>
                <a:cs typeface="Times New Roman" panose="02020603050405020304" pitchFamily="18" charset="0"/>
              </a:rPr>
              <a:t> the data and makes learning for the next layer much easier.</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A3A4C6-9AA0-47A2-8CFC-4C4347A39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1620079"/>
            <a:ext cx="6172201" cy="1808922"/>
          </a:xfrm>
          <a:prstGeom prst="rect">
            <a:avLst/>
          </a:prstGeom>
        </p:spPr>
      </p:pic>
    </p:spTree>
    <p:extLst>
      <p:ext uri="{BB962C8B-B14F-4D97-AF65-F5344CB8AC3E}">
        <p14:creationId xmlns:p14="http://schemas.microsoft.com/office/powerpoint/2010/main" val="3552247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Tanh Function (Hyperbolic Tangent)</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output of the tanh activation function is Zero cantered; hence we can easily map the output values as strongly negative, neutral, or strongly positive.</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Usually used in hidden layers of a neural network as its values lie between -1 to; therefore, the mean for the hidden layer comes out to be 0 or very close to it. It helps in </a:t>
            </a:r>
            <a:r>
              <a:rPr lang="en-GB" sz="2000" dirty="0" err="1">
                <a:solidFill>
                  <a:schemeClr val="tx1"/>
                </a:solidFill>
                <a:latin typeface="Times New Roman" panose="02020603050405020304" pitchFamily="18" charset="0"/>
                <a:cs typeface="Times New Roman" panose="02020603050405020304" pitchFamily="18" charset="0"/>
              </a:rPr>
              <a:t>centering</a:t>
            </a:r>
            <a:r>
              <a:rPr lang="en-GB" sz="2000" dirty="0">
                <a:solidFill>
                  <a:schemeClr val="tx1"/>
                </a:solidFill>
                <a:latin typeface="Times New Roman" panose="02020603050405020304" pitchFamily="18" charset="0"/>
                <a:cs typeface="Times New Roman" panose="02020603050405020304" pitchFamily="18" charset="0"/>
              </a:rPr>
              <a:t> the data and makes learning for the next layer much easier.</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A3A4C6-9AA0-47A2-8CFC-4C4347A39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1620079"/>
            <a:ext cx="6172201" cy="1808922"/>
          </a:xfrm>
          <a:prstGeom prst="rect">
            <a:avLst/>
          </a:prstGeom>
        </p:spPr>
      </p:pic>
    </p:spTree>
    <p:extLst>
      <p:ext uri="{BB962C8B-B14F-4D97-AF65-F5344CB8AC3E}">
        <p14:creationId xmlns:p14="http://schemas.microsoft.com/office/powerpoint/2010/main" val="131540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err="1">
                <a:latin typeface="Times New Roman" panose="02020603050405020304" pitchFamily="18" charset="0"/>
                <a:cs typeface="Times New Roman" panose="02020603050405020304" pitchFamily="18" charset="0"/>
              </a:rPr>
              <a:t>ReLU</a:t>
            </a:r>
            <a:r>
              <a:rPr lang="en-GB" sz="3200" b="1" dirty="0">
                <a:latin typeface="Times New Roman" panose="02020603050405020304" pitchFamily="18" charset="0"/>
                <a:cs typeface="Times New Roman" panose="02020603050405020304" pitchFamily="18" charset="0"/>
              </a:rPr>
              <a:t> (Rectified Linear Unit) </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Although it gives an impression of a linear function,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has a derivative function and allows for backpropagation while simultaneously making it computationally efficient.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main catch here is that the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function does not activate all the neurons at the same time.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neurons will only be deactivated if the output of the linear transformation is less than 0.</a:t>
            </a: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8F4427-3D2D-4EA3-942B-61D1384C4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962400"/>
            <a:ext cx="8153400" cy="2605525"/>
          </a:xfrm>
          <a:prstGeom prst="rect">
            <a:avLst/>
          </a:prstGeom>
        </p:spPr>
      </p:pic>
    </p:spTree>
    <p:extLst>
      <p:ext uri="{BB962C8B-B14F-4D97-AF65-F5344CB8AC3E}">
        <p14:creationId xmlns:p14="http://schemas.microsoft.com/office/powerpoint/2010/main" val="891947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err="1">
                <a:latin typeface="Times New Roman" panose="02020603050405020304" pitchFamily="18" charset="0"/>
                <a:cs typeface="Times New Roman" panose="02020603050405020304" pitchFamily="18" charset="0"/>
              </a:rPr>
              <a:t>ReLU</a:t>
            </a:r>
            <a:r>
              <a:rPr lang="en-GB" sz="3200" b="1" dirty="0">
                <a:latin typeface="Times New Roman" panose="02020603050405020304" pitchFamily="18" charset="0"/>
                <a:cs typeface="Times New Roman" panose="02020603050405020304" pitchFamily="18" charset="0"/>
              </a:rPr>
              <a:t> (Rectified Linear Unit) </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Since only a certain number of neurons are activated, the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function is far more computationally efficient when compared to the sigmoid and tanh functions.</a:t>
            </a:r>
          </a:p>
          <a:p>
            <a:pPr marL="342900" indent="-342900" algn="just">
              <a:buFont typeface="Arial" panose="020B0604020202020204" pitchFamily="34" charset="0"/>
              <a:buChar char="•"/>
            </a:pP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accelerates the convergence of gradient descent towards the global minimum of the loss function due to its linear, non-saturating property.</a:t>
            </a: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C3D2DA-5F42-446B-8AF1-5548DC76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728550"/>
            <a:ext cx="7315201" cy="1700450"/>
          </a:xfrm>
          <a:prstGeom prst="rect">
            <a:avLst/>
          </a:prstGeom>
        </p:spPr>
      </p:pic>
    </p:spTree>
    <p:extLst>
      <p:ext uri="{BB962C8B-B14F-4D97-AF65-F5344CB8AC3E}">
        <p14:creationId xmlns:p14="http://schemas.microsoft.com/office/powerpoint/2010/main" val="2033010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err="1">
                <a:latin typeface="Times New Roman" panose="02020603050405020304" pitchFamily="18" charset="0"/>
                <a:cs typeface="Times New Roman" panose="02020603050405020304" pitchFamily="18" charset="0"/>
              </a:rPr>
              <a:t>ReLU</a:t>
            </a:r>
            <a:r>
              <a:rPr lang="en-GB" sz="3200" b="1" dirty="0">
                <a:latin typeface="Times New Roman" panose="02020603050405020304" pitchFamily="18" charset="0"/>
                <a:cs typeface="Times New Roman" panose="02020603050405020304" pitchFamily="18" charset="0"/>
              </a:rPr>
              <a:t> (Rectified Linear Unit) </a:t>
            </a: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Since only a certain number of neurons are activated, the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function is far more computationally efficient when compared to the sigmoid and tanh functions.</a:t>
            </a:r>
          </a:p>
          <a:p>
            <a:pPr marL="342900" indent="-342900" algn="just">
              <a:buFont typeface="Arial" panose="020B0604020202020204" pitchFamily="34" charset="0"/>
              <a:buChar char="•"/>
            </a:pP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accelerates the convergence of gradient descent towards the global minimum of the loss function due to its linear, non-saturating property.</a:t>
            </a:r>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C3D2DA-5F42-446B-8AF1-5548DC76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728550"/>
            <a:ext cx="7315201" cy="1700450"/>
          </a:xfrm>
          <a:prstGeom prst="rect">
            <a:avLst/>
          </a:prstGeom>
        </p:spPr>
      </p:pic>
    </p:spTree>
    <p:extLst>
      <p:ext uri="{BB962C8B-B14F-4D97-AF65-F5344CB8AC3E}">
        <p14:creationId xmlns:p14="http://schemas.microsoft.com/office/powerpoint/2010/main" val="2599431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err="1">
                <a:latin typeface="Times New Roman" panose="02020603050405020304" pitchFamily="18" charset="0"/>
                <a:cs typeface="Times New Roman" panose="02020603050405020304" pitchFamily="18" charset="0"/>
              </a:rPr>
              <a:t>ReLU</a:t>
            </a:r>
            <a:r>
              <a:rPr lang="en-GB" sz="3200" b="1" dirty="0">
                <a:latin typeface="Times New Roman" panose="02020603050405020304" pitchFamily="18" charset="0"/>
                <a:cs typeface="Times New Roman" panose="02020603050405020304" pitchFamily="18" charset="0"/>
              </a:rPr>
              <a:t> (Rectified Linear Unit) </a:t>
            </a:r>
          </a:p>
        </p:txBody>
      </p:sp>
      <p:sp>
        <p:nvSpPr>
          <p:cNvPr id="3" name="Subtitle 2"/>
          <p:cNvSpPr>
            <a:spLocks noGrp="1"/>
          </p:cNvSpPr>
          <p:nvPr>
            <p:ph type="subTitle" idx="1"/>
          </p:nvPr>
        </p:nvSpPr>
        <p:spPr>
          <a:xfrm>
            <a:off x="495300" y="1295400"/>
            <a:ext cx="7924800" cy="5181600"/>
          </a:xfrm>
        </p:spPr>
        <p:txBody>
          <a:bodyPr>
            <a:normAutofit fontScale="85000" lnSpcReduction="20000"/>
          </a:bodyPr>
          <a:lstStyle/>
          <a:p>
            <a:pPr algn="just"/>
            <a:r>
              <a:rPr lang="en-GB" sz="2200" b="1" dirty="0">
                <a:solidFill>
                  <a:schemeClr val="tx1"/>
                </a:solidFill>
                <a:latin typeface="Times New Roman" panose="02020603050405020304" pitchFamily="18" charset="0"/>
                <a:cs typeface="Times New Roman" panose="02020603050405020304" pitchFamily="18" charset="0"/>
              </a:rPr>
              <a:t>Disadvantages: </a:t>
            </a:r>
            <a:r>
              <a:rPr lang="en-US" sz="2000" dirty="0">
                <a:solidFill>
                  <a:schemeClr val="tx1"/>
                </a:solidFill>
                <a:latin typeface="Times New Roman" panose="02020603050405020304" pitchFamily="18" charset="0"/>
                <a:cs typeface="Times New Roman" panose="02020603050405020304" pitchFamily="18" charset="0"/>
              </a:rPr>
              <a:t>The Dying </a:t>
            </a:r>
            <a:r>
              <a:rPr lang="en-US" sz="2000" dirty="0" err="1">
                <a:solidFill>
                  <a:schemeClr val="tx1"/>
                </a:solidFill>
                <a:latin typeface="Times New Roman" panose="02020603050405020304" pitchFamily="18" charset="0"/>
                <a:cs typeface="Times New Roman" panose="02020603050405020304" pitchFamily="18" charset="0"/>
              </a:rPr>
              <a:t>ReLU</a:t>
            </a:r>
            <a:r>
              <a:rPr lang="en-US" sz="2000" dirty="0">
                <a:solidFill>
                  <a:schemeClr val="tx1"/>
                </a:solidFill>
                <a:latin typeface="Times New Roman" panose="02020603050405020304" pitchFamily="18" charset="0"/>
                <a:cs typeface="Times New Roman" panose="02020603050405020304" pitchFamily="18" charset="0"/>
              </a:rPr>
              <a:t> problem.</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negative side of the graph makes the gradient value zero. Due to this reason, during the backpropagation process, the weights and biases for some neurons are not updated. This can create dead neurons which never get activated.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All the negative input values become zero immediately, which decreases the model’s ability to fit or train from the data properly. </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dirty="0">
                <a:solidFill>
                  <a:schemeClr val="tx1"/>
                </a:solidFill>
                <a:latin typeface="Times New Roman" panose="02020603050405020304" pitchFamily="18" charset="0"/>
                <a:cs typeface="Times New Roman" panose="02020603050405020304" pitchFamily="18" charset="0"/>
              </a:rPr>
              <a:t>Note: For building the most reliable ML models, split your data into train, validation, and test sets.</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188DC3E-C376-49B9-AD17-96F951653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752600"/>
            <a:ext cx="6172200" cy="2362200"/>
          </a:xfrm>
          <a:prstGeom prst="rect">
            <a:avLst/>
          </a:prstGeom>
        </p:spPr>
      </p:pic>
    </p:spTree>
    <p:extLst>
      <p:ext uri="{BB962C8B-B14F-4D97-AF65-F5344CB8AC3E}">
        <p14:creationId xmlns:p14="http://schemas.microsoft.com/office/powerpoint/2010/main" val="27382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Graphical plot of ANN</a:t>
            </a:r>
          </a:p>
        </p:txBody>
      </p:sp>
      <p:pic>
        <p:nvPicPr>
          <p:cNvPr id="5" name="Picture 4">
            <a:extLst>
              <a:ext uri="{FF2B5EF4-FFF2-40B4-BE49-F238E27FC236}">
                <a16:creationId xmlns:a16="http://schemas.microsoft.com/office/drawing/2014/main" id="{671595A6-DE9B-4C12-A60E-EE6AAECBD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8800"/>
            <a:ext cx="7391400" cy="3729334"/>
          </a:xfrm>
          <a:prstGeom prst="rect">
            <a:avLst/>
          </a:prstGeom>
        </p:spPr>
      </p:pic>
    </p:spTree>
    <p:extLst>
      <p:ext uri="{BB962C8B-B14F-4D97-AF65-F5344CB8AC3E}">
        <p14:creationId xmlns:p14="http://schemas.microsoft.com/office/powerpoint/2010/main" val="1107745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Leaky </a:t>
            </a:r>
            <a:r>
              <a:rPr lang="en-GB" sz="3200" b="1" dirty="0" err="1">
                <a:latin typeface="Times New Roman" panose="02020603050405020304" pitchFamily="18" charset="0"/>
                <a:cs typeface="Times New Roman" panose="02020603050405020304" pitchFamily="18" charset="0"/>
              </a:rPr>
              <a:t>ReLU</a:t>
            </a:r>
            <a:endParaRPr lang="en-GB"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It is an improved version of </a:t>
            </a:r>
            <a:r>
              <a:rPr lang="en-GB" sz="2200" dirty="0" err="1">
                <a:solidFill>
                  <a:schemeClr val="tx1"/>
                </a:solidFill>
                <a:latin typeface="Times New Roman" panose="02020603050405020304" pitchFamily="18" charset="0"/>
                <a:cs typeface="Times New Roman" panose="02020603050405020304" pitchFamily="18" charset="0"/>
              </a:rPr>
              <a:t>ReLU</a:t>
            </a:r>
            <a:r>
              <a:rPr lang="en-GB" sz="2200" dirty="0">
                <a:solidFill>
                  <a:schemeClr val="tx1"/>
                </a:solidFill>
                <a:latin typeface="Times New Roman" panose="02020603050405020304" pitchFamily="18" charset="0"/>
                <a:cs typeface="Times New Roman" panose="02020603050405020304" pitchFamily="18" charset="0"/>
              </a:rPr>
              <a:t> function to solve the Dying </a:t>
            </a:r>
            <a:r>
              <a:rPr lang="en-GB" sz="2200" dirty="0" err="1">
                <a:solidFill>
                  <a:schemeClr val="tx1"/>
                </a:solidFill>
                <a:latin typeface="Times New Roman" panose="02020603050405020304" pitchFamily="18" charset="0"/>
                <a:cs typeface="Times New Roman" panose="02020603050405020304" pitchFamily="18" charset="0"/>
              </a:rPr>
              <a:t>ReLU</a:t>
            </a:r>
            <a:r>
              <a:rPr lang="en-GB" sz="2200" dirty="0">
                <a:solidFill>
                  <a:schemeClr val="tx1"/>
                </a:solidFill>
                <a:latin typeface="Times New Roman" panose="02020603050405020304" pitchFamily="18" charset="0"/>
                <a:cs typeface="Times New Roman" panose="02020603050405020304" pitchFamily="18" charset="0"/>
              </a:rPr>
              <a:t> problem as it has a small positive slope in the negative area.</a:t>
            </a: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70F3A3-3D77-4C27-8AC1-C59CB501B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4601"/>
            <a:ext cx="7581900" cy="2743200"/>
          </a:xfrm>
          <a:prstGeom prst="rect">
            <a:avLst/>
          </a:prstGeom>
        </p:spPr>
      </p:pic>
    </p:spTree>
    <p:extLst>
      <p:ext uri="{BB962C8B-B14F-4D97-AF65-F5344CB8AC3E}">
        <p14:creationId xmlns:p14="http://schemas.microsoft.com/office/powerpoint/2010/main" val="852033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Leaky </a:t>
            </a:r>
            <a:r>
              <a:rPr lang="en-GB" sz="3200" b="1" dirty="0" err="1">
                <a:latin typeface="Times New Roman" panose="02020603050405020304" pitchFamily="18" charset="0"/>
                <a:cs typeface="Times New Roman" panose="02020603050405020304" pitchFamily="18" charset="0"/>
              </a:rPr>
              <a:t>ReLU</a:t>
            </a:r>
            <a:endParaRPr lang="en-GB"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5300" y="1295400"/>
            <a:ext cx="7924800" cy="5181600"/>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Mathematically,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advantages of Leaky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are same as that of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in addition to the fact that it does enable backpropagation, even for negative input values.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By making this minor modification for negative input values, the gradient of the left side of the graph comes out to be a non-zero value. Therefore, we would no longer encounter dead neurons in that region. </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B9381A3-6145-4F66-B697-4DFE1AAED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90" y="1828800"/>
            <a:ext cx="6954220" cy="1676400"/>
          </a:xfrm>
          <a:prstGeom prst="rect">
            <a:avLst/>
          </a:prstGeom>
        </p:spPr>
      </p:pic>
    </p:spTree>
    <p:extLst>
      <p:ext uri="{BB962C8B-B14F-4D97-AF65-F5344CB8AC3E}">
        <p14:creationId xmlns:p14="http://schemas.microsoft.com/office/powerpoint/2010/main" val="967446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Parametric </a:t>
            </a:r>
            <a:r>
              <a:rPr lang="en-GB" sz="3200" b="1" dirty="0" err="1">
                <a:latin typeface="Times New Roman" panose="02020603050405020304" pitchFamily="18" charset="0"/>
                <a:cs typeface="Times New Roman" panose="02020603050405020304" pitchFamily="18" charset="0"/>
              </a:rPr>
              <a:t>ReLU</a:t>
            </a:r>
            <a:r>
              <a:rPr lang="en-GB" sz="3200" b="1" dirty="0">
                <a:latin typeface="Times New Roman" panose="02020603050405020304" pitchFamily="18" charset="0"/>
                <a:cs typeface="Times New Roman" panose="02020603050405020304" pitchFamily="18" charset="0"/>
              </a:rPr>
              <a:t> Function</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Parametric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is another variant of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that aims to solve the problem of gradient’s becoming zero for the left half of the axis.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This function provides the slope of the negative part of the function as an argument a. By performing backpropagation, the most appropriate value of a is learnt.</a:t>
            </a: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6C7527-D33C-45A2-8132-DD6A79E7D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9" y="2895599"/>
            <a:ext cx="7696201" cy="3276601"/>
          </a:xfrm>
          <a:prstGeom prst="rect">
            <a:avLst/>
          </a:prstGeom>
        </p:spPr>
      </p:pic>
    </p:spTree>
    <p:extLst>
      <p:ext uri="{BB962C8B-B14F-4D97-AF65-F5344CB8AC3E}">
        <p14:creationId xmlns:p14="http://schemas.microsoft.com/office/powerpoint/2010/main" val="623645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Parametric </a:t>
            </a:r>
            <a:r>
              <a:rPr lang="en-GB" sz="3200" b="1" dirty="0" err="1">
                <a:latin typeface="Times New Roman" panose="02020603050405020304" pitchFamily="18" charset="0"/>
                <a:cs typeface="Times New Roman" panose="02020603050405020304" pitchFamily="18" charset="0"/>
              </a:rPr>
              <a:t>ReLU</a:t>
            </a:r>
            <a:r>
              <a:rPr lang="en-GB" sz="3200" b="1" dirty="0">
                <a:latin typeface="Times New Roman" panose="02020603050405020304" pitchFamily="18" charset="0"/>
                <a:cs typeface="Times New Roman" panose="02020603050405020304" pitchFamily="18" charset="0"/>
              </a:rPr>
              <a:t> Function</a:t>
            </a:r>
          </a:p>
        </p:txBody>
      </p:sp>
      <p:sp>
        <p:nvSpPr>
          <p:cNvPr id="3" name="Subtitle 2"/>
          <p:cNvSpPr>
            <a:spLocks noGrp="1"/>
          </p:cNvSpPr>
          <p:nvPr>
            <p:ph type="subTitle" idx="1"/>
          </p:nvPr>
        </p:nvSpPr>
        <p:spPr>
          <a:xfrm>
            <a:off x="495300" y="1295400"/>
            <a:ext cx="7924800" cy="5181600"/>
          </a:xfrm>
        </p:spPr>
        <p:txBody>
          <a:bodyPr>
            <a:normAutofit fontScale="92500" lnSpcReduction="10000"/>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Where, a is the slope parameter for negative values.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parameterized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function is used when the leaky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function still fails at solving the problem of dead neurons, and the relevant information is not successfully passed to the next layer. </a:t>
            </a: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This function’s limitation is that it may perform differently for different problems depending upon the value of slope parameter a. </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E97370-2B0F-4790-85E4-550BBC942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752601"/>
            <a:ext cx="7505700" cy="2362200"/>
          </a:xfrm>
          <a:prstGeom prst="rect">
            <a:avLst/>
          </a:prstGeom>
        </p:spPr>
      </p:pic>
    </p:spTree>
    <p:extLst>
      <p:ext uri="{BB962C8B-B14F-4D97-AF65-F5344CB8AC3E}">
        <p14:creationId xmlns:p14="http://schemas.microsoft.com/office/powerpoint/2010/main" val="2345151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fontScale="90000"/>
          </a:bodyPr>
          <a:lstStyle/>
          <a:p>
            <a:r>
              <a:rPr lang="en-GB" sz="3200" b="1" dirty="0">
                <a:latin typeface="Times New Roman" panose="02020603050405020304" pitchFamily="18" charset="0"/>
                <a:cs typeface="Times New Roman" panose="02020603050405020304" pitchFamily="18" charset="0"/>
              </a:rPr>
              <a:t>Exponential Linear Units (ELUs) Function</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Exponential Linear Unit, or ELU for short, is also a variant of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that modifies the slope of the negative part of the function.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ELU uses a log curve to define the </a:t>
            </a:r>
            <a:r>
              <a:rPr lang="en-GB" sz="2000" dirty="0" err="1">
                <a:solidFill>
                  <a:schemeClr val="tx1"/>
                </a:solidFill>
                <a:latin typeface="Times New Roman" panose="02020603050405020304" pitchFamily="18" charset="0"/>
                <a:cs typeface="Times New Roman" panose="02020603050405020304" pitchFamily="18" charset="0"/>
              </a:rPr>
              <a:t>negativ</a:t>
            </a:r>
            <a:r>
              <a:rPr lang="en-GB" sz="2000" dirty="0">
                <a:solidFill>
                  <a:schemeClr val="tx1"/>
                </a:solidFill>
                <a:latin typeface="Times New Roman" panose="02020603050405020304" pitchFamily="18" charset="0"/>
                <a:cs typeface="Times New Roman" panose="02020603050405020304" pitchFamily="18" charset="0"/>
              </a:rPr>
              <a:t> values unlike the leaky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and Parametric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functions with a straight line.</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3D0551-9B49-4C2C-A792-6DCE4B372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743200"/>
            <a:ext cx="7696200" cy="2971800"/>
          </a:xfrm>
          <a:prstGeom prst="rect">
            <a:avLst/>
          </a:prstGeom>
        </p:spPr>
      </p:pic>
    </p:spTree>
    <p:extLst>
      <p:ext uri="{BB962C8B-B14F-4D97-AF65-F5344CB8AC3E}">
        <p14:creationId xmlns:p14="http://schemas.microsoft.com/office/powerpoint/2010/main" val="3350303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fontScale="90000"/>
          </a:bodyPr>
          <a:lstStyle/>
          <a:p>
            <a:r>
              <a:rPr lang="en-GB" sz="3200" b="1" dirty="0">
                <a:latin typeface="Times New Roman" panose="02020603050405020304" pitchFamily="18" charset="0"/>
                <a:cs typeface="Times New Roman" panose="02020603050405020304" pitchFamily="18" charset="0"/>
              </a:rPr>
              <a:t>Exponential Linear Units (ELUs) Function</a:t>
            </a:r>
          </a:p>
        </p:txBody>
      </p:sp>
      <p:sp>
        <p:nvSpPr>
          <p:cNvPr id="3" name="Subtitle 2"/>
          <p:cNvSpPr>
            <a:spLocks noGrp="1"/>
          </p:cNvSpPr>
          <p:nvPr>
            <p:ph type="subTitle" idx="1"/>
          </p:nvPr>
        </p:nvSpPr>
        <p:spPr>
          <a:xfrm>
            <a:off x="495300" y="1295400"/>
            <a:ext cx="7924800" cy="5181600"/>
          </a:xfrm>
        </p:spPr>
        <p:txBody>
          <a:bodyPr>
            <a:normAutofit fontScale="77500" lnSpcReduction="20000"/>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 </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ELU becomes smooth slowly until its output equal to -α whereas RELU sharply </a:t>
            </a:r>
            <a:r>
              <a:rPr lang="en-GB" sz="2000" dirty="0" err="1">
                <a:solidFill>
                  <a:schemeClr val="tx1"/>
                </a:solidFill>
                <a:latin typeface="Times New Roman" panose="02020603050405020304" pitchFamily="18" charset="0"/>
                <a:cs typeface="Times New Roman" panose="02020603050405020304" pitchFamily="18" charset="0"/>
              </a:rPr>
              <a:t>smoothes</a:t>
            </a:r>
            <a:r>
              <a:rPr lang="en-GB" sz="2000"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Avoids dead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problem by introducing log curve for negative values of input. It helps the network nudge weights and biases in the right direction.</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Limitations: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increases the computational time because of the exponential operation included</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No learning of the ‘a’ value takes place</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Exploding gradient problem</a:t>
            </a: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74B32A-D161-40A4-A9F1-90CA818C5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61" y="1645024"/>
            <a:ext cx="7516274" cy="1783976"/>
          </a:xfrm>
          <a:prstGeom prst="rect">
            <a:avLst/>
          </a:prstGeom>
        </p:spPr>
      </p:pic>
    </p:spTree>
    <p:extLst>
      <p:ext uri="{BB962C8B-B14F-4D97-AF65-F5344CB8AC3E}">
        <p14:creationId xmlns:p14="http://schemas.microsoft.com/office/powerpoint/2010/main" val="610031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err="1">
                <a:latin typeface="Times New Roman" panose="02020603050405020304" pitchFamily="18" charset="0"/>
                <a:cs typeface="Times New Roman" panose="02020603050405020304" pitchFamily="18" charset="0"/>
              </a:rPr>
              <a:t>Softmax</a:t>
            </a:r>
            <a:r>
              <a:rPr lang="en-GB" sz="3200" b="1" dirty="0">
                <a:latin typeface="Times New Roman" panose="02020603050405020304" pitchFamily="18" charset="0"/>
                <a:cs typeface="Times New Roman" panose="02020603050405020304" pitchFamily="18" charset="0"/>
              </a:rPr>
              <a:t> Function</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a:t>
            </a:r>
            <a:r>
              <a:rPr lang="en-GB" sz="2000" dirty="0" err="1">
                <a:solidFill>
                  <a:schemeClr val="tx1"/>
                </a:solidFill>
                <a:latin typeface="Times New Roman" panose="02020603050405020304" pitchFamily="18" charset="0"/>
                <a:cs typeface="Times New Roman" panose="02020603050405020304" pitchFamily="18" charset="0"/>
              </a:rPr>
              <a:t>Softmax</a:t>
            </a:r>
            <a:r>
              <a:rPr lang="en-GB" sz="2000" dirty="0">
                <a:solidFill>
                  <a:schemeClr val="tx1"/>
                </a:solidFill>
                <a:latin typeface="Times New Roman" panose="02020603050405020304" pitchFamily="18" charset="0"/>
                <a:cs typeface="Times New Roman" panose="02020603050405020304" pitchFamily="18" charset="0"/>
              </a:rPr>
              <a:t> function is described as a combination of multiple </a:t>
            </a:r>
            <a:r>
              <a:rPr lang="en-GB" sz="2000" dirty="0" err="1">
                <a:solidFill>
                  <a:schemeClr val="tx1"/>
                </a:solidFill>
                <a:latin typeface="Times New Roman" panose="02020603050405020304" pitchFamily="18" charset="0"/>
                <a:cs typeface="Times New Roman" panose="02020603050405020304" pitchFamily="18" charset="0"/>
              </a:rPr>
              <a:t>sigmoids</a:t>
            </a:r>
            <a:r>
              <a:rPr lang="en-GB" sz="2000" dirty="0">
                <a:solidFill>
                  <a:schemeClr val="tx1"/>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calculates the relative probabilities. Similar to the sigmoid/logistic activation function, the SoftMax function returns the probability of each class.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is most commonly used as an activation function for the last layer of the neural network in the case of multi-class classification. </a:t>
            </a: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678071-98B6-4AD7-AFEE-6A3779C29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16" y="3733800"/>
            <a:ext cx="7297168" cy="2667000"/>
          </a:xfrm>
          <a:prstGeom prst="rect">
            <a:avLst/>
          </a:prstGeom>
        </p:spPr>
      </p:pic>
    </p:spTree>
    <p:extLst>
      <p:ext uri="{BB962C8B-B14F-4D97-AF65-F5344CB8AC3E}">
        <p14:creationId xmlns:p14="http://schemas.microsoft.com/office/powerpoint/2010/main" val="3567004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err="1">
                <a:latin typeface="Times New Roman" panose="02020603050405020304" pitchFamily="18" charset="0"/>
                <a:cs typeface="Times New Roman" panose="02020603050405020304" pitchFamily="18" charset="0"/>
              </a:rPr>
              <a:t>Softmax</a:t>
            </a:r>
            <a:r>
              <a:rPr lang="en-GB" sz="3200" b="1" dirty="0">
                <a:latin typeface="Times New Roman" panose="02020603050405020304" pitchFamily="18" charset="0"/>
                <a:cs typeface="Times New Roman" panose="02020603050405020304" pitchFamily="18" charset="0"/>
              </a:rPr>
              <a:t> Function</a:t>
            </a:r>
          </a:p>
        </p:txBody>
      </p:sp>
      <p:sp>
        <p:nvSpPr>
          <p:cNvPr id="3" name="Subtitle 2"/>
          <p:cNvSpPr>
            <a:spLocks noGrp="1"/>
          </p:cNvSpPr>
          <p:nvPr>
            <p:ph type="subTitle" idx="1"/>
          </p:nvPr>
        </p:nvSpPr>
        <p:spPr>
          <a:xfrm>
            <a:off x="495300" y="1295400"/>
            <a:ext cx="7924800" cy="5181600"/>
          </a:xfrm>
        </p:spPr>
        <p:txBody>
          <a:bodyPr>
            <a:normAutofit fontScale="85000" lnSpcReduction="20000"/>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Mathematically,</a:t>
            </a: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Example,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Assume that you have three classes, meaning that there would be three neurons in the output layer. Now, suppose that your output from the neurons is [1.8, 0.9, 0.68].</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Applying the </a:t>
            </a:r>
            <a:r>
              <a:rPr lang="en-GB" sz="2000" dirty="0" err="1">
                <a:solidFill>
                  <a:schemeClr val="tx1"/>
                </a:solidFill>
                <a:latin typeface="Times New Roman" panose="02020603050405020304" pitchFamily="18" charset="0"/>
                <a:cs typeface="Times New Roman" panose="02020603050405020304" pitchFamily="18" charset="0"/>
              </a:rPr>
              <a:t>softmax</a:t>
            </a:r>
            <a:r>
              <a:rPr lang="en-GB" sz="2000" dirty="0">
                <a:solidFill>
                  <a:schemeClr val="tx1"/>
                </a:solidFill>
                <a:latin typeface="Times New Roman" panose="02020603050405020304" pitchFamily="18" charset="0"/>
                <a:cs typeface="Times New Roman" panose="02020603050405020304" pitchFamily="18" charset="0"/>
              </a:rPr>
              <a:t> function over these values to give a probabilistic view will result in the following outcome: [0.58, 0.23, 0.19].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function returns 1 for the largest probability index while it returns 0 for the other two array indexes. Here, giving full weight to index 0 and no weight to index 1 and index 2. So the output would be the class corresponding to the 1st neuron(index 0) out of three.</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9F065B6-1144-4707-8687-70950F291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086600" cy="2362201"/>
          </a:xfrm>
          <a:prstGeom prst="rect">
            <a:avLst/>
          </a:prstGeom>
        </p:spPr>
      </p:pic>
    </p:spTree>
    <p:extLst>
      <p:ext uri="{BB962C8B-B14F-4D97-AF65-F5344CB8AC3E}">
        <p14:creationId xmlns:p14="http://schemas.microsoft.com/office/powerpoint/2010/main" val="194341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Swish Function</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It is a self-gated activation function developed by researchers at Google.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Swish consistently matches or outperforms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activation function on deep networks applied to various challenging domains such as image classification, machine translation etc.</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This function is bounded below but unbounded above i.e. Y approaches to a constant value as X approaches negative infinity but Y approaches to infinity as X approaches infinity.</a:t>
            </a: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71423E2-0F27-48B1-92D1-793580212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0"/>
            <a:ext cx="8267700" cy="2505450"/>
          </a:xfrm>
          <a:prstGeom prst="rect">
            <a:avLst/>
          </a:prstGeom>
        </p:spPr>
      </p:pic>
    </p:spTree>
    <p:extLst>
      <p:ext uri="{BB962C8B-B14F-4D97-AF65-F5344CB8AC3E}">
        <p14:creationId xmlns:p14="http://schemas.microsoft.com/office/powerpoint/2010/main" val="2856570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Swish Function</a:t>
            </a:r>
          </a:p>
        </p:txBody>
      </p:sp>
      <p:sp>
        <p:nvSpPr>
          <p:cNvPr id="3" name="Subtitle 2"/>
          <p:cNvSpPr>
            <a:spLocks noGrp="1"/>
          </p:cNvSpPr>
          <p:nvPr>
            <p:ph type="subTitle" idx="1"/>
          </p:nvPr>
        </p:nvSpPr>
        <p:spPr>
          <a:xfrm>
            <a:off x="495300" y="1295400"/>
            <a:ext cx="7924800" cy="5181600"/>
          </a:xfrm>
        </p:spPr>
        <p:txBody>
          <a:bodyPr>
            <a:normAutofit fontScale="85000" lnSpcReduction="20000"/>
          </a:bodyPr>
          <a:lstStyle/>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dirty="0">
                <a:solidFill>
                  <a:schemeClr val="tx1"/>
                </a:solidFill>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Swish is a smooth function that means that it does not abruptly change direction like </a:t>
            </a:r>
          </a:p>
          <a:p>
            <a:pPr marL="342900" indent="-342900" algn="just">
              <a:buFont typeface="Arial" panose="020B0604020202020204" pitchFamily="34" charset="0"/>
              <a:buChar char="•"/>
            </a:pP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does near x = 0. Rather, it smoothly bends from 0 towards values &lt; 0 and then upwards again.</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Small negative values were zeroed out in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activation function. However, those negative values may still be relevant for capturing patterns underlying the data. Large negative values are zeroed out for reasons of sparsity making it a win-win situation.</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swish function being non-monotonous enhances the expression of input data and weight to be learnt.</a:t>
            </a: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F989E2-A7DC-4FC6-B6D4-F1745A85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505700" cy="1752599"/>
          </a:xfrm>
          <a:prstGeom prst="rect">
            <a:avLst/>
          </a:prstGeom>
        </p:spPr>
      </p:pic>
    </p:spTree>
    <p:extLst>
      <p:ext uri="{BB962C8B-B14F-4D97-AF65-F5344CB8AC3E}">
        <p14:creationId xmlns:p14="http://schemas.microsoft.com/office/powerpoint/2010/main" val="69784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Graphical plot of ANN (Single)</a:t>
            </a:r>
          </a:p>
        </p:txBody>
      </p:sp>
      <p:pic>
        <p:nvPicPr>
          <p:cNvPr id="6" name="Picture 5">
            <a:extLst>
              <a:ext uri="{FF2B5EF4-FFF2-40B4-BE49-F238E27FC236}">
                <a16:creationId xmlns:a16="http://schemas.microsoft.com/office/drawing/2014/main" id="{5EB4DEDD-724A-4762-ABD9-ADFA7EDAE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442" y="1895261"/>
            <a:ext cx="6735115" cy="3067478"/>
          </a:xfrm>
          <a:prstGeom prst="rect">
            <a:avLst/>
          </a:prstGeom>
        </p:spPr>
      </p:pic>
    </p:spTree>
    <p:extLst>
      <p:ext uri="{BB962C8B-B14F-4D97-AF65-F5344CB8AC3E}">
        <p14:creationId xmlns:p14="http://schemas.microsoft.com/office/powerpoint/2010/main" val="2693493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fontScale="90000"/>
          </a:bodyPr>
          <a:lstStyle/>
          <a:p>
            <a:r>
              <a:rPr lang="en-GB" sz="3200" b="1" dirty="0">
                <a:latin typeface="Times New Roman" panose="02020603050405020304" pitchFamily="18" charset="0"/>
                <a:cs typeface="Times New Roman" panose="02020603050405020304" pitchFamily="18" charset="0"/>
              </a:rPr>
              <a:t>The Gaussian Error Linear Unit (GELU)</a:t>
            </a:r>
          </a:p>
        </p:txBody>
      </p:sp>
      <p:sp>
        <p:nvSpPr>
          <p:cNvPr id="3" name="Subtitle 2"/>
          <p:cNvSpPr>
            <a:spLocks noGrp="1"/>
          </p:cNvSpPr>
          <p:nvPr>
            <p:ph type="subTitle" idx="1"/>
          </p:nvPr>
        </p:nvSpPr>
        <p:spPr>
          <a:xfrm>
            <a:off x="495300" y="1295400"/>
            <a:ext cx="7924800" cy="5181600"/>
          </a:xfrm>
        </p:spPr>
        <p:txBody>
          <a:bodyPr>
            <a:normAutofit fontScale="62500" lnSpcReduction="20000"/>
          </a:bodyPr>
          <a:lstStyle/>
          <a:p>
            <a:pPr marL="457200" indent="-457200" algn="just">
              <a:buFont typeface="Arial" panose="020B0604020202020204" pitchFamily="34" charset="0"/>
              <a:buChar char="•"/>
            </a:pPr>
            <a:r>
              <a:rPr lang="en-GB" sz="2900" dirty="0">
                <a:solidFill>
                  <a:schemeClr val="tx1"/>
                </a:solidFill>
                <a:latin typeface="Times New Roman" panose="02020603050405020304" pitchFamily="18" charset="0"/>
                <a:cs typeface="Times New Roman" panose="02020603050405020304" pitchFamily="18" charset="0"/>
              </a:rPr>
              <a:t>The Gaussian Error Linear Unit (GELU) activation function is compatible with BERT, </a:t>
            </a:r>
            <a:r>
              <a:rPr lang="en-GB" sz="2900" dirty="0" err="1">
                <a:solidFill>
                  <a:schemeClr val="tx1"/>
                </a:solidFill>
                <a:latin typeface="Times New Roman" panose="02020603050405020304" pitchFamily="18" charset="0"/>
                <a:cs typeface="Times New Roman" panose="02020603050405020304" pitchFamily="18" charset="0"/>
              </a:rPr>
              <a:t>ROBERTa</a:t>
            </a:r>
            <a:r>
              <a:rPr lang="en-GB" sz="2900" dirty="0">
                <a:solidFill>
                  <a:schemeClr val="tx1"/>
                </a:solidFill>
                <a:latin typeface="Times New Roman" panose="02020603050405020304" pitchFamily="18" charset="0"/>
                <a:cs typeface="Times New Roman" panose="02020603050405020304" pitchFamily="18" charset="0"/>
              </a:rPr>
              <a:t>, ALBERT, and other top NLP models. This activation function is motivated by combining properties from dropout, </a:t>
            </a:r>
            <a:r>
              <a:rPr lang="en-GB" sz="2900" dirty="0" err="1">
                <a:solidFill>
                  <a:schemeClr val="tx1"/>
                </a:solidFill>
                <a:latin typeface="Times New Roman" panose="02020603050405020304" pitchFamily="18" charset="0"/>
                <a:cs typeface="Times New Roman" panose="02020603050405020304" pitchFamily="18" charset="0"/>
              </a:rPr>
              <a:t>zoneout</a:t>
            </a:r>
            <a:r>
              <a:rPr lang="en-GB" sz="2900" dirty="0">
                <a:solidFill>
                  <a:schemeClr val="tx1"/>
                </a:solidFill>
                <a:latin typeface="Times New Roman" panose="02020603050405020304" pitchFamily="18" charset="0"/>
                <a:cs typeface="Times New Roman" panose="02020603050405020304" pitchFamily="18" charset="0"/>
              </a:rPr>
              <a:t>, and </a:t>
            </a:r>
            <a:r>
              <a:rPr lang="en-GB" sz="2900" dirty="0" err="1">
                <a:solidFill>
                  <a:schemeClr val="tx1"/>
                </a:solidFill>
                <a:latin typeface="Times New Roman" panose="02020603050405020304" pitchFamily="18" charset="0"/>
                <a:cs typeface="Times New Roman" panose="02020603050405020304" pitchFamily="18" charset="0"/>
              </a:rPr>
              <a:t>ReLUs</a:t>
            </a:r>
            <a:r>
              <a:rPr lang="en-GB" sz="2900" dirty="0">
                <a:solidFill>
                  <a:schemeClr val="tx1"/>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GB" sz="2900" dirty="0" err="1">
                <a:solidFill>
                  <a:schemeClr val="tx1"/>
                </a:solidFill>
                <a:latin typeface="Times New Roman" panose="02020603050405020304" pitchFamily="18" charset="0"/>
                <a:cs typeface="Times New Roman" panose="02020603050405020304" pitchFamily="18" charset="0"/>
              </a:rPr>
              <a:t>ReLU</a:t>
            </a:r>
            <a:r>
              <a:rPr lang="en-GB" sz="2900" dirty="0">
                <a:solidFill>
                  <a:schemeClr val="tx1"/>
                </a:solidFill>
                <a:latin typeface="Times New Roman" panose="02020603050405020304" pitchFamily="18" charset="0"/>
                <a:cs typeface="Times New Roman" panose="02020603050405020304" pitchFamily="18" charset="0"/>
              </a:rPr>
              <a:t> and dropout together yield a neuron’s output. </a:t>
            </a:r>
            <a:r>
              <a:rPr lang="en-GB" sz="2900" dirty="0" err="1">
                <a:solidFill>
                  <a:schemeClr val="tx1"/>
                </a:solidFill>
                <a:latin typeface="Times New Roman" panose="02020603050405020304" pitchFamily="18" charset="0"/>
                <a:cs typeface="Times New Roman" panose="02020603050405020304" pitchFamily="18" charset="0"/>
              </a:rPr>
              <a:t>ReLU</a:t>
            </a:r>
            <a:r>
              <a:rPr lang="en-GB" sz="2900" dirty="0">
                <a:solidFill>
                  <a:schemeClr val="tx1"/>
                </a:solidFill>
                <a:latin typeface="Times New Roman" panose="02020603050405020304" pitchFamily="18" charset="0"/>
                <a:cs typeface="Times New Roman" panose="02020603050405020304" pitchFamily="18" charset="0"/>
              </a:rPr>
              <a:t> does it deterministically by multiplying the input by zero or one (depending upon the input value being positive or negative) and dropout stochastically multiplying by zero. </a:t>
            </a:r>
          </a:p>
          <a:p>
            <a:pPr marL="457200" indent="-457200" algn="just">
              <a:buFont typeface="Arial" panose="020B0604020202020204" pitchFamily="34" charset="0"/>
              <a:buChar char="•"/>
            </a:pPr>
            <a:r>
              <a:rPr lang="en-GB" sz="2900" dirty="0">
                <a:solidFill>
                  <a:schemeClr val="tx1"/>
                </a:solidFill>
                <a:latin typeface="Times New Roman" panose="02020603050405020304" pitchFamily="18" charset="0"/>
                <a:cs typeface="Times New Roman" panose="02020603050405020304" pitchFamily="18" charset="0"/>
              </a:rPr>
              <a:t>RNN </a:t>
            </a:r>
            <a:r>
              <a:rPr lang="en-GB" sz="2900" dirty="0" err="1">
                <a:solidFill>
                  <a:schemeClr val="tx1"/>
                </a:solidFill>
                <a:latin typeface="Times New Roman" panose="02020603050405020304" pitchFamily="18" charset="0"/>
                <a:cs typeface="Times New Roman" panose="02020603050405020304" pitchFamily="18" charset="0"/>
              </a:rPr>
              <a:t>regularizer</a:t>
            </a:r>
            <a:r>
              <a:rPr lang="en-GB" sz="2900" dirty="0">
                <a:solidFill>
                  <a:schemeClr val="tx1"/>
                </a:solidFill>
                <a:latin typeface="Times New Roman" panose="02020603050405020304" pitchFamily="18" charset="0"/>
                <a:cs typeface="Times New Roman" panose="02020603050405020304" pitchFamily="18" charset="0"/>
              </a:rPr>
              <a:t> called </a:t>
            </a:r>
            <a:r>
              <a:rPr lang="en-GB" sz="2900" dirty="0" err="1">
                <a:solidFill>
                  <a:schemeClr val="tx1"/>
                </a:solidFill>
                <a:latin typeface="Times New Roman" panose="02020603050405020304" pitchFamily="18" charset="0"/>
                <a:cs typeface="Times New Roman" panose="02020603050405020304" pitchFamily="18" charset="0"/>
              </a:rPr>
              <a:t>zoneout</a:t>
            </a:r>
            <a:r>
              <a:rPr lang="en-GB" sz="2900" dirty="0">
                <a:solidFill>
                  <a:schemeClr val="tx1"/>
                </a:solidFill>
                <a:latin typeface="Times New Roman" panose="02020603050405020304" pitchFamily="18" charset="0"/>
                <a:cs typeface="Times New Roman" panose="02020603050405020304" pitchFamily="18" charset="0"/>
              </a:rPr>
              <a:t> stochastically multiplies inputs by one. </a:t>
            </a:r>
          </a:p>
          <a:p>
            <a:pPr marL="457200" indent="-457200" algn="just">
              <a:buFont typeface="Arial" panose="020B0604020202020204" pitchFamily="34" charset="0"/>
              <a:buChar char="•"/>
            </a:pPr>
            <a:r>
              <a:rPr lang="en-GB" sz="2900" dirty="0">
                <a:solidFill>
                  <a:schemeClr val="tx1"/>
                </a:solidFill>
                <a:latin typeface="Times New Roman" panose="02020603050405020304" pitchFamily="18" charset="0"/>
                <a:cs typeface="Times New Roman" panose="02020603050405020304" pitchFamily="18" charset="0"/>
              </a:rPr>
              <a:t>We merge this functionality by multiplying the input by either zero or one which is stochastically determined and is dependent upon the input. We multiply the neuron input x by m ∼ Bernoulli(Φ(x)), where Φ(x) = P(X ≤x), X ∼ N (0, 1) is the cumulative distribution function of the standard normal distribution. </a:t>
            </a:r>
          </a:p>
          <a:p>
            <a:pPr marL="457200" indent="-457200" algn="just">
              <a:buFont typeface="Arial" panose="020B0604020202020204" pitchFamily="34" charset="0"/>
              <a:buChar char="•"/>
            </a:pPr>
            <a:r>
              <a:rPr lang="en-GB" sz="2900" dirty="0">
                <a:solidFill>
                  <a:schemeClr val="tx1"/>
                </a:solidFill>
                <a:latin typeface="Times New Roman" panose="02020603050405020304" pitchFamily="18" charset="0"/>
                <a:cs typeface="Times New Roman" panose="02020603050405020304" pitchFamily="18" charset="0"/>
              </a:rPr>
              <a:t>This distribution is chosen since neuron inputs tend to follow a normal distribution, especially with Batch Normalization.</a:t>
            </a:r>
          </a:p>
          <a:p>
            <a:pPr marL="457200" indent="-457200" algn="just">
              <a:buFont typeface="Arial" panose="020B0604020202020204" pitchFamily="34" charset="0"/>
              <a:buChar char="•"/>
            </a:pPr>
            <a:r>
              <a:rPr lang="en-GB" sz="2900" dirty="0">
                <a:solidFill>
                  <a:schemeClr val="tx1"/>
                </a:solidFill>
                <a:latin typeface="Times New Roman" panose="02020603050405020304" pitchFamily="18" charset="0"/>
                <a:cs typeface="Times New Roman" panose="02020603050405020304" pitchFamily="18" charset="0"/>
              </a:rPr>
              <a:t>GELU nonlinearity is better than </a:t>
            </a:r>
            <a:r>
              <a:rPr lang="en-GB" sz="2900" dirty="0" err="1">
                <a:solidFill>
                  <a:schemeClr val="tx1"/>
                </a:solidFill>
                <a:latin typeface="Times New Roman" panose="02020603050405020304" pitchFamily="18" charset="0"/>
                <a:cs typeface="Times New Roman" panose="02020603050405020304" pitchFamily="18" charset="0"/>
              </a:rPr>
              <a:t>ReLU</a:t>
            </a:r>
            <a:r>
              <a:rPr lang="en-GB" sz="2900" dirty="0">
                <a:solidFill>
                  <a:schemeClr val="tx1"/>
                </a:solidFill>
                <a:latin typeface="Times New Roman" panose="02020603050405020304" pitchFamily="18" charset="0"/>
                <a:cs typeface="Times New Roman" panose="02020603050405020304" pitchFamily="18" charset="0"/>
              </a:rPr>
              <a:t> and ELU activations and finds performance improvements across all tasks in domains of computer vision, natural language processing, and speech recognition.</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857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fontScale="90000"/>
          </a:bodyPr>
          <a:lstStyle/>
          <a:p>
            <a:r>
              <a:rPr lang="en-GB" sz="3200" b="1" dirty="0">
                <a:latin typeface="Times New Roman" panose="02020603050405020304" pitchFamily="18" charset="0"/>
                <a:cs typeface="Times New Roman" panose="02020603050405020304" pitchFamily="18" charset="0"/>
              </a:rPr>
              <a:t>The Gaussian Error Linear Unit (GELU)</a:t>
            </a:r>
          </a:p>
        </p:txBody>
      </p:sp>
      <p:sp>
        <p:nvSpPr>
          <p:cNvPr id="3" name="Subtitle 2"/>
          <p:cNvSpPr>
            <a:spLocks noGrp="1"/>
          </p:cNvSpPr>
          <p:nvPr>
            <p:ph type="subTitle" idx="1"/>
          </p:nvPr>
        </p:nvSpPr>
        <p:spPr>
          <a:xfrm>
            <a:off x="495300" y="1295400"/>
            <a:ext cx="7924800" cy="5181600"/>
          </a:xfrm>
        </p:spPr>
        <p:txBody>
          <a:bodyPr>
            <a:normAutofit/>
          </a:bodyPr>
          <a:lstStyle/>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r>
              <a:rPr lang="en-GB" sz="2000" dirty="0">
                <a:solidFill>
                  <a:schemeClr val="tx1"/>
                </a:solidFill>
                <a:latin typeface="Times New Roman" panose="02020603050405020304" pitchFamily="18" charset="0"/>
                <a:cs typeface="Times New Roman" panose="02020603050405020304" pitchFamily="18" charset="0"/>
              </a:rPr>
              <a:t>Mathematically,</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ABEC8E-9AE6-42AB-B434-EFD916352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05000"/>
            <a:ext cx="7162801" cy="1905000"/>
          </a:xfrm>
          <a:prstGeom prst="rect">
            <a:avLst/>
          </a:prstGeom>
        </p:spPr>
      </p:pic>
      <p:pic>
        <p:nvPicPr>
          <p:cNvPr id="8" name="Picture 7">
            <a:extLst>
              <a:ext uri="{FF2B5EF4-FFF2-40B4-BE49-F238E27FC236}">
                <a16:creationId xmlns:a16="http://schemas.microsoft.com/office/drawing/2014/main" id="{267C0D2A-BFCF-42E4-A673-879CCE84D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55" y="4419600"/>
            <a:ext cx="7888090" cy="1828801"/>
          </a:xfrm>
          <a:prstGeom prst="rect">
            <a:avLst/>
          </a:prstGeom>
        </p:spPr>
      </p:pic>
    </p:spTree>
    <p:extLst>
      <p:ext uri="{BB962C8B-B14F-4D97-AF65-F5344CB8AC3E}">
        <p14:creationId xmlns:p14="http://schemas.microsoft.com/office/powerpoint/2010/main" val="272572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Scaled Exponential Linear Unit (SELU)</a:t>
            </a:r>
          </a:p>
        </p:txBody>
      </p:sp>
      <p:sp>
        <p:nvSpPr>
          <p:cNvPr id="3" name="Subtitle 2"/>
          <p:cNvSpPr>
            <a:spLocks noGrp="1"/>
          </p:cNvSpPr>
          <p:nvPr>
            <p:ph type="subTitle" idx="1"/>
          </p:nvPr>
        </p:nvSpPr>
        <p:spPr>
          <a:xfrm>
            <a:off x="495300" y="1295400"/>
            <a:ext cx="7924800" cy="5181600"/>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SELU was defined in self-normalizing networks and takes care of internal normalization which means each layer preserves the mean and variance from the previous layers. SELU enables this normalization by adjusting the mean and variance.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SELU has both positive and negative values to shift the mean, which was impossible for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 activation function as it cannot output negative values.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Gradients can be used to adjust the variance. The activation function needs a region with a gradient larger than one to increase it.</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BFD843-5949-4692-8AC2-F1538FFC0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4343400"/>
            <a:ext cx="8039100" cy="2381710"/>
          </a:xfrm>
          <a:prstGeom prst="rect">
            <a:avLst/>
          </a:prstGeom>
        </p:spPr>
      </p:pic>
    </p:spTree>
    <p:extLst>
      <p:ext uri="{BB962C8B-B14F-4D97-AF65-F5344CB8AC3E}">
        <p14:creationId xmlns:p14="http://schemas.microsoft.com/office/powerpoint/2010/main" val="3128912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838200"/>
          </a:xfrm>
        </p:spPr>
        <p:txBody>
          <a:bodyPr>
            <a:normAutofit/>
          </a:bodyPr>
          <a:lstStyle/>
          <a:p>
            <a:r>
              <a:rPr lang="en-GB" sz="3200" b="1" dirty="0">
                <a:latin typeface="Times New Roman" panose="02020603050405020304" pitchFamily="18" charset="0"/>
                <a:cs typeface="Times New Roman" panose="02020603050405020304" pitchFamily="18" charset="0"/>
              </a:rPr>
              <a:t>Scaled Exponential Linear Unit (SELU)</a:t>
            </a:r>
          </a:p>
        </p:txBody>
      </p:sp>
      <p:sp>
        <p:nvSpPr>
          <p:cNvPr id="3" name="Subtitle 2"/>
          <p:cNvSpPr>
            <a:spLocks noGrp="1"/>
          </p:cNvSpPr>
          <p:nvPr>
            <p:ph type="subTitle" idx="1"/>
          </p:nvPr>
        </p:nvSpPr>
        <p:spPr>
          <a:xfrm>
            <a:off x="495300" y="1295400"/>
            <a:ext cx="7924800" cy="5181600"/>
          </a:xfrm>
        </p:spPr>
        <p:txBody>
          <a:bodyPr>
            <a:normAutofit/>
          </a:bodyPr>
          <a:lstStyle/>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SELU has values of alpha α and lambda λ predefined. </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Here’s the main advantage of SELU over </a:t>
            </a:r>
            <a:r>
              <a:rPr lang="en-GB" sz="2000" dirty="0" err="1">
                <a:solidFill>
                  <a:schemeClr val="tx1"/>
                </a:solidFill>
                <a:latin typeface="Times New Roman" panose="02020603050405020304" pitchFamily="18" charset="0"/>
                <a:cs typeface="Times New Roman" panose="02020603050405020304" pitchFamily="18" charset="0"/>
              </a:rPr>
              <a:t>ReLU</a:t>
            </a:r>
            <a:r>
              <a:rPr lang="en-GB" sz="2000"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Internal normalization is faster than external normalization, which means the network converges faster.</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SELU is a relatively newer activation function and needs more papers on architectures such as CNNs and RNNs, where it is comparatively explored.</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F25CE2-B0CE-42D1-9214-0E9923D16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828800"/>
            <a:ext cx="7849695" cy="1886213"/>
          </a:xfrm>
          <a:prstGeom prst="rect">
            <a:avLst/>
          </a:prstGeom>
        </p:spPr>
      </p:pic>
    </p:spTree>
    <p:extLst>
      <p:ext uri="{BB962C8B-B14F-4D97-AF65-F5344CB8AC3E}">
        <p14:creationId xmlns:p14="http://schemas.microsoft.com/office/powerpoint/2010/main" val="4069349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Types of Linear Activation Function</a:t>
            </a:r>
          </a:p>
        </p:txBody>
      </p:sp>
      <p:sp>
        <p:nvSpPr>
          <p:cNvPr id="3" name="Subtitle 2"/>
          <p:cNvSpPr>
            <a:spLocks noGrp="1"/>
          </p:cNvSpPr>
          <p:nvPr>
            <p:ph type="subTitle" idx="1"/>
          </p:nvPr>
        </p:nvSpPr>
        <p:spPr>
          <a:xfrm>
            <a:off x="495300" y="2274146"/>
            <a:ext cx="7924800" cy="4202853"/>
          </a:xfrm>
        </p:spPr>
        <p:txBody>
          <a:bodyPr>
            <a:normAutofit/>
          </a:bodyPr>
          <a:lstStyle/>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Neural Network Activation Functions: Cheat Sheet">
            <a:extLst>
              <a:ext uri="{FF2B5EF4-FFF2-40B4-BE49-F238E27FC236}">
                <a16:creationId xmlns:a16="http://schemas.microsoft.com/office/drawing/2014/main" id="{A20ACA6A-0364-4724-A464-2B24B1F14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039223"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67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Choosing of Right Activation Function</a:t>
            </a:r>
          </a:p>
        </p:txBody>
      </p:sp>
      <p:sp>
        <p:nvSpPr>
          <p:cNvPr id="3" name="Subtitle 2"/>
          <p:cNvSpPr>
            <a:spLocks noGrp="1"/>
          </p:cNvSpPr>
          <p:nvPr>
            <p:ph type="subTitle" idx="1"/>
          </p:nvPr>
        </p:nvSpPr>
        <p:spPr>
          <a:xfrm>
            <a:off x="495300" y="2274146"/>
            <a:ext cx="7924800" cy="4202853"/>
          </a:xfrm>
        </p:spPr>
        <p:txBody>
          <a:bodyPr>
            <a:normAutofit/>
          </a:bodyPr>
          <a:lstStyle/>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9F5126C-F46D-405A-8E2D-26394BB4AAB9}"/>
              </a:ext>
            </a:extLst>
          </p:cNvPr>
          <p:cNvSpPr/>
          <p:nvPr/>
        </p:nvSpPr>
        <p:spPr>
          <a:xfrm>
            <a:off x="723900" y="838200"/>
            <a:ext cx="7924800" cy="5909310"/>
          </a:xfrm>
          <a:prstGeom prst="rect">
            <a:avLst/>
          </a:prstGeom>
        </p:spPr>
        <p:txBody>
          <a:bodyPr wrap="square">
            <a:spAutoFit/>
          </a:bodyPr>
          <a:lstStyle/>
          <a:p>
            <a:pPr algn="just"/>
            <a:endParaRPr lang="en-GB" dirty="0">
              <a:latin typeface="var(--framer-blockquote-font-family, var(--framer-font-family, Inter, Inter Placeholder, sans-serif))"/>
            </a:endParaRPr>
          </a:p>
          <a:p>
            <a:pPr algn="just"/>
            <a:r>
              <a:rPr lang="en-GB" sz="2000" dirty="0">
                <a:latin typeface="Times New Roman" panose="02020603050405020304" pitchFamily="18" charset="0"/>
                <a:cs typeface="Times New Roman" panose="02020603050405020304" pitchFamily="18" charset="0"/>
              </a:rPr>
              <a:t>The needed matching activation function for output layer based on the type of prediction problem that are solving—specifically, the type of predicted variable. For example,</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As a rule of thumb, begin with using the </a:t>
            </a:r>
            <a:r>
              <a:rPr lang="en-GB" sz="2000" dirty="0" err="1">
                <a:latin typeface="Times New Roman" panose="02020603050405020304" pitchFamily="18" charset="0"/>
                <a:cs typeface="Times New Roman" panose="02020603050405020304" pitchFamily="18" charset="0"/>
              </a:rPr>
              <a:t>ReLU</a:t>
            </a:r>
            <a:r>
              <a:rPr lang="en-GB" sz="2000" dirty="0">
                <a:latin typeface="Times New Roman" panose="02020603050405020304" pitchFamily="18" charset="0"/>
                <a:cs typeface="Times New Roman" panose="02020603050405020304" pitchFamily="18" charset="0"/>
              </a:rPr>
              <a:t> activation function and then move over to other activation functions if </a:t>
            </a:r>
            <a:r>
              <a:rPr lang="en-GB" sz="2000" dirty="0" err="1">
                <a:latin typeface="Times New Roman" panose="02020603050405020304" pitchFamily="18" charset="0"/>
                <a:cs typeface="Times New Roman" panose="02020603050405020304" pitchFamily="18" charset="0"/>
              </a:rPr>
              <a:t>ReLU</a:t>
            </a:r>
            <a:r>
              <a:rPr lang="en-GB" sz="2000" dirty="0">
                <a:latin typeface="Times New Roman" panose="02020603050405020304" pitchFamily="18" charset="0"/>
                <a:cs typeface="Times New Roman" panose="02020603050405020304" pitchFamily="18" charset="0"/>
              </a:rPr>
              <a:t> doesn’t provide optimum results.</a:t>
            </a:r>
          </a:p>
          <a:p>
            <a:pPr marL="285750" indent="-285750" algn="just">
              <a:buFont typeface="Arial" panose="020B0604020202020204" pitchFamily="34" charset="0"/>
              <a:buChar char="•"/>
            </a:pPr>
            <a:r>
              <a:rPr lang="en-GB" sz="2000" dirty="0" err="1">
                <a:solidFill>
                  <a:srgbClr val="000000"/>
                </a:solidFill>
                <a:latin typeface="Times New Roman" panose="02020603050405020304" pitchFamily="18" charset="0"/>
                <a:cs typeface="Times New Roman" panose="02020603050405020304" pitchFamily="18" charset="0"/>
              </a:rPr>
              <a:t>ReLU</a:t>
            </a:r>
            <a:r>
              <a:rPr lang="en-GB" sz="2000" dirty="0">
                <a:solidFill>
                  <a:srgbClr val="000000"/>
                </a:solidFill>
                <a:latin typeface="Times New Roman" panose="02020603050405020304" pitchFamily="18" charset="0"/>
                <a:cs typeface="Times New Roman" panose="02020603050405020304" pitchFamily="18" charset="0"/>
              </a:rPr>
              <a:t> activation function should only be used in the hidden layers.</a:t>
            </a:r>
          </a:p>
          <a:p>
            <a:pPr marL="285750" indent="-285750" algn="just">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Sigmoid/Logistic and Tanh functions should not be used in hidden layers as they make the model more susceptible to problems during training (due to vanishing gradients).</a:t>
            </a:r>
          </a:p>
          <a:p>
            <a:pPr marL="285750" indent="-285750" algn="just">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Swish function is used in neural networks having a depth greater than 40 layers.</a:t>
            </a:r>
          </a:p>
          <a:p>
            <a:pPr marL="285750" indent="-285750" algn="just">
              <a:buFont typeface="Arial" panose="020B0604020202020204" pitchFamily="34" charset="0"/>
              <a:buChar char="•"/>
            </a:pPr>
            <a:r>
              <a:rPr lang="en-GB" sz="2000" b="1" dirty="0">
                <a:solidFill>
                  <a:srgbClr val="000000"/>
                </a:solidFill>
                <a:latin typeface="Times New Roman" panose="02020603050405020304" pitchFamily="18" charset="0"/>
                <a:cs typeface="Times New Roman" panose="02020603050405020304" pitchFamily="18" charset="0"/>
              </a:rPr>
              <a:t>Regression </a:t>
            </a:r>
            <a:r>
              <a:rPr lang="en-GB" sz="2000" dirty="0">
                <a:solidFill>
                  <a:srgbClr val="000000"/>
                </a:solidFill>
                <a:latin typeface="Times New Roman" panose="02020603050405020304" pitchFamily="18" charset="0"/>
                <a:cs typeface="Times New Roman" panose="02020603050405020304" pitchFamily="18" charset="0"/>
              </a:rPr>
              <a:t>- Linear Activation Function</a:t>
            </a:r>
          </a:p>
          <a:p>
            <a:pPr marL="285750" indent="-285750" algn="just">
              <a:buFont typeface="Arial" panose="020B0604020202020204" pitchFamily="34" charset="0"/>
              <a:buChar char="•"/>
            </a:pPr>
            <a:r>
              <a:rPr lang="en-GB" sz="2000" b="1" dirty="0">
                <a:solidFill>
                  <a:srgbClr val="000000"/>
                </a:solidFill>
                <a:latin typeface="Times New Roman" panose="02020603050405020304" pitchFamily="18" charset="0"/>
                <a:cs typeface="Times New Roman" panose="02020603050405020304" pitchFamily="18" charset="0"/>
              </a:rPr>
              <a:t>Binary Classification</a:t>
            </a:r>
            <a:r>
              <a:rPr lang="en-GB" sz="2000" dirty="0">
                <a:solidFill>
                  <a:srgbClr val="000000"/>
                </a:solidFill>
                <a:latin typeface="Times New Roman" panose="02020603050405020304" pitchFamily="18" charset="0"/>
                <a:cs typeface="Times New Roman" panose="02020603050405020304" pitchFamily="18" charset="0"/>
              </a:rPr>
              <a:t>—Sigmoid/Logistic Activation Function</a:t>
            </a:r>
          </a:p>
          <a:p>
            <a:pPr marL="285750" indent="-285750" algn="just">
              <a:buFont typeface="Arial" panose="020B0604020202020204" pitchFamily="34" charset="0"/>
              <a:buChar char="•"/>
            </a:pPr>
            <a:r>
              <a:rPr lang="en-GB" sz="2000" b="1" dirty="0">
                <a:solidFill>
                  <a:srgbClr val="000000"/>
                </a:solidFill>
                <a:latin typeface="Times New Roman" panose="02020603050405020304" pitchFamily="18" charset="0"/>
                <a:cs typeface="Times New Roman" panose="02020603050405020304" pitchFamily="18" charset="0"/>
              </a:rPr>
              <a:t>Multiclass Classification</a:t>
            </a:r>
            <a:r>
              <a:rPr lang="en-GB" sz="2000" dirty="0">
                <a:solidFill>
                  <a:srgbClr val="000000"/>
                </a:solidFill>
                <a:latin typeface="Times New Roman" panose="02020603050405020304" pitchFamily="18" charset="0"/>
                <a:cs typeface="Times New Roman" panose="02020603050405020304" pitchFamily="18" charset="0"/>
              </a:rPr>
              <a:t>—</a:t>
            </a:r>
            <a:r>
              <a:rPr lang="en-GB" sz="2000" dirty="0" err="1">
                <a:solidFill>
                  <a:srgbClr val="000000"/>
                </a:solidFill>
                <a:latin typeface="Times New Roman" panose="02020603050405020304" pitchFamily="18" charset="0"/>
                <a:cs typeface="Times New Roman" panose="02020603050405020304" pitchFamily="18" charset="0"/>
              </a:rPr>
              <a:t>Softmax</a:t>
            </a:r>
            <a:endParaRPr lang="en-GB" sz="20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b="1" dirty="0">
                <a:solidFill>
                  <a:srgbClr val="000000"/>
                </a:solidFill>
                <a:latin typeface="Times New Roman" panose="02020603050405020304" pitchFamily="18" charset="0"/>
                <a:cs typeface="Times New Roman" panose="02020603050405020304" pitchFamily="18" charset="0"/>
              </a:rPr>
              <a:t>Multilabel Classification</a:t>
            </a:r>
            <a:r>
              <a:rPr lang="en-GB" sz="2000" dirty="0">
                <a:solidFill>
                  <a:srgbClr val="000000"/>
                </a:solidFill>
                <a:latin typeface="Times New Roman" panose="02020603050405020304" pitchFamily="18" charset="0"/>
                <a:cs typeface="Times New Roman" panose="02020603050405020304" pitchFamily="18" charset="0"/>
              </a:rPr>
              <a:t>—Sigmoid</a:t>
            </a:r>
          </a:p>
          <a:p>
            <a:pPr marL="285750" indent="-285750" algn="just">
              <a:buFont typeface="Arial" panose="020B0604020202020204" pitchFamily="34" charset="0"/>
              <a:buChar char="•"/>
            </a:pPr>
            <a:r>
              <a:rPr lang="en-GB" sz="2000" b="1" dirty="0">
                <a:solidFill>
                  <a:srgbClr val="000000"/>
                </a:solidFill>
                <a:latin typeface="Times New Roman" panose="02020603050405020304" pitchFamily="18" charset="0"/>
                <a:cs typeface="Times New Roman" panose="02020603050405020304" pitchFamily="18" charset="0"/>
              </a:rPr>
              <a:t>Convolutional Neural Network (CNN)</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err="1">
                <a:solidFill>
                  <a:srgbClr val="000000"/>
                </a:solidFill>
                <a:latin typeface="Times New Roman" panose="02020603050405020304" pitchFamily="18" charset="0"/>
                <a:cs typeface="Times New Roman" panose="02020603050405020304" pitchFamily="18" charset="0"/>
              </a:rPr>
              <a:t>ReLU</a:t>
            </a:r>
            <a:r>
              <a:rPr lang="en-GB" sz="2000" dirty="0">
                <a:solidFill>
                  <a:srgbClr val="000000"/>
                </a:solidFill>
                <a:latin typeface="Times New Roman" panose="02020603050405020304" pitchFamily="18" charset="0"/>
                <a:cs typeface="Times New Roman" panose="02020603050405020304" pitchFamily="18" charset="0"/>
              </a:rPr>
              <a:t> activation function.</a:t>
            </a:r>
          </a:p>
          <a:p>
            <a:pPr marL="285750" indent="-285750" algn="just">
              <a:buFont typeface="Arial" panose="020B0604020202020204" pitchFamily="34" charset="0"/>
              <a:buChar char="•"/>
            </a:pPr>
            <a:r>
              <a:rPr lang="en-GB" sz="2000" b="1" dirty="0">
                <a:solidFill>
                  <a:srgbClr val="0000FF"/>
                </a:solidFill>
                <a:latin typeface="Times New Roman" panose="02020603050405020304" pitchFamily="18" charset="0"/>
                <a:cs typeface="Times New Roman" panose="02020603050405020304" pitchFamily="18" charset="0"/>
              </a:rPr>
              <a:t>Recurrent </a:t>
            </a:r>
            <a:r>
              <a:rPr lang="en-GB" sz="2000" b="1" dirty="0">
                <a:latin typeface="Times New Roman" panose="02020603050405020304" pitchFamily="18" charset="0"/>
                <a:cs typeface="Times New Roman" panose="02020603050405020304" pitchFamily="18" charset="0"/>
              </a:rPr>
              <a:t>Neural Network</a:t>
            </a:r>
            <a:r>
              <a:rPr lang="en-GB" sz="2000" dirty="0">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Tanh and/or Sigmoid activation function.</a:t>
            </a:r>
            <a:endParaRPr lang="en-GB"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345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Weights in Neural Networks</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94085"/>
          </a:xfrm>
          <a:prstGeom prst="rect">
            <a:avLst/>
          </a:prstGeom>
        </p:spPr>
        <p:txBody>
          <a:bodyPr wrap="square">
            <a:spAutoFit/>
          </a:bodyPr>
          <a:lstStyle/>
          <a:p>
            <a:pPr marL="285750" indent="-285750" algn="just" fontAlgn="base">
              <a:buFont typeface="Arial" panose="020B0604020202020204" pitchFamily="34" charset="0"/>
              <a:buChar char="•"/>
            </a:pPr>
            <a:r>
              <a:rPr lang="en-GB" sz="2000" dirty="0">
                <a:solidFill>
                  <a:srgbClr val="273239"/>
                </a:solidFill>
                <a:latin typeface="Times New Roman" panose="02020603050405020304" pitchFamily="18" charset="0"/>
                <a:cs typeface="Times New Roman" panose="02020603050405020304" pitchFamily="18" charset="0"/>
              </a:rPr>
              <a:t>Weights are numerical values associated with the connections between neurons. They determine the strength of these connections and, in turn, the influence that one neuron's output has on another neuron's input. Think of weights as the coefficients that adjust the impact of incoming data. They can increase or decrease the importance of specific information.</a:t>
            </a:r>
          </a:p>
          <a:p>
            <a:pPr marL="285750" indent="-285750" algn="just" fontAlgn="base">
              <a:buFont typeface="Arial" panose="020B0604020202020204" pitchFamily="34" charset="0"/>
              <a:buChar char="•"/>
            </a:pPr>
            <a:r>
              <a:rPr lang="en-GB" sz="2000" dirty="0">
                <a:solidFill>
                  <a:srgbClr val="273239"/>
                </a:solidFill>
                <a:latin typeface="Times New Roman" panose="02020603050405020304" pitchFamily="18" charset="0"/>
                <a:cs typeface="Times New Roman" panose="02020603050405020304" pitchFamily="18" charset="0"/>
              </a:rPr>
              <a:t>During the training phase of a neural network, these weights are adjusted iteratively to minimize the difference between the network's predictions and the actual outcomes. This process is akin to fine-tuning the network's ability to make accurate predictions.</a:t>
            </a:r>
          </a:p>
          <a:p>
            <a:pPr marL="285750" indent="-285750" algn="just" fontAlgn="base">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Example: Suppose to building a neural network to recognize handwritten digits. Each pixel in an image of a digit can be considered an input to the network. The weights associated with each pixel determine how much importance the network places on that pixel when making a decision about which digit is represented in the image.</a:t>
            </a:r>
          </a:p>
          <a:p>
            <a:pPr marL="285750" indent="-285750" algn="just" fontAlgn="base">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As the network learns from a dataset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digits, it adjusts these weights to give more significance to pixels that are highly correlated with the correct digit and less significance to pixels that are less relevant. Over time, the network learns to recognize patterns in the data and make accurate predictions.</a:t>
            </a:r>
          </a:p>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spTree>
    <p:extLst>
      <p:ext uri="{BB962C8B-B14F-4D97-AF65-F5344CB8AC3E}">
        <p14:creationId xmlns:p14="http://schemas.microsoft.com/office/powerpoint/2010/main" val="2036270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Biases in Neural Networks</a:t>
            </a:r>
          </a:p>
        </p:txBody>
      </p:sp>
      <p:sp>
        <p:nvSpPr>
          <p:cNvPr id="3" name="Subtitle 2"/>
          <p:cNvSpPr>
            <a:spLocks noGrp="1"/>
          </p:cNvSpPr>
          <p:nvPr>
            <p:ph type="subTitle" idx="1"/>
          </p:nvPr>
        </p:nvSpPr>
        <p:spPr>
          <a:xfrm>
            <a:off x="495300" y="965298"/>
            <a:ext cx="7924800" cy="5511701"/>
          </a:xfrm>
        </p:spPr>
        <p:txBody>
          <a:bodyPr>
            <a:normAutofit fontScale="77500" lnSpcReduction="20000"/>
          </a:bodyPr>
          <a:lstStyle/>
          <a:p>
            <a:pPr marL="457200" indent="-457200" algn="just" fontAlgn="base">
              <a:buFont typeface="Arial" panose="020B0604020202020204" pitchFamily="34" charset="0"/>
              <a:buChar char="•"/>
            </a:pPr>
            <a:r>
              <a:rPr lang="en-GB" sz="2600" dirty="0">
                <a:solidFill>
                  <a:schemeClr val="tx1"/>
                </a:solidFill>
                <a:latin typeface="Times New Roman" panose="02020603050405020304" pitchFamily="18" charset="0"/>
                <a:cs typeface="Times New Roman" panose="02020603050405020304" pitchFamily="18" charset="0"/>
              </a:rPr>
              <a:t>Biases provide a critical </a:t>
            </a:r>
            <a:r>
              <a:rPr lang="en-GB" sz="2600" b="1" dirty="0">
                <a:solidFill>
                  <a:schemeClr val="tx1"/>
                </a:solidFill>
                <a:latin typeface="Times New Roman" panose="02020603050405020304" pitchFamily="18" charset="0"/>
                <a:cs typeface="Times New Roman" panose="02020603050405020304" pitchFamily="18" charset="0"/>
              </a:rPr>
              <a:t>additional layer of flexibility</a:t>
            </a:r>
            <a:r>
              <a:rPr lang="en-GB" sz="2600" dirty="0">
                <a:solidFill>
                  <a:schemeClr val="tx1"/>
                </a:solidFill>
                <a:latin typeface="Times New Roman" panose="02020603050405020304" pitchFamily="18" charset="0"/>
                <a:cs typeface="Times New Roman" panose="02020603050405020304" pitchFamily="18" charset="0"/>
              </a:rPr>
              <a:t> to neural networks. Biases are essentially constants associated with each neuron. Unlike weights, biases are not connected to specific inputs but are added to the neuron's output.</a:t>
            </a:r>
          </a:p>
          <a:p>
            <a:pPr marL="457200" indent="-457200" algn="just" fontAlgn="base">
              <a:buFont typeface="Arial" panose="020B0604020202020204" pitchFamily="34" charset="0"/>
              <a:buChar char="•"/>
            </a:pPr>
            <a:r>
              <a:rPr lang="en-GB" sz="2600" dirty="0">
                <a:solidFill>
                  <a:schemeClr val="tx1"/>
                </a:solidFill>
                <a:latin typeface="Times New Roman" panose="02020603050405020304" pitchFamily="18" charset="0"/>
                <a:cs typeface="Times New Roman" panose="02020603050405020304" pitchFamily="18" charset="0"/>
              </a:rPr>
              <a:t>Biases serve as a form of offset or threshold, allowing neurons to activate even when the weighted sum of their inputs is not sufficient on its own. They introduce a level of adaptability that ensures the network can learn and make predictions effectively.</a:t>
            </a:r>
          </a:p>
          <a:p>
            <a:pPr marL="457200" indent="-457200" algn="just" fontAlgn="base">
              <a:buFont typeface="Arial" panose="020B0604020202020204" pitchFamily="34" charset="0"/>
              <a:buChar char="•"/>
            </a:pPr>
            <a:r>
              <a:rPr lang="en-GB" sz="2600" dirty="0">
                <a:solidFill>
                  <a:schemeClr val="tx1"/>
                </a:solidFill>
                <a:latin typeface="Times New Roman" panose="02020603050405020304" pitchFamily="18" charset="0"/>
                <a:cs typeface="Times New Roman" panose="02020603050405020304" pitchFamily="18" charset="0"/>
              </a:rPr>
              <a:t>Example: Imagine a neuron that processes the brightness of an image pixel. Without a bias, this neuron might only activate when the pixel's brightness is exactly at a certain threshold. However, by introducing a bias, you allow the neuron to activate even when the brightness is slightly below or above the threshold.</a:t>
            </a:r>
          </a:p>
          <a:p>
            <a:pPr marL="457200" indent="-457200" algn="just" fontAlgn="base">
              <a:buFont typeface="Arial" panose="020B0604020202020204" pitchFamily="34" charset="0"/>
              <a:buChar char="•"/>
            </a:pPr>
            <a:r>
              <a:rPr lang="en-GB" sz="2600" dirty="0">
                <a:solidFill>
                  <a:schemeClr val="tx1"/>
                </a:solidFill>
                <a:latin typeface="Times New Roman" panose="02020603050405020304" pitchFamily="18" charset="0"/>
                <a:cs typeface="Times New Roman" panose="02020603050405020304" pitchFamily="18" charset="0"/>
              </a:rPr>
              <a:t>This flexibility is crucial because real-world data is rarely perfectly aligned with specific thresholds. Biases enable neurons to activate in response to various input conditions, making neural networks more robust and capable of handling complex patterns.</a:t>
            </a:r>
          </a:p>
          <a:p>
            <a:pPr marL="457200" indent="-457200" algn="just" fontAlgn="base">
              <a:buFont typeface="Arial" panose="020B0604020202020204" pitchFamily="34" charset="0"/>
              <a:buChar char="•"/>
            </a:pPr>
            <a:r>
              <a:rPr lang="en-GB" sz="2600" dirty="0">
                <a:solidFill>
                  <a:schemeClr val="tx1"/>
                </a:solidFill>
                <a:latin typeface="Times New Roman" panose="02020603050405020304" pitchFamily="18" charset="0"/>
                <a:cs typeface="Times New Roman" panose="02020603050405020304" pitchFamily="18" charset="0"/>
              </a:rPr>
              <a:t>During training, biases are also adjusted to optimize the network's performance. They can be thought of as fine-tuning parameters that help the network fit the data better.</a:t>
            </a:r>
          </a:p>
          <a:p>
            <a:pPr algn="just" fontAlgn="base"/>
            <a:endParaRPr lang="en-GB" sz="2000" dirty="0">
              <a:solidFill>
                <a:schemeClr val="tx1"/>
              </a:solidFill>
              <a:latin typeface="Times New Roman" panose="02020603050405020304" pitchFamily="18" charset="0"/>
              <a:cs typeface="Times New Roman" panose="02020603050405020304" pitchFamily="18" charset="0"/>
            </a:endParaRPr>
          </a:p>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spTree>
    <p:extLst>
      <p:ext uri="{BB962C8B-B14F-4D97-AF65-F5344CB8AC3E}">
        <p14:creationId xmlns:p14="http://schemas.microsoft.com/office/powerpoint/2010/main" val="1610397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Estimated model</a:t>
            </a:r>
          </a:p>
        </p:txBody>
      </p:sp>
      <p:sp>
        <p:nvSpPr>
          <p:cNvPr id="3" name="Subtitle 2"/>
          <p:cNvSpPr>
            <a:spLocks noGrp="1"/>
          </p:cNvSpPr>
          <p:nvPr>
            <p:ph type="subTitle" idx="1"/>
          </p:nvPr>
        </p:nvSpPr>
        <p:spPr>
          <a:xfrm>
            <a:off x="495300" y="965298"/>
            <a:ext cx="7924800" cy="5511701"/>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After completing all the process using input variables, weights, adding bias, finding appropriate activation function, then finally find out estimated model.</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After finding estimated model then do validity check.</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And then forecast the results.</a:t>
            </a: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output results may be classification, regression or clustering etc.</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spTree>
    <p:extLst>
      <p:ext uri="{BB962C8B-B14F-4D97-AF65-F5344CB8AC3E}">
        <p14:creationId xmlns:p14="http://schemas.microsoft.com/office/powerpoint/2010/main" val="1197997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Just as an estimation of regression </a:t>
            </a:r>
            <a:r>
              <a:rPr lang="en-GB" sz="2000" dirty="0" err="1">
                <a:solidFill>
                  <a:schemeClr val="tx1"/>
                </a:solidFill>
                <a:latin typeface="Times New Roman" panose="02020603050405020304" pitchFamily="18" charset="0"/>
                <a:cs typeface="Times New Roman" panose="02020603050405020304" pitchFamily="18" charset="0"/>
              </a:rPr>
              <a:t>coe</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cients</a:t>
            </a:r>
            <a:r>
              <a:rPr lang="en-GB" sz="2000" dirty="0">
                <a:solidFill>
                  <a:schemeClr val="tx1"/>
                </a:solidFill>
                <a:latin typeface="Times New Roman" panose="02020603050405020304" pitchFamily="18" charset="0"/>
                <a:cs typeface="Times New Roman" panose="02020603050405020304" pitchFamily="18" charset="0"/>
              </a:rPr>
              <a:t> using ordinary least squares, the weights in an ANN must be estimated. While there are several methods of training a network, the most successful and widely used is the feedforward, backpropagation method.</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The method of propagating information about errors at the output layers back to hidden layers was discovered in the mid-1970s, but this method was either unknown or ignored. It was rediscovered in the 1980s and the method termed backpropagation was re ned and publicized by </a:t>
            </a:r>
            <a:r>
              <a:rPr lang="en-GB" sz="2000" dirty="0" err="1">
                <a:solidFill>
                  <a:schemeClr val="tx1"/>
                </a:solidFill>
                <a:latin typeface="Times New Roman" panose="02020603050405020304" pitchFamily="18" charset="0"/>
                <a:cs typeface="Times New Roman" panose="02020603050405020304" pitchFamily="18" charset="0"/>
              </a:rPr>
              <a:t>Devid</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Rumelhart</a:t>
            </a:r>
            <a:r>
              <a:rPr lang="en-GB" sz="2000" dirty="0">
                <a:solidFill>
                  <a:schemeClr val="tx1"/>
                </a:solidFill>
                <a:latin typeface="Times New Roman" panose="02020603050405020304" pitchFamily="18" charset="0"/>
                <a:cs typeface="Times New Roman" panose="02020603050405020304" pitchFamily="18" charset="0"/>
              </a:rPr>
              <a:t> and James McClelland (1986)</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spTree>
    <p:extLst>
      <p:ext uri="{BB962C8B-B14F-4D97-AF65-F5344CB8AC3E}">
        <p14:creationId xmlns:p14="http://schemas.microsoft.com/office/powerpoint/2010/main" val="166557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Graphical plot of ANN (Single)</a:t>
            </a: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grpSp>
        <p:nvGrpSpPr>
          <p:cNvPr id="5" name="Group 25">
            <a:extLst>
              <a:ext uri="{FF2B5EF4-FFF2-40B4-BE49-F238E27FC236}">
                <a16:creationId xmlns:a16="http://schemas.microsoft.com/office/drawing/2014/main" id="{F3CD43CC-177E-4080-B1B4-835DABBF36EA}"/>
              </a:ext>
            </a:extLst>
          </p:cNvPr>
          <p:cNvGrpSpPr>
            <a:grpSpLocks/>
          </p:cNvGrpSpPr>
          <p:nvPr/>
        </p:nvGrpSpPr>
        <p:grpSpPr bwMode="auto">
          <a:xfrm>
            <a:off x="1042988" y="2286001"/>
            <a:ext cx="7262812" cy="2362200"/>
            <a:chOff x="657" y="1434"/>
            <a:chExt cx="3357" cy="1633"/>
          </a:xfrm>
        </p:grpSpPr>
        <p:sp>
          <p:nvSpPr>
            <p:cNvPr id="7" name="Oval 4">
              <a:extLst>
                <a:ext uri="{FF2B5EF4-FFF2-40B4-BE49-F238E27FC236}">
                  <a16:creationId xmlns:a16="http://schemas.microsoft.com/office/drawing/2014/main" id="{D6946365-5CF8-40B0-9BC0-F5FC44AFB5AD}"/>
                </a:ext>
              </a:extLst>
            </p:cNvPr>
            <p:cNvSpPr>
              <a:spLocks noChangeArrowheads="1"/>
            </p:cNvSpPr>
            <p:nvPr/>
          </p:nvSpPr>
          <p:spPr bwMode="auto">
            <a:xfrm>
              <a:off x="1247" y="1480"/>
              <a:ext cx="499" cy="4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Oval 5">
              <a:extLst>
                <a:ext uri="{FF2B5EF4-FFF2-40B4-BE49-F238E27FC236}">
                  <a16:creationId xmlns:a16="http://schemas.microsoft.com/office/drawing/2014/main" id="{4EBF9803-F26E-4EF4-8D41-F26C8733B3C4}"/>
                </a:ext>
              </a:extLst>
            </p:cNvPr>
            <p:cNvSpPr>
              <a:spLocks noChangeArrowheads="1"/>
            </p:cNvSpPr>
            <p:nvPr/>
          </p:nvSpPr>
          <p:spPr bwMode="auto">
            <a:xfrm>
              <a:off x="1292" y="2614"/>
              <a:ext cx="499" cy="4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 name="Line 6">
              <a:extLst>
                <a:ext uri="{FF2B5EF4-FFF2-40B4-BE49-F238E27FC236}">
                  <a16:creationId xmlns:a16="http://schemas.microsoft.com/office/drawing/2014/main" id="{3C097991-83A5-4132-9E3C-0F7E30488E5E}"/>
                </a:ext>
              </a:extLst>
            </p:cNvPr>
            <p:cNvSpPr>
              <a:spLocks noChangeShapeType="1"/>
            </p:cNvSpPr>
            <p:nvPr/>
          </p:nvSpPr>
          <p:spPr bwMode="auto">
            <a:xfrm>
              <a:off x="657" y="1661"/>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7">
              <a:extLst>
                <a:ext uri="{FF2B5EF4-FFF2-40B4-BE49-F238E27FC236}">
                  <a16:creationId xmlns:a16="http://schemas.microsoft.com/office/drawing/2014/main" id="{282EDC44-1A8B-410B-B8B7-D3920046BF3E}"/>
                </a:ext>
              </a:extLst>
            </p:cNvPr>
            <p:cNvSpPr>
              <a:spLocks noChangeShapeType="1"/>
            </p:cNvSpPr>
            <p:nvPr/>
          </p:nvSpPr>
          <p:spPr bwMode="auto">
            <a:xfrm>
              <a:off x="703" y="2840"/>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8">
              <a:extLst>
                <a:ext uri="{FF2B5EF4-FFF2-40B4-BE49-F238E27FC236}">
                  <a16:creationId xmlns:a16="http://schemas.microsoft.com/office/drawing/2014/main" id="{3C6CA6DE-2F1D-4B16-9E07-C2D3E71E728B}"/>
                </a:ext>
              </a:extLst>
            </p:cNvPr>
            <p:cNvSpPr>
              <a:spLocks noChangeArrowheads="1"/>
            </p:cNvSpPr>
            <p:nvPr/>
          </p:nvSpPr>
          <p:spPr bwMode="auto">
            <a:xfrm>
              <a:off x="2699" y="2069"/>
              <a:ext cx="499" cy="4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 name="Line 9">
              <a:extLst>
                <a:ext uri="{FF2B5EF4-FFF2-40B4-BE49-F238E27FC236}">
                  <a16:creationId xmlns:a16="http://schemas.microsoft.com/office/drawing/2014/main" id="{1F5DB973-1D71-46D1-8182-84CD71643F4E}"/>
                </a:ext>
              </a:extLst>
            </p:cNvPr>
            <p:cNvSpPr>
              <a:spLocks noChangeShapeType="1"/>
            </p:cNvSpPr>
            <p:nvPr/>
          </p:nvSpPr>
          <p:spPr bwMode="auto">
            <a:xfrm>
              <a:off x="3198" y="2296"/>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0">
              <a:extLst>
                <a:ext uri="{FF2B5EF4-FFF2-40B4-BE49-F238E27FC236}">
                  <a16:creationId xmlns:a16="http://schemas.microsoft.com/office/drawing/2014/main" id="{C6045EC5-583E-4F8F-A027-676C5A257F7C}"/>
                </a:ext>
              </a:extLst>
            </p:cNvPr>
            <p:cNvSpPr>
              <a:spLocks noChangeShapeType="1"/>
            </p:cNvSpPr>
            <p:nvPr/>
          </p:nvSpPr>
          <p:spPr bwMode="auto">
            <a:xfrm>
              <a:off x="1746" y="1706"/>
              <a:ext cx="998"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1">
              <a:extLst>
                <a:ext uri="{FF2B5EF4-FFF2-40B4-BE49-F238E27FC236}">
                  <a16:creationId xmlns:a16="http://schemas.microsoft.com/office/drawing/2014/main" id="{D939ED79-81C3-4BBD-9E1A-E98714B29DFE}"/>
                </a:ext>
              </a:extLst>
            </p:cNvPr>
            <p:cNvSpPr>
              <a:spLocks noChangeShapeType="1"/>
            </p:cNvSpPr>
            <p:nvPr/>
          </p:nvSpPr>
          <p:spPr bwMode="auto">
            <a:xfrm flipV="1">
              <a:off x="1791" y="2478"/>
              <a:ext cx="998"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12">
              <a:extLst>
                <a:ext uri="{FF2B5EF4-FFF2-40B4-BE49-F238E27FC236}">
                  <a16:creationId xmlns:a16="http://schemas.microsoft.com/office/drawing/2014/main" id="{08D82EFD-4CA2-41A8-A99E-FDBB45A44FC5}"/>
                </a:ext>
              </a:extLst>
            </p:cNvPr>
            <p:cNvSpPr txBox="1">
              <a:spLocks noChangeArrowheads="1"/>
            </p:cNvSpPr>
            <p:nvPr/>
          </p:nvSpPr>
          <p:spPr bwMode="auto">
            <a:xfrm>
              <a:off x="854" y="1434"/>
              <a:ext cx="19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6" name="Text Box 13">
              <a:extLst>
                <a:ext uri="{FF2B5EF4-FFF2-40B4-BE49-F238E27FC236}">
                  <a16:creationId xmlns:a16="http://schemas.microsoft.com/office/drawing/2014/main" id="{1D927C87-F702-4EEF-90D1-33BE117685E4}"/>
                </a:ext>
              </a:extLst>
            </p:cNvPr>
            <p:cNvSpPr txBox="1">
              <a:spLocks noChangeArrowheads="1"/>
            </p:cNvSpPr>
            <p:nvPr/>
          </p:nvSpPr>
          <p:spPr bwMode="auto">
            <a:xfrm>
              <a:off x="884" y="1434"/>
              <a:ext cx="3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x</a:t>
              </a:r>
              <a:r>
                <a:rPr lang="en-US" altLang="en-US" sz="1800" i="1" baseline="-25000"/>
                <a:t>1</a:t>
              </a:r>
              <a:endParaRPr lang="en-IN" altLang="en-US" sz="1800" i="1" baseline="-25000"/>
            </a:p>
          </p:txBody>
        </p:sp>
        <p:sp>
          <p:nvSpPr>
            <p:cNvPr id="17" name="Text Box 14">
              <a:extLst>
                <a:ext uri="{FF2B5EF4-FFF2-40B4-BE49-F238E27FC236}">
                  <a16:creationId xmlns:a16="http://schemas.microsoft.com/office/drawing/2014/main" id="{2D08F2AD-7790-47E1-B08F-5F915824AFC1}"/>
                </a:ext>
              </a:extLst>
            </p:cNvPr>
            <p:cNvSpPr txBox="1">
              <a:spLocks noChangeArrowheads="1"/>
            </p:cNvSpPr>
            <p:nvPr/>
          </p:nvSpPr>
          <p:spPr bwMode="auto">
            <a:xfrm>
              <a:off x="884" y="2568"/>
              <a:ext cx="3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x</a:t>
              </a:r>
              <a:r>
                <a:rPr lang="en-US" altLang="en-US" sz="1800" i="1" baseline="-25000"/>
                <a:t>2</a:t>
              </a:r>
              <a:endParaRPr lang="en-IN" altLang="en-US" sz="1800" i="1" baseline="-25000"/>
            </a:p>
          </p:txBody>
        </p:sp>
        <p:sp>
          <p:nvSpPr>
            <p:cNvPr id="18" name="Rectangle 16">
              <a:extLst>
                <a:ext uri="{FF2B5EF4-FFF2-40B4-BE49-F238E27FC236}">
                  <a16:creationId xmlns:a16="http://schemas.microsoft.com/office/drawing/2014/main" id="{030F405A-21CB-4D97-9168-C9C094E63B02}"/>
                </a:ext>
              </a:extLst>
            </p:cNvPr>
            <p:cNvSpPr>
              <a:spLocks noChangeArrowheads="1"/>
            </p:cNvSpPr>
            <p:nvPr/>
          </p:nvSpPr>
          <p:spPr bwMode="auto">
            <a:xfrm>
              <a:off x="1385" y="1616"/>
              <a:ext cx="21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i="1"/>
                <a:t>X</a:t>
              </a:r>
              <a:r>
                <a:rPr lang="en-US" altLang="en-US" sz="1800" i="1" baseline="-25000"/>
                <a:t>1</a:t>
              </a:r>
              <a:endParaRPr lang="en-IN" altLang="en-US" sz="1800" i="1" baseline="-25000"/>
            </a:p>
          </p:txBody>
        </p:sp>
        <p:sp>
          <p:nvSpPr>
            <p:cNvPr id="19" name="Rectangle 18">
              <a:extLst>
                <a:ext uri="{FF2B5EF4-FFF2-40B4-BE49-F238E27FC236}">
                  <a16:creationId xmlns:a16="http://schemas.microsoft.com/office/drawing/2014/main" id="{44C2ECB7-2DED-4F55-A03C-85A78310CAF3}"/>
                </a:ext>
              </a:extLst>
            </p:cNvPr>
            <p:cNvSpPr>
              <a:spLocks noChangeArrowheads="1"/>
            </p:cNvSpPr>
            <p:nvPr/>
          </p:nvSpPr>
          <p:spPr bwMode="auto">
            <a:xfrm>
              <a:off x="1428" y="2750"/>
              <a:ext cx="21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X</a:t>
              </a:r>
              <a:r>
                <a:rPr lang="en-US" altLang="en-US" sz="1800" i="1" baseline="-25000"/>
                <a:t>2</a:t>
              </a:r>
              <a:endParaRPr lang="en-IN" altLang="en-US" sz="1800" i="1" baseline="-25000"/>
            </a:p>
          </p:txBody>
        </p:sp>
        <p:sp>
          <p:nvSpPr>
            <p:cNvPr id="20" name="Text Box 19">
              <a:extLst>
                <a:ext uri="{FF2B5EF4-FFF2-40B4-BE49-F238E27FC236}">
                  <a16:creationId xmlns:a16="http://schemas.microsoft.com/office/drawing/2014/main" id="{887CD5C7-5A1C-47A1-AE0F-BFF22657B14D}"/>
                </a:ext>
              </a:extLst>
            </p:cNvPr>
            <p:cNvSpPr txBox="1">
              <a:spLocks noChangeArrowheads="1"/>
            </p:cNvSpPr>
            <p:nvPr/>
          </p:nvSpPr>
          <p:spPr bwMode="auto">
            <a:xfrm>
              <a:off x="2290" y="1797"/>
              <a:ext cx="3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w</a:t>
              </a:r>
              <a:r>
                <a:rPr lang="en-US" altLang="en-US" sz="1800" i="1" baseline="-25000"/>
                <a:t>1</a:t>
              </a:r>
              <a:endParaRPr lang="en-IN" altLang="en-US" sz="1800" i="1" baseline="-25000"/>
            </a:p>
          </p:txBody>
        </p:sp>
        <p:sp>
          <p:nvSpPr>
            <p:cNvPr id="21" name="Text Box 20">
              <a:extLst>
                <a:ext uri="{FF2B5EF4-FFF2-40B4-BE49-F238E27FC236}">
                  <a16:creationId xmlns:a16="http://schemas.microsoft.com/office/drawing/2014/main" id="{854F9F6E-A9F0-4CD1-AE80-21E9014B7DC0}"/>
                </a:ext>
              </a:extLst>
            </p:cNvPr>
            <p:cNvSpPr txBox="1">
              <a:spLocks noChangeArrowheads="1"/>
            </p:cNvSpPr>
            <p:nvPr/>
          </p:nvSpPr>
          <p:spPr bwMode="auto">
            <a:xfrm>
              <a:off x="2290" y="2659"/>
              <a:ext cx="3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w</a:t>
              </a:r>
              <a:r>
                <a:rPr lang="en-US" altLang="en-US" sz="1800" i="1" baseline="-25000"/>
                <a:t>2</a:t>
              </a:r>
              <a:endParaRPr lang="en-IN" altLang="en-US" sz="1800" i="1" baseline="-25000"/>
            </a:p>
          </p:txBody>
        </p:sp>
        <p:sp>
          <p:nvSpPr>
            <p:cNvPr id="22" name="Text Box 21">
              <a:extLst>
                <a:ext uri="{FF2B5EF4-FFF2-40B4-BE49-F238E27FC236}">
                  <a16:creationId xmlns:a16="http://schemas.microsoft.com/office/drawing/2014/main" id="{AA52AF9B-B8CB-42EC-95EF-553A9E4976AD}"/>
                </a:ext>
              </a:extLst>
            </p:cNvPr>
            <p:cNvSpPr txBox="1">
              <a:spLocks noChangeArrowheads="1"/>
            </p:cNvSpPr>
            <p:nvPr/>
          </p:nvSpPr>
          <p:spPr bwMode="auto">
            <a:xfrm>
              <a:off x="2835" y="2205"/>
              <a:ext cx="22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Y</a:t>
              </a:r>
              <a:endParaRPr lang="en-IN" altLang="en-US" sz="1800"/>
            </a:p>
          </p:txBody>
        </p:sp>
        <p:sp>
          <p:nvSpPr>
            <p:cNvPr id="23" name="Text Box 22">
              <a:extLst>
                <a:ext uri="{FF2B5EF4-FFF2-40B4-BE49-F238E27FC236}">
                  <a16:creationId xmlns:a16="http://schemas.microsoft.com/office/drawing/2014/main" id="{8F72ECB2-B326-46C3-B775-BE443448FBA8}"/>
                </a:ext>
              </a:extLst>
            </p:cNvPr>
            <p:cNvSpPr txBox="1">
              <a:spLocks noChangeArrowheads="1"/>
            </p:cNvSpPr>
            <p:nvPr/>
          </p:nvSpPr>
          <p:spPr bwMode="auto">
            <a:xfrm>
              <a:off x="3742" y="2160"/>
              <a:ext cx="27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y</a:t>
              </a:r>
              <a:endParaRPr lang="en-IN" altLang="en-US" sz="1800" i="1"/>
            </a:p>
          </p:txBody>
        </p:sp>
      </p:grpSp>
      <p:graphicFrame>
        <p:nvGraphicFramePr>
          <p:cNvPr id="24" name="Object 31">
            <a:extLst>
              <a:ext uri="{FF2B5EF4-FFF2-40B4-BE49-F238E27FC236}">
                <a16:creationId xmlns:a16="http://schemas.microsoft.com/office/drawing/2014/main" id="{A21D454D-1782-417A-AC99-58B6D04954AE}"/>
              </a:ext>
            </a:extLst>
          </p:cNvPr>
          <p:cNvGraphicFramePr>
            <a:graphicFrameLocks noChangeAspect="1"/>
          </p:cNvGraphicFramePr>
          <p:nvPr>
            <p:extLst>
              <p:ext uri="{D42A27DB-BD31-4B8C-83A1-F6EECF244321}">
                <p14:modId xmlns:p14="http://schemas.microsoft.com/office/powerpoint/2010/main" val="2631751240"/>
              </p:ext>
            </p:extLst>
          </p:nvPr>
        </p:nvGraphicFramePr>
        <p:xfrm>
          <a:off x="1692275" y="5373688"/>
          <a:ext cx="3240088" cy="549275"/>
        </p:xfrm>
        <a:graphic>
          <a:graphicData uri="http://schemas.openxmlformats.org/presentationml/2006/ole">
            <mc:AlternateContent xmlns:mc="http://schemas.openxmlformats.org/markup-compatibility/2006">
              <mc:Choice xmlns:v="urn:schemas-microsoft-com:vml" Requires="v">
                <p:oleObj spid="_x0000_s1227" name="Equation" r:id="rId3" imgW="1028520" imgH="228600" progId="Equation.DSMT4">
                  <p:embed/>
                </p:oleObj>
              </mc:Choice>
              <mc:Fallback>
                <p:oleObj name="Equation" r:id="rId3" imgW="1028520" imgH="228600" progId="Equation.DSMT4">
                  <p:embed/>
                  <p:pic>
                    <p:nvPicPr>
                      <p:cNvPr id="10245" name="Object 31">
                        <a:extLst>
                          <a:ext uri="{FF2B5EF4-FFF2-40B4-BE49-F238E27FC236}">
                            <a16:creationId xmlns:a16="http://schemas.microsoft.com/office/drawing/2014/main" id="{09E1530B-DBA0-4A87-9DBB-6BD7CEF927BD}"/>
                          </a:ext>
                        </a:extLst>
                      </p:cNvPr>
                      <p:cNvPicPr>
                        <a:picLocks noChangeAspect="1" noChangeArrowheads="1"/>
                      </p:cNvPicPr>
                      <p:nvPr/>
                    </p:nvPicPr>
                    <p:blipFill>
                      <a:blip r:embed="rId4"/>
                      <a:srcRect/>
                      <a:stretch>
                        <a:fillRect/>
                      </a:stretch>
                    </p:blipFill>
                    <p:spPr bwMode="auto">
                      <a:xfrm>
                        <a:off x="1692275" y="5373688"/>
                        <a:ext cx="32400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10396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marL="342900" indent="-342900" algn="just">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If the neuron output functions are differentiable, then the adjustment of weights has a simple solution- adjust them in proportion to the negative of the change in the sum of squared errors with respect to the change in weights because of the behaviour of the slope of the SSE function.</a:t>
            </a:r>
          </a:p>
          <a:p>
            <a:pPr algn="just"/>
            <a:r>
              <a:rPr lang="en-GB" sz="2000" dirty="0">
                <a:solidFill>
                  <a:schemeClr val="tx1"/>
                </a:solidFill>
                <a:latin typeface="Times New Roman" panose="02020603050405020304" pitchFamily="18" charset="0"/>
                <a:cs typeface="Times New Roman" panose="02020603050405020304" pitchFamily="18" charset="0"/>
              </a:rPr>
              <a:t> That is,</a:t>
            </a:r>
          </a:p>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6" name="Picture 5">
            <a:extLst>
              <a:ext uri="{FF2B5EF4-FFF2-40B4-BE49-F238E27FC236}">
                <a16:creationId xmlns:a16="http://schemas.microsoft.com/office/drawing/2014/main" id="{9FDA3EEE-CE00-4882-B091-3587714EA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28" y="2771683"/>
            <a:ext cx="4610743" cy="1314633"/>
          </a:xfrm>
          <a:prstGeom prst="rect">
            <a:avLst/>
          </a:prstGeom>
        </p:spPr>
      </p:pic>
    </p:spTree>
    <p:extLst>
      <p:ext uri="{BB962C8B-B14F-4D97-AF65-F5344CB8AC3E}">
        <p14:creationId xmlns:p14="http://schemas.microsoft.com/office/powerpoint/2010/main" val="4103050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b="1" dirty="0"/>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7" name="Picture 6">
            <a:extLst>
              <a:ext uri="{FF2B5EF4-FFF2-40B4-BE49-F238E27FC236}">
                <a16:creationId xmlns:a16="http://schemas.microsoft.com/office/drawing/2014/main" id="{256D693D-66BA-471E-A39F-4BD400C04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42" y="1176023"/>
            <a:ext cx="7097115" cy="4505954"/>
          </a:xfrm>
          <a:prstGeom prst="rect">
            <a:avLst/>
          </a:prstGeom>
        </p:spPr>
      </p:pic>
    </p:spTree>
    <p:extLst>
      <p:ext uri="{BB962C8B-B14F-4D97-AF65-F5344CB8AC3E}">
        <p14:creationId xmlns:p14="http://schemas.microsoft.com/office/powerpoint/2010/main" val="3109842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algn="just"/>
            <a:r>
              <a:rPr lang="en-GB" sz="2000" dirty="0">
                <a:solidFill>
                  <a:schemeClr val="tx1"/>
                </a:solidFill>
                <a:latin typeface="Times New Roman" panose="02020603050405020304" pitchFamily="18" charset="0"/>
                <a:cs typeface="Times New Roman" panose="02020603050405020304" pitchFamily="18" charset="0"/>
              </a:rPr>
              <a:t>In actuality, partial differentiation is used to change the weights in proportion to the derivative of the SSE with respect to weights. The training formula used in most software and the spreadsheets enclosed with this text use what is referred to as the </a:t>
            </a:r>
            <a:r>
              <a:rPr lang="en-GB" sz="2000" b="1" dirty="0">
                <a:solidFill>
                  <a:schemeClr val="tx1"/>
                </a:solidFill>
                <a:latin typeface="Times New Roman" panose="02020603050405020304" pitchFamily="18" charset="0"/>
                <a:cs typeface="Times New Roman" panose="02020603050405020304" pitchFamily="18" charset="0"/>
              </a:rPr>
              <a:t>Generalized Delta Rule.</a:t>
            </a: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6" name="Picture 5">
            <a:extLst>
              <a:ext uri="{FF2B5EF4-FFF2-40B4-BE49-F238E27FC236}">
                <a16:creationId xmlns:a16="http://schemas.microsoft.com/office/drawing/2014/main" id="{ECAA536A-2A17-4DE8-A5B1-05DE50C33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680082"/>
            <a:ext cx="6582694" cy="2791215"/>
          </a:xfrm>
          <a:prstGeom prst="rect">
            <a:avLst/>
          </a:prstGeom>
        </p:spPr>
      </p:pic>
    </p:spTree>
    <p:extLst>
      <p:ext uri="{BB962C8B-B14F-4D97-AF65-F5344CB8AC3E}">
        <p14:creationId xmlns:p14="http://schemas.microsoft.com/office/powerpoint/2010/main" val="868201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7" name="Picture 6">
            <a:extLst>
              <a:ext uri="{FF2B5EF4-FFF2-40B4-BE49-F238E27FC236}">
                <a16:creationId xmlns:a16="http://schemas.microsoft.com/office/drawing/2014/main" id="{A2CB60FA-E52B-4E72-8699-D76B603CC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90" y="1390365"/>
            <a:ext cx="6954220" cy="4077269"/>
          </a:xfrm>
          <a:prstGeom prst="rect">
            <a:avLst/>
          </a:prstGeom>
        </p:spPr>
      </p:pic>
    </p:spTree>
    <p:extLst>
      <p:ext uri="{BB962C8B-B14F-4D97-AF65-F5344CB8AC3E}">
        <p14:creationId xmlns:p14="http://schemas.microsoft.com/office/powerpoint/2010/main" val="3831045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6" name="Picture 5">
            <a:extLst>
              <a:ext uri="{FF2B5EF4-FFF2-40B4-BE49-F238E27FC236}">
                <a16:creationId xmlns:a16="http://schemas.microsoft.com/office/drawing/2014/main" id="{DE90CE35-51D7-4CDE-A380-267D6D95C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53" y="1147444"/>
            <a:ext cx="6944694" cy="4563112"/>
          </a:xfrm>
          <a:prstGeom prst="rect">
            <a:avLst/>
          </a:prstGeom>
        </p:spPr>
      </p:pic>
    </p:spTree>
    <p:extLst>
      <p:ext uri="{BB962C8B-B14F-4D97-AF65-F5344CB8AC3E}">
        <p14:creationId xmlns:p14="http://schemas.microsoft.com/office/powerpoint/2010/main" val="988612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7" name="Picture 6">
            <a:extLst>
              <a:ext uri="{FF2B5EF4-FFF2-40B4-BE49-F238E27FC236}">
                <a16:creationId xmlns:a16="http://schemas.microsoft.com/office/drawing/2014/main" id="{F2984147-DCB5-4FE9-80B1-BAC86929E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206" y="1276049"/>
            <a:ext cx="5639587" cy="4305901"/>
          </a:xfrm>
          <a:prstGeom prst="rect">
            <a:avLst/>
          </a:prstGeom>
        </p:spPr>
      </p:pic>
    </p:spTree>
    <p:extLst>
      <p:ext uri="{BB962C8B-B14F-4D97-AF65-F5344CB8AC3E}">
        <p14:creationId xmlns:p14="http://schemas.microsoft.com/office/powerpoint/2010/main" val="4210410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Backpropagation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6" name="Picture 5">
            <a:extLst>
              <a:ext uri="{FF2B5EF4-FFF2-40B4-BE49-F238E27FC236}">
                <a16:creationId xmlns:a16="http://schemas.microsoft.com/office/drawing/2014/main" id="{8DD80518-23D0-477F-AF06-D9571358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74" y="1557076"/>
            <a:ext cx="7001852" cy="3743847"/>
          </a:xfrm>
          <a:prstGeom prst="rect">
            <a:avLst/>
          </a:prstGeom>
        </p:spPr>
      </p:pic>
    </p:spTree>
    <p:extLst>
      <p:ext uri="{BB962C8B-B14F-4D97-AF65-F5344CB8AC3E}">
        <p14:creationId xmlns:p14="http://schemas.microsoft.com/office/powerpoint/2010/main" val="4234896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Practical Example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7" name="Picture 6">
            <a:extLst>
              <a:ext uri="{FF2B5EF4-FFF2-40B4-BE49-F238E27FC236}">
                <a16:creationId xmlns:a16="http://schemas.microsoft.com/office/drawing/2014/main" id="{8AB81E59-2C6A-418E-BA9D-0F944E87B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495" y="2176287"/>
            <a:ext cx="7059010" cy="2505425"/>
          </a:xfrm>
          <a:prstGeom prst="rect">
            <a:avLst/>
          </a:prstGeom>
        </p:spPr>
      </p:pic>
    </p:spTree>
    <p:extLst>
      <p:ext uri="{BB962C8B-B14F-4D97-AF65-F5344CB8AC3E}">
        <p14:creationId xmlns:p14="http://schemas.microsoft.com/office/powerpoint/2010/main" val="10579534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457199"/>
          </a:xfrm>
        </p:spPr>
        <p:txBody>
          <a:bodyPr>
            <a:normAutofit fontScale="90000"/>
          </a:bodyPr>
          <a:lstStyle/>
          <a:p>
            <a:r>
              <a:rPr lang="en-GB" sz="3200" dirty="0">
                <a:solidFill>
                  <a:srgbClr val="00B0F0"/>
                </a:solidFill>
                <a:latin typeface="Times New Roman" panose="02020603050405020304" pitchFamily="18" charset="0"/>
                <a:cs typeface="Times New Roman" panose="02020603050405020304" pitchFamily="18" charset="0"/>
              </a:rPr>
              <a:t>Practical Example </a:t>
            </a:r>
          </a:p>
        </p:txBody>
      </p:sp>
      <p:sp>
        <p:nvSpPr>
          <p:cNvPr id="3" name="Subtitle 2"/>
          <p:cNvSpPr>
            <a:spLocks noGrp="1"/>
          </p:cNvSpPr>
          <p:nvPr>
            <p:ph type="subTitle" idx="1"/>
          </p:nvPr>
        </p:nvSpPr>
        <p:spPr>
          <a:xfrm>
            <a:off x="495300" y="965298"/>
            <a:ext cx="7924800" cy="5511701"/>
          </a:xfrm>
        </p:spPr>
        <p:txBody>
          <a:bodyPr>
            <a:normAutofit/>
          </a:bodyPr>
          <a:lstStyle/>
          <a:p>
            <a:pPr algn="just"/>
            <a:endParaRPr lang="en-GB" b="1" dirty="0"/>
          </a:p>
          <a:p>
            <a:pPr algn="just"/>
            <a:endParaRPr lang="en-GB" sz="2200"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BAD8AE-92C1-4FB7-88C6-2F856213B75B}"/>
              </a:ext>
            </a:extLst>
          </p:cNvPr>
          <p:cNvSpPr/>
          <p:nvPr/>
        </p:nvSpPr>
        <p:spPr>
          <a:xfrm>
            <a:off x="609600" y="965298"/>
            <a:ext cx="8458200" cy="646331"/>
          </a:xfrm>
          <a:prstGeom prst="rect">
            <a:avLst/>
          </a:prstGeom>
        </p:spPr>
        <p:txBody>
          <a:bodyPr wrap="square">
            <a:spAutoFit/>
          </a:bodyPr>
          <a:lstStyle/>
          <a:p>
            <a:pPr algn="just" fontAlgn="base"/>
            <a:endParaRPr lang="en-GB" dirty="0">
              <a:solidFill>
                <a:srgbClr val="273239"/>
              </a:solidFill>
              <a:latin typeface="Nunito"/>
            </a:endParaRPr>
          </a:p>
          <a:p>
            <a:pPr algn="just" fontAlgn="base"/>
            <a:endParaRPr lang="en-GB" b="0" i="0" dirty="0">
              <a:solidFill>
                <a:srgbClr val="273239"/>
              </a:solidFill>
              <a:effectLst/>
              <a:latin typeface="Nunito"/>
            </a:endParaRPr>
          </a:p>
        </p:txBody>
      </p:sp>
      <p:pic>
        <p:nvPicPr>
          <p:cNvPr id="6" name="Picture 5">
            <a:extLst>
              <a:ext uri="{FF2B5EF4-FFF2-40B4-BE49-F238E27FC236}">
                <a16:creationId xmlns:a16="http://schemas.microsoft.com/office/drawing/2014/main" id="{DD14C710-BBCE-4CE9-A4D3-FBEF83244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916" y="1347497"/>
            <a:ext cx="7116168" cy="4163006"/>
          </a:xfrm>
          <a:prstGeom prst="rect">
            <a:avLst/>
          </a:prstGeom>
        </p:spPr>
      </p:pic>
    </p:spTree>
    <p:extLst>
      <p:ext uri="{BB962C8B-B14F-4D97-AF65-F5344CB8AC3E}">
        <p14:creationId xmlns:p14="http://schemas.microsoft.com/office/powerpoint/2010/main" val="1475972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r>
              <a:rPr lang="en-GB" dirty="0">
                <a:latin typeface="Times New Roman" panose="02020603050405020304" pitchFamily="18" charset="0"/>
                <a:cs typeface="Times New Roman" panose="02020603050405020304" pitchFamily="18" charset="0"/>
              </a:rPr>
              <a:t>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0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Graphical plot of ANN (Single)</a:t>
            </a: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grpSp>
        <p:nvGrpSpPr>
          <p:cNvPr id="5" name="Group 25">
            <a:extLst>
              <a:ext uri="{FF2B5EF4-FFF2-40B4-BE49-F238E27FC236}">
                <a16:creationId xmlns:a16="http://schemas.microsoft.com/office/drawing/2014/main" id="{F3CD43CC-177E-4080-B1B4-835DABBF36EA}"/>
              </a:ext>
            </a:extLst>
          </p:cNvPr>
          <p:cNvGrpSpPr>
            <a:grpSpLocks/>
          </p:cNvGrpSpPr>
          <p:nvPr/>
        </p:nvGrpSpPr>
        <p:grpSpPr bwMode="auto">
          <a:xfrm>
            <a:off x="1042988" y="2286001"/>
            <a:ext cx="7262812" cy="2362200"/>
            <a:chOff x="657" y="1434"/>
            <a:chExt cx="3357" cy="1633"/>
          </a:xfrm>
        </p:grpSpPr>
        <p:sp>
          <p:nvSpPr>
            <p:cNvPr id="7" name="Oval 4">
              <a:extLst>
                <a:ext uri="{FF2B5EF4-FFF2-40B4-BE49-F238E27FC236}">
                  <a16:creationId xmlns:a16="http://schemas.microsoft.com/office/drawing/2014/main" id="{D6946365-5CF8-40B0-9BC0-F5FC44AFB5AD}"/>
                </a:ext>
              </a:extLst>
            </p:cNvPr>
            <p:cNvSpPr>
              <a:spLocks noChangeArrowheads="1"/>
            </p:cNvSpPr>
            <p:nvPr/>
          </p:nvSpPr>
          <p:spPr bwMode="auto">
            <a:xfrm>
              <a:off x="1247" y="1480"/>
              <a:ext cx="499" cy="4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Oval 5">
              <a:extLst>
                <a:ext uri="{FF2B5EF4-FFF2-40B4-BE49-F238E27FC236}">
                  <a16:creationId xmlns:a16="http://schemas.microsoft.com/office/drawing/2014/main" id="{4EBF9803-F26E-4EF4-8D41-F26C8733B3C4}"/>
                </a:ext>
              </a:extLst>
            </p:cNvPr>
            <p:cNvSpPr>
              <a:spLocks noChangeArrowheads="1"/>
            </p:cNvSpPr>
            <p:nvPr/>
          </p:nvSpPr>
          <p:spPr bwMode="auto">
            <a:xfrm>
              <a:off x="1292" y="2614"/>
              <a:ext cx="499" cy="4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 name="Line 6">
              <a:extLst>
                <a:ext uri="{FF2B5EF4-FFF2-40B4-BE49-F238E27FC236}">
                  <a16:creationId xmlns:a16="http://schemas.microsoft.com/office/drawing/2014/main" id="{3C097991-83A5-4132-9E3C-0F7E30488E5E}"/>
                </a:ext>
              </a:extLst>
            </p:cNvPr>
            <p:cNvSpPr>
              <a:spLocks noChangeShapeType="1"/>
            </p:cNvSpPr>
            <p:nvPr/>
          </p:nvSpPr>
          <p:spPr bwMode="auto">
            <a:xfrm>
              <a:off x="657" y="1661"/>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7">
              <a:extLst>
                <a:ext uri="{FF2B5EF4-FFF2-40B4-BE49-F238E27FC236}">
                  <a16:creationId xmlns:a16="http://schemas.microsoft.com/office/drawing/2014/main" id="{282EDC44-1A8B-410B-B8B7-D3920046BF3E}"/>
                </a:ext>
              </a:extLst>
            </p:cNvPr>
            <p:cNvSpPr>
              <a:spLocks noChangeShapeType="1"/>
            </p:cNvSpPr>
            <p:nvPr/>
          </p:nvSpPr>
          <p:spPr bwMode="auto">
            <a:xfrm>
              <a:off x="703" y="2840"/>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8">
              <a:extLst>
                <a:ext uri="{FF2B5EF4-FFF2-40B4-BE49-F238E27FC236}">
                  <a16:creationId xmlns:a16="http://schemas.microsoft.com/office/drawing/2014/main" id="{3C6CA6DE-2F1D-4B16-9E07-C2D3E71E728B}"/>
                </a:ext>
              </a:extLst>
            </p:cNvPr>
            <p:cNvSpPr>
              <a:spLocks noChangeArrowheads="1"/>
            </p:cNvSpPr>
            <p:nvPr/>
          </p:nvSpPr>
          <p:spPr bwMode="auto">
            <a:xfrm>
              <a:off x="2699" y="2069"/>
              <a:ext cx="499" cy="4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 name="Line 9">
              <a:extLst>
                <a:ext uri="{FF2B5EF4-FFF2-40B4-BE49-F238E27FC236}">
                  <a16:creationId xmlns:a16="http://schemas.microsoft.com/office/drawing/2014/main" id="{1F5DB973-1D71-46D1-8182-84CD71643F4E}"/>
                </a:ext>
              </a:extLst>
            </p:cNvPr>
            <p:cNvSpPr>
              <a:spLocks noChangeShapeType="1"/>
            </p:cNvSpPr>
            <p:nvPr/>
          </p:nvSpPr>
          <p:spPr bwMode="auto">
            <a:xfrm>
              <a:off x="3198" y="2296"/>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0">
              <a:extLst>
                <a:ext uri="{FF2B5EF4-FFF2-40B4-BE49-F238E27FC236}">
                  <a16:creationId xmlns:a16="http://schemas.microsoft.com/office/drawing/2014/main" id="{C6045EC5-583E-4F8F-A027-676C5A257F7C}"/>
                </a:ext>
              </a:extLst>
            </p:cNvPr>
            <p:cNvSpPr>
              <a:spLocks noChangeShapeType="1"/>
            </p:cNvSpPr>
            <p:nvPr/>
          </p:nvSpPr>
          <p:spPr bwMode="auto">
            <a:xfrm>
              <a:off x="1746" y="1706"/>
              <a:ext cx="998"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1">
              <a:extLst>
                <a:ext uri="{FF2B5EF4-FFF2-40B4-BE49-F238E27FC236}">
                  <a16:creationId xmlns:a16="http://schemas.microsoft.com/office/drawing/2014/main" id="{D939ED79-81C3-4BBD-9E1A-E98714B29DFE}"/>
                </a:ext>
              </a:extLst>
            </p:cNvPr>
            <p:cNvSpPr>
              <a:spLocks noChangeShapeType="1"/>
            </p:cNvSpPr>
            <p:nvPr/>
          </p:nvSpPr>
          <p:spPr bwMode="auto">
            <a:xfrm flipV="1">
              <a:off x="1791" y="2478"/>
              <a:ext cx="998"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12">
              <a:extLst>
                <a:ext uri="{FF2B5EF4-FFF2-40B4-BE49-F238E27FC236}">
                  <a16:creationId xmlns:a16="http://schemas.microsoft.com/office/drawing/2014/main" id="{08D82EFD-4CA2-41A8-A99E-FDBB45A44FC5}"/>
                </a:ext>
              </a:extLst>
            </p:cNvPr>
            <p:cNvSpPr txBox="1">
              <a:spLocks noChangeArrowheads="1"/>
            </p:cNvSpPr>
            <p:nvPr/>
          </p:nvSpPr>
          <p:spPr bwMode="auto">
            <a:xfrm>
              <a:off x="854" y="1434"/>
              <a:ext cx="19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6" name="Text Box 13">
              <a:extLst>
                <a:ext uri="{FF2B5EF4-FFF2-40B4-BE49-F238E27FC236}">
                  <a16:creationId xmlns:a16="http://schemas.microsoft.com/office/drawing/2014/main" id="{1D927C87-F702-4EEF-90D1-33BE117685E4}"/>
                </a:ext>
              </a:extLst>
            </p:cNvPr>
            <p:cNvSpPr txBox="1">
              <a:spLocks noChangeArrowheads="1"/>
            </p:cNvSpPr>
            <p:nvPr/>
          </p:nvSpPr>
          <p:spPr bwMode="auto">
            <a:xfrm>
              <a:off x="884" y="1434"/>
              <a:ext cx="3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x</a:t>
              </a:r>
              <a:r>
                <a:rPr lang="en-US" altLang="en-US" sz="1800" i="1" baseline="-25000"/>
                <a:t>1</a:t>
              </a:r>
              <a:endParaRPr lang="en-IN" altLang="en-US" sz="1800" i="1" baseline="-25000"/>
            </a:p>
          </p:txBody>
        </p:sp>
        <p:sp>
          <p:nvSpPr>
            <p:cNvPr id="17" name="Text Box 14">
              <a:extLst>
                <a:ext uri="{FF2B5EF4-FFF2-40B4-BE49-F238E27FC236}">
                  <a16:creationId xmlns:a16="http://schemas.microsoft.com/office/drawing/2014/main" id="{2D08F2AD-7790-47E1-B08F-5F915824AFC1}"/>
                </a:ext>
              </a:extLst>
            </p:cNvPr>
            <p:cNvSpPr txBox="1">
              <a:spLocks noChangeArrowheads="1"/>
            </p:cNvSpPr>
            <p:nvPr/>
          </p:nvSpPr>
          <p:spPr bwMode="auto">
            <a:xfrm>
              <a:off x="884" y="2568"/>
              <a:ext cx="3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x</a:t>
              </a:r>
              <a:r>
                <a:rPr lang="en-US" altLang="en-US" sz="1800" i="1" baseline="-25000"/>
                <a:t>2</a:t>
              </a:r>
              <a:endParaRPr lang="en-IN" altLang="en-US" sz="1800" i="1" baseline="-25000"/>
            </a:p>
          </p:txBody>
        </p:sp>
        <p:sp>
          <p:nvSpPr>
            <p:cNvPr id="18" name="Rectangle 16">
              <a:extLst>
                <a:ext uri="{FF2B5EF4-FFF2-40B4-BE49-F238E27FC236}">
                  <a16:creationId xmlns:a16="http://schemas.microsoft.com/office/drawing/2014/main" id="{030F405A-21CB-4D97-9168-C9C094E63B02}"/>
                </a:ext>
              </a:extLst>
            </p:cNvPr>
            <p:cNvSpPr>
              <a:spLocks noChangeArrowheads="1"/>
            </p:cNvSpPr>
            <p:nvPr/>
          </p:nvSpPr>
          <p:spPr bwMode="auto">
            <a:xfrm>
              <a:off x="1385" y="1616"/>
              <a:ext cx="21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i="1"/>
                <a:t>X</a:t>
              </a:r>
              <a:r>
                <a:rPr lang="en-US" altLang="en-US" sz="1800" i="1" baseline="-25000"/>
                <a:t>1</a:t>
              </a:r>
              <a:endParaRPr lang="en-IN" altLang="en-US" sz="1800" i="1" baseline="-25000"/>
            </a:p>
          </p:txBody>
        </p:sp>
        <p:sp>
          <p:nvSpPr>
            <p:cNvPr id="19" name="Rectangle 18">
              <a:extLst>
                <a:ext uri="{FF2B5EF4-FFF2-40B4-BE49-F238E27FC236}">
                  <a16:creationId xmlns:a16="http://schemas.microsoft.com/office/drawing/2014/main" id="{44C2ECB7-2DED-4F55-A03C-85A78310CAF3}"/>
                </a:ext>
              </a:extLst>
            </p:cNvPr>
            <p:cNvSpPr>
              <a:spLocks noChangeArrowheads="1"/>
            </p:cNvSpPr>
            <p:nvPr/>
          </p:nvSpPr>
          <p:spPr bwMode="auto">
            <a:xfrm>
              <a:off x="1428" y="2750"/>
              <a:ext cx="21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X</a:t>
              </a:r>
              <a:r>
                <a:rPr lang="en-US" altLang="en-US" sz="1800" i="1" baseline="-25000"/>
                <a:t>2</a:t>
              </a:r>
              <a:endParaRPr lang="en-IN" altLang="en-US" sz="1800" i="1" baseline="-25000"/>
            </a:p>
          </p:txBody>
        </p:sp>
        <p:sp>
          <p:nvSpPr>
            <p:cNvPr id="20" name="Text Box 19">
              <a:extLst>
                <a:ext uri="{FF2B5EF4-FFF2-40B4-BE49-F238E27FC236}">
                  <a16:creationId xmlns:a16="http://schemas.microsoft.com/office/drawing/2014/main" id="{887CD5C7-5A1C-47A1-AE0F-BFF22657B14D}"/>
                </a:ext>
              </a:extLst>
            </p:cNvPr>
            <p:cNvSpPr txBox="1">
              <a:spLocks noChangeArrowheads="1"/>
            </p:cNvSpPr>
            <p:nvPr/>
          </p:nvSpPr>
          <p:spPr bwMode="auto">
            <a:xfrm>
              <a:off x="2290" y="1797"/>
              <a:ext cx="3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w</a:t>
              </a:r>
              <a:r>
                <a:rPr lang="en-US" altLang="en-US" sz="1800" i="1" baseline="-25000"/>
                <a:t>1</a:t>
              </a:r>
              <a:endParaRPr lang="en-IN" altLang="en-US" sz="1800" i="1" baseline="-25000"/>
            </a:p>
          </p:txBody>
        </p:sp>
        <p:sp>
          <p:nvSpPr>
            <p:cNvPr id="21" name="Text Box 20">
              <a:extLst>
                <a:ext uri="{FF2B5EF4-FFF2-40B4-BE49-F238E27FC236}">
                  <a16:creationId xmlns:a16="http://schemas.microsoft.com/office/drawing/2014/main" id="{854F9F6E-A9F0-4CD1-AE80-21E9014B7DC0}"/>
                </a:ext>
              </a:extLst>
            </p:cNvPr>
            <p:cNvSpPr txBox="1">
              <a:spLocks noChangeArrowheads="1"/>
            </p:cNvSpPr>
            <p:nvPr/>
          </p:nvSpPr>
          <p:spPr bwMode="auto">
            <a:xfrm>
              <a:off x="2290" y="2659"/>
              <a:ext cx="3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w</a:t>
              </a:r>
              <a:r>
                <a:rPr lang="en-US" altLang="en-US" sz="1800" i="1" baseline="-25000"/>
                <a:t>2</a:t>
              </a:r>
              <a:endParaRPr lang="en-IN" altLang="en-US" sz="1800" i="1" baseline="-25000"/>
            </a:p>
          </p:txBody>
        </p:sp>
        <p:sp>
          <p:nvSpPr>
            <p:cNvPr id="22" name="Text Box 21">
              <a:extLst>
                <a:ext uri="{FF2B5EF4-FFF2-40B4-BE49-F238E27FC236}">
                  <a16:creationId xmlns:a16="http://schemas.microsoft.com/office/drawing/2014/main" id="{AA52AF9B-B8CB-42EC-95EF-553A9E4976AD}"/>
                </a:ext>
              </a:extLst>
            </p:cNvPr>
            <p:cNvSpPr txBox="1">
              <a:spLocks noChangeArrowheads="1"/>
            </p:cNvSpPr>
            <p:nvPr/>
          </p:nvSpPr>
          <p:spPr bwMode="auto">
            <a:xfrm>
              <a:off x="2835" y="2205"/>
              <a:ext cx="22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Y</a:t>
              </a:r>
              <a:endParaRPr lang="en-IN" altLang="en-US" sz="1800"/>
            </a:p>
          </p:txBody>
        </p:sp>
        <p:sp>
          <p:nvSpPr>
            <p:cNvPr id="23" name="Text Box 22">
              <a:extLst>
                <a:ext uri="{FF2B5EF4-FFF2-40B4-BE49-F238E27FC236}">
                  <a16:creationId xmlns:a16="http://schemas.microsoft.com/office/drawing/2014/main" id="{8F72ECB2-B326-46C3-B775-BE443448FBA8}"/>
                </a:ext>
              </a:extLst>
            </p:cNvPr>
            <p:cNvSpPr txBox="1">
              <a:spLocks noChangeArrowheads="1"/>
            </p:cNvSpPr>
            <p:nvPr/>
          </p:nvSpPr>
          <p:spPr bwMode="auto">
            <a:xfrm>
              <a:off x="3742" y="2160"/>
              <a:ext cx="27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y</a:t>
              </a:r>
              <a:endParaRPr lang="en-IN" altLang="en-US" sz="1800" i="1"/>
            </a:p>
          </p:txBody>
        </p:sp>
      </p:grpSp>
      <p:graphicFrame>
        <p:nvGraphicFramePr>
          <p:cNvPr id="24" name="Object 31">
            <a:extLst>
              <a:ext uri="{FF2B5EF4-FFF2-40B4-BE49-F238E27FC236}">
                <a16:creationId xmlns:a16="http://schemas.microsoft.com/office/drawing/2014/main" id="{A21D454D-1782-417A-AC99-58B6D04954AE}"/>
              </a:ext>
            </a:extLst>
          </p:cNvPr>
          <p:cNvGraphicFramePr>
            <a:graphicFrameLocks noChangeAspect="1"/>
          </p:cNvGraphicFramePr>
          <p:nvPr>
            <p:extLst>
              <p:ext uri="{D42A27DB-BD31-4B8C-83A1-F6EECF244321}">
                <p14:modId xmlns:p14="http://schemas.microsoft.com/office/powerpoint/2010/main" val="1630732449"/>
              </p:ext>
            </p:extLst>
          </p:nvPr>
        </p:nvGraphicFramePr>
        <p:xfrm>
          <a:off x="773113" y="5373688"/>
          <a:ext cx="5080000" cy="549275"/>
        </p:xfrm>
        <a:graphic>
          <a:graphicData uri="http://schemas.openxmlformats.org/presentationml/2006/ole">
            <mc:AlternateContent xmlns:mc="http://schemas.openxmlformats.org/markup-compatibility/2006">
              <mc:Choice xmlns:v="urn:schemas-microsoft-com:vml" Requires="v">
                <p:oleObj spid="_x0000_s2250" name="Equation" r:id="rId3" imgW="1612800" imgH="228600" progId="Equation.DSMT4">
                  <p:embed/>
                </p:oleObj>
              </mc:Choice>
              <mc:Fallback>
                <p:oleObj name="Equation" r:id="rId3" imgW="1612800" imgH="228600" progId="Equation.DSMT4">
                  <p:embed/>
                  <p:pic>
                    <p:nvPicPr>
                      <p:cNvPr id="24" name="Object 31">
                        <a:extLst>
                          <a:ext uri="{FF2B5EF4-FFF2-40B4-BE49-F238E27FC236}">
                            <a16:creationId xmlns:a16="http://schemas.microsoft.com/office/drawing/2014/main" id="{A21D454D-1782-417A-AC99-58B6D04954AE}"/>
                          </a:ext>
                        </a:extLst>
                      </p:cNvPr>
                      <p:cNvPicPr>
                        <a:picLocks noChangeAspect="1" noChangeArrowheads="1"/>
                      </p:cNvPicPr>
                      <p:nvPr/>
                    </p:nvPicPr>
                    <p:blipFill>
                      <a:blip r:embed="rId4"/>
                      <a:srcRect/>
                      <a:stretch>
                        <a:fillRect/>
                      </a:stretch>
                    </p:blipFill>
                    <p:spPr bwMode="auto">
                      <a:xfrm>
                        <a:off x="773113" y="5373688"/>
                        <a:ext cx="5080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314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b="1" dirty="0">
                <a:latin typeface="Times New Roman" panose="02020603050405020304" pitchFamily="18" charset="0"/>
                <a:cs typeface="Times New Roman" panose="02020603050405020304" pitchFamily="18" charset="0"/>
              </a:rPr>
              <a:t>Artificial </a:t>
            </a:r>
            <a:r>
              <a:rPr lang="en-GB" sz="3200" dirty="0">
                <a:solidFill>
                  <a:srgbClr val="00B0F0"/>
                </a:solidFill>
                <a:latin typeface="Times New Roman" panose="02020603050405020304" pitchFamily="18" charset="0"/>
                <a:cs typeface="Times New Roman" panose="02020603050405020304" pitchFamily="18" charset="0"/>
              </a:rPr>
              <a:t>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Graphical plot of ANN</a:t>
            </a:r>
          </a:p>
          <a:p>
            <a:pPr algn="just"/>
            <a:endParaRPr lang="en-GB" sz="24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FD3445-3E3E-4852-976B-9089C82BE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28800"/>
            <a:ext cx="6820852" cy="4296375"/>
          </a:xfrm>
          <a:prstGeom prst="rect">
            <a:avLst/>
          </a:prstGeom>
        </p:spPr>
      </p:pic>
    </p:spTree>
    <p:extLst>
      <p:ext uri="{BB962C8B-B14F-4D97-AF65-F5344CB8AC3E}">
        <p14:creationId xmlns:p14="http://schemas.microsoft.com/office/powerpoint/2010/main" val="200262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GB" sz="3200" dirty="0">
                <a:solidFill>
                  <a:srgbClr val="00B0F0"/>
                </a:solidFill>
                <a:latin typeface="Times New Roman" panose="02020603050405020304" pitchFamily="18" charset="0"/>
                <a:cs typeface="Times New Roman" panose="02020603050405020304" pitchFamily="18" charset="0"/>
              </a:rPr>
              <a:t>Biological Neural Network</a:t>
            </a:r>
          </a:p>
        </p:txBody>
      </p:sp>
      <p:sp>
        <p:nvSpPr>
          <p:cNvPr id="3" name="Subtitle 2"/>
          <p:cNvSpPr>
            <a:spLocks noGrp="1"/>
          </p:cNvSpPr>
          <p:nvPr>
            <p:ph type="subTitle" idx="1"/>
          </p:nvPr>
        </p:nvSpPr>
        <p:spPr>
          <a:xfrm>
            <a:off x="495300" y="1295400"/>
            <a:ext cx="7924800" cy="4572000"/>
          </a:xfrm>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Graphical plot </a:t>
            </a:r>
          </a:p>
          <a:p>
            <a:pPr algn="just"/>
            <a:endParaRPr lang="en-GB" sz="2400" b="1" dirty="0">
              <a:solidFill>
                <a:schemeClr val="tx1"/>
              </a:solidFill>
              <a:latin typeface="Times New Roman" panose="02020603050405020304" pitchFamily="18" charset="0"/>
              <a:cs typeface="Times New Roman" panose="02020603050405020304" pitchFamily="18" charset="0"/>
            </a:endParaRPr>
          </a:p>
          <a:p>
            <a:pPr algn="just"/>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5" descr="img1">
            <a:extLst>
              <a:ext uri="{FF2B5EF4-FFF2-40B4-BE49-F238E27FC236}">
                <a16:creationId xmlns:a16="http://schemas.microsoft.com/office/drawing/2014/main" id="{8D0F8AF2-7294-4D89-BA47-9D38F4590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00213"/>
            <a:ext cx="79216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397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2861</TotalTime>
  <Words>4386</Words>
  <Application>Microsoft Office PowerPoint</Application>
  <PresentationFormat>On-screen Show (4:3)</PresentationFormat>
  <Paragraphs>679</Paragraphs>
  <Slides>69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9" baseType="lpstr">
      <vt:lpstr>Arial</vt:lpstr>
      <vt:lpstr>Calibri</vt:lpstr>
      <vt:lpstr>Cambria Math</vt:lpstr>
      <vt:lpstr>Nunito</vt:lpstr>
      <vt:lpstr>Symbol</vt:lpstr>
      <vt:lpstr>Times New Roman</vt:lpstr>
      <vt:lpstr>var(--framer-blockquote-font-family, var(--framer-font-family, Inter, Inter Placeholder, sans-serif))</vt:lpstr>
      <vt:lpstr>Wingdings</vt:lpstr>
      <vt:lpstr>Office Theme</vt:lpstr>
      <vt:lpstr>Equation</vt:lpstr>
      <vt:lpstr>Course Title: Data Mining</vt:lpstr>
      <vt:lpstr>Neural Network</vt:lpstr>
      <vt:lpstr>Neural Network</vt:lpstr>
      <vt:lpstr>Artificial Neural Network</vt:lpstr>
      <vt:lpstr>Artificial Neural Network</vt:lpstr>
      <vt:lpstr>Artificial Neural Network</vt:lpstr>
      <vt:lpstr>Artificial Neural Network</vt:lpstr>
      <vt:lpstr>Artificial Neural Network</vt:lpstr>
      <vt:lpstr>Biological Neural Network</vt:lpstr>
      <vt:lpstr>Artificial Neural Network</vt:lpstr>
      <vt:lpstr>Artificial Neural Network</vt:lpstr>
      <vt:lpstr>Artificial Neural Network</vt:lpstr>
      <vt:lpstr>Artificial Neural Network</vt:lpstr>
      <vt:lpstr>Artificial Neural Network</vt:lpstr>
      <vt:lpstr>Artificial Neural Network</vt:lpstr>
      <vt:lpstr>Activation Function</vt:lpstr>
      <vt:lpstr>Activation Function</vt:lpstr>
      <vt:lpstr>Activation Function</vt:lpstr>
      <vt:lpstr>Activation Function</vt:lpstr>
      <vt:lpstr>Activation Function</vt:lpstr>
      <vt:lpstr>Activation Function</vt:lpstr>
      <vt:lpstr>Activation Function</vt:lpstr>
      <vt:lpstr>Types of Linear Activation Function</vt:lpstr>
      <vt:lpstr>Activation Function</vt:lpstr>
      <vt:lpstr>Activation Function</vt:lpstr>
      <vt:lpstr>Activation Function</vt:lpstr>
      <vt:lpstr>Types of Non-Linear Activation Function</vt:lpstr>
      <vt:lpstr>Types of Linear Activation Function</vt:lpstr>
      <vt:lpstr>Sigmoid / Logistic Activation Function</vt:lpstr>
      <vt:lpstr>Sigmoid / Logistic Activation Function</vt:lpstr>
      <vt:lpstr>Sigmoid / Logistic Activation Function</vt:lpstr>
      <vt:lpstr>Sigmoid / Logistic Activation Function</vt:lpstr>
      <vt:lpstr>Tanh Function (Hyperbolic Tangent)</vt:lpstr>
      <vt:lpstr>Tanh Function (Hyperbolic Tangent)</vt:lpstr>
      <vt:lpstr>Tanh Function (Hyperbolic Tangent)</vt:lpstr>
      <vt:lpstr>ReLU (Rectified Linear Unit) </vt:lpstr>
      <vt:lpstr>ReLU (Rectified Linear Unit) </vt:lpstr>
      <vt:lpstr>ReLU (Rectified Linear Unit) </vt:lpstr>
      <vt:lpstr>ReLU (Rectified Linear Unit) </vt:lpstr>
      <vt:lpstr>Leaky ReLU</vt:lpstr>
      <vt:lpstr>Leaky ReLU</vt:lpstr>
      <vt:lpstr>Parametric ReLU Function</vt:lpstr>
      <vt:lpstr>Parametric ReLU Function</vt:lpstr>
      <vt:lpstr>Exponential Linear Units (ELUs) Function</vt:lpstr>
      <vt:lpstr>Exponential Linear Units (ELUs) Function</vt:lpstr>
      <vt:lpstr>Softmax Function</vt:lpstr>
      <vt:lpstr>Softmax Function</vt:lpstr>
      <vt:lpstr>Swish Function</vt:lpstr>
      <vt:lpstr>Swish Function</vt:lpstr>
      <vt:lpstr>The Gaussian Error Linear Unit (GELU)</vt:lpstr>
      <vt:lpstr>The Gaussian Error Linear Unit (GELU)</vt:lpstr>
      <vt:lpstr>Scaled Exponential Linear Unit (SELU)</vt:lpstr>
      <vt:lpstr>Scaled Exponential Linear Unit (SELU)</vt:lpstr>
      <vt:lpstr>Types of Linear Activation Function</vt:lpstr>
      <vt:lpstr>Choosing of Right Activation Function</vt:lpstr>
      <vt:lpstr>Weights in Neural Networks</vt:lpstr>
      <vt:lpstr>Biases in Neural Networks</vt:lpstr>
      <vt:lpstr>Estimated model</vt:lpstr>
      <vt:lpstr>Backpropagation </vt:lpstr>
      <vt:lpstr>Backpropagation </vt:lpstr>
      <vt:lpstr>Backpropagation </vt:lpstr>
      <vt:lpstr>Backpropagation </vt:lpstr>
      <vt:lpstr>Backpropagation </vt:lpstr>
      <vt:lpstr>Backpropagation </vt:lpstr>
      <vt:lpstr>Backpropagation </vt:lpstr>
      <vt:lpstr>Backpropagation </vt:lpstr>
      <vt:lpstr>Practical Example </vt:lpstr>
      <vt:lpstr>Practical 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Data Science</dc:title>
  <dc:creator>Nasrin Khatun</dc:creator>
  <cp:lastModifiedBy>Admin</cp:lastModifiedBy>
  <cp:revision>637</cp:revision>
  <dcterms:created xsi:type="dcterms:W3CDTF">2021-11-26T01:52:27Z</dcterms:created>
  <dcterms:modified xsi:type="dcterms:W3CDTF">2024-12-20T05:11:42Z</dcterms:modified>
</cp:coreProperties>
</file>