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2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code/akshayt19nayak/getting-started-image-processing-basics" TargetMode="External"/><Relationship Id="rId7" Type="http://schemas.openxmlformats.org/officeDocument/2006/relationships/hyperlink" Target="https://www.kaggle.com/code/benboyet/web-mining-project-text-mining-part"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kaggle.com/code/adoury/web-mining-project-web-mining-analysis" TargetMode="External"/><Relationship Id="rId5" Type="http://schemas.openxmlformats.org/officeDocument/2006/relationships/hyperlink" Target="https://www.kaggle.com/code/kanncaa1/applying-text-mining/notebook" TargetMode="External"/><Relationship Id="rId4" Type="http://schemas.openxmlformats.org/officeDocument/2006/relationships/hyperlink" Target="https://www.kaggle.com/code/gauravduttakiit/image-processing-noteboo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5307874" y="1419187"/>
            <a:ext cx="5695406" cy="1419263"/>
          </a:xfrm>
          <a:prstGeom prst="roundRect">
            <a:avLst>
              <a:gd name="adj" fmla="val 16667"/>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0" u="none" strike="noStrike" cap="none">
                <a:solidFill>
                  <a:schemeClr val="lt1"/>
                </a:solidFill>
                <a:latin typeface="Arial"/>
                <a:ea typeface="Arial"/>
                <a:cs typeface="Arial"/>
                <a:sym typeface="Arial"/>
              </a:rPr>
              <a:t>Data Mining</a:t>
            </a:r>
            <a:endParaRPr/>
          </a:p>
        </p:txBody>
      </p:sp>
      <p:pic>
        <p:nvPicPr>
          <p:cNvPr id="86" name="Google Shape;86;p13" descr="Social Media Data Mining Techniques You Should Know - Financesonline.com"/>
          <p:cNvPicPr preferRelativeResize="0"/>
          <p:nvPr/>
        </p:nvPicPr>
        <p:blipFill rotWithShape="1">
          <a:blip r:embed="rId3">
            <a:alphaModFix/>
          </a:blip>
          <a:srcRect/>
          <a:stretch/>
        </p:blipFill>
        <p:spPr>
          <a:xfrm>
            <a:off x="5414466" y="3084816"/>
            <a:ext cx="4818863" cy="3642546"/>
          </a:xfrm>
          <a:prstGeom prst="rect">
            <a:avLst/>
          </a:prstGeom>
          <a:noFill/>
          <a:ln>
            <a:noFill/>
          </a:ln>
        </p:spPr>
      </p:pic>
      <p:pic>
        <p:nvPicPr>
          <p:cNvPr id="87" name="Google Shape;87;p13" descr="DATA MINING TECHNIQUES. What is data mining? | by Tanmay Terkhedkar | Medium"/>
          <p:cNvPicPr preferRelativeResize="0"/>
          <p:nvPr/>
        </p:nvPicPr>
        <p:blipFill rotWithShape="1">
          <a:blip r:embed="rId4">
            <a:alphaModFix/>
          </a:blip>
          <a:srcRect/>
          <a:stretch/>
        </p:blipFill>
        <p:spPr>
          <a:xfrm>
            <a:off x="385602" y="1073426"/>
            <a:ext cx="5028864" cy="3642546"/>
          </a:xfrm>
          <a:prstGeom prst="rect">
            <a:avLst/>
          </a:prstGeom>
          <a:noFill/>
          <a:ln>
            <a:noFill/>
          </a:ln>
        </p:spPr>
      </p:pic>
      <p:sp>
        <p:nvSpPr>
          <p:cNvPr id="88" name="Google Shape;88;p13"/>
          <p:cNvSpPr/>
          <p:nvPr/>
        </p:nvSpPr>
        <p:spPr>
          <a:xfrm>
            <a:off x="3648895" y="252549"/>
            <a:ext cx="549599" cy="20900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22"/>
          <p:cNvSpPr txBox="1"/>
          <p:nvPr/>
        </p:nvSpPr>
        <p:spPr>
          <a:xfrm>
            <a:off x="496389" y="474265"/>
            <a:ext cx="310956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Spatial Data Mining</a:t>
            </a:r>
            <a:endParaRPr/>
          </a:p>
        </p:txBody>
      </p:sp>
      <p:sp>
        <p:nvSpPr>
          <p:cNvPr id="160" name="Google Shape;160;p22"/>
          <p:cNvSpPr txBox="1"/>
          <p:nvPr/>
        </p:nvSpPr>
        <p:spPr>
          <a:xfrm>
            <a:off x="496389" y="1166950"/>
            <a:ext cx="7228114"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Spatial data mining is a subset of data mining that focuses on extracting patterns, relationships, and insights from spatial or geographic data. It involves applying data mining techniques to spatial datasets to uncover hidden information, trends, and patterns that can be useful for various applications in fields like geography, environmental science, urban planning, and more.</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Examples of spatial data mining applications include:</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US" sz="1600" b="1">
                <a:solidFill>
                  <a:schemeClr val="dk1"/>
                </a:solidFill>
                <a:latin typeface="Calibri"/>
                <a:ea typeface="Calibri"/>
                <a:cs typeface="Calibri"/>
                <a:sym typeface="Calibri"/>
              </a:rPr>
              <a:t>Geographic Clustering</a:t>
            </a:r>
            <a:r>
              <a:rPr lang="en-US" sz="1600">
                <a:solidFill>
                  <a:schemeClr val="dk1"/>
                </a:solidFill>
                <a:latin typeface="Calibri"/>
                <a:ea typeface="Calibri"/>
                <a:cs typeface="Calibri"/>
                <a:sym typeface="Calibri"/>
              </a:rPr>
              <a:t>: Identifying clusters of similar geographic locations based on certain attributes, such as clustering similar types of vegetation areas in remote sensing data.</a:t>
            </a:r>
            <a:endParaRPr/>
          </a:p>
          <a:p>
            <a:pPr marL="285750" marR="0" lvl="0" indent="-285750" algn="l" rtl="0">
              <a:spcBef>
                <a:spcPts val="0"/>
              </a:spcBef>
              <a:spcAft>
                <a:spcPts val="0"/>
              </a:spcAft>
              <a:buClr>
                <a:schemeClr val="dk1"/>
              </a:buClr>
              <a:buSzPts val="1600"/>
              <a:buFont typeface="Arial"/>
              <a:buChar char="•"/>
            </a:pPr>
            <a:r>
              <a:rPr lang="en-US" sz="1600" b="1">
                <a:solidFill>
                  <a:schemeClr val="dk1"/>
                </a:solidFill>
                <a:latin typeface="Calibri"/>
                <a:ea typeface="Calibri"/>
                <a:cs typeface="Calibri"/>
                <a:sym typeface="Calibri"/>
              </a:rPr>
              <a:t>Spatial Association Analysis</a:t>
            </a:r>
            <a:r>
              <a:rPr lang="en-US" sz="1600">
                <a:solidFill>
                  <a:schemeClr val="dk1"/>
                </a:solidFill>
                <a:latin typeface="Calibri"/>
                <a:ea typeface="Calibri"/>
                <a:cs typeface="Calibri"/>
                <a:sym typeface="Calibri"/>
              </a:rPr>
              <a:t>: Discovering relationships between spatial entities, such as identifying co-occurring features in a map, like specific types of businesses that tend to be located together.</a:t>
            </a:r>
            <a:endParaRPr/>
          </a:p>
          <a:p>
            <a:pPr marL="285750" marR="0" lvl="0" indent="-285750" algn="l" rtl="0">
              <a:spcBef>
                <a:spcPts val="0"/>
              </a:spcBef>
              <a:spcAft>
                <a:spcPts val="0"/>
              </a:spcAft>
              <a:buClr>
                <a:schemeClr val="dk1"/>
              </a:buClr>
              <a:buSzPts val="1600"/>
              <a:buFont typeface="Arial"/>
              <a:buChar char="•"/>
            </a:pPr>
            <a:r>
              <a:rPr lang="en-US" sz="1600" b="1">
                <a:solidFill>
                  <a:schemeClr val="dk1"/>
                </a:solidFill>
                <a:latin typeface="Calibri"/>
                <a:ea typeface="Calibri"/>
                <a:cs typeface="Calibri"/>
                <a:sym typeface="Calibri"/>
              </a:rPr>
              <a:t>Location-Based Recommendation</a:t>
            </a:r>
            <a:r>
              <a:rPr lang="en-US" sz="1600">
                <a:solidFill>
                  <a:schemeClr val="dk1"/>
                </a:solidFill>
                <a:latin typeface="Calibri"/>
                <a:ea typeface="Calibri"/>
                <a:cs typeface="Calibri"/>
                <a:sym typeface="Calibri"/>
              </a:rPr>
              <a:t>: Recommending points of interest or services to users based on their geographical location and preferences.</a:t>
            </a:r>
            <a:endParaRPr/>
          </a:p>
          <a:p>
            <a:pPr marL="285750" marR="0" lvl="0" indent="-285750" algn="l" rtl="0">
              <a:spcBef>
                <a:spcPts val="0"/>
              </a:spcBef>
              <a:spcAft>
                <a:spcPts val="0"/>
              </a:spcAft>
              <a:buClr>
                <a:schemeClr val="dk1"/>
              </a:buClr>
              <a:buSzPts val="1600"/>
              <a:buFont typeface="Arial"/>
              <a:buChar char="•"/>
            </a:pPr>
            <a:r>
              <a:rPr lang="en-US" sz="1600" b="1">
                <a:solidFill>
                  <a:schemeClr val="dk1"/>
                </a:solidFill>
                <a:latin typeface="Calibri"/>
                <a:ea typeface="Calibri"/>
                <a:cs typeface="Calibri"/>
                <a:sym typeface="Calibri"/>
              </a:rPr>
              <a:t>Spatial Outlier Detection</a:t>
            </a:r>
            <a:r>
              <a:rPr lang="en-US" sz="1600">
                <a:solidFill>
                  <a:schemeClr val="dk1"/>
                </a:solidFill>
                <a:latin typeface="Calibri"/>
                <a:ea typeface="Calibri"/>
                <a:cs typeface="Calibri"/>
                <a:sym typeface="Calibri"/>
              </a:rPr>
              <a:t>: Identifying unusual or anomalous patterns in spatial data, like detecting areas with unusually high pollution levels.</a:t>
            </a:r>
            <a:endParaRPr/>
          </a:p>
          <a:p>
            <a:pPr marL="285750" marR="0" lvl="0" indent="-285750" algn="l" rtl="0">
              <a:spcBef>
                <a:spcPts val="0"/>
              </a:spcBef>
              <a:spcAft>
                <a:spcPts val="0"/>
              </a:spcAft>
              <a:buClr>
                <a:schemeClr val="dk1"/>
              </a:buClr>
              <a:buSzPts val="1600"/>
              <a:buFont typeface="Arial"/>
              <a:buChar char="•"/>
            </a:pPr>
            <a:r>
              <a:rPr lang="en-US" sz="1600" b="1">
                <a:solidFill>
                  <a:schemeClr val="dk1"/>
                </a:solidFill>
                <a:latin typeface="Calibri"/>
                <a:ea typeface="Calibri"/>
                <a:cs typeface="Calibri"/>
                <a:sym typeface="Calibri"/>
              </a:rPr>
              <a:t>Spatial Regression</a:t>
            </a:r>
            <a:r>
              <a:rPr lang="en-US" sz="1600">
                <a:solidFill>
                  <a:schemeClr val="dk1"/>
                </a:solidFill>
                <a:latin typeface="Calibri"/>
                <a:ea typeface="Calibri"/>
                <a:cs typeface="Calibri"/>
                <a:sym typeface="Calibri"/>
              </a:rPr>
              <a:t>: Analyzing the relationship between spatial variables and a dependent variable, such as studying how various factors contribute to property prices in different neighborhoods.</a:t>
            </a:r>
            <a:endParaRPr/>
          </a:p>
        </p:txBody>
      </p:sp>
      <p:pic>
        <p:nvPicPr>
          <p:cNvPr id="161" name="Google Shape;161;p22" descr="Geospatial Data Analytics: What It Is, Benefits, and Top Use Cases |  SafeGraph"/>
          <p:cNvPicPr preferRelativeResize="0"/>
          <p:nvPr/>
        </p:nvPicPr>
        <p:blipFill rotWithShape="1">
          <a:blip r:embed="rId3">
            <a:alphaModFix/>
          </a:blip>
          <a:srcRect/>
          <a:stretch/>
        </p:blipFill>
        <p:spPr>
          <a:xfrm>
            <a:off x="7860657" y="718457"/>
            <a:ext cx="4146286" cy="55517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3"/>
          <p:cNvPicPr preferRelativeResize="0"/>
          <p:nvPr/>
        </p:nvPicPr>
        <p:blipFill rotWithShape="1">
          <a:blip r:embed="rId3">
            <a:alphaModFix/>
          </a:blip>
          <a:srcRect/>
          <a:stretch/>
        </p:blipFill>
        <p:spPr>
          <a:xfrm>
            <a:off x="6209212" y="928007"/>
            <a:ext cx="5562600" cy="4305300"/>
          </a:xfrm>
          <a:prstGeom prst="rect">
            <a:avLst/>
          </a:prstGeom>
          <a:noFill/>
          <a:ln>
            <a:noFill/>
          </a:ln>
        </p:spPr>
      </p:pic>
      <p:sp>
        <p:nvSpPr>
          <p:cNvPr id="167" name="Google Shape;167;p23"/>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23"/>
          <p:cNvSpPr txBox="1"/>
          <p:nvPr/>
        </p:nvSpPr>
        <p:spPr>
          <a:xfrm>
            <a:off x="496389" y="474265"/>
            <a:ext cx="310956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Spatial Data Mining</a:t>
            </a:r>
            <a:endParaRPr/>
          </a:p>
        </p:txBody>
      </p:sp>
      <p:sp>
        <p:nvSpPr>
          <p:cNvPr id="169" name="Google Shape;169;p23"/>
          <p:cNvSpPr txBox="1"/>
          <p:nvPr/>
        </p:nvSpPr>
        <p:spPr>
          <a:xfrm>
            <a:off x="574766" y="1262744"/>
            <a:ext cx="6609805" cy="50475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2"/>
                </a:solidFill>
                <a:latin typeface="Consolas"/>
                <a:ea typeface="Consolas"/>
                <a:cs typeface="Consolas"/>
                <a:sym typeface="Consolas"/>
              </a:rPr>
              <a:t>import numpy as np</a:t>
            </a:r>
            <a:endParaRPr/>
          </a:p>
          <a:p>
            <a:pPr marL="0" marR="0" lvl="0" indent="0" algn="l" rtl="0">
              <a:spcBef>
                <a:spcPts val="0"/>
              </a:spcBef>
              <a:spcAft>
                <a:spcPts val="0"/>
              </a:spcAft>
              <a:buNone/>
            </a:pPr>
            <a:r>
              <a:rPr lang="en-US" sz="1400">
                <a:solidFill>
                  <a:schemeClr val="accent2"/>
                </a:solidFill>
                <a:latin typeface="Consolas"/>
                <a:ea typeface="Consolas"/>
                <a:cs typeface="Consolas"/>
                <a:sym typeface="Consolas"/>
              </a:rPr>
              <a:t>from sklearn.cluster import KMeans</a:t>
            </a:r>
            <a:endParaRPr sz="1400">
              <a:solidFill>
                <a:schemeClr val="accent2"/>
              </a:solidFill>
              <a:latin typeface="Consolas"/>
              <a:ea typeface="Consolas"/>
              <a:cs typeface="Consolas"/>
              <a:sym typeface="Consolas"/>
            </a:endParaRPr>
          </a:p>
          <a:p>
            <a:pPr marL="0" marR="0" lvl="0" indent="0" algn="l" rtl="0">
              <a:spcBef>
                <a:spcPts val="0"/>
              </a:spcBef>
              <a:spcAft>
                <a:spcPts val="0"/>
              </a:spcAft>
              <a:buNone/>
            </a:pPr>
            <a:r>
              <a:rPr lang="en-US" sz="1400">
                <a:solidFill>
                  <a:schemeClr val="accent2"/>
                </a:solidFill>
                <a:latin typeface="Consolas"/>
                <a:ea typeface="Consolas"/>
                <a:cs typeface="Consolas"/>
                <a:sym typeface="Consolas"/>
              </a:rPr>
              <a:t>import matplotlib.pyplot as plt</a:t>
            </a:r>
            <a:endParaRPr sz="1400">
              <a:solidFill>
                <a:schemeClr val="accent2"/>
              </a:solidFill>
              <a:latin typeface="Consolas"/>
              <a:ea typeface="Consolas"/>
              <a:cs typeface="Consolas"/>
              <a:sym typeface="Consolas"/>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Generate random spatial data (latitude, longitude)</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np.random.seed(0)</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n_samples = 100</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data = np.random.rand(n_samples, 2)</a:t>
            </a:r>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Perform K-means clustering</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n_clusters = 3</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kmeans = KMeans(n_clusters=n_clusters)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kmeans.fit(data)</a:t>
            </a:r>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Plot the data points and cluster centers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plt.scatter(data[:, 0], data[:, 1], c=kmeans.labels_, cmap='rainbow')</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plt.scatter(kmeans.cluster_centers_[:, 0], kmeans.cluster_centers_[:, 1], marker='x', s=200, color='black')</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plt.xlabel('Latitude')</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plt.ylabel('Longitude')</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plt.title('Geographic Clustering')</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plt.show()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24"/>
          <p:cNvSpPr txBox="1"/>
          <p:nvPr/>
        </p:nvSpPr>
        <p:spPr>
          <a:xfrm>
            <a:off x="496389" y="474265"/>
            <a:ext cx="392865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Temporal Data Mining</a:t>
            </a:r>
            <a:endParaRPr dirty="0"/>
          </a:p>
        </p:txBody>
      </p:sp>
      <p:sp>
        <p:nvSpPr>
          <p:cNvPr id="176" name="Google Shape;176;p24"/>
          <p:cNvSpPr txBox="1"/>
          <p:nvPr/>
        </p:nvSpPr>
        <p:spPr>
          <a:xfrm>
            <a:off x="496389" y="1154241"/>
            <a:ext cx="11138262"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Temporal data mining involves analyzing data that is collected over time to discover patterns, trends, and insights that change over temporal dimensions. It focuses on understanding how data evolves and behaves over different time intervals. Temporal data mining is especially useful for applications that involve time series data, event sequences, and dynamic processes.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Examples of temporal data mining applications include: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Time Series Forecasting</a:t>
            </a:r>
            <a:r>
              <a:rPr lang="en-US" sz="1800">
                <a:solidFill>
                  <a:schemeClr val="dk1"/>
                </a:solidFill>
                <a:latin typeface="Calibri"/>
                <a:ea typeface="Calibri"/>
                <a:cs typeface="Calibri"/>
                <a:sym typeface="Calibri"/>
              </a:rPr>
              <a:t>: Predicting future values of a variable based on its past values, such as predicting stock prices, temperature trends, or website traffic.</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Event Sequence Analysis</a:t>
            </a:r>
            <a:r>
              <a:rPr lang="en-US" sz="1800">
                <a:solidFill>
                  <a:schemeClr val="dk1"/>
                </a:solidFill>
                <a:latin typeface="Calibri"/>
                <a:ea typeface="Calibri"/>
                <a:cs typeface="Calibri"/>
                <a:sym typeface="Calibri"/>
              </a:rPr>
              <a:t>: Analyzing sequences of events over time to discover patterns and relationships, like analyzing customer clickstreams or medical patient histories.</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Change Point Detection</a:t>
            </a:r>
            <a:r>
              <a:rPr lang="en-US" sz="1800">
                <a:solidFill>
                  <a:schemeClr val="dk1"/>
                </a:solidFill>
                <a:latin typeface="Calibri"/>
                <a:ea typeface="Calibri"/>
                <a:cs typeface="Calibri"/>
                <a:sym typeface="Calibri"/>
              </a:rPr>
              <a:t>: Identifying points in time where a significant change or anomaly occurs in the data, such as detecting shifts in sensor readings or sudden spikes in network traffic.</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Temporal Pattern Mining</a:t>
            </a:r>
            <a:r>
              <a:rPr lang="en-US" sz="1800">
                <a:solidFill>
                  <a:schemeClr val="dk1"/>
                </a:solidFill>
                <a:latin typeface="Calibri"/>
                <a:ea typeface="Calibri"/>
                <a:cs typeface="Calibri"/>
                <a:sym typeface="Calibri"/>
              </a:rPr>
              <a:t>: Discovering recurring patterns in time series data, such as frequent sequences of events or patterns of user behavior.</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Dynamic Clustering</a:t>
            </a:r>
            <a:r>
              <a:rPr lang="en-US" sz="1800">
                <a:solidFill>
                  <a:schemeClr val="dk1"/>
                </a:solidFill>
                <a:latin typeface="Calibri"/>
                <a:ea typeface="Calibri"/>
                <a:cs typeface="Calibri"/>
                <a:sym typeface="Calibri"/>
              </a:rPr>
              <a:t>: Clustering data that changes over time into groups based on similarities and temporal patterns.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25"/>
          <p:cNvSpPr txBox="1"/>
          <p:nvPr/>
        </p:nvSpPr>
        <p:spPr>
          <a:xfrm>
            <a:off x="496389" y="474265"/>
            <a:ext cx="348435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Temporal Data Mining</a:t>
            </a:r>
            <a:endParaRPr/>
          </a:p>
        </p:txBody>
      </p:sp>
      <p:pic>
        <p:nvPicPr>
          <p:cNvPr id="183" name="Google Shape;183;p25" descr="Types of temporal data mining problems | Download Scientific Diagram"/>
          <p:cNvPicPr preferRelativeResize="0"/>
          <p:nvPr/>
        </p:nvPicPr>
        <p:blipFill rotWithShape="1">
          <a:blip r:embed="rId3">
            <a:alphaModFix/>
          </a:blip>
          <a:srcRect/>
          <a:stretch/>
        </p:blipFill>
        <p:spPr>
          <a:xfrm>
            <a:off x="72661" y="2788240"/>
            <a:ext cx="6654710" cy="4069760"/>
          </a:xfrm>
          <a:prstGeom prst="rect">
            <a:avLst/>
          </a:prstGeom>
          <a:noFill/>
          <a:ln>
            <a:noFill/>
          </a:ln>
        </p:spPr>
      </p:pic>
      <p:pic>
        <p:nvPicPr>
          <p:cNvPr id="184" name="Google Shape;184;p25" descr="What is temporal data?—ArcMap | Documentation"/>
          <p:cNvPicPr preferRelativeResize="0"/>
          <p:nvPr/>
        </p:nvPicPr>
        <p:blipFill rotWithShape="1">
          <a:blip r:embed="rId4">
            <a:alphaModFix/>
          </a:blip>
          <a:srcRect/>
          <a:stretch/>
        </p:blipFill>
        <p:spPr>
          <a:xfrm>
            <a:off x="4282986" y="171450"/>
            <a:ext cx="7724775" cy="26167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26"/>
          <p:cNvSpPr txBox="1"/>
          <p:nvPr/>
        </p:nvSpPr>
        <p:spPr>
          <a:xfrm>
            <a:off x="496389" y="474265"/>
            <a:ext cx="393681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Temporal Data Mining</a:t>
            </a:r>
            <a:endParaRPr dirty="0"/>
          </a:p>
        </p:txBody>
      </p:sp>
      <p:sp>
        <p:nvSpPr>
          <p:cNvPr id="191" name="Google Shape;191;p26"/>
          <p:cNvSpPr txBox="1"/>
          <p:nvPr/>
        </p:nvSpPr>
        <p:spPr>
          <a:xfrm>
            <a:off x="496389" y="897553"/>
            <a:ext cx="7633063"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accent2"/>
                </a:solidFill>
                <a:latin typeface="Consolas"/>
                <a:ea typeface="Consolas"/>
                <a:cs typeface="Consolas"/>
                <a:sym typeface="Consolas"/>
              </a:rPr>
              <a:t>import </a:t>
            </a:r>
            <a:r>
              <a:rPr lang="en-US" sz="1200" dirty="0" err="1">
                <a:solidFill>
                  <a:schemeClr val="accent2"/>
                </a:solidFill>
                <a:latin typeface="Consolas"/>
                <a:ea typeface="Consolas"/>
                <a:cs typeface="Consolas"/>
                <a:sym typeface="Consolas"/>
              </a:rPr>
              <a:t>numpy</a:t>
            </a:r>
            <a:r>
              <a:rPr lang="en-US" sz="1200" dirty="0">
                <a:solidFill>
                  <a:schemeClr val="accent2"/>
                </a:solidFill>
                <a:latin typeface="Consolas"/>
                <a:ea typeface="Consolas"/>
                <a:cs typeface="Consolas"/>
                <a:sym typeface="Consolas"/>
              </a:rPr>
              <a:t> as np</a:t>
            </a:r>
            <a:endParaRPr dirty="0"/>
          </a:p>
          <a:p>
            <a:pPr marL="0" marR="0" lvl="0" indent="0" algn="l" rtl="0">
              <a:spcBef>
                <a:spcPts val="0"/>
              </a:spcBef>
              <a:spcAft>
                <a:spcPts val="0"/>
              </a:spcAft>
              <a:buNone/>
            </a:pPr>
            <a:r>
              <a:rPr lang="en-US" sz="1200" dirty="0">
                <a:solidFill>
                  <a:schemeClr val="accent2"/>
                </a:solidFill>
                <a:latin typeface="Consolas"/>
                <a:ea typeface="Consolas"/>
                <a:cs typeface="Consolas"/>
                <a:sym typeface="Consolas"/>
              </a:rPr>
              <a:t>import pandas as pd</a:t>
            </a:r>
            <a:endParaRPr dirty="0"/>
          </a:p>
          <a:p>
            <a:pPr marL="0" marR="0" lvl="0" indent="0" algn="l" rtl="0">
              <a:spcBef>
                <a:spcPts val="0"/>
              </a:spcBef>
              <a:spcAft>
                <a:spcPts val="0"/>
              </a:spcAft>
              <a:buNone/>
            </a:pPr>
            <a:r>
              <a:rPr lang="en-US" sz="1200" dirty="0">
                <a:solidFill>
                  <a:schemeClr val="accent2"/>
                </a:solidFill>
                <a:latin typeface="Consolas"/>
                <a:ea typeface="Consolas"/>
                <a:cs typeface="Consolas"/>
                <a:sym typeface="Consolas"/>
              </a:rPr>
              <a:t>import </a:t>
            </a:r>
            <a:r>
              <a:rPr lang="en-US" sz="1200" dirty="0" err="1">
                <a:solidFill>
                  <a:schemeClr val="accent2"/>
                </a:solidFill>
                <a:latin typeface="Consolas"/>
                <a:ea typeface="Consolas"/>
                <a:cs typeface="Consolas"/>
                <a:sym typeface="Consolas"/>
              </a:rPr>
              <a:t>matplotlib.pyplot</a:t>
            </a:r>
            <a:r>
              <a:rPr lang="en-US" sz="1200" dirty="0">
                <a:solidFill>
                  <a:schemeClr val="accent2"/>
                </a:solidFill>
                <a:latin typeface="Consolas"/>
                <a:ea typeface="Consolas"/>
                <a:cs typeface="Consolas"/>
                <a:sym typeface="Consolas"/>
              </a:rPr>
              <a:t> as </a:t>
            </a:r>
            <a:r>
              <a:rPr lang="en-US" sz="1200" dirty="0" err="1">
                <a:solidFill>
                  <a:schemeClr val="accent2"/>
                </a:solidFill>
                <a:latin typeface="Consolas"/>
                <a:ea typeface="Consolas"/>
                <a:cs typeface="Consolas"/>
                <a:sym typeface="Consolas"/>
              </a:rPr>
              <a:t>plt</a:t>
            </a:r>
            <a:endParaRPr sz="1200" dirty="0">
              <a:solidFill>
                <a:schemeClr val="accent2"/>
              </a:solidFill>
              <a:latin typeface="Consolas"/>
              <a:ea typeface="Consolas"/>
              <a:cs typeface="Consolas"/>
              <a:sym typeface="Consolas"/>
            </a:endParaRPr>
          </a:p>
          <a:p>
            <a:pPr marL="0" marR="0" lvl="0" indent="0" algn="l" rtl="0">
              <a:spcBef>
                <a:spcPts val="0"/>
              </a:spcBef>
              <a:spcAft>
                <a:spcPts val="0"/>
              </a:spcAft>
              <a:buNone/>
            </a:pPr>
            <a:r>
              <a:rPr lang="en-US" sz="1200" dirty="0">
                <a:solidFill>
                  <a:schemeClr val="accent2"/>
                </a:solidFill>
                <a:latin typeface="Consolas"/>
                <a:ea typeface="Consolas"/>
                <a:cs typeface="Consolas"/>
                <a:sym typeface="Consolas"/>
              </a:rPr>
              <a:t>from </a:t>
            </a:r>
            <a:r>
              <a:rPr lang="en-US" sz="1200" dirty="0" err="1">
                <a:solidFill>
                  <a:schemeClr val="accent2"/>
                </a:solidFill>
                <a:latin typeface="Consolas"/>
                <a:ea typeface="Consolas"/>
                <a:cs typeface="Consolas"/>
                <a:sym typeface="Consolas"/>
              </a:rPr>
              <a:t>statsmodels.tsa.arima.model</a:t>
            </a:r>
            <a:r>
              <a:rPr lang="en-US" sz="1200" dirty="0">
                <a:solidFill>
                  <a:schemeClr val="accent2"/>
                </a:solidFill>
                <a:latin typeface="Consolas"/>
                <a:ea typeface="Consolas"/>
                <a:cs typeface="Consolas"/>
                <a:sym typeface="Consolas"/>
              </a:rPr>
              <a:t> import ARIMA</a:t>
            </a:r>
            <a:endParaRPr dirty="0"/>
          </a:p>
          <a:p>
            <a:pPr marL="0" marR="0" lvl="0" indent="0" algn="l" rtl="0">
              <a:spcBef>
                <a:spcPts val="0"/>
              </a:spcBef>
              <a:spcAft>
                <a:spcPts val="0"/>
              </a:spcAft>
              <a:buNone/>
            </a:pPr>
            <a:endParaRPr sz="12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200" dirty="0">
                <a:solidFill>
                  <a:schemeClr val="dk1"/>
                </a:solidFill>
                <a:latin typeface="Consolas"/>
                <a:ea typeface="Consolas"/>
                <a:cs typeface="Consolas"/>
                <a:sym typeface="Consolas"/>
              </a:rPr>
              <a:t># Generate sample time series data</a:t>
            </a:r>
            <a:endParaRPr dirty="0"/>
          </a:p>
          <a:p>
            <a:pPr marL="0" marR="0" lvl="0" indent="0" algn="l" rtl="0">
              <a:spcBef>
                <a:spcPts val="0"/>
              </a:spcBef>
              <a:spcAft>
                <a:spcPts val="0"/>
              </a:spcAft>
              <a:buNone/>
            </a:pPr>
            <a:r>
              <a:rPr lang="en-US" sz="1200" dirty="0" err="1">
                <a:solidFill>
                  <a:schemeClr val="dk1"/>
                </a:solidFill>
                <a:latin typeface="Consolas"/>
                <a:ea typeface="Consolas"/>
                <a:cs typeface="Consolas"/>
                <a:sym typeface="Consolas"/>
              </a:rPr>
              <a:t>np.random.seed</a:t>
            </a:r>
            <a:r>
              <a:rPr lang="en-US" sz="1200" dirty="0">
                <a:solidFill>
                  <a:schemeClr val="dk1"/>
                </a:solidFill>
                <a:latin typeface="Consolas"/>
                <a:ea typeface="Consolas"/>
                <a:cs typeface="Consolas"/>
                <a:sym typeface="Consolas"/>
              </a:rPr>
              <a:t>(0)</a:t>
            </a:r>
            <a:endParaRPr dirty="0"/>
          </a:p>
          <a:p>
            <a:pPr marL="0" marR="0" lvl="0" indent="0" algn="l" rtl="0">
              <a:spcBef>
                <a:spcPts val="0"/>
              </a:spcBef>
              <a:spcAft>
                <a:spcPts val="0"/>
              </a:spcAft>
              <a:buNone/>
            </a:pPr>
            <a:r>
              <a:rPr lang="en-US" sz="1200" dirty="0" err="1">
                <a:solidFill>
                  <a:schemeClr val="dk1"/>
                </a:solidFill>
                <a:latin typeface="Consolas"/>
                <a:ea typeface="Consolas"/>
                <a:cs typeface="Consolas"/>
                <a:sym typeface="Consolas"/>
              </a:rPr>
              <a:t>time_steps</a:t>
            </a:r>
            <a:r>
              <a:rPr lang="en-US" sz="1200" dirty="0">
                <a:solidFill>
                  <a:schemeClr val="dk1"/>
                </a:solidFill>
                <a:latin typeface="Consolas"/>
                <a:ea typeface="Consolas"/>
                <a:cs typeface="Consolas"/>
                <a:sym typeface="Consolas"/>
              </a:rPr>
              <a:t> = 100</a:t>
            </a:r>
            <a:endParaRPr dirty="0"/>
          </a:p>
          <a:p>
            <a:pPr marL="0" marR="0" lvl="0" indent="0" algn="l" rtl="0">
              <a:spcBef>
                <a:spcPts val="0"/>
              </a:spcBef>
              <a:spcAft>
                <a:spcPts val="0"/>
              </a:spcAft>
              <a:buNone/>
            </a:pPr>
            <a:r>
              <a:rPr lang="en-US" sz="1200" dirty="0">
                <a:solidFill>
                  <a:schemeClr val="dk1"/>
                </a:solidFill>
                <a:latin typeface="Consolas"/>
                <a:ea typeface="Consolas"/>
                <a:cs typeface="Consolas"/>
                <a:sym typeface="Consolas"/>
              </a:rPr>
              <a:t>t = </a:t>
            </a:r>
            <a:r>
              <a:rPr lang="en-US" sz="1200" dirty="0" err="1">
                <a:solidFill>
                  <a:schemeClr val="dk1"/>
                </a:solidFill>
                <a:latin typeface="Consolas"/>
                <a:ea typeface="Consolas"/>
                <a:cs typeface="Consolas"/>
                <a:sym typeface="Consolas"/>
              </a:rPr>
              <a:t>np.arange</a:t>
            </a:r>
            <a:r>
              <a:rPr lang="en-US" sz="1200" dirty="0">
                <a:solidFill>
                  <a:schemeClr val="dk1"/>
                </a:solidFill>
                <a:latin typeface="Consolas"/>
                <a:ea typeface="Consolas"/>
                <a:cs typeface="Consolas"/>
                <a:sym typeface="Consolas"/>
              </a:rPr>
              <a:t>(</a:t>
            </a:r>
            <a:r>
              <a:rPr lang="en-US" sz="1200" dirty="0" err="1">
                <a:solidFill>
                  <a:schemeClr val="dk1"/>
                </a:solidFill>
                <a:latin typeface="Consolas"/>
                <a:ea typeface="Consolas"/>
                <a:cs typeface="Consolas"/>
                <a:sym typeface="Consolas"/>
              </a:rPr>
              <a:t>time_steps</a:t>
            </a:r>
            <a:r>
              <a:rPr lang="en-US" sz="12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200" dirty="0">
                <a:solidFill>
                  <a:schemeClr val="dk1"/>
                </a:solidFill>
                <a:latin typeface="Consolas"/>
                <a:ea typeface="Consolas"/>
                <a:cs typeface="Consolas"/>
                <a:sym typeface="Consolas"/>
              </a:rPr>
              <a:t>data = 2 * </a:t>
            </a:r>
            <a:r>
              <a:rPr lang="en-US" sz="1200" dirty="0" err="1">
                <a:solidFill>
                  <a:schemeClr val="dk1"/>
                </a:solidFill>
                <a:latin typeface="Consolas"/>
                <a:ea typeface="Consolas"/>
                <a:cs typeface="Consolas"/>
                <a:sym typeface="Consolas"/>
              </a:rPr>
              <a:t>np.sin</a:t>
            </a:r>
            <a:r>
              <a:rPr lang="en-US" sz="1200" dirty="0">
                <a:solidFill>
                  <a:schemeClr val="dk1"/>
                </a:solidFill>
                <a:latin typeface="Consolas"/>
                <a:ea typeface="Consolas"/>
                <a:cs typeface="Consolas"/>
                <a:sym typeface="Consolas"/>
              </a:rPr>
              <a:t>(0.1 * t) + </a:t>
            </a:r>
            <a:r>
              <a:rPr lang="en-US" sz="1200" dirty="0" err="1">
                <a:solidFill>
                  <a:schemeClr val="dk1"/>
                </a:solidFill>
                <a:latin typeface="Consolas"/>
                <a:ea typeface="Consolas"/>
                <a:cs typeface="Consolas"/>
                <a:sym typeface="Consolas"/>
              </a:rPr>
              <a:t>np.random.normal</a:t>
            </a:r>
            <a:r>
              <a:rPr lang="en-US" sz="1200" dirty="0">
                <a:solidFill>
                  <a:schemeClr val="dk1"/>
                </a:solidFill>
                <a:latin typeface="Consolas"/>
                <a:ea typeface="Consolas"/>
                <a:cs typeface="Consolas"/>
                <a:sym typeface="Consolas"/>
              </a:rPr>
              <a:t>(scale=0.5, size=</a:t>
            </a:r>
            <a:r>
              <a:rPr lang="en-US" sz="1200" dirty="0" err="1">
                <a:solidFill>
                  <a:schemeClr val="dk1"/>
                </a:solidFill>
                <a:latin typeface="Consolas"/>
                <a:ea typeface="Consolas"/>
                <a:cs typeface="Consolas"/>
                <a:sym typeface="Consolas"/>
              </a:rPr>
              <a:t>time_steps</a:t>
            </a:r>
            <a:r>
              <a:rPr lang="en-US" sz="12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endParaRPr sz="12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200" dirty="0">
                <a:solidFill>
                  <a:schemeClr val="dk1"/>
                </a:solidFill>
                <a:latin typeface="Consolas"/>
                <a:ea typeface="Consolas"/>
                <a:cs typeface="Consolas"/>
                <a:sym typeface="Consolas"/>
              </a:rPr>
              <a:t># Create a pandas </a:t>
            </a:r>
            <a:r>
              <a:rPr lang="en-US" sz="1200" dirty="0" err="1">
                <a:solidFill>
                  <a:schemeClr val="dk1"/>
                </a:solidFill>
                <a:latin typeface="Consolas"/>
                <a:ea typeface="Consolas"/>
                <a:cs typeface="Consolas"/>
                <a:sym typeface="Consolas"/>
              </a:rPr>
              <a:t>DataFrame</a:t>
            </a:r>
            <a:endParaRPr sz="12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200" dirty="0" err="1">
                <a:solidFill>
                  <a:schemeClr val="dk1"/>
                </a:solidFill>
                <a:latin typeface="Consolas"/>
                <a:ea typeface="Consolas"/>
                <a:cs typeface="Consolas"/>
                <a:sym typeface="Consolas"/>
              </a:rPr>
              <a:t>df</a:t>
            </a:r>
            <a:r>
              <a:rPr lang="en-US" sz="1200" dirty="0">
                <a:solidFill>
                  <a:schemeClr val="dk1"/>
                </a:solidFill>
                <a:latin typeface="Consolas"/>
                <a:ea typeface="Consolas"/>
                <a:cs typeface="Consolas"/>
                <a:sym typeface="Consolas"/>
              </a:rPr>
              <a:t> = </a:t>
            </a:r>
            <a:r>
              <a:rPr lang="en-US" sz="1200" dirty="0" err="1">
                <a:solidFill>
                  <a:schemeClr val="dk1"/>
                </a:solidFill>
                <a:latin typeface="Consolas"/>
                <a:ea typeface="Consolas"/>
                <a:cs typeface="Consolas"/>
                <a:sym typeface="Consolas"/>
              </a:rPr>
              <a:t>pd.DataFrame</a:t>
            </a:r>
            <a:r>
              <a:rPr lang="en-US" sz="1200" dirty="0">
                <a:solidFill>
                  <a:schemeClr val="dk1"/>
                </a:solidFill>
                <a:latin typeface="Consolas"/>
                <a:ea typeface="Consolas"/>
                <a:cs typeface="Consolas"/>
                <a:sym typeface="Consolas"/>
              </a:rPr>
              <a:t>(data, columns=['Value'])</a:t>
            </a:r>
            <a:endParaRPr dirty="0"/>
          </a:p>
          <a:p>
            <a:pPr marL="0" marR="0" lvl="0" indent="0" algn="l" rtl="0">
              <a:spcBef>
                <a:spcPts val="0"/>
              </a:spcBef>
              <a:spcAft>
                <a:spcPts val="0"/>
              </a:spcAft>
              <a:buNone/>
            </a:pPr>
            <a:endParaRPr sz="12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200" dirty="0">
                <a:solidFill>
                  <a:schemeClr val="dk1"/>
                </a:solidFill>
                <a:latin typeface="Consolas"/>
                <a:ea typeface="Consolas"/>
                <a:cs typeface="Consolas"/>
                <a:sym typeface="Consolas"/>
              </a:rPr>
              <a:t># Fit ARIMA model</a:t>
            </a:r>
            <a:endParaRPr dirty="0"/>
          </a:p>
          <a:p>
            <a:pPr marL="0" marR="0" lvl="0" indent="0" algn="l" rtl="0">
              <a:spcBef>
                <a:spcPts val="0"/>
              </a:spcBef>
              <a:spcAft>
                <a:spcPts val="0"/>
              </a:spcAft>
              <a:buNone/>
            </a:pPr>
            <a:r>
              <a:rPr lang="en-US" sz="1200" dirty="0">
                <a:solidFill>
                  <a:schemeClr val="dk1"/>
                </a:solidFill>
                <a:latin typeface="Consolas"/>
                <a:ea typeface="Consolas"/>
                <a:cs typeface="Consolas"/>
                <a:sym typeface="Consolas"/>
              </a:rPr>
              <a:t>model = ARIMA(</a:t>
            </a:r>
            <a:r>
              <a:rPr lang="en-US" sz="1200" dirty="0" err="1">
                <a:solidFill>
                  <a:schemeClr val="dk1"/>
                </a:solidFill>
                <a:latin typeface="Consolas"/>
                <a:ea typeface="Consolas"/>
                <a:cs typeface="Consolas"/>
                <a:sym typeface="Consolas"/>
              </a:rPr>
              <a:t>df</a:t>
            </a:r>
            <a:r>
              <a:rPr lang="en-US" sz="1200" dirty="0">
                <a:solidFill>
                  <a:schemeClr val="dk1"/>
                </a:solidFill>
                <a:latin typeface="Consolas"/>
                <a:ea typeface="Consolas"/>
                <a:cs typeface="Consolas"/>
                <a:sym typeface="Consolas"/>
              </a:rPr>
              <a:t>['Value'], order=(2, 1, 1))</a:t>
            </a:r>
            <a:endParaRPr dirty="0"/>
          </a:p>
          <a:p>
            <a:pPr marL="0" marR="0" lvl="0" indent="0" algn="l" rtl="0">
              <a:spcBef>
                <a:spcPts val="0"/>
              </a:spcBef>
              <a:spcAft>
                <a:spcPts val="0"/>
              </a:spcAft>
              <a:buNone/>
            </a:pPr>
            <a:r>
              <a:rPr lang="en-US" sz="1200" dirty="0" err="1">
                <a:solidFill>
                  <a:schemeClr val="dk1"/>
                </a:solidFill>
                <a:latin typeface="Consolas"/>
                <a:ea typeface="Consolas"/>
                <a:cs typeface="Consolas"/>
                <a:sym typeface="Consolas"/>
              </a:rPr>
              <a:t>model_fit</a:t>
            </a:r>
            <a:r>
              <a:rPr lang="en-US" sz="1200" dirty="0">
                <a:solidFill>
                  <a:schemeClr val="dk1"/>
                </a:solidFill>
                <a:latin typeface="Consolas"/>
                <a:ea typeface="Consolas"/>
                <a:cs typeface="Consolas"/>
                <a:sym typeface="Consolas"/>
              </a:rPr>
              <a:t> = </a:t>
            </a:r>
            <a:r>
              <a:rPr lang="en-US" sz="1200" dirty="0" err="1">
                <a:solidFill>
                  <a:schemeClr val="dk1"/>
                </a:solidFill>
                <a:latin typeface="Consolas"/>
                <a:ea typeface="Consolas"/>
                <a:cs typeface="Consolas"/>
                <a:sym typeface="Consolas"/>
              </a:rPr>
              <a:t>model.fit</a:t>
            </a:r>
            <a:r>
              <a:rPr lang="en-US" sz="12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endParaRPr sz="12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200" dirty="0">
                <a:solidFill>
                  <a:schemeClr val="dk1"/>
                </a:solidFill>
                <a:latin typeface="Consolas"/>
                <a:ea typeface="Consolas"/>
                <a:cs typeface="Consolas"/>
                <a:sym typeface="Consolas"/>
              </a:rPr>
              <a:t># Forecast future values</a:t>
            </a:r>
            <a:endParaRPr dirty="0"/>
          </a:p>
          <a:p>
            <a:pPr marL="0" marR="0" lvl="0" indent="0" algn="l" rtl="0">
              <a:spcBef>
                <a:spcPts val="0"/>
              </a:spcBef>
              <a:spcAft>
                <a:spcPts val="0"/>
              </a:spcAft>
              <a:buNone/>
            </a:pPr>
            <a:r>
              <a:rPr lang="en-US" sz="1200" dirty="0" err="1">
                <a:solidFill>
                  <a:schemeClr val="dk1"/>
                </a:solidFill>
                <a:latin typeface="Consolas"/>
                <a:ea typeface="Consolas"/>
                <a:cs typeface="Consolas"/>
                <a:sym typeface="Consolas"/>
              </a:rPr>
              <a:t>forecast_steps</a:t>
            </a:r>
            <a:r>
              <a:rPr lang="en-US" sz="1200" dirty="0">
                <a:solidFill>
                  <a:schemeClr val="dk1"/>
                </a:solidFill>
                <a:latin typeface="Consolas"/>
                <a:ea typeface="Consolas"/>
                <a:cs typeface="Consolas"/>
                <a:sym typeface="Consolas"/>
              </a:rPr>
              <a:t> = 10</a:t>
            </a:r>
            <a:endParaRPr dirty="0"/>
          </a:p>
          <a:p>
            <a:pPr marL="0" marR="0" lvl="0" indent="0" algn="l" rtl="0">
              <a:spcBef>
                <a:spcPts val="0"/>
              </a:spcBef>
              <a:spcAft>
                <a:spcPts val="0"/>
              </a:spcAft>
              <a:buNone/>
            </a:pPr>
            <a:r>
              <a:rPr lang="en-US" sz="1200" dirty="0">
                <a:solidFill>
                  <a:schemeClr val="dk1"/>
                </a:solidFill>
                <a:latin typeface="Consolas"/>
                <a:ea typeface="Consolas"/>
                <a:cs typeface="Consolas"/>
                <a:sym typeface="Consolas"/>
              </a:rPr>
              <a:t>forecast, stderr, </a:t>
            </a:r>
            <a:r>
              <a:rPr lang="en-US" sz="1200" dirty="0" err="1">
                <a:solidFill>
                  <a:schemeClr val="dk1"/>
                </a:solidFill>
                <a:latin typeface="Consolas"/>
                <a:ea typeface="Consolas"/>
                <a:cs typeface="Consolas"/>
                <a:sym typeface="Consolas"/>
              </a:rPr>
              <a:t>conf_int</a:t>
            </a:r>
            <a:r>
              <a:rPr lang="en-US" sz="1200" dirty="0">
                <a:solidFill>
                  <a:schemeClr val="dk1"/>
                </a:solidFill>
                <a:latin typeface="Consolas"/>
                <a:ea typeface="Consolas"/>
                <a:cs typeface="Consolas"/>
                <a:sym typeface="Consolas"/>
              </a:rPr>
              <a:t> = </a:t>
            </a:r>
            <a:r>
              <a:rPr lang="en-US" sz="1200" dirty="0" err="1">
                <a:solidFill>
                  <a:schemeClr val="dk1"/>
                </a:solidFill>
                <a:latin typeface="Consolas"/>
                <a:ea typeface="Consolas"/>
                <a:cs typeface="Consolas"/>
                <a:sym typeface="Consolas"/>
              </a:rPr>
              <a:t>model_fit.forecast</a:t>
            </a:r>
            <a:r>
              <a:rPr lang="en-US" sz="1200" dirty="0">
                <a:solidFill>
                  <a:schemeClr val="dk1"/>
                </a:solidFill>
                <a:latin typeface="Consolas"/>
                <a:ea typeface="Consolas"/>
                <a:cs typeface="Consolas"/>
                <a:sym typeface="Consolas"/>
              </a:rPr>
              <a:t>(steps=</a:t>
            </a:r>
            <a:r>
              <a:rPr lang="en-US" sz="1200" dirty="0" err="1">
                <a:solidFill>
                  <a:schemeClr val="dk1"/>
                </a:solidFill>
                <a:latin typeface="Consolas"/>
                <a:ea typeface="Consolas"/>
                <a:cs typeface="Consolas"/>
                <a:sym typeface="Consolas"/>
              </a:rPr>
              <a:t>forecast_steps</a:t>
            </a:r>
            <a:r>
              <a:rPr lang="en-US" sz="12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endParaRPr sz="12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200" dirty="0">
                <a:solidFill>
                  <a:schemeClr val="dk1"/>
                </a:solidFill>
                <a:latin typeface="Consolas"/>
                <a:ea typeface="Consolas"/>
                <a:cs typeface="Consolas"/>
                <a:sym typeface="Consolas"/>
              </a:rPr>
              <a:t># Plot original data and forecasted values</a:t>
            </a:r>
            <a:endParaRPr dirty="0"/>
          </a:p>
          <a:p>
            <a:pPr marL="0" marR="0" lvl="0" indent="0" algn="l" rtl="0">
              <a:spcBef>
                <a:spcPts val="0"/>
              </a:spcBef>
              <a:spcAft>
                <a:spcPts val="0"/>
              </a:spcAft>
              <a:buNone/>
            </a:pPr>
            <a:r>
              <a:rPr lang="en-US" sz="1200" dirty="0" err="1">
                <a:solidFill>
                  <a:schemeClr val="dk1"/>
                </a:solidFill>
                <a:latin typeface="Consolas"/>
                <a:ea typeface="Consolas"/>
                <a:cs typeface="Consolas"/>
                <a:sym typeface="Consolas"/>
              </a:rPr>
              <a:t>plt.plot</a:t>
            </a:r>
            <a:r>
              <a:rPr lang="en-US" sz="1200" dirty="0">
                <a:solidFill>
                  <a:schemeClr val="dk1"/>
                </a:solidFill>
                <a:latin typeface="Consolas"/>
                <a:ea typeface="Consolas"/>
                <a:cs typeface="Consolas"/>
                <a:sym typeface="Consolas"/>
              </a:rPr>
              <a:t>(t, </a:t>
            </a:r>
            <a:r>
              <a:rPr lang="en-US" sz="1200" dirty="0" err="1">
                <a:solidFill>
                  <a:schemeClr val="dk1"/>
                </a:solidFill>
                <a:latin typeface="Consolas"/>
                <a:ea typeface="Consolas"/>
                <a:cs typeface="Consolas"/>
                <a:sym typeface="Consolas"/>
              </a:rPr>
              <a:t>df</a:t>
            </a:r>
            <a:r>
              <a:rPr lang="en-US" sz="1200" dirty="0">
                <a:solidFill>
                  <a:schemeClr val="dk1"/>
                </a:solidFill>
                <a:latin typeface="Consolas"/>
                <a:ea typeface="Consolas"/>
                <a:cs typeface="Consolas"/>
                <a:sym typeface="Consolas"/>
              </a:rPr>
              <a:t>['Value'], label='Original Data')</a:t>
            </a:r>
            <a:endParaRPr dirty="0"/>
          </a:p>
          <a:p>
            <a:pPr marL="0" marR="0" lvl="0" indent="0" algn="l" rtl="0">
              <a:spcBef>
                <a:spcPts val="0"/>
              </a:spcBef>
              <a:spcAft>
                <a:spcPts val="0"/>
              </a:spcAft>
              <a:buNone/>
            </a:pPr>
            <a:r>
              <a:rPr lang="en-US" sz="1200" dirty="0" err="1">
                <a:solidFill>
                  <a:schemeClr val="dk1"/>
                </a:solidFill>
                <a:latin typeface="Consolas"/>
                <a:ea typeface="Consolas"/>
                <a:cs typeface="Consolas"/>
                <a:sym typeface="Consolas"/>
              </a:rPr>
              <a:t>plt.plot</a:t>
            </a:r>
            <a:r>
              <a:rPr lang="en-US" sz="1200" dirty="0">
                <a:solidFill>
                  <a:schemeClr val="dk1"/>
                </a:solidFill>
                <a:latin typeface="Consolas"/>
                <a:ea typeface="Consolas"/>
                <a:cs typeface="Consolas"/>
                <a:sym typeface="Consolas"/>
              </a:rPr>
              <a:t>(t[-1] + </a:t>
            </a:r>
            <a:r>
              <a:rPr lang="en-US" sz="1200" dirty="0" err="1">
                <a:solidFill>
                  <a:schemeClr val="dk1"/>
                </a:solidFill>
                <a:latin typeface="Consolas"/>
                <a:ea typeface="Consolas"/>
                <a:cs typeface="Consolas"/>
                <a:sym typeface="Consolas"/>
              </a:rPr>
              <a:t>np.arange</a:t>
            </a:r>
            <a:r>
              <a:rPr lang="en-US" sz="1200" dirty="0">
                <a:solidFill>
                  <a:schemeClr val="dk1"/>
                </a:solidFill>
                <a:latin typeface="Consolas"/>
                <a:ea typeface="Consolas"/>
                <a:cs typeface="Consolas"/>
                <a:sym typeface="Consolas"/>
              </a:rPr>
              <a:t>(1, </a:t>
            </a:r>
            <a:r>
              <a:rPr lang="en-US" sz="1200" dirty="0" err="1">
                <a:solidFill>
                  <a:schemeClr val="dk1"/>
                </a:solidFill>
                <a:latin typeface="Consolas"/>
                <a:ea typeface="Consolas"/>
                <a:cs typeface="Consolas"/>
                <a:sym typeface="Consolas"/>
              </a:rPr>
              <a:t>forecast_steps</a:t>
            </a:r>
            <a:r>
              <a:rPr lang="en-US" sz="1200" dirty="0">
                <a:solidFill>
                  <a:schemeClr val="dk1"/>
                </a:solidFill>
                <a:latin typeface="Consolas"/>
                <a:ea typeface="Consolas"/>
                <a:cs typeface="Consolas"/>
                <a:sym typeface="Consolas"/>
              </a:rPr>
              <a:t> + 1), forecast, label='Forecast')</a:t>
            </a:r>
            <a:endParaRPr dirty="0"/>
          </a:p>
          <a:p>
            <a:pPr marL="0" marR="0" lvl="0" indent="0" algn="l" rtl="0">
              <a:spcBef>
                <a:spcPts val="0"/>
              </a:spcBef>
              <a:spcAft>
                <a:spcPts val="0"/>
              </a:spcAft>
              <a:buNone/>
            </a:pPr>
            <a:r>
              <a:rPr lang="en-US" sz="1200" dirty="0" err="1">
                <a:solidFill>
                  <a:schemeClr val="dk1"/>
                </a:solidFill>
                <a:latin typeface="Consolas"/>
                <a:ea typeface="Consolas"/>
                <a:cs typeface="Consolas"/>
                <a:sym typeface="Consolas"/>
              </a:rPr>
              <a:t>plt.fill_between</a:t>
            </a:r>
            <a:r>
              <a:rPr lang="en-US" sz="1200" dirty="0">
                <a:solidFill>
                  <a:schemeClr val="dk1"/>
                </a:solidFill>
                <a:latin typeface="Consolas"/>
                <a:ea typeface="Consolas"/>
                <a:cs typeface="Consolas"/>
                <a:sym typeface="Consolas"/>
              </a:rPr>
              <a:t>(t[-1] + </a:t>
            </a:r>
            <a:r>
              <a:rPr lang="en-US" sz="1200" dirty="0" err="1">
                <a:solidFill>
                  <a:schemeClr val="dk1"/>
                </a:solidFill>
                <a:latin typeface="Consolas"/>
                <a:ea typeface="Consolas"/>
                <a:cs typeface="Consolas"/>
                <a:sym typeface="Consolas"/>
              </a:rPr>
              <a:t>np.arange</a:t>
            </a:r>
            <a:r>
              <a:rPr lang="en-US" sz="1200" dirty="0">
                <a:solidFill>
                  <a:schemeClr val="dk1"/>
                </a:solidFill>
                <a:latin typeface="Consolas"/>
                <a:ea typeface="Consolas"/>
                <a:cs typeface="Consolas"/>
                <a:sym typeface="Consolas"/>
              </a:rPr>
              <a:t>(1, </a:t>
            </a:r>
            <a:r>
              <a:rPr lang="en-US" sz="1200" dirty="0" err="1">
                <a:solidFill>
                  <a:schemeClr val="dk1"/>
                </a:solidFill>
                <a:latin typeface="Consolas"/>
                <a:ea typeface="Consolas"/>
                <a:cs typeface="Consolas"/>
                <a:sym typeface="Consolas"/>
              </a:rPr>
              <a:t>forecast_steps</a:t>
            </a:r>
            <a:r>
              <a:rPr lang="en-US" sz="1200" dirty="0">
                <a:solidFill>
                  <a:schemeClr val="dk1"/>
                </a:solidFill>
                <a:latin typeface="Consolas"/>
                <a:ea typeface="Consolas"/>
                <a:cs typeface="Consolas"/>
                <a:sym typeface="Consolas"/>
              </a:rPr>
              <a:t> + 1), forecast - stderr, forecast + stderr, color='gray', alpha=0.2)</a:t>
            </a:r>
            <a:endParaRPr dirty="0"/>
          </a:p>
          <a:p>
            <a:pPr marL="0" marR="0" lvl="0" indent="0" algn="l" rtl="0">
              <a:spcBef>
                <a:spcPts val="0"/>
              </a:spcBef>
              <a:spcAft>
                <a:spcPts val="0"/>
              </a:spcAft>
              <a:buNone/>
            </a:pPr>
            <a:r>
              <a:rPr lang="en-US" sz="1200" dirty="0" err="1">
                <a:solidFill>
                  <a:schemeClr val="dk1"/>
                </a:solidFill>
                <a:latin typeface="Consolas"/>
                <a:ea typeface="Consolas"/>
                <a:cs typeface="Consolas"/>
                <a:sym typeface="Consolas"/>
              </a:rPr>
              <a:t>plt.xlabel</a:t>
            </a:r>
            <a:r>
              <a:rPr lang="en-US" sz="1200" dirty="0">
                <a:solidFill>
                  <a:schemeClr val="dk1"/>
                </a:solidFill>
                <a:latin typeface="Consolas"/>
                <a:ea typeface="Consolas"/>
                <a:cs typeface="Consolas"/>
                <a:sym typeface="Consolas"/>
              </a:rPr>
              <a:t>('Time')</a:t>
            </a:r>
            <a:endParaRPr dirty="0"/>
          </a:p>
          <a:p>
            <a:pPr marL="0" marR="0" lvl="0" indent="0" algn="l" rtl="0">
              <a:spcBef>
                <a:spcPts val="0"/>
              </a:spcBef>
              <a:spcAft>
                <a:spcPts val="0"/>
              </a:spcAft>
              <a:buNone/>
            </a:pPr>
            <a:r>
              <a:rPr lang="en-US" sz="1200" dirty="0" err="1">
                <a:solidFill>
                  <a:schemeClr val="dk1"/>
                </a:solidFill>
                <a:latin typeface="Consolas"/>
                <a:ea typeface="Consolas"/>
                <a:cs typeface="Consolas"/>
                <a:sym typeface="Consolas"/>
              </a:rPr>
              <a:t>plt.ylabel</a:t>
            </a:r>
            <a:r>
              <a:rPr lang="en-US" sz="1200" dirty="0">
                <a:solidFill>
                  <a:schemeClr val="dk1"/>
                </a:solidFill>
                <a:latin typeface="Consolas"/>
                <a:ea typeface="Consolas"/>
                <a:cs typeface="Consolas"/>
                <a:sym typeface="Consolas"/>
              </a:rPr>
              <a:t>('Value')</a:t>
            </a:r>
            <a:endParaRPr dirty="0"/>
          </a:p>
          <a:p>
            <a:pPr marL="0" marR="0" lvl="0" indent="0" algn="l" rtl="0">
              <a:spcBef>
                <a:spcPts val="0"/>
              </a:spcBef>
              <a:spcAft>
                <a:spcPts val="0"/>
              </a:spcAft>
              <a:buNone/>
            </a:pPr>
            <a:r>
              <a:rPr lang="en-US" sz="1200" dirty="0" err="1">
                <a:solidFill>
                  <a:schemeClr val="dk1"/>
                </a:solidFill>
                <a:latin typeface="Consolas"/>
                <a:ea typeface="Consolas"/>
                <a:cs typeface="Consolas"/>
                <a:sym typeface="Consolas"/>
              </a:rPr>
              <a:t>plt.title</a:t>
            </a:r>
            <a:r>
              <a:rPr lang="en-US" sz="1200" dirty="0">
                <a:solidFill>
                  <a:schemeClr val="dk1"/>
                </a:solidFill>
                <a:latin typeface="Consolas"/>
                <a:ea typeface="Consolas"/>
                <a:cs typeface="Consolas"/>
                <a:sym typeface="Consolas"/>
              </a:rPr>
              <a:t>('Time Series Forecasting')</a:t>
            </a:r>
            <a:endParaRPr dirty="0"/>
          </a:p>
          <a:p>
            <a:pPr marL="0" marR="0" lvl="0" indent="0" algn="l" rtl="0">
              <a:spcBef>
                <a:spcPts val="0"/>
              </a:spcBef>
              <a:spcAft>
                <a:spcPts val="0"/>
              </a:spcAft>
              <a:buNone/>
            </a:pPr>
            <a:r>
              <a:rPr lang="en-US" sz="1200" dirty="0" err="1">
                <a:solidFill>
                  <a:schemeClr val="dk1"/>
                </a:solidFill>
                <a:latin typeface="Consolas"/>
                <a:ea typeface="Consolas"/>
                <a:cs typeface="Consolas"/>
                <a:sym typeface="Consolas"/>
              </a:rPr>
              <a:t>plt.legend</a:t>
            </a:r>
            <a:r>
              <a:rPr lang="en-US" sz="12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200" dirty="0" err="1">
                <a:solidFill>
                  <a:schemeClr val="dk1"/>
                </a:solidFill>
                <a:latin typeface="Consolas"/>
                <a:ea typeface="Consolas"/>
                <a:cs typeface="Consolas"/>
                <a:sym typeface="Consolas"/>
              </a:rPr>
              <a:t>plt.show</a:t>
            </a:r>
            <a:r>
              <a:rPr lang="en-US" sz="1200" dirty="0">
                <a:solidFill>
                  <a:schemeClr val="dk1"/>
                </a:solidFill>
                <a:latin typeface="Consolas"/>
                <a:ea typeface="Consolas"/>
                <a:cs typeface="Consolas"/>
                <a:sym typeface="Consolas"/>
              </a:rPr>
              <a: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27"/>
          <p:cNvSpPr txBox="1"/>
          <p:nvPr/>
        </p:nvSpPr>
        <p:spPr>
          <a:xfrm>
            <a:off x="496389" y="474265"/>
            <a:ext cx="502669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Image processing in Data Mining</a:t>
            </a:r>
            <a:endParaRPr/>
          </a:p>
        </p:txBody>
      </p:sp>
      <p:sp>
        <p:nvSpPr>
          <p:cNvPr id="198" name="Google Shape;198;p27"/>
          <p:cNvSpPr txBox="1"/>
          <p:nvPr/>
        </p:nvSpPr>
        <p:spPr>
          <a:xfrm>
            <a:off x="431074" y="997485"/>
            <a:ext cx="6237842" cy="57554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Image processing in data mining involves the analysis and manipulation of digital images to extract meaningful information, patterns, and insights. It combines techniques from both data mining and computer vision to process and analyze visual data. Image processing in data mining is commonly used in applications such as image classification, object detection, image segmentation, and more.</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Examples of image processing in data mining applications include:</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US" sz="1600" b="1">
                <a:solidFill>
                  <a:schemeClr val="dk1"/>
                </a:solidFill>
                <a:latin typeface="Calibri"/>
                <a:ea typeface="Calibri"/>
                <a:cs typeface="Calibri"/>
                <a:sym typeface="Calibri"/>
              </a:rPr>
              <a:t>Image Classification</a:t>
            </a:r>
            <a:r>
              <a:rPr lang="en-US" sz="1600">
                <a:solidFill>
                  <a:schemeClr val="dk1"/>
                </a:solidFill>
                <a:latin typeface="Calibri"/>
                <a:ea typeface="Calibri"/>
                <a:cs typeface="Calibri"/>
                <a:sym typeface="Calibri"/>
              </a:rPr>
              <a:t>: Assigning labels or categories to images based on their content, such as classifying animals in images or identifying handwritten digits.</a:t>
            </a:r>
            <a:endParaRPr/>
          </a:p>
          <a:p>
            <a:pPr marL="285750" marR="0" lvl="0" indent="-285750" algn="l" rtl="0">
              <a:spcBef>
                <a:spcPts val="0"/>
              </a:spcBef>
              <a:spcAft>
                <a:spcPts val="0"/>
              </a:spcAft>
              <a:buClr>
                <a:schemeClr val="dk1"/>
              </a:buClr>
              <a:buSzPts val="1600"/>
              <a:buFont typeface="Arial"/>
              <a:buChar char="•"/>
            </a:pPr>
            <a:r>
              <a:rPr lang="en-US" sz="1600" b="1">
                <a:solidFill>
                  <a:schemeClr val="dk1"/>
                </a:solidFill>
                <a:latin typeface="Calibri"/>
                <a:ea typeface="Calibri"/>
                <a:cs typeface="Calibri"/>
                <a:sym typeface="Calibri"/>
              </a:rPr>
              <a:t>Object Detection</a:t>
            </a:r>
            <a:r>
              <a:rPr lang="en-US" sz="1600">
                <a:solidFill>
                  <a:schemeClr val="dk1"/>
                </a:solidFill>
                <a:latin typeface="Calibri"/>
                <a:ea typeface="Calibri"/>
                <a:cs typeface="Calibri"/>
                <a:sym typeface="Calibri"/>
              </a:rPr>
              <a:t>: Locating and identifying specific objects within an image, like detecting faces in photographs or identifying vehicles in satellite imagery.</a:t>
            </a:r>
            <a:endParaRPr/>
          </a:p>
          <a:p>
            <a:pPr marL="285750" marR="0" lvl="0" indent="-285750" algn="l" rtl="0">
              <a:spcBef>
                <a:spcPts val="0"/>
              </a:spcBef>
              <a:spcAft>
                <a:spcPts val="0"/>
              </a:spcAft>
              <a:buClr>
                <a:schemeClr val="dk1"/>
              </a:buClr>
              <a:buSzPts val="1600"/>
              <a:buFont typeface="Arial"/>
              <a:buChar char="•"/>
            </a:pPr>
            <a:r>
              <a:rPr lang="en-US" sz="1600" b="1">
                <a:solidFill>
                  <a:schemeClr val="dk1"/>
                </a:solidFill>
                <a:latin typeface="Calibri"/>
                <a:ea typeface="Calibri"/>
                <a:cs typeface="Calibri"/>
                <a:sym typeface="Calibri"/>
              </a:rPr>
              <a:t>Image Segmentation</a:t>
            </a:r>
            <a:r>
              <a:rPr lang="en-US" sz="1600">
                <a:solidFill>
                  <a:schemeClr val="dk1"/>
                </a:solidFill>
                <a:latin typeface="Calibri"/>
                <a:ea typeface="Calibri"/>
                <a:cs typeface="Calibri"/>
                <a:sym typeface="Calibri"/>
              </a:rPr>
              <a:t>: Dividing an image into meaningful regions or segments, which can be useful for medical image analysis, satellite imagery, and more.</a:t>
            </a:r>
            <a:endParaRPr/>
          </a:p>
          <a:p>
            <a:pPr marL="285750" marR="0" lvl="0" indent="-285750" algn="l" rtl="0">
              <a:spcBef>
                <a:spcPts val="0"/>
              </a:spcBef>
              <a:spcAft>
                <a:spcPts val="0"/>
              </a:spcAft>
              <a:buClr>
                <a:schemeClr val="dk1"/>
              </a:buClr>
              <a:buSzPts val="1600"/>
              <a:buFont typeface="Arial"/>
              <a:buChar char="•"/>
            </a:pPr>
            <a:r>
              <a:rPr lang="en-US" sz="1600" b="1">
                <a:solidFill>
                  <a:schemeClr val="dk1"/>
                </a:solidFill>
                <a:latin typeface="Calibri"/>
                <a:ea typeface="Calibri"/>
                <a:cs typeface="Calibri"/>
                <a:sym typeface="Calibri"/>
              </a:rPr>
              <a:t>Feature Extraction</a:t>
            </a:r>
            <a:r>
              <a:rPr lang="en-US" sz="1600">
                <a:solidFill>
                  <a:schemeClr val="dk1"/>
                </a:solidFill>
                <a:latin typeface="Calibri"/>
                <a:ea typeface="Calibri"/>
                <a:cs typeface="Calibri"/>
                <a:sym typeface="Calibri"/>
              </a:rPr>
              <a:t>: Extracting relevant features or characteristics from images that can be used for further analysis or modeling.</a:t>
            </a:r>
            <a:endParaRPr/>
          </a:p>
          <a:p>
            <a:pPr marL="285750" marR="0" lvl="0" indent="-285750" algn="l" rtl="0">
              <a:spcBef>
                <a:spcPts val="0"/>
              </a:spcBef>
              <a:spcAft>
                <a:spcPts val="0"/>
              </a:spcAft>
              <a:buClr>
                <a:schemeClr val="dk1"/>
              </a:buClr>
              <a:buSzPts val="1600"/>
              <a:buFont typeface="Arial"/>
              <a:buChar char="•"/>
            </a:pPr>
            <a:r>
              <a:rPr lang="en-US" sz="1600" b="1">
                <a:solidFill>
                  <a:schemeClr val="dk1"/>
                </a:solidFill>
                <a:latin typeface="Calibri"/>
                <a:ea typeface="Calibri"/>
                <a:cs typeface="Calibri"/>
                <a:sym typeface="Calibri"/>
              </a:rPr>
              <a:t>Image Similarity and Retrieval</a:t>
            </a:r>
            <a:r>
              <a:rPr lang="en-US" sz="1600">
                <a:solidFill>
                  <a:schemeClr val="dk1"/>
                </a:solidFill>
                <a:latin typeface="Calibri"/>
                <a:ea typeface="Calibri"/>
                <a:cs typeface="Calibri"/>
                <a:sym typeface="Calibri"/>
              </a:rPr>
              <a:t>: Finding similar images in a large dataset based on visual content, which is useful for content-based image retrieval.</a:t>
            </a:r>
            <a:endParaRPr/>
          </a:p>
        </p:txBody>
      </p:sp>
      <p:pic>
        <p:nvPicPr>
          <p:cNvPr id="199" name="Google Shape;199;p27" descr="Image pixel generation In Digital Image Processing the digital image... |  Download Scientific Diagram"/>
          <p:cNvPicPr preferRelativeResize="0"/>
          <p:nvPr/>
        </p:nvPicPr>
        <p:blipFill rotWithShape="1">
          <a:blip r:embed="rId3">
            <a:alphaModFix/>
          </a:blip>
          <a:srcRect/>
          <a:stretch/>
        </p:blipFill>
        <p:spPr>
          <a:xfrm>
            <a:off x="6668917" y="449772"/>
            <a:ext cx="5138874" cy="2727224"/>
          </a:xfrm>
          <a:prstGeom prst="rect">
            <a:avLst/>
          </a:prstGeom>
          <a:noFill/>
          <a:ln>
            <a:noFill/>
          </a:ln>
        </p:spPr>
      </p:pic>
      <p:pic>
        <p:nvPicPr>
          <p:cNvPr id="200" name="Google Shape;200;p27" descr="depicts the feature extraction step for human face-images. In this... |  Download Scientific Diagram"/>
          <p:cNvPicPr preferRelativeResize="0"/>
          <p:nvPr/>
        </p:nvPicPr>
        <p:blipFill rotWithShape="1">
          <a:blip r:embed="rId4">
            <a:alphaModFix/>
          </a:blip>
          <a:srcRect/>
          <a:stretch/>
        </p:blipFill>
        <p:spPr>
          <a:xfrm>
            <a:off x="6959769" y="3429001"/>
            <a:ext cx="4848021" cy="31677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28"/>
          <p:cNvSpPr txBox="1"/>
          <p:nvPr/>
        </p:nvSpPr>
        <p:spPr>
          <a:xfrm>
            <a:off x="496389" y="474265"/>
            <a:ext cx="502669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Image processing in Data Mining</a:t>
            </a:r>
            <a:endParaRPr/>
          </a:p>
        </p:txBody>
      </p:sp>
      <p:sp>
        <p:nvSpPr>
          <p:cNvPr id="207" name="Google Shape;207;p28"/>
          <p:cNvSpPr txBox="1"/>
          <p:nvPr/>
        </p:nvSpPr>
        <p:spPr>
          <a:xfrm>
            <a:off x="496388" y="919107"/>
            <a:ext cx="7790361" cy="60170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a:solidFill>
                  <a:schemeClr val="accent2"/>
                </a:solidFill>
                <a:latin typeface="Consolas"/>
                <a:ea typeface="Consolas"/>
                <a:cs typeface="Consolas"/>
                <a:sym typeface="Consolas"/>
              </a:rPr>
              <a:t>import </a:t>
            </a:r>
            <a:r>
              <a:rPr lang="en-US" sz="1100" dirty="0" err="1">
                <a:solidFill>
                  <a:schemeClr val="accent2"/>
                </a:solidFill>
                <a:latin typeface="Consolas"/>
                <a:ea typeface="Consolas"/>
                <a:cs typeface="Consolas"/>
                <a:sym typeface="Consolas"/>
              </a:rPr>
              <a:t>numpy</a:t>
            </a:r>
            <a:r>
              <a:rPr lang="en-US" sz="1100" dirty="0">
                <a:solidFill>
                  <a:schemeClr val="accent2"/>
                </a:solidFill>
                <a:latin typeface="Consolas"/>
                <a:ea typeface="Consolas"/>
                <a:cs typeface="Consolas"/>
                <a:sym typeface="Consolas"/>
              </a:rPr>
              <a:t> as np</a:t>
            </a:r>
            <a:endParaRPr dirty="0"/>
          </a:p>
          <a:p>
            <a:pPr marL="0" marR="0" lvl="0" indent="0" algn="l" rtl="0">
              <a:spcBef>
                <a:spcPts val="0"/>
              </a:spcBef>
              <a:spcAft>
                <a:spcPts val="0"/>
              </a:spcAft>
              <a:buNone/>
            </a:pPr>
            <a:r>
              <a:rPr lang="en-US" sz="1100" dirty="0">
                <a:solidFill>
                  <a:schemeClr val="accent2"/>
                </a:solidFill>
                <a:latin typeface="Consolas"/>
                <a:ea typeface="Consolas"/>
                <a:cs typeface="Consolas"/>
                <a:sym typeface="Consolas"/>
              </a:rPr>
              <a:t>import </a:t>
            </a:r>
            <a:r>
              <a:rPr lang="en-US" sz="1100" dirty="0" err="1">
                <a:solidFill>
                  <a:schemeClr val="accent2"/>
                </a:solidFill>
                <a:latin typeface="Consolas"/>
                <a:ea typeface="Consolas"/>
                <a:cs typeface="Consolas"/>
                <a:sym typeface="Consolas"/>
              </a:rPr>
              <a:t>matplotlib.pyplot</a:t>
            </a:r>
            <a:r>
              <a:rPr lang="en-US" sz="1100" dirty="0">
                <a:solidFill>
                  <a:schemeClr val="accent2"/>
                </a:solidFill>
                <a:latin typeface="Consolas"/>
                <a:ea typeface="Consolas"/>
                <a:cs typeface="Consolas"/>
                <a:sym typeface="Consolas"/>
              </a:rPr>
              <a:t> as </a:t>
            </a:r>
            <a:r>
              <a:rPr lang="en-US" sz="1100" dirty="0" err="1">
                <a:solidFill>
                  <a:schemeClr val="accent2"/>
                </a:solidFill>
                <a:latin typeface="Consolas"/>
                <a:ea typeface="Consolas"/>
                <a:cs typeface="Consolas"/>
                <a:sym typeface="Consolas"/>
              </a:rPr>
              <a:t>plt</a:t>
            </a:r>
            <a:endParaRPr sz="1100" dirty="0">
              <a:solidFill>
                <a:schemeClr val="accent2"/>
              </a:solidFill>
              <a:latin typeface="Consolas"/>
              <a:ea typeface="Consolas"/>
              <a:cs typeface="Consolas"/>
              <a:sym typeface="Consolas"/>
            </a:endParaRPr>
          </a:p>
          <a:p>
            <a:pPr marL="0" marR="0" lvl="0" indent="0" algn="l" rtl="0">
              <a:spcBef>
                <a:spcPts val="0"/>
              </a:spcBef>
              <a:spcAft>
                <a:spcPts val="0"/>
              </a:spcAft>
              <a:buNone/>
            </a:pPr>
            <a:r>
              <a:rPr lang="en-US" sz="1100" dirty="0">
                <a:solidFill>
                  <a:schemeClr val="accent2"/>
                </a:solidFill>
                <a:latin typeface="Consolas"/>
                <a:ea typeface="Consolas"/>
                <a:cs typeface="Consolas"/>
                <a:sym typeface="Consolas"/>
              </a:rPr>
              <a:t>from </a:t>
            </a:r>
            <a:r>
              <a:rPr lang="en-US" sz="1100" dirty="0" err="1">
                <a:solidFill>
                  <a:schemeClr val="accent2"/>
                </a:solidFill>
                <a:latin typeface="Consolas"/>
                <a:ea typeface="Consolas"/>
                <a:cs typeface="Consolas"/>
                <a:sym typeface="Consolas"/>
              </a:rPr>
              <a:t>tensorflow</a:t>
            </a:r>
            <a:r>
              <a:rPr lang="en-US" sz="1100" dirty="0">
                <a:solidFill>
                  <a:schemeClr val="accent2"/>
                </a:solidFill>
                <a:latin typeface="Consolas"/>
                <a:ea typeface="Consolas"/>
                <a:cs typeface="Consolas"/>
                <a:sym typeface="Consolas"/>
              </a:rPr>
              <a:t> import </a:t>
            </a:r>
            <a:r>
              <a:rPr lang="en-US" sz="1100" dirty="0" err="1">
                <a:solidFill>
                  <a:schemeClr val="accent2"/>
                </a:solidFill>
                <a:latin typeface="Consolas"/>
                <a:ea typeface="Consolas"/>
                <a:cs typeface="Consolas"/>
                <a:sym typeface="Consolas"/>
              </a:rPr>
              <a:t>keras</a:t>
            </a:r>
            <a:endParaRPr sz="1100" dirty="0">
              <a:solidFill>
                <a:schemeClr val="accent2"/>
              </a:solidFill>
              <a:latin typeface="Consolas"/>
              <a:ea typeface="Consolas"/>
              <a:cs typeface="Consolas"/>
              <a:sym typeface="Consolas"/>
            </a:endParaRPr>
          </a:p>
          <a:p>
            <a:pPr marL="0" marR="0" lvl="0" indent="0" algn="l" rtl="0">
              <a:spcBef>
                <a:spcPts val="0"/>
              </a:spcBef>
              <a:spcAft>
                <a:spcPts val="0"/>
              </a:spcAft>
              <a:buNone/>
            </a:pPr>
            <a:r>
              <a:rPr lang="en-US" sz="1100" dirty="0">
                <a:solidFill>
                  <a:schemeClr val="accent2"/>
                </a:solidFill>
                <a:latin typeface="Consolas"/>
                <a:ea typeface="Consolas"/>
                <a:cs typeface="Consolas"/>
                <a:sym typeface="Consolas"/>
              </a:rPr>
              <a:t>from </a:t>
            </a:r>
            <a:r>
              <a:rPr lang="en-US" sz="1100" dirty="0" err="1">
                <a:solidFill>
                  <a:schemeClr val="accent2"/>
                </a:solidFill>
                <a:latin typeface="Consolas"/>
                <a:ea typeface="Consolas"/>
                <a:cs typeface="Consolas"/>
                <a:sym typeface="Consolas"/>
              </a:rPr>
              <a:t>tensorflow.keras</a:t>
            </a:r>
            <a:r>
              <a:rPr lang="en-US" sz="1100" dirty="0">
                <a:solidFill>
                  <a:schemeClr val="accent2"/>
                </a:solidFill>
                <a:latin typeface="Consolas"/>
                <a:ea typeface="Consolas"/>
                <a:cs typeface="Consolas"/>
                <a:sym typeface="Consolas"/>
              </a:rPr>
              <a:t> import layers</a:t>
            </a:r>
            <a:endParaRPr dirty="0"/>
          </a:p>
          <a:p>
            <a:pPr marL="0" marR="0" lvl="0" indent="0" algn="l" rtl="0">
              <a:spcBef>
                <a:spcPts val="0"/>
              </a:spcBef>
              <a:spcAft>
                <a:spcPts val="0"/>
              </a:spcAft>
              <a:buNone/>
            </a:pPr>
            <a:endParaRPr sz="11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Load and preprocess a sample image dataset (e.g., CIFAR-10)</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a:t>
            </a:r>
            <a:r>
              <a:rPr lang="en-US" sz="1100" dirty="0" err="1">
                <a:solidFill>
                  <a:schemeClr val="dk1"/>
                </a:solidFill>
                <a:latin typeface="Consolas"/>
                <a:ea typeface="Consolas"/>
                <a:cs typeface="Consolas"/>
                <a:sym typeface="Consolas"/>
              </a:rPr>
              <a:t>x_train</a:t>
            </a:r>
            <a:r>
              <a:rPr lang="en-US" sz="1100" dirty="0">
                <a:solidFill>
                  <a:schemeClr val="dk1"/>
                </a:solidFill>
                <a:latin typeface="Consolas"/>
                <a:ea typeface="Consolas"/>
                <a:cs typeface="Consolas"/>
                <a:sym typeface="Consolas"/>
              </a:rPr>
              <a:t>, </a:t>
            </a:r>
            <a:r>
              <a:rPr lang="en-US" sz="1100" dirty="0" err="1">
                <a:solidFill>
                  <a:schemeClr val="dk1"/>
                </a:solidFill>
                <a:latin typeface="Consolas"/>
                <a:ea typeface="Consolas"/>
                <a:cs typeface="Consolas"/>
                <a:sym typeface="Consolas"/>
              </a:rPr>
              <a:t>y_train</a:t>
            </a:r>
            <a:r>
              <a:rPr lang="en-US" sz="1100" dirty="0">
                <a:solidFill>
                  <a:schemeClr val="dk1"/>
                </a:solidFill>
                <a:latin typeface="Consolas"/>
                <a:ea typeface="Consolas"/>
                <a:cs typeface="Consolas"/>
                <a:sym typeface="Consolas"/>
              </a:rPr>
              <a:t>), (</a:t>
            </a:r>
            <a:r>
              <a:rPr lang="en-US" sz="1100" dirty="0" err="1">
                <a:solidFill>
                  <a:schemeClr val="dk1"/>
                </a:solidFill>
                <a:latin typeface="Consolas"/>
                <a:ea typeface="Consolas"/>
                <a:cs typeface="Consolas"/>
                <a:sym typeface="Consolas"/>
              </a:rPr>
              <a:t>x_test</a:t>
            </a:r>
            <a:r>
              <a:rPr lang="en-US" sz="1100" dirty="0">
                <a:solidFill>
                  <a:schemeClr val="dk1"/>
                </a:solidFill>
                <a:latin typeface="Consolas"/>
                <a:ea typeface="Consolas"/>
                <a:cs typeface="Consolas"/>
                <a:sym typeface="Consolas"/>
              </a:rPr>
              <a:t>, </a:t>
            </a:r>
            <a:r>
              <a:rPr lang="en-US" sz="1100" dirty="0" err="1">
                <a:solidFill>
                  <a:schemeClr val="dk1"/>
                </a:solidFill>
                <a:latin typeface="Consolas"/>
                <a:ea typeface="Consolas"/>
                <a:cs typeface="Consolas"/>
                <a:sym typeface="Consolas"/>
              </a:rPr>
              <a:t>y_test</a:t>
            </a:r>
            <a:r>
              <a:rPr lang="en-US" sz="1100" dirty="0">
                <a:solidFill>
                  <a:schemeClr val="dk1"/>
                </a:solidFill>
                <a:latin typeface="Consolas"/>
                <a:ea typeface="Consolas"/>
                <a:cs typeface="Consolas"/>
                <a:sym typeface="Consolas"/>
              </a:rPr>
              <a:t>) = keras.datasets.cifar10.load_data()</a:t>
            </a:r>
            <a:endParaRPr dirty="0"/>
          </a:p>
          <a:p>
            <a:pPr marL="0" marR="0" lvl="0" indent="0" algn="l" rtl="0">
              <a:spcBef>
                <a:spcPts val="0"/>
              </a:spcBef>
              <a:spcAft>
                <a:spcPts val="0"/>
              </a:spcAft>
              <a:buNone/>
            </a:pPr>
            <a:r>
              <a:rPr lang="en-US" sz="1100" dirty="0" err="1">
                <a:solidFill>
                  <a:schemeClr val="dk1"/>
                </a:solidFill>
                <a:latin typeface="Consolas"/>
                <a:ea typeface="Consolas"/>
                <a:cs typeface="Consolas"/>
                <a:sym typeface="Consolas"/>
              </a:rPr>
              <a:t>x_train</a:t>
            </a:r>
            <a:r>
              <a:rPr lang="en-US" sz="1100" dirty="0">
                <a:solidFill>
                  <a:schemeClr val="dk1"/>
                </a:solidFill>
                <a:latin typeface="Consolas"/>
                <a:ea typeface="Consolas"/>
                <a:cs typeface="Consolas"/>
                <a:sym typeface="Consolas"/>
              </a:rPr>
              <a:t>, </a:t>
            </a:r>
            <a:r>
              <a:rPr lang="en-US" sz="1100" dirty="0" err="1">
                <a:solidFill>
                  <a:schemeClr val="dk1"/>
                </a:solidFill>
                <a:latin typeface="Consolas"/>
                <a:ea typeface="Consolas"/>
                <a:cs typeface="Consolas"/>
                <a:sym typeface="Consolas"/>
              </a:rPr>
              <a:t>x_test</a:t>
            </a:r>
            <a:r>
              <a:rPr lang="en-US" sz="1100" dirty="0">
                <a:solidFill>
                  <a:schemeClr val="dk1"/>
                </a:solidFill>
                <a:latin typeface="Consolas"/>
                <a:ea typeface="Consolas"/>
                <a:cs typeface="Consolas"/>
                <a:sym typeface="Consolas"/>
              </a:rPr>
              <a:t> = </a:t>
            </a:r>
            <a:r>
              <a:rPr lang="en-US" sz="1100" dirty="0" err="1">
                <a:solidFill>
                  <a:schemeClr val="dk1"/>
                </a:solidFill>
                <a:latin typeface="Consolas"/>
                <a:ea typeface="Consolas"/>
                <a:cs typeface="Consolas"/>
                <a:sym typeface="Consolas"/>
              </a:rPr>
              <a:t>x_train</a:t>
            </a:r>
            <a:r>
              <a:rPr lang="en-US" sz="1100" dirty="0">
                <a:solidFill>
                  <a:schemeClr val="dk1"/>
                </a:solidFill>
                <a:latin typeface="Consolas"/>
                <a:ea typeface="Consolas"/>
                <a:cs typeface="Consolas"/>
                <a:sym typeface="Consolas"/>
              </a:rPr>
              <a:t> / 255.0, </a:t>
            </a:r>
            <a:r>
              <a:rPr lang="en-US" sz="1100" dirty="0" err="1">
                <a:solidFill>
                  <a:schemeClr val="dk1"/>
                </a:solidFill>
                <a:latin typeface="Consolas"/>
                <a:ea typeface="Consolas"/>
                <a:cs typeface="Consolas"/>
                <a:sym typeface="Consolas"/>
              </a:rPr>
              <a:t>x_test</a:t>
            </a:r>
            <a:r>
              <a:rPr lang="en-US" sz="1100" dirty="0">
                <a:solidFill>
                  <a:schemeClr val="dk1"/>
                </a:solidFill>
                <a:latin typeface="Consolas"/>
                <a:ea typeface="Consolas"/>
                <a:cs typeface="Consolas"/>
                <a:sym typeface="Consolas"/>
              </a:rPr>
              <a:t> / 255.0</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Define a simple convolutional neural network (CNN) model</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model = </a:t>
            </a:r>
            <a:r>
              <a:rPr lang="en-US" sz="1100" dirty="0" err="1">
                <a:solidFill>
                  <a:schemeClr val="dk1"/>
                </a:solidFill>
                <a:latin typeface="Consolas"/>
                <a:ea typeface="Consolas"/>
                <a:cs typeface="Consolas"/>
                <a:sym typeface="Consolas"/>
              </a:rPr>
              <a:t>keras.Sequential</a:t>
            </a:r>
            <a:r>
              <a:rPr lang="en-US" sz="11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layers.Conv2D(32, (3, 3), activation='</a:t>
            </a:r>
            <a:r>
              <a:rPr lang="en-US" sz="1100" dirty="0" err="1">
                <a:solidFill>
                  <a:schemeClr val="dk1"/>
                </a:solidFill>
                <a:latin typeface="Consolas"/>
                <a:ea typeface="Consolas"/>
                <a:cs typeface="Consolas"/>
                <a:sym typeface="Consolas"/>
              </a:rPr>
              <a:t>relu</a:t>
            </a:r>
            <a:r>
              <a:rPr lang="en-US" sz="1100" dirty="0">
                <a:solidFill>
                  <a:schemeClr val="dk1"/>
                </a:solidFill>
                <a:latin typeface="Consolas"/>
                <a:ea typeface="Consolas"/>
                <a:cs typeface="Consolas"/>
                <a:sym typeface="Consolas"/>
              </a:rPr>
              <a:t>', </a:t>
            </a:r>
            <a:r>
              <a:rPr lang="en-US" sz="1100" dirty="0" err="1">
                <a:solidFill>
                  <a:schemeClr val="dk1"/>
                </a:solidFill>
                <a:latin typeface="Consolas"/>
                <a:ea typeface="Consolas"/>
                <a:cs typeface="Consolas"/>
                <a:sym typeface="Consolas"/>
              </a:rPr>
              <a:t>input_shape</a:t>
            </a:r>
            <a:r>
              <a:rPr lang="en-US" sz="1100" dirty="0">
                <a:solidFill>
                  <a:schemeClr val="dk1"/>
                </a:solidFill>
                <a:latin typeface="Consolas"/>
                <a:ea typeface="Consolas"/>
                <a:cs typeface="Consolas"/>
                <a:sym typeface="Consolas"/>
              </a:rPr>
              <a:t>=(32, 32, 3)),</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layers.MaxPooling2D((2, 2)),</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layers.Conv2D(64, (3, 3), activation='</a:t>
            </a:r>
            <a:r>
              <a:rPr lang="en-US" sz="1100" dirty="0" err="1">
                <a:solidFill>
                  <a:schemeClr val="dk1"/>
                </a:solidFill>
                <a:latin typeface="Consolas"/>
                <a:ea typeface="Consolas"/>
                <a:cs typeface="Consolas"/>
                <a:sym typeface="Consolas"/>
              </a:rPr>
              <a:t>relu</a:t>
            </a:r>
            <a:r>
              <a:rPr lang="en-US" sz="11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layers.MaxPooling2D((2, 2)),</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layers.Conv2D(64, (3, 3), activation='</a:t>
            </a:r>
            <a:r>
              <a:rPr lang="en-US" sz="1100" dirty="0" err="1">
                <a:solidFill>
                  <a:schemeClr val="dk1"/>
                </a:solidFill>
                <a:latin typeface="Consolas"/>
                <a:ea typeface="Consolas"/>
                <a:cs typeface="Consolas"/>
                <a:sym typeface="Consolas"/>
              </a:rPr>
              <a:t>relu</a:t>
            </a:r>
            <a:r>
              <a:rPr lang="en-US" sz="11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a:t>
            </a:r>
            <a:r>
              <a:rPr lang="en-US" sz="1100" dirty="0" err="1">
                <a:solidFill>
                  <a:schemeClr val="dk1"/>
                </a:solidFill>
                <a:latin typeface="Consolas"/>
                <a:ea typeface="Consolas"/>
                <a:cs typeface="Consolas"/>
                <a:sym typeface="Consolas"/>
              </a:rPr>
              <a:t>layers.Flatten</a:t>
            </a:r>
            <a:r>
              <a:rPr lang="en-US" sz="11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a:t>
            </a:r>
            <a:r>
              <a:rPr lang="en-US" sz="1100" dirty="0" err="1">
                <a:solidFill>
                  <a:schemeClr val="dk1"/>
                </a:solidFill>
                <a:latin typeface="Consolas"/>
                <a:ea typeface="Consolas"/>
                <a:cs typeface="Consolas"/>
                <a:sym typeface="Consolas"/>
              </a:rPr>
              <a:t>layers.Dense</a:t>
            </a:r>
            <a:r>
              <a:rPr lang="en-US" sz="1100" dirty="0">
                <a:solidFill>
                  <a:schemeClr val="dk1"/>
                </a:solidFill>
                <a:latin typeface="Consolas"/>
                <a:ea typeface="Consolas"/>
                <a:cs typeface="Consolas"/>
                <a:sym typeface="Consolas"/>
              </a:rPr>
              <a:t>(64, activation='</a:t>
            </a:r>
            <a:r>
              <a:rPr lang="en-US" sz="1100" dirty="0" err="1">
                <a:solidFill>
                  <a:schemeClr val="dk1"/>
                </a:solidFill>
                <a:latin typeface="Consolas"/>
                <a:ea typeface="Consolas"/>
                <a:cs typeface="Consolas"/>
                <a:sym typeface="Consolas"/>
              </a:rPr>
              <a:t>relu</a:t>
            </a:r>
            <a:r>
              <a:rPr lang="en-US" sz="11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a:t>
            </a:r>
            <a:r>
              <a:rPr lang="en-US" sz="1100" dirty="0" err="1">
                <a:solidFill>
                  <a:schemeClr val="dk1"/>
                </a:solidFill>
                <a:latin typeface="Consolas"/>
                <a:ea typeface="Consolas"/>
                <a:cs typeface="Consolas"/>
                <a:sym typeface="Consolas"/>
              </a:rPr>
              <a:t>layers.Dense</a:t>
            </a:r>
            <a:r>
              <a:rPr lang="en-US" sz="1100" dirty="0">
                <a:solidFill>
                  <a:schemeClr val="dk1"/>
                </a:solidFill>
                <a:latin typeface="Consolas"/>
                <a:ea typeface="Consolas"/>
                <a:cs typeface="Consolas"/>
                <a:sym typeface="Consolas"/>
              </a:rPr>
              <a:t>(10)</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endParaRPr sz="11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Compile the model</a:t>
            </a:r>
            <a:endParaRPr dirty="0"/>
          </a:p>
          <a:p>
            <a:pPr marL="0" marR="0" lvl="0" indent="0" algn="l" rtl="0">
              <a:spcBef>
                <a:spcPts val="0"/>
              </a:spcBef>
              <a:spcAft>
                <a:spcPts val="0"/>
              </a:spcAft>
              <a:buNone/>
            </a:pPr>
            <a:r>
              <a:rPr lang="en-US" sz="1100" dirty="0" err="1">
                <a:solidFill>
                  <a:schemeClr val="dk1"/>
                </a:solidFill>
                <a:latin typeface="Consolas"/>
                <a:ea typeface="Consolas"/>
                <a:cs typeface="Consolas"/>
                <a:sym typeface="Consolas"/>
              </a:rPr>
              <a:t>model.compile</a:t>
            </a:r>
            <a:r>
              <a:rPr lang="en-US" sz="1100" dirty="0">
                <a:solidFill>
                  <a:schemeClr val="dk1"/>
                </a:solidFill>
                <a:latin typeface="Consolas"/>
                <a:ea typeface="Consolas"/>
                <a:cs typeface="Consolas"/>
                <a:sym typeface="Consolas"/>
              </a:rPr>
              <a:t>(optimizer='</a:t>
            </a:r>
            <a:r>
              <a:rPr lang="en-US" sz="1100" dirty="0" err="1">
                <a:solidFill>
                  <a:schemeClr val="dk1"/>
                </a:solidFill>
                <a:latin typeface="Consolas"/>
                <a:ea typeface="Consolas"/>
                <a:cs typeface="Consolas"/>
                <a:sym typeface="Consolas"/>
              </a:rPr>
              <a:t>adam</a:t>
            </a:r>
            <a:r>
              <a:rPr lang="en-US" sz="11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loss=</a:t>
            </a:r>
            <a:r>
              <a:rPr lang="en-US" sz="1100" dirty="0" err="1">
                <a:solidFill>
                  <a:schemeClr val="dk1"/>
                </a:solidFill>
                <a:latin typeface="Consolas"/>
                <a:ea typeface="Consolas"/>
                <a:cs typeface="Consolas"/>
                <a:sym typeface="Consolas"/>
              </a:rPr>
              <a:t>keras.losses.SparseCategoricalCrossentropy</a:t>
            </a:r>
            <a:r>
              <a:rPr lang="en-US" sz="1100" dirty="0">
                <a:solidFill>
                  <a:schemeClr val="dk1"/>
                </a:solidFill>
                <a:latin typeface="Consolas"/>
                <a:ea typeface="Consolas"/>
                <a:cs typeface="Consolas"/>
                <a:sym typeface="Consolas"/>
              </a:rPr>
              <a:t>(</a:t>
            </a:r>
            <a:r>
              <a:rPr lang="en-US" sz="1100" dirty="0" err="1">
                <a:solidFill>
                  <a:schemeClr val="dk1"/>
                </a:solidFill>
                <a:latin typeface="Consolas"/>
                <a:ea typeface="Consolas"/>
                <a:cs typeface="Consolas"/>
                <a:sym typeface="Consolas"/>
              </a:rPr>
              <a:t>from_logits</a:t>
            </a:r>
            <a:r>
              <a:rPr lang="en-US" sz="1100" dirty="0">
                <a:solidFill>
                  <a:schemeClr val="dk1"/>
                </a:solidFill>
                <a:latin typeface="Consolas"/>
                <a:ea typeface="Consolas"/>
                <a:cs typeface="Consolas"/>
                <a:sym typeface="Consolas"/>
              </a:rPr>
              <a:t>=True),</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metrics=['accuracy'])</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Train the model</a:t>
            </a:r>
            <a:endParaRPr dirty="0"/>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history = </a:t>
            </a:r>
            <a:r>
              <a:rPr lang="en-US" sz="1100" dirty="0" err="1">
                <a:solidFill>
                  <a:schemeClr val="dk1"/>
                </a:solidFill>
                <a:latin typeface="Consolas"/>
                <a:ea typeface="Consolas"/>
                <a:cs typeface="Consolas"/>
                <a:sym typeface="Consolas"/>
              </a:rPr>
              <a:t>model.fit</a:t>
            </a:r>
            <a:r>
              <a:rPr lang="en-US" sz="1100" dirty="0">
                <a:solidFill>
                  <a:schemeClr val="dk1"/>
                </a:solidFill>
                <a:latin typeface="Consolas"/>
                <a:ea typeface="Consolas"/>
                <a:cs typeface="Consolas"/>
                <a:sym typeface="Consolas"/>
              </a:rPr>
              <a:t>(</a:t>
            </a:r>
            <a:r>
              <a:rPr lang="en-US" sz="1100" dirty="0" err="1">
                <a:solidFill>
                  <a:schemeClr val="dk1"/>
                </a:solidFill>
                <a:latin typeface="Consolas"/>
                <a:ea typeface="Consolas"/>
                <a:cs typeface="Consolas"/>
                <a:sym typeface="Consolas"/>
              </a:rPr>
              <a:t>x_train</a:t>
            </a:r>
            <a:r>
              <a:rPr lang="en-US" sz="1100" dirty="0">
                <a:solidFill>
                  <a:schemeClr val="dk1"/>
                </a:solidFill>
                <a:latin typeface="Consolas"/>
                <a:ea typeface="Consolas"/>
                <a:cs typeface="Consolas"/>
                <a:sym typeface="Consolas"/>
              </a:rPr>
              <a:t>, </a:t>
            </a:r>
            <a:r>
              <a:rPr lang="en-US" sz="1100" dirty="0" err="1">
                <a:solidFill>
                  <a:schemeClr val="dk1"/>
                </a:solidFill>
                <a:latin typeface="Consolas"/>
                <a:ea typeface="Consolas"/>
                <a:cs typeface="Consolas"/>
                <a:sym typeface="Consolas"/>
              </a:rPr>
              <a:t>y_train</a:t>
            </a:r>
            <a:r>
              <a:rPr lang="en-US" sz="1100" dirty="0">
                <a:solidFill>
                  <a:schemeClr val="dk1"/>
                </a:solidFill>
                <a:latin typeface="Consolas"/>
                <a:ea typeface="Consolas"/>
                <a:cs typeface="Consolas"/>
                <a:sym typeface="Consolas"/>
              </a:rPr>
              <a:t>, epochs=10, </a:t>
            </a:r>
            <a:r>
              <a:rPr lang="en-US" sz="1100" dirty="0" err="1">
                <a:solidFill>
                  <a:schemeClr val="dk1"/>
                </a:solidFill>
                <a:latin typeface="Consolas"/>
                <a:ea typeface="Consolas"/>
                <a:cs typeface="Consolas"/>
                <a:sym typeface="Consolas"/>
              </a:rPr>
              <a:t>validation_data</a:t>
            </a:r>
            <a:r>
              <a:rPr lang="en-US" sz="1100" dirty="0">
                <a:solidFill>
                  <a:schemeClr val="dk1"/>
                </a:solidFill>
                <a:latin typeface="Consolas"/>
                <a:ea typeface="Consolas"/>
                <a:cs typeface="Consolas"/>
                <a:sym typeface="Consolas"/>
              </a:rPr>
              <a:t>=(</a:t>
            </a:r>
            <a:r>
              <a:rPr lang="en-US" sz="1100" dirty="0" err="1">
                <a:solidFill>
                  <a:schemeClr val="dk1"/>
                </a:solidFill>
                <a:latin typeface="Consolas"/>
                <a:ea typeface="Consolas"/>
                <a:cs typeface="Consolas"/>
                <a:sym typeface="Consolas"/>
              </a:rPr>
              <a:t>x_test</a:t>
            </a:r>
            <a:r>
              <a:rPr lang="en-US" sz="1100" dirty="0">
                <a:solidFill>
                  <a:schemeClr val="dk1"/>
                </a:solidFill>
                <a:latin typeface="Consolas"/>
                <a:ea typeface="Consolas"/>
                <a:cs typeface="Consolas"/>
                <a:sym typeface="Consolas"/>
              </a:rPr>
              <a:t>, </a:t>
            </a:r>
            <a:r>
              <a:rPr lang="en-US" sz="1100" dirty="0" err="1">
                <a:solidFill>
                  <a:schemeClr val="dk1"/>
                </a:solidFill>
                <a:latin typeface="Consolas"/>
                <a:ea typeface="Consolas"/>
                <a:cs typeface="Consolas"/>
                <a:sym typeface="Consolas"/>
              </a:rPr>
              <a:t>y_test</a:t>
            </a:r>
            <a:r>
              <a:rPr lang="en-US" sz="11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endParaRPr sz="11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100" dirty="0">
                <a:solidFill>
                  <a:schemeClr val="dk1"/>
                </a:solidFill>
                <a:latin typeface="Consolas"/>
                <a:ea typeface="Consolas"/>
                <a:cs typeface="Consolas"/>
                <a:sym typeface="Consolas"/>
              </a:rPr>
              <a:t># Plot training and validation accuracy over epochs</a:t>
            </a:r>
            <a:endParaRPr dirty="0"/>
          </a:p>
          <a:p>
            <a:pPr marL="0" marR="0" lvl="0" indent="0" algn="l" rtl="0">
              <a:spcBef>
                <a:spcPts val="0"/>
              </a:spcBef>
              <a:spcAft>
                <a:spcPts val="0"/>
              </a:spcAft>
              <a:buNone/>
            </a:pPr>
            <a:r>
              <a:rPr lang="en-US" sz="1100" dirty="0" err="1">
                <a:solidFill>
                  <a:schemeClr val="dk1"/>
                </a:solidFill>
                <a:latin typeface="Consolas"/>
                <a:ea typeface="Consolas"/>
                <a:cs typeface="Consolas"/>
                <a:sym typeface="Consolas"/>
              </a:rPr>
              <a:t>plt.plot</a:t>
            </a:r>
            <a:r>
              <a:rPr lang="en-US" sz="1100" dirty="0">
                <a:solidFill>
                  <a:schemeClr val="dk1"/>
                </a:solidFill>
                <a:latin typeface="Consolas"/>
                <a:ea typeface="Consolas"/>
                <a:cs typeface="Consolas"/>
                <a:sym typeface="Consolas"/>
              </a:rPr>
              <a:t>(</a:t>
            </a:r>
            <a:r>
              <a:rPr lang="en-US" sz="1100" dirty="0" err="1">
                <a:solidFill>
                  <a:schemeClr val="dk1"/>
                </a:solidFill>
                <a:latin typeface="Consolas"/>
                <a:ea typeface="Consolas"/>
                <a:cs typeface="Consolas"/>
                <a:sym typeface="Consolas"/>
              </a:rPr>
              <a:t>history.history</a:t>
            </a:r>
            <a:r>
              <a:rPr lang="en-US" sz="1100" dirty="0">
                <a:solidFill>
                  <a:schemeClr val="dk1"/>
                </a:solidFill>
                <a:latin typeface="Consolas"/>
                <a:ea typeface="Consolas"/>
                <a:cs typeface="Consolas"/>
                <a:sym typeface="Consolas"/>
              </a:rPr>
              <a:t>['accuracy'], label='Training Accuracy')</a:t>
            </a:r>
            <a:endParaRPr dirty="0"/>
          </a:p>
          <a:p>
            <a:pPr marL="0" marR="0" lvl="0" indent="0" algn="l" rtl="0">
              <a:spcBef>
                <a:spcPts val="0"/>
              </a:spcBef>
              <a:spcAft>
                <a:spcPts val="0"/>
              </a:spcAft>
              <a:buNone/>
            </a:pPr>
            <a:r>
              <a:rPr lang="en-US" sz="1100" dirty="0" err="1">
                <a:solidFill>
                  <a:schemeClr val="dk1"/>
                </a:solidFill>
                <a:latin typeface="Consolas"/>
                <a:ea typeface="Consolas"/>
                <a:cs typeface="Consolas"/>
                <a:sym typeface="Consolas"/>
              </a:rPr>
              <a:t>plt.plot</a:t>
            </a:r>
            <a:r>
              <a:rPr lang="en-US" sz="1100" dirty="0">
                <a:solidFill>
                  <a:schemeClr val="dk1"/>
                </a:solidFill>
                <a:latin typeface="Consolas"/>
                <a:ea typeface="Consolas"/>
                <a:cs typeface="Consolas"/>
                <a:sym typeface="Consolas"/>
              </a:rPr>
              <a:t>(</a:t>
            </a:r>
            <a:r>
              <a:rPr lang="en-US" sz="1100" dirty="0" err="1">
                <a:solidFill>
                  <a:schemeClr val="dk1"/>
                </a:solidFill>
                <a:latin typeface="Consolas"/>
                <a:ea typeface="Consolas"/>
                <a:cs typeface="Consolas"/>
                <a:sym typeface="Consolas"/>
              </a:rPr>
              <a:t>history.history</a:t>
            </a:r>
            <a:r>
              <a:rPr lang="en-US" sz="1100" dirty="0">
                <a:solidFill>
                  <a:schemeClr val="dk1"/>
                </a:solidFill>
                <a:latin typeface="Consolas"/>
                <a:ea typeface="Consolas"/>
                <a:cs typeface="Consolas"/>
                <a:sym typeface="Consolas"/>
              </a:rPr>
              <a:t>['</a:t>
            </a:r>
            <a:r>
              <a:rPr lang="en-US" sz="1100" dirty="0" err="1">
                <a:solidFill>
                  <a:schemeClr val="dk1"/>
                </a:solidFill>
                <a:latin typeface="Consolas"/>
                <a:ea typeface="Consolas"/>
                <a:cs typeface="Consolas"/>
                <a:sym typeface="Consolas"/>
              </a:rPr>
              <a:t>val_accuracy</a:t>
            </a:r>
            <a:r>
              <a:rPr lang="en-US" sz="1100" dirty="0">
                <a:solidFill>
                  <a:schemeClr val="dk1"/>
                </a:solidFill>
                <a:latin typeface="Consolas"/>
                <a:ea typeface="Consolas"/>
                <a:cs typeface="Consolas"/>
                <a:sym typeface="Consolas"/>
              </a:rPr>
              <a:t>'], label='Validation Accuracy')</a:t>
            </a:r>
            <a:endParaRPr dirty="0"/>
          </a:p>
          <a:p>
            <a:pPr marL="0" marR="0" lvl="0" indent="0" algn="l" rtl="0">
              <a:spcBef>
                <a:spcPts val="0"/>
              </a:spcBef>
              <a:spcAft>
                <a:spcPts val="0"/>
              </a:spcAft>
              <a:buNone/>
            </a:pPr>
            <a:r>
              <a:rPr lang="en-US" sz="1100" dirty="0" err="1">
                <a:solidFill>
                  <a:schemeClr val="dk1"/>
                </a:solidFill>
                <a:latin typeface="Consolas"/>
                <a:ea typeface="Consolas"/>
                <a:cs typeface="Consolas"/>
                <a:sym typeface="Consolas"/>
              </a:rPr>
              <a:t>plt.xlabel</a:t>
            </a:r>
            <a:r>
              <a:rPr lang="en-US" sz="1100" dirty="0">
                <a:solidFill>
                  <a:schemeClr val="dk1"/>
                </a:solidFill>
                <a:latin typeface="Consolas"/>
                <a:ea typeface="Consolas"/>
                <a:cs typeface="Consolas"/>
                <a:sym typeface="Consolas"/>
              </a:rPr>
              <a:t>('Epoch')</a:t>
            </a:r>
            <a:endParaRPr dirty="0"/>
          </a:p>
          <a:p>
            <a:pPr marL="0" marR="0" lvl="0" indent="0" algn="l" rtl="0">
              <a:spcBef>
                <a:spcPts val="0"/>
              </a:spcBef>
              <a:spcAft>
                <a:spcPts val="0"/>
              </a:spcAft>
              <a:buNone/>
            </a:pPr>
            <a:r>
              <a:rPr lang="en-US" sz="1100" dirty="0" err="1">
                <a:solidFill>
                  <a:schemeClr val="dk1"/>
                </a:solidFill>
                <a:latin typeface="Consolas"/>
                <a:ea typeface="Consolas"/>
                <a:cs typeface="Consolas"/>
                <a:sym typeface="Consolas"/>
              </a:rPr>
              <a:t>plt.ylabel</a:t>
            </a:r>
            <a:r>
              <a:rPr lang="en-US" sz="1100" dirty="0">
                <a:solidFill>
                  <a:schemeClr val="dk1"/>
                </a:solidFill>
                <a:latin typeface="Consolas"/>
                <a:ea typeface="Consolas"/>
                <a:cs typeface="Consolas"/>
                <a:sym typeface="Consolas"/>
              </a:rPr>
              <a:t>('Accuracy')</a:t>
            </a:r>
            <a:endParaRPr dirty="0"/>
          </a:p>
          <a:p>
            <a:pPr marL="0" marR="0" lvl="0" indent="0" algn="l" rtl="0">
              <a:spcBef>
                <a:spcPts val="0"/>
              </a:spcBef>
              <a:spcAft>
                <a:spcPts val="0"/>
              </a:spcAft>
              <a:buNone/>
            </a:pPr>
            <a:r>
              <a:rPr lang="en-US" sz="1100" dirty="0" err="1">
                <a:solidFill>
                  <a:schemeClr val="dk1"/>
                </a:solidFill>
                <a:latin typeface="Consolas"/>
                <a:ea typeface="Consolas"/>
                <a:cs typeface="Consolas"/>
                <a:sym typeface="Consolas"/>
              </a:rPr>
              <a:t>plt.legend</a:t>
            </a:r>
            <a:r>
              <a:rPr lang="en-US" sz="11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100" dirty="0" err="1">
                <a:solidFill>
                  <a:schemeClr val="dk1"/>
                </a:solidFill>
                <a:latin typeface="Consolas"/>
                <a:ea typeface="Consolas"/>
                <a:cs typeface="Consolas"/>
                <a:sym typeface="Consolas"/>
              </a:rPr>
              <a:t>plt.show</a:t>
            </a:r>
            <a:r>
              <a:rPr lang="en-US" sz="1100" dirty="0">
                <a:solidFill>
                  <a:schemeClr val="dk1"/>
                </a:solidFill>
                <a:latin typeface="Consolas"/>
                <a:ea typeface="Consolas"/>
                <a:cs typeface="Consolas"/>
                <a:sym typeface="Consolas"/>
              </a:rPr>
              <a: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29"/>
          <p:cNvSpPr txBox="1"/>
          <p:nvPr/>
        </p:nvSpPr>
        <p:spPr>
          <a:xfrm>
            <a:off x="496389" y="474265"/>
            <a:ext cx="522508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Practice Resources in Data Mining</a:t>
            </a:r>
            <a:endParaRPr/>
          </a:p>
        </p:txBody>
      </p:sp>
      <p:sp>
        <p:nvSpPr>
          <p:cNvPr id="214" name="Google Shape;214;p29"/>
          <p:cNvSpPr txBox="1"/>
          <p:nvPr/>
        </p:nvSpPr>
        <p:spPr>
          <a:xfrm>
            <a:off x="496389" y="1166950"/>
            <a:ext cx="1098586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Image Processing: </a:t>
            </a:r>
            <a:endParaRPr/>
          </a:p>
          <a:p>
            <a:pPr marL="342900" marR="0" lvl="0" indent="-342900" algn="l" rtl="0">
              <a:spcBef>
                <a:spcPts val="0"/>
              </a:spcBef>
              <a:spcAft>
                <a:spcPts val="0"/>
              </a:spcAft>
              <a:buClr>
                <a:schemeClr val="dk1"/>
              </a:buClr>
              <a:buSzPts val="1800"/>
              <a:buFont typeface="Calibri"/>
              <a:buAutoNum type="arabicParenBoth"/>
            </a:pPr>
            <a:r>
              <a:rPr lang="en-US" sz="1800" u="sng">
                <a:solidFill>
                  <a:schemeClr val="hlink"/>
                </a:solidFill>
                <a:latin typeface="Calibri"/>
                <a:ea typeface="Calibri"/>
                <a:cs typeface="Calibri"/>
                <a:sym typeface="Calibri"/>
                <a:hlinkClick r:id="rId3"/>
              </a:rPr>
              <a:t>https://www.kaggle.com/code/akshayt19nayak/getting-started-image-processing-basics</a:t>
            </a: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arenBoth"/>
            </a:pPr>
            <a:r>
              <a:rPr lang="en-US" sz="1800" u="sng">
                <a:solidFill>
                  <a:schemeClr val="hlink"/>
                </a:solidFill>
                <a:latin typeface="Calibri"/>
                <a:ea typeface="Calibri"/>
                <a:cs typeface="Calibri"/>
                <a:sym typeface="Calibri"/>
                <a:hlinkClick r:id="rId4"/>
              </a:rPr>
              <a:t>https://www.kaggle.com/code/gauravduttakiit/image-processing-notebook</a:t>
            </a:r>
            <a:r>
              <a:rPr lang="en-US" sz="1800">
                <a:solidFill>
                  <a:schemeClr val="dk1"/>
                </a:solidFill>
                <a:latin typeface="Calibri"/>
                <a:ea typeface="Calibri"/>
                <a:cs typeface="Calibri"/>
                <a:sym typeface="Calibri"/>
              </a:rPr>
              <a:t> </a:t>
            </a:r>
            <a:endParaRPr/>
          </a:p>
        </p:txBody>
      </p:sp>
      <p:sp>
        <p:nvSpPr>
          <p:cNvPr id="215" name="Google Shape;215;p29"/>
          <p:cNvSpPr txBox="1"/>
          <p:nvPr/>
        </p:nvSpPr>
        <p:spPr>
          <a:xfrm>
            <a:off x="496389" y="2259745"/>
            <a:ext cx="92659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Text Mining:</a:t>
            </a:r>
            <a:endParaRPr/>
          </a:p>
          <a:p>
            <a:pPr marL="0" marR="0" lvl="0" indent="0" algn="l" rtl="0">
              <a:spcBef>
                <a:spcPts val="0"/>
              </a:spcBef>
              <a:spcAft>
                <a:spcPts val="0"/>
              </a:spcAft>
              <a:buNone/>
            </a:pPr>
            <a:r>
              <a:rPr lang="en-US" sz="1800" u="sng">
                <a:solidFill>
                  <a:schemeClr val="hlink"/>
                </a:solidFill>
                <a:latin typeface="Calibri"/>
                <a:ea typeface="Calibri"/>
                <a:cs typeface="Calibri"/>
                <a:sym typeface="Calibri"/>
                <a:hlinkClick r:id="rId5"/>
              </a:rPr>
              <a:t>https://www.kaggle.com/code/kanncaa1/applying-text-mining/notebook</a:t>
            </a:r>
            <a:r>
              <a:rPr lang="en-US" sz="1800">
                <a:solidFill>
                  <a:schemeClr val="dk1"/>
                </a:solidFill>
                <a:latin typeface="Calibri"/>
                <a:ea typeface="Calibri"/>
                <a:cs typeface="Calibri"/>
                <a:sym typeface="Calibri"/>
              </a:rPr>
              <a:t> </a:t>
            </a:r>
            <a:endParaRPr/>
          </a:p>
        </p:txBody>
      </p:sp>
      <p:sp>
        <p:nvSpPr>
          <p:cNvPr id="216" name="Google Shape;216;p29"/>
          <p:cNvSpPr txBox="1"/>
          <p:nvPr/>
        </p:nvSpPr>
        <p:spPr>
          <a:xfrm>
            <a:off x="496389" y="3105834"/>
            <a:ext cx="889145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Web Mining:</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(1) </a:t>
            </a:r>
            <a:r>
              <a:rPr lang="en-US" sz="1800" u="sng">
                <a:solidFill>
                  <a:schemeClr val="hlink"/>
                </a:solidFill>
                <a:latin typeface="Calibri"/>
                <a:ea typeface="Calibri"/>
                <a:cs typeface="Calibri"/>
                <a:sym typeface="Calibri"/>
                <a:hlinkClick r:id="rId6"/>
              </a:rPr>
              <a:t>https://www.kaggle.com/code/adoury/web-mining-project-web-mining-analysis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a:solidFill>
                  <a:schemeClr val="hlink"/>
                </a:solidFill>
                <a:latin typeface="Calibri"/>
                <a:ea typeface="Calibri"/>
                <a:cs typeface="Calibri"/>
                <a:sym typeface="Calibri"/>
                <a:hlinkClick r:id="rId7"/>
              </a:rPr>
              <a:t>(2) https://www.kaggle.com/code/benboyet/web-mining-project-text-mining-part</a:t>
            </a:r>
            <a:r>
              <a:rPr lang="en-US" sz="1800">
                <a:solidFill>
                  <a:schemeClr val="dk1"/>
                </a:solidFill>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14"/>
          <p:cNvSpPr txBox="1"/>
          <p:nvPr/>
        </p:nvSpPr>
        <p:spPr>
          <a:xfrm>
            <a:off x="496389" y="474265"/>
            <a:ext cx="338541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Basics of Data Mining</a:t>
            </a:r>
            <a:endParaRPr/>
          </a:p>
        </p:txBody>
      </p:sp>
      <p:sp>
        <p:nvSpPr>
          <p:cNvPr id="95" name="Google Shape;95;p14"/>
          <p:cNvSpPr txBox="1"/>
          <p:nvPr/>
        </p:nvSpPr>
        <p:spPr>
          <a:xfrm>
            <a:off x="496388" y="1166950"/>
            <a:ext cx="1132985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Data mining is the process of discovering patterns, relationships, and insights from large and complex datasets. It involves using various techniques, algorithms, and tools to extract meaningful and actionable information from data. The goal of data mining is to uncover hidden patterns, trends, correlations, and knowledge that can be used for decision-making, prediction, and optimization.</a:t>
            </a:r>
            <a:endParaRPr/>
          </a:p>
        </p:txBody>
      </p:sp>
      <p:pic>
        <p:nvPicPr>
          <p:cNvPr id="96" name="Google Shape;96;p14" descr="Data Mining Techniques for Successful Business - eduCBA"/>
          <p:cNvPicPr preferRelativeResize="0"/>
          <p:nvPr/>
        </p:nvPicPr>
        <p:blipFill rotWithShape="1">
          <a:blip r:embed="rId3">
            <a:alphaModFix/>
          </a:blip>
          <a:srcRect/>
          <a:stretch/>
        </p:blipFill>
        <p:spPr>
          <a:xfrm>
            <a:off x="277041" y="2661495"/>
            <a:ext cx="5601245" cy="3200462"/>
          </a:xfrm>
          <a:prstGeom prst="rect">
            <a:avLst/>
          </a:prstGeom>
          <a:noFill/>
          <a:ln>
            <a:noFill/>
          </a:ln>
        </p:spPr>
      </p:pic>
      <p:pic>
        <p:nvPicPr>
          <p:cNvPr id="97" name="Google Shape;97;p14" descr="Data Mining With R Or Python | Smartboost"/>
          <p:cNvPicPr preferRelativeResize="0"/>
          <p:nvPr/>
        </p:nvPicPr>
        <p:blipFill rotWithShape="1">
          <a:blip r:embed="rId4">
            <a:alphaModFix/>
          </a:blip>
          <a:srcRect/>
          <a:stretch/>
        </p:blipFill>
        <p:spPr>
          <a:xfrm>
            <a:off x="5763986" y="2876565"/>
            <a:ext cx="5739412" cy="28874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15"/>
          <p:cNvSpPr txBox="1"/>
          <p:nvPr/>
        </p:nvSpPr>
        <p:spPr>
          <a:xfrm>
            <a:off x="496389" y="474265"/>
            <a:ext cx="338541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Basics of Data Mining</a:t>
            </a:r>
            <a:endParaRPr/>
          </a:p>
        </p:txBody>
      </p:sp>
      <p:sp>
        <p:nvSpPr>
          <p:cNvPr id="104" name="Google Shape;104;p15"/>
          <p:cNvSpPr txBox="1"/>
          <p:nvPr/>
        </p:nvSpPr>
        <p:spPr>
          <a:xfrm>
            <a:off x="496387" y="1567060"/>
            <a:ext cx="11329851"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Classification</a:t>
            </a:r>
            <a:r>
              <a:rPr lang="en-US" sz="1800">
                <a:solidFill>
                  <a:schemeClr val="dk1"/>
                </a:solidFill>
                <a:latin typeface="Calibri"/>
                <a:ea typeface="Calibri"/>
                <a:cs typeface="Calibri"/>
                <a:sym typeface="Calibri"/>
              </a:rPr>
              <a:t>: Classification involves categorizing data into predefined classes or categories based on their attributes. It's used for tasks such as email spam detection, customer segmentation, disease diagnosis, and credit risk assessment.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Clustering</a:t>
            </a:r>
            <a:r>
              <a:rPr lang="en-US" sz="1800">
                <a:solidFill>
                  <a:schemeClr val="dk1"/>
                </a:solidFill>
                <a:latin typeface="Calibri"/>
                <a:ea typeface="Calibri"/>
                <a:cs typeface="Calibri"/>
                <a:sym typeface="Calibri"/>
              </a:rPr>
              <a:t>: Clustering aims to group similar data points together based on their intrinsic characteristics, without predefined categories. It's used for market segmentation, social network analysis, and image segmentation.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Association Rule Mining</a:t>
            </a:r>
            <a:r>
              <a:rPr lang="en-US" sz="1800">
                <a:solidFill>
                  <a:schemeClr val="dk1"/>
                </a:solidFill>
                <a:latin typeface="Calibri"/>
                <a:ea typeface="Calibri"/>
                <a:cs typeface="Calibri"/>
                <a:sym typeface="Calibri"/>
              </a:rPr>
              <a:t>: Association rule mining identifies relationships and patterns between different items in a dataset. It's often used in retail for market basket analysis, where associations between purchased products are discovered.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Anomaly Detection</a:t>
            </a:r>
            <a:r>
              <a:rPr lang="en-US" sz="1800">
                <a:solidFill>
                  <a:schemeClr val="dk1"/>
                </a:solidFill>
                <a:latin typeface="Calibri"/>
                <a:ea typeface="Calibri"/>
                <a:cs typeface="Calibri"/>
                <a:sym typeface="Calibri"/>
              </a:rPr>
              <a:t>: Anomaly detection focuses on identifying data points that deviate significantly from the norm. It's used for fraud detection, network intrusion detection, and identifying defects in manufacturing.</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Regression Analysis</a:t>
            </a:r>
            <a:r>
              <a:rPr lang="en-US" sz="1800">
                <a:solidFill>
                  <a:schemeClr val="dk1"/>
                </a:solidFill>
                <a:latin typeface="Calibri"/>
                <a:ea typeface="Calibri"/>
                <a:cs typeface="Calibri"/>
                <a:sym typeface="Calibri"/>
              </a:rPr>
              <a:t>: Regression analysis predicts a continuous numeric value based on input variables. It's used for tasks like sales forecasting, demand prediction, and estimating the impact of variables on an outcome.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5"/>
          <p:cNvSpPr txBox="1"/>
          <p:nvPr/>
        </p:nvSpPr>
        <p:spPr>
          <a:xfrm>
            <a:off x="496387" y="1166950"/>
            <a:ext cx="249132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Types of Data Mining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16"/>
          <p:cNvSpPr txBox="1"/>
          <p:nvPr/>
        </p:nvSpPr>
        <p:spPr>
          <a:xfrm>
            <a:off x="496389" y="474265"/>
            <a:ext cx="338541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Basics of Data Mining</a:t>
            </a:r>
            <a:endParaRPr/>
          </a:p>
        </p:txBody>
      </p:sp>
      <p:sp>
        <p:nvSpPr>
          <p:cNvPr id="112" name="Google Shape;112;p16"/>
          <p:cNvSpPr txBox="1"/>
          <p:nvPr/>
        </p:nvSpPr>
        <p:spPr>
          <a:xfrm>
            <a:off x="496387" y="1567060"/>
            <a:ext cx="11329851" cy="50167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alibri"/>
                <a:ea typeface="Calibri"/>
                <a:cs typeface="Calibri"/>
                <a:sym typeface="Calibri"/>
              </a:rPr>
              <a:t>Text Mining</a:t>
            </a:r>
            <a:r>
              <a:rPr lang="en-US" sz="1600">
                <a:solidFill>
                  <a:schemeClr val="dk1"/>
                </a:solidFill>
                <a:latin typeface="Calibri"/>
                <a:ea typeface="Calibri"/>
                <a:cs typeface="Calibri"/>
                <a:sym typeface="Calibri"/>
              </a:rPr>
              <a:t>: Text mining involves extracting insights and information from textual data. It's used for sentiment analysis, document categorization, topic modeling, and summarization.</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a:solidFill>
                  <a:schemeClr val="dk1"/>
                </a:solidFill>
                <a:latin typeface="Calibri"/>
                <a:ea typeface="Calibri"/>
                <a:cs typeface="Calibri"/>
                <a:sym typeface="Calibri"/>
              </a:rPr>
              <a:t>Time Series Analysis</a:t>
            </a:r>
            <a:r>
              <a:rPr lang="en-US" sz="1600">
                <a:solidFill>
                  <a:schemeClr val="dk1"/>
                </a:solidFill>
                <a:latin typeface="Calibri"/>
                <a:ea typeface="Calibri"/>
                <a:cs typeface="Calibri"/>
                <a:sym typeface="Calibri"/>
              </a:rPr>
              <a:t>: Time series analysis deals with data collected over time to identify patterns and trends. It's used in financial forecasting, stock market analysis, and weather prediction.</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a:solidFill>
                  <a:schemeClr val="dk1"/>
                </a:solidFill>
                <a:latin typeface="Calibri"/>
                <a:ea typeface="Calibri"/>
                <a:cs typeface="Calibri"/>
                <a:sym typeface="Calibri"/>
              </a:rPr>
              <a:t>Sequential Pattern Mining</a:t>
            </a:r>
            <a:r>
              <a:rPr lang="en-US" sz="1600">
                <a:solidFill>
                  <a:schemeClr val="dk1"/>
                </a:solidFill>
                <a:latin typeface="Calibri"/>
                <a:ea typeface="Calibri"/>
                <a:cs typeface="Calibri"/>
                <a:sym typeface="Calibri"/>
              </a:rPr>
              <a:t>: Sequential pattern mining focuses on discovering sequences of events or items in data. It's used in areas like analyzing customer purchase sequences, web clickstreams, and DNA sequence analysis.</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a:solidFill>
                  <a:schemeClr val="dk1"/>
                </a:solidFill>
                <a:latin typeface="Calibri"/>
                <a:ea typeface="Calibri"/>
                <a:cs typeface="Calibri"/>
                <a:sym typeface="Calibri"/>
              </a:rPr>
              <a:t>Spatial Data Mining</a:t>
            </a:r>
            <a:r>
              <a:rPr lang="en-US" sz="1600">
                <a:solidFill>
                  <a:schemeClr val="dk1"/>
                </a:solidFill>
                <a:latin typeface="Calibri"/>
                <a:ea typeface="Calibri"/>
                <a:cs typeface="Calibri"/>
                <a:sym typeface="Calibri"/>
              </a:rPr>
              <a:t>: Spatial data mining analyzes geographic and spatial data to uncover patterns. It's used in urban planning, ecological modeling, and location-based services.</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a:solidFill>
                  <a:schemeClr val="dk1"/>
                </a:solidFill>
                <a:latin typeface="Calibri"/>
                <a:ea typeface="Calibri"/>
                <a:cs typeface="Calibri"/>
                <a:sym typeface="Calibri"/>
              </a:rPr>
              <a:t>Web Mining</a:t>
            </a:r>
            <a:r>
              <a:rPr lang="en-US" sz="1600">
                <a:solidFill>
                  <a:schemeClr val="dk1"/>
                </a:solidFill>
                <a:latin typeface="Calibri"/>
                <a:ea typeface="Calibri"/>
                <a:cs typeface="Calibri"/>
                <a:sym typeface="Calibri"/>
              </a:rPr>
              <a:t>: Web mining extracts knowledge from web-related data, including web pages, user behavior, and online transactions. It's used for tasks like web content categorization, user profiling, and recommendation systems.</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a:solidFill>
                  <a:schemeClr val="dk1"/>
                </a:solidFill>
                <a:latin typeface="Calibri"/>
                <a:ea typeface="Calibri"/>
                <a:cs typeface="Calibri"/>
                <a:sym typeface="Calibri"/>
              </a:rPr>
              <a:t>Multimedia Mining</a:t>
            </a:r>
            <a:r>
              <a:rPr lang="en-US" sz="1600">
                <a:solidFill>
                  <a:schemeClr val="dk1"/>
                </a:solidFill>
                <a:latin typeface="Calibri"/>
                <a:ea typeface="Calibri"/>
                <a:cs typeface="Calibri"/>
                <a:sym typeface="Calibri"/>
              </a:rPr>
              <a:t>: Multimedia mining deals with data such as images, audio, and video. It's used for image recognition, video analysis, and audio classification.</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a:solidFill>
                  <a:schemeClr val="dk1"/>
                </a:solidFill>
                <a:latin typeface="Calibri"/>
                <a:ea typeface="Calibri"/>
                <a:cs typeface="Calibri"/>
                <a:sym typeface="Calibri"/>
              </a:rPr>
              <a:t>Social Network Analysis</a:t>
            </a:r>
            <a:r>
              <a:rPr lang="en-US" sz="1600">
                <a:solidFill>
                  <a:schemeClr val="dk1"/>
                </a:solidFill>
                <a:latin typeface="Calibri"/>
                <a:ea typeface="Calibri"/>
                <a:cs typeface="Calibri"/>
                <a:sym typeface="Calibri"/>
              </a:rPr>
              <a:t>: Social network analysis studies relationships and interactions within social networks to understand influence, connectivity, and community structures.</a:t>
            </a:r>
            <a:endParaRPr/>
          </a:p>
        </p:txBody>
      </p:sp>
      <p:sp>
        <p:nvSpPr>
          <p:cNvPr id="113" name="Google Shape;113;p16"/>
          <p:cNvSpPr txBox="1"/>
          <p:nvPr/>
        </p:nvSpPr>
        <p:spPr>
          <a:xfrm>
            <a:off x="496387" y="1166950"/>
            <a:ext cx="249132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Types of Data Mining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17"/>
          <p:cNvSpPr txBox="1"/>
          <p:nvPr/>
        </p:nvSpPr>
        <p:spPr>
          <a:xfrm>
            <a:off x="496389" y="474265"/>
            <a:ext cx="338541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Basics of Data Mining</a:t>
            </a:r>
            <a:endParaRPr/>
          </a:p>
        </p:txBody>
      </p:sp>
      <p:sp>
        <p:nvSpPr>
          <p:cNvPr id="120" name="Google Shape;120;p17"/>
          <p:cNvSpPr txBox="1"/>
          <p:nvPr/>
        </p:nvSpPr>
        <p:spPr>
          <a:xfrm>
            <a:off x="496389" y="1578847"/>
            <a:ext cx="463171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Most frequently used Data Mining </a:t>
            </a:r>
            <a:endParaRPr/>
          </a:p>
        </p:txBody>
      </p:sp>
      <p:sp>
        <p:nvSpPr>
          <p:cNvPr id="121" name="Google Shape;121;p17"/>
          <p:cNvSpPr txBox="1"/>
          <p:nvPr/>
        </p:nvSpPr>
        <p:spPr>
          <a:xfrm>
            <a:off x="534540" y="2220685"/>
            <a:ext cx="3309111" cy="224676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Web Mining</a:t>
            </a:r>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Text Mining</a:t>
            </a:r>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Spatial Data Mining</a:t>
            </a:r>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Temporal</a:t>
            </a:r>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Image processing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8"/>
          <p:cNvPicPr preferRelativeResize="0"/>
          <p:nvPr/>
        </p:nvPicPr>
        <p:blipFill rotWithShape="1">
          <a:blip r:embed="rId3">
            <a:alphaModFix/>
          </a:blip>
          <a:srcRect/>
          <a:stretch/>
        </p:blipFill>
        <p:spPr>
          <a:xfrm>
            <a:off x="6580414" y="997485"/>
            <a:ext cx="5838689" cy="4486275"/>
          </a:xfrm>
          <a:prstGeom prst="rect">
            <a:avLst/>
          </a:prstGeom>
          <a:noFill/>
          <a:ln>
            <a:noFill/>
          </a:ln>
        </p:spPr>
      </p:pic>
      <p:sp>
        <p:nvSpPr>
          <p:cNvPr id="127" name="Google Shape;127;p18"/>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18"/>
          <p:cNvSpPr txBox="1"/>
          <p:nvPr/>
        </p:nvSpPr>
        <p:spPr>
          <a:xfrm>
            <a:off x="496389" y="474265"/>
            <a:ext cx="199766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Web Mining</a:t>
            </a:r>
            <a:endParaRPr/>
          </a:p>
        </p:txBody>
      </p:sp>
      <p:sp>
        <p:nvSpPr>
          <p:cNvPr id="129" name="Google Shape;129;p18"/>
          <p:cNvSpPr txBox="1"/>
          <p:nvPr/>
        </p:nvSpPr>
        <p:spPr>
          <a:xfrm>
            <a:off x="431075" y="1235264"/>
            <a:ext cx="6257108" cy="57554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Web mining refers to the process of extracting valuable information and knowledge from web-related data, including web pages, social media content, user behavior, and online transactions. It involves using data mining techniques to analyze and uncover patterns, trends, and insights from the vast amount of data available on the internet.</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There are three main types of web mining:</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US" sz="1600" b="1">
                <a:solidFill>
                  <a:schemeClr val="dk1"/>
                </a:solidFill>
                <a:latin typeface="Calibri"/>
                <a:ea typeface="Calibri"/>
                <a:cs typeface="Calibri"/>
                <a:sym typeface="Calibri"/>
              </a:rPr>
              <a:t>Web Content Mining</a:t>
            </a:r>
            <a:r>
              <a:rPr lang="en-US" sz="1600">
                <a:solidFill>
                  <a:schemeClr val="dk1"/>
                </a:solidFill>
                <a:latin typeface="Calibri"/>
                <a:ea typeface="Calibri"/>
                <a:cs typeface="Calibri"/>
                <a:sym typeface="Calibri"/>
              </a:rPr>
              <a:t>: Involves extracting information from web pages, documents, and textual content. This includes tasks like web page categorization, sentiment analysis, and information retrieval.</a:t>
            </a:r>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US" sz="1600" b="1">
                <a:solidFill>
                  <a:schemeClr val="dk1"/>
                </a:solidFill>
                <a:latin typeface="Calibri"/>
                <a:ea typeface="Calibri"/>
                <a:cs typeface="Calibri"/>
                <a:sym typeface="Calibri"/>
              </a:rPr>
              <a:t>Web Structure Mining</a:t>
            </a:r>
            <a:r>
              <a:rPr lang="en-US" sz="1600">
                <a:solidFill>
                  <a:schemeClr val="dk1"/>
                </a:solidFill>
                <a:latin typeface="Calibri"/>
                <a:ea typeface="Calibri"/>
                <a:cs typeface="Calibri"/>
                <a:sym typeface="Calibri"/>
              </a:rPr>
              <a:t>: Focuses on analyzing the link structure of the web, including hyperlinks between web pages. It helps uncover relationships between web pages and can be used for tasks like identifying influential web pages and building recommendation systems.</a:t>
            </a:r>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US" sz="1600" b="1">
                <a:solidFill>
                  <a:schemeClr val="dk1"/>
                </a:solidFill>
                <a:latin typeface="Calibri"/>
                <a:ea typeface="Calibri"/>
                <a:cs typeface="Calibri"/>
                <a:sym typeface="Calibri"/>
              </a:rPr>
              <a:t>Web Usage Mining</a:t>
            </a:r>
            <a:r>
              <a:rPr lang="en-US" sz="1600">
                <a:solidFill>
                  <a:schemeClr val="dk1"/>
                </a:solidFill>
                <a:latin typeface="Calibri"/>
                <a:ea typeface="Calibri"/>
                <a:cs typeface="Calibri"/>
                <a:sym typeface="Calibri"/>
              </a:rPr>
              <a:t>: Involves analyzing user interactions and behaviors on the web, such as clickstreams, navigation patterns, and session data. It's used for tasks like user profiling, personalization, and improving website usability.</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19"/>
          <p:cNvSpPr txBox="1"/>
          <p:nvPr/>
        </p:nvSpPr>
        <p:spPr>
          <a:xfrm>
            <a:off x="496389" y="1013061"/>
            <a:ext cx="975876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Here's a simple example of web content mining using Python and the BeautifulSoup library to extract information from a web page:</a:t>
            </a:r>
            <a:endParaRPr/>
          </a:p>
        </p:txBody>
      </p:sp>
      <p:sp>
        <p:nvSpPr>
          <p:cNvPr id="136" name="Google Shape;136;p19"/>
          <p:cNvSpPr txBox="1"/>
          <p:nvPr/>
        </p:nvSpPr>
        <p:spPr>
          <a:xfrm>
            <a:off x="496389" y="474265"/>
            <a:ext cx="199766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Web Mining</a:t>
            </a:r>
            <a:endParaRPr/>
          </a:p>
        </p:txBody>
      </p:sp>
      <p:sp>
        <p:nvSpPr>
          <p:cNvPr id="137" name="Google Shape;137;p19"/>
          <p:cNvSpPr txBox="1"/>
          <p:nvPr/>
        </p:nvSpPr>
        <p:spPr>
          <a:xfrm>
            <a:off x="604208" y="1573802"/>
            <a:ext cx="6205895" cy="46166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2"/>
                </a:solidFill>
                <a:latin typeface="Consolas"/>
                <a:ea typeface="Consolas"/>
                <a:cs typeface="Consolas"/>
                <a:sym typeface="Consolas"/>
              </a:rPr>
              <a:t>import requests</a:t>
            </a:r>
            <a:endParaRPr/>
          </a:p>
          <a:p>
            <a:pPr marL="0" marR="0" lvl="0" indent="0" algn="l" rtl="0">
              <a:spcBef>
                <a:spcPts val="0"/>
              </a:spcBef>
              <a:spcAft>
                <a:spcPts val="0"/>
              </a:spcAft>
              <a:buNone/>
            </a:pPr>
            <a:r>
              <a:rPr lang="en-US" sz="1400">
                <a:solidFill>
                  <a:schemeClr val="accent2"/>
                </a:solidFill>
                <a:latin typeface="Consolas"/>
                <a:ea typeface="Consolas"/>
                <a:cs typeface="Consolas"/>
                <a:sym typeface="Consolas"/>
              </a:rPr>
              <a:t>from bs4 import BeautifulSoup</a:t>
            </a:r>
            <a:endParaRPr sz="1400">
              <a:solidFill>
                <a:schemeClr val="accent2"/>
              </a:solidFill>
              <a:latin typeface="Consolas"/>
              <a:ea typeface="Consolas"/>
              <a:cs typeface="Consolas"/>
              <a:sym typeface="Consolas"/>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URL of the web page to scrape</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url = 'https://example.com'</a:t>
            </a:r>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Send a request to the URL and get the HTML content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response = requests.get(url)</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html = response.text</a:t>
            </a: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Create a BeautifulSoup object to parse the HTML</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soup = BeautifulSoup(html, 'html.parser')</a:t>
            </a:r>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Find specific elements on the page and extract information</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title = soup.title.text</a:t>
            </a: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paragraphs = soup.find_all('p')</a:t>
            </a:r>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print('Title:', title)</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print('Paragraphs:')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for idx, p in enumerate(paragraphs, 1):</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print(f'{idx}.', p.get_text())</a:t>
            </a:r>
            <a:endParaRPr/>
          </a:p>
        </p:txBody>
      </p:sp>
      <p:pic>
        <p:nvPicPr>
          <p:cNvPr id="138" name="Google Shape;138;p19"/>
          <p:cNvPicPr preferRelativeResize="0"/>
          <p:nvPr/>
        </p:nvPicPr>
        <p:blipFill rotWithShape="1">
          <a:blip r:embed="rId3">
            <a:alphaModFix/>
          </a:blip>
          <a:srcRect/>
          <a:stretch/>
        </p:blipFill>
        <p:spPr>
          <a:xfrm>
            <a:off x="6810103" y="1336414"/>
            <a:ext cx="4972050" cy="51522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20"/>
          <p:cNvSpPr txBox="1"/>
          <p:nvPr/>
        </p:nvSpPr>
        <p:spPr>
          <a:xfrm>
            <a:off x="496389" y="474265"/>
            <a:ext cx="23774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Text Mining</a:t>
            </a:r>
            <a:endParaRPr dirty="0"/>
          </a:p>
        </p:txBody>
      </p:sp>
      <p:sp>
        <p:nvSpPr>
          <p:cNvPr id="145" name="Google Shape;145;p20"/>
          <p:cNvSpPr txBox="1"/>
          <p:nvPr/>
        </p:nvSpPr>
        <p:spPr>
          <a:xfrm>
            <a:off x="496388" y="1097012"/>
            <a:ext cx="11207931"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Text mining, also known as text data mining or text analytics, is the process of extracting valuable insights and knowledge from large volumes of textual data. It involves applying various natural language processing (NLP) and machine learning techniques to analyze, transform, and interpret unstructured text data to uncover patterns, trends, sentiments, and other useful information.</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Examples of text mining applications include: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a:ea typeface="Calibri"/>
                <a:cs typeface="Calibri"/>
                <a:sym typeface="Calibri"/>
              </a:rPr>
              <a:t>Sentiment Analysis: </a:t>
            </a:r>
            <a:r>
              <a:rPr lang="en-US" sz="1800" dirty="0">
                <a:solidFill>
                  <a:schemeClr val="dk1"/>
                </a:solidFill>
                <a:latin typeface="Calibri"/>
                <a:ea typeface="Calibri"/>
                <a:cs typeface="Calibri"/>
                <a:sym typeface="Calibri"/>
              </a:rPr>
              <a:t>Determining the sentiment or emotional tone expressed in a piece of text, such as identifying positive, negative, or neutral sentiments in customer reviews or social media posts.</a:t>
            </a:r>
            <a:endParaRPr dirty="0"/>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a:ea typeface="Calibri"/>
                <a:cs typeface="Calibri"/>
                <a:sym typeface="Calibri"/>
              </a:rPr>
              <a:t>Topic Modeling: </a:t>
            </a:r>
            <a:r>
              <a:rPr lang="en-US" sz="1800" dirty="0">
                <a:solidFill>
                  <a:schemeClr val="dk1"/>
                </a:solidFill>
                <a:latin typeface="Calibri"/>
                <a:ea typeface="Calibri"/>
                <a:cs typeface="Calibri"/>
                <a:sym typeface="Calibri"/>
              </a:rPr>
              <a:t>Identifying topics or themes present in a collection of documents. This is useful for organizing and summarizing large amounts of text data.</a:t>
            </a:r>
            <a:endParaRPr dirty="0"/>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a:ea typeface="Calibri"/>
                <a:cs typeface="Calibri"/>
                <a:sym typeface="Calibri"/>
              </a:rPr>
              <a:t>Text Classification: </a:t>
            </a:r>
            <a:r>
              <a:rPr lang="en-US" sz="1800" dirty="0">
                <a:solidFill>
                  <a:schemeClr val="dk1"/>
                </a:solidFill>
                <a:latin typeface="Calibri"/>
                <a:ea typeface="Calibri"/>
                <a:cs typeface="Calibri"/>
                <a:sym typeface="Calibri"/>
              </a:rPr>
              <a:t>Categorizing text documents into predefined classes or categories. For instance, classifying news articles into topics like politics, sports, or entertainment.</a:t>
            </a:r>
            <a:endParaRPr dirty="0"/>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a:ea typeface="Calibri"/>
                <a:cs typeface="Calibri"/>
                <a:sym typeface="Calibri"/>
              </a:rPr>
              <a:t>Named Entity Recognition</a:t>
            </a:r>
            <a:r>
              <a:rPr lang="en-US" sz="1800" dirty="0">
                <a:solidFill>
                  <a:schemeClr val="dk1"/>
                </a:solidFill>
                <a:latin typeface="Calibri"/>
                <a:ea typeface="Calibri"/>
                <a:cs typeface="Calibri"/>
                <a:sym typeface="Calibri"/>
              </a:rPr>
              <a:t>: Identifying and classifying named entities (e.g., names of people, organizations, locations) in text.</a:t>
            </a:r>
            <a:endParaRPr dirty="0"/>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a:ea typeface="Calibri"/>
                <a:cs typeface="Calibri"/>
                <a:sym typeface="Calibri"/>
              </a:rPr>
              <a:t>Text Summarization</a:t>
            </a:r>
            <a:r>
              <a:rPr lang="en-US" sz="1800" dirty="0">
                <a:solidFill>
                  <a:schemeClr val="dk1"/>
                </a:solidFill>
                <a:latin typeface="Calibri"/>
                <a:ea typeface="Calibri"/>
                <a:cs typeface="Calibri"/>
                <a:sym typeface="Calibri"/>
              </a:rPr>
              <a:t>: Generating concise and coherent summaries of longer texts, such as news articles or research papers.</a:t>
            </a:r>
            <a:endParaRPr dirty="0"/>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a:ea typeface="Calibri"/>
                <a:cs typeface="Calibri"/>
                <a:sym typeface="Calibri"/>
              </a:rPr>
              <a:t>Information Extraction</a:t>
            </a:r>
            <a:r>
              <a:rPr lang="en-US" sz="1800" dirty="0">
                <a:solidFill>
                  <a:schemeClr val="dk1"/>
                </a:solidFill>
                <a:latin typeface="Calibri"/>
                <a:ea typeface="Calibri"/>
                <a:cs typeface="Calibri"/>
                <a:sym typeface="Calibri"/>
              </a:rPr>
              <a:t>: Extracting specific pieces of structured information from unstructured text, such as extracting dates, prices, or other relevant data.</a:t>
            </a:r>
            <a:endParaRPr dirty="0"/>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a:ea typeface="Calibri"/>
                <a:cs typeface="Calibri"/>
                <a:sym typeface="Calibri"/>
              </a:rPr>
              <a:t>Text Clustering</a:t>
            </a:r>
            <a:r>
              <a:rPr lang="en-US" sz="1800" dirty="0">
                <a:solidFill>
                  <a:schemeClr val="dk1"/>
                </a:solidFill>
                <a:latin typeface="Calibri"/>
                <a:ea typeface="Calibri"/>
                <a:cs typeface="Calibri"/>
                <a:sym typeface="Calibri"/>
              </a:rPr>
              <a:t>: Grouping similar text documents together based on their content.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p:nvPr/>
        </p:nvSpPr>
        <p:spPr>
          <a:xfrm>
            <a:off x="-431075" y="304801"/>
            <a:ext cx="862149" cy="862149"/>
          </a:xfrm>
          <a:prstGeom prst="ellipse">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21"/>
          <p:cNvSpPr txBox="1"/>
          <p:nvPr/>
        </p:nvSpPr>
        <p:spPr>
          <a:xfrm>
            <a:off x="496388" y="474265"/>
            <a:ext cx="242642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Text Mining</a:t>
            </a:r>
            <a:endParaRPr dirty="0"/>
          </a:p>
        </p:txBody>
      </p:sp>
      <p:pic>
        <p:nvPicPr>
          <p:cNvPr id="152" name="Google Shape;152;p21" descr="ODIN screenshot. Example of visualization of text mining results using... |  Download Scientific Diagram"/>
          <p:cNvPicPr preferRelativeResize="0"/>
          <p:nvPr/>
        </p:nvPicPr>
        <p:blipFill rotWithShape="1">
          <a:blip r:embed="rId3">
            <a:alphaModFix/>
          </a:blip>
          <a:srcRect/>
          <a:stretch/>
        </p:blipFill>
        <p:spPr>
          <a:xfrm>
            <a:off x="5461907" y="2269671"/>
            <a:ext cx="6730093" cy="4047853"/>
          </a:xfrm>
          <a:prstGeom prst="rect">
            <a:avLst/>
          </a:prstGeom>
          <a:noFill/>
          <a:ln>
            <a:noFill/>
          </a:ln>
        </p:spPr>
      </p:pic>
      <p:sp>
        <p:nvSpPr>
          <p:cNvPr id="153" name="Google Shape;153;p21"/>
          <p:cNvSpPr txBox="1"/>
          <p:nvPr/>
        </p:nvSpPr>
        <p:spPr>
          <a:xfrm>
            <a:off x="496389" y="1120756"/>
            <a:ext cx="6313714"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2"/>
                </a:solidFill>
                <a:latin typeface="Consolas"/>
                <a:ea typeface="Consolas"/>
                <a:cs typeface="Consolas"/>
                <a:sym typeface="Consolas"/>
              </a:rPr>
              <a:t>import nltk</a:t>
            </a:r>
            <a:endParaRPr sz="1400">
              <a:solidFill>
                <a:schemeClr val="accent2"/>
              </a:solidFill>
              <a:latin typeface="Consolas"/>
              <a:ea typeface="Consolas"/>
              <a:cs typeface="Consolas"/>
              <a:sym typeface="Consolas"/>
            </a:endParaRPr>
          </a:p>
          <a:p>
            <a:pPr marL="0" marR="0" lvl="0" indent="0" algn="l" rtl="0">
              <a:spcBef>
                <a:spcPts val="0"/>
              </a:spcBef>
              <a:spcAft>
                <a:spcPts val="0"/>
              </a:spcAft>
              <a:buNone/>
            </a:pPr>
            <a:r>
              <a:rPr lang="en-US" sz="1400">
                <a:solidFill>
                  <a:schemeClr val="accent2"/>
                </a:solidFill>
                <a:latin typeface="Consolas"/>
                <a:ea typeface="Consolas"/>
                <a:cs typeface="Consolas"/>
                <a:sym typeface="Consolas"/>
              </a:rPr>
              <a:t>from nltk.sentiment import SentimentIntensityAnalyzer</a:t>
            </a:r>
            <a:endParaRPr sz="1400">
              <a:solidFill>
                <a:schemeClr val="accent2"/>
              </a:solidFill>
              <a:latin typeface="Consolas"/>
              <a:ea typeface="Consolas"/>
              <a:cs typeface="Consolas"/>
              <a:sym typeface="Consolas"/>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Sample text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text = "I absolutely loved the movie! The acting was amazing and the plot was engaging."</a:t>
            </a:r>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Initialize the sentiment intensity analyzer</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sia = SentimentIntensityAnalyzer()</a:t>
            </a:r>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Analyze sentiment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sentiment_scores = sia.polarity_scores(text)</a:t>
            </a:r>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Determine sentiment based on the polarity score</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if sentiment_scores['compound'] &gt;= 0.05:</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sentiment = 'Positive'</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elif sentiment_scores['compound'] &lt;= -0.05:</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sentiment = 'Negative'</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else:</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sentiment = 'Neutral'</a:t>
            </a:r>
            <a:endParaRPr/>
          </a:p>
          <a:p>
            <a:pPr marL="0" marR="0" lvl="0" indent="0" algn="l" rtl="0">
              <a:spcBef>
                <a:spcPts val="0"/>
              </a:spcBef>
              <a:spcAft>
                <a:spcPts val="0"/>
              </a:spcAft>
              <a:buNone/>
            </a:pP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print("Text:", text)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print("Sentiment:", sentiment)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print("Sentiment Scores:", sentiment_scores)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2676</Words>
  <Application>Microsoft Office PowerPoint</Application>
  <PresentationFormat>Widescreen</PresentationFormat>
  <Paragraphs>233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ASUS</cp:lastModifiedBy>
  <cp:revision>9</cp:revision>
  <dcterms:modified xsi:type="dcterms:W3CDTF">2023-11-09T13:51:13Z</dcterms:modified>
</cp:coreProperties>
</file>