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62" r:id="rId2"/>
    <p:sldId id="285" r:id="rId3"/>
    <p:sldId id="287" r:id="rId4"/>
    <p:sldId id="288" r:id="rId5"/>
    <p:sldId id="293" r:id="rId6"/>
    <p:sldId id="294" r:id="rId7"/>
    <p:sldId id="289" r:id="rId8"/>
    <p:sldId id="290" r:id="rId9"/>
    <p:sldId id="291" r:id="rId10"/>
    <p:sldId id="292" r:id="rId11"/>
    <p:sldId id="295" r:id="rId12"/>
    <p:sldId id="296" r:id="rId13"/>
    <p:sldId id="297" r:id="rId14"/>
    <p:sldId id="298" r:id="rId15"/>
    <p:sldId id="299" r:id="rId16"/>
    <p:sldId id="300" r:id="rId17"/>
    <p:sldId id="301" r:id="rId18"/>
    <p:sldId id="302" r:id="rId19"/>
    <p:sldId id="303" r:id="rId20"/>
    <p:sldId id="305" r:id="rId21"/>
    <p:sldId id="304" r:id="rId22"/>
    <p:sldId id="286" r:id="rId23"/>
    <p:sldId id="280" r:id="rId24"/>
    <p:sldId id="284" r:id="rId25"/>
    <p:sldId id="279" r:id="rId26"/>
    <p:sldId id="257" r:id="rId27"/>
    <p:sldId id="281" r:id="rId28"/>
    <p:sldId id="270" r:id="rId29"/>
    <p:sldId id="261" r:id="rId30"/>
    <p:sldId id="271" r:id="rId31"/>
    <p:sldId id="282" r:id="rId32"/>
    <p:sldId id="283" r:id="rId33"/>
    <p:sldId id="27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2" d="100"/>
          <a:sy n="82" d="100"/>
        </p:scale>
        <p:origin x="720" y="72"/>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12/22/2023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12/22/2023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12/22/2023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12/22/2023</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12/22/2023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12/22/2023</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12/22/2023</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12/22/2023</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12/22/2023</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b="1" dirty="0">
                <a:solidFill>
                  <a:schemeClr val="tx2"/>
                </a:solidFill>
                <a:effectLst>
                  <a:outerShdw blurRad="38100" dist="38100" dir="2700000" algn="tl">
                    <a:srgbClr val="000000">
                      <a:alpha val="43137"/>
                    </a:srgbClr>
                  </a:outerShdw>
                </a:effectLst>
              </a:rPr>
              <a:t>Analyzing Health Profile of Dhaka Cities People in Bangladesh: Employing Python for Statistical Inference and Linear Regression Insights.” </a:t>
            </a:r>
          </a:p>
        </p:txBody>
      </p:sp>
      <p:pic>
        <p:nvPicPr>
          <p:cNvPr id="23" name="Picture Placeholder 21">
            <a:extLst>
              <a:ext uri="{FF2B5EF4-FFF2-40B4-BE49-F238E27FC236}">
                <a16:creationId xmlns:a16="http://schemas.microsoft.com/office/drawing/2014/main" id="{F1FC40B5-DDA7-8A73-1A91-7082A7609562}"/>
              </a:ext>
            </a:extLst>
          </p:cNvPr>
          <p:cNvPicPr>
            <a:picLocks noChangeAspect="1"/>
          </p:cNvPicPr>
          <p:nvPr/>
        </p:nvPicPr>
        <p:blipFill>
          <a:blip r:embed="rId2">
            <a:extLst>
              <a:ext uri="{28A0092B-C50C-407E-A947-70E740481C1C}">
                <a14:useLocalDpi xmlns:a14="http://schemas.microsoft.com/office/drawing/2010/main" val="0"/>
              </a:ext>
            </a:extLst>
          </a:blip>
          <a:srcRect l="1094" r="1094"/>
          <a:stretch>
            <a:fillRect/>
          </a:stretch>
        </p:blipFill>
        <p:spPr>
          <a:xfrm>
            <a:off x="0" y="32307"/>
            <a:ext cx="4023360" cy="4745736"/>
          </a:xfrm>
          <a:prstGeom prst="rect">
            <a:avLst/>
          </a:prstGeom>
        </p:spPr>
      </p:pic>
      <p:pic>
        <p:nvPicPr>
          <p:cNvPr id="29" name="Picture Placeholder 28">
            <a:extLst>
              <a:ext uri="{FF2B5EF4-FFF2-40B4-BE49-F238E27FC236}">
                <a16:creationId xmlns:a16="http://schemas.microsoft.com/office/drawing/2014/main" id="{689CA9EF-3370-2164-D5FD-77C6ED53E75D}"/>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l="21677" r="21677"/>
          <a:stretch>
            <a:fillRect/>
          </a:stretch>
        </p:blipFill>
        <p:spPr>
          <a:xfrm>
            <a:off x="8046719" y="32307"/>
            <a:ext cx="4145280" cy="4745736"/>
          </a:xfrm>
        </p:spPr>
      </p:pic>
      <p:pic>
        <p:nvPicPr>
          <p:cNvPr id="33" name="Picture Placeholder 32">
            <a:extLst>
              <a:ext uri="{FF2B5EF4-FFF2-40B4-BE49-F238E27FC236}">
                <a16:creationId xmlns:a16="http://schemas.microsoft.com/office/drawing/2014/main" id="{95115CBA-4A0B-AC8D-E4FF-885EF7038670}"/>
              </a:ext>
            </a:extLst>
          </p:cNvPr>
          <p:cNvPicPr>
            <a:picLocks noGrp="1" noChangeAspect="1"/>
          </p:cNvPicPr>
          <p:nvPr>
            <p:ph type="pic" idx="10"/>
          </p:nvPr>
        </p:nvPicPr>
        <p:blipFill>
          <a:blip r:embed="rId4">
            <a:extLst>
              <a:ext uri="{28A0092B-C50C-407E-A947-70E740481C1C}">
                <a14:useLocalDpi xmlns:a14="http://schemas.microsoft.com/office/drawing/2010/main" val="0"/>
              </a:ext>
            </a:extLst>
          </a:blip>
          <a:srcRect l="18208" r="18208"/>
          <a:stretch>
            <a:fillRect/>
          </a:stretch>
        </p:blipFill>
        <p:spPr>
          <a:xfrm>
            <a:off x="4023359" y="32307"/>
            <a:ext cx="4023360" cy="4745736"/>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C250-C5D4-11AE-875E-CD24AC47CC1F}"/>
              </a:ext>
            </a:extLst>
          </p:cNvPr>
          <p:cNvSpPr>
            <a:spLocks noGrp="1"/>
          </p:cNvSpPr>
          <p:nvPr>
            <p:ph type="title"/>
          </p:nvPr>
        </p:nvSpPr>
        <p:spPr>
          <a:xfrm>
            <a:off x="1524000" y="457200"/>
            <a:ext cx="9144000" cy="681135"/>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summary</a:t>
            </a:r>
          </a:p>
        </p:txBody>
      </p:sp>
      <p:pic>
        <p:nvPicPr>
          <p:cNvPr id="4" name="Content Placeholder 3" descr="A screenshot of a computer&#10;&#10;Description automatically generated">
            <a:extLst>
              <a:ext uri="{FF2B5EF4-FFF2-40B4-BE49-F238E27FC236}">
                <a16:creationId xmlns:a16="http://schemas.microsoft.com/office/drawing/2014/main" id="{9FCF29D5-746C-C15B-2E48-9860CC65BAB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3547"/>
          <a:stretch/>
        </p:blipFill>
        <p:spPr bwMode="auto">
          <a:xfrm>
            <a:off x="6755363" y="2029408"/>
            <a:ext cx="4118391" cy="4371392"/>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4266498B-9E38-0B69-C420-C4353D59937A}"/>
              </a:ext>
            </a:extLst>
          </p:cNvPr>
          <p:cNvSpPr/>
          <p:nvPr/>
        </p:nvSpPr>
        <p:spPr>
          <a:xfrm>
            <a:off x="1524000" y="2146040"/>
            <a:ext cx="5147388" cy="39468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algn="just">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Summary Statistics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The summary statistics table presents numerical characteristics, including distribution, central tendency, and variability of values.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Age ranges from 17 to 83 years, with an average age of approximately 51.12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Standard deviations indicate the dataset's variability for each variable.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755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6EDC-F04F-5986-60E0-54F97A0F2964}"/>
              </a:ext>
            </a:extLst>
          </p:cNvPr>
          <p:cNvSpPr>
            <a:spLocks noGrp="1"/>
          </p:cNvSpPr>
          <p:nvPr>
            <p:ph type="title"/>
          </p:nvPr>
        </p:nvSpPr>
        <p:spPr>
          <a:xfrm>
            <a:off x="1524000" y="457200"/>
            <a:ext cx="9144000" cy="690465"/>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processing</a:t>
            </a:r>
          </a:p>
        </p:txBody>
      </p:sp>
      <p:sp>
        <p:nvSpPr>
          <p:cNvPr id="3" name="Content Placeholder 2">
            <a:extLst>
              <a:ext uri="{FF2B5EF4-FFF2-40B4-BE49-F238E27FC236}">
                <a16:creationId xmlns:a16="http://schemas.microsoft.com/office/drawing/2014/main" id="{AFA38EE4-0916-318F-D96B-24B0FF8F9E39}"/>
              </a:ext>
            </a:extLst>
          </p:cNvPr>
          <p:cNvSpPr>
            <a:spLocks noGrp="1"/>
          </p:cNvSpPr>
          <p:nvPr>
            <p:ph idx="1"/>
          </p:nvPr>
        </p:nvSpPr>
        <p:spPr>
          <a:xfrm>
            <a:off x="1524000" y="1714500"/>
            <a:ext cx="9822024" cy="4457700"/>
          </a:xfrm>
        </p:spPr>
        <p:txBody>
          <a:bodyPr>
            <a:normAutofit/>
          </a:bodyPr>
          <a:lstStyle/>
          <a:p>
            <a:pPr marL="457200" marR="0" lvl="1" indent="0" algn="just">
              <a:lnSpc>
                <a:spcPct val="150000"/>
              </a:lnSpc>
              <a:spcBef>
                <a:spcPts val="0"/>
              </a:spcBef>
              <a:spcAft>
                <a:spcPts val="0"/>
              </a:spcAft>
              <a:buNone/>
            </a:pP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Data Cleaning</a:t>
            </a:r>
            <a:endParaRPr lang="en-US" sz="19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During data processing, missing values were identified in the 'RBS' variable (2 entries).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Rows with missing values were removed to ensure data integrity.</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mj-lt"/>
              <a:buAutoNum type="arabicPeriod"/>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cleaned dataset, labeled as "df1," retains the same columns but may have fewer rows than the original 320</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5937DBA3-B8C4-4B42-52D2-15097CDB2A3A}"/>
              </a:ext>
            </a:extLst>
          </p:cNvPr>
          <p:cNvPicPr>
            <a:picLocks noChangeAspect="1"/>
          </p:cNvPicPr>
          <p:nvPr/>
        </p:nvPicPr>
        <p:blipFill rotWithShape="1">
          <a:blip r:embed="rId2">
            <a:extLst>
              <a:ext uri="{28A0092B-C50C-407E-A947-70E740481C1C}">
                <a14:useLocalDpi xmlns:a14="http://schemas.microsoft.com/office/drawing/2010/main" val="0"/>
              </a:ext>
            </a:extLst>
          </a:blip>
          <a:srcRect r="58887"/>
          <a:stretch/>
        </p:blipFill>
        <p:spPr bwMode="auto">
          <a:xfrm>
            <a:off x="2341984" y="4049486"/>
            <a:ext cx="7072604" cy="18474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5796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0340-99CD-2470-166E-5A43906A6013}"/>
              </a:ext>
            </a:extLst>
          </p:cNvPr>
          <p:cNvSpPr>
            <a:spLocks noGrp="1"/>
          </p:cNvSpPr>
          <p:nvPr>
            <p:ph type="title"/>
          </p:nvPr>
        </p:nvSpPr>
        <p:spPr>
          <a:xfrm>
            <a:off x="1524000" y="457200"/>
            <a:ext cx="9144000" cy="746449"/>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processing</a:t>
            </a:r>
            <a:endParaRPr lang="en-US" dirty="0"/>
          </a:p>
        </p:txBody>
      </p:sp>
      <p:sp>
        <p:nvSpPr>
          <p:cNvPr id="3" name="Content Placeholder 2">
            <a:extLst>
              <a:ext uri="{FF2B5EF4-FFF2-40B4-BE49-F238E27FC236}">
                <a16:creationId xmlns:a16="http://schemas.microsoft.com/office/drawing/2014/main" id="{F819238C-2488-B588-75D8-E58BBF8254D1}"/>
              </a:ext>
            </a:extLst>
          </p:cNvPr>
          <p:cNvSpPr>
            <a:spLocks noGrp="1"/>
          </p:cNvSpPr>
          <p:nvPr>
            <p:ph idx="1"/>
          </p:nvPr>
        </p:nvSpPr>
        <p:spPr/>
        <p:txBody>
          <a:bodyPr/>
          <a:lstStyle/>
          <a:p>
            <a:pPr marL="45720" indent="0">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Variables in Summary Table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C275985C-396F-685F-D836-EE164D376E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74033" y="2183363"/>
            <a:ext cx="8192277" cy="3713583"/>
          </a:xfrm>
          <a:prstGeom prst="rect">
            <a:avLst/>
          </a:prstGeom>
          <a:noFill/>
          <a:ln>
            <a:noFill/>
          </a:ln>
        </p:spPr>
      </p:pic>
    </p:spTree>
    <p:extLst>
      <p:ext uri="{BB962C8B-B14F-4D97-AF65-F5344CB8AC3E}">
        <p14:creationId xmlns:p14="http://schemas.microsoft.com/office/powerpoint/2010/main" val="169938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4210-BBFE-1511-6A2B-600A02321FE3}"/>
              </a:ext>
            </a:extLst>
          </p:cNvPr>
          <p:cNvSpPr>
            <a:spLocks noGrp="1"/>
          </p:cNvSpPr>
          <p:nvPr>
            <p:ph type="title"/>
          </p:nvPr>
        </p:nvSpPr>
        <p:spPr>
          <a:xfrm>
            <a:off x="1524000" y="457200"/>
            <a:ext cx="9144000" cy="72778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processing</a:t>
            </a:r>
            <a:endParaRPr lang="en-US" dirty="0"/>
          </a:p>
        </p:txBody>
      </p:sp>
      <p:sp>
        <p:nvSpPr>
          <p:cNvPr id="3" name="Content Placeholder 2">
            <a:extLst>
              <a:ext uri="{FF2B5EF4-FFF2-40B4-BE49-F238E27FC236}">
                <a16:creationId xmlns:a16="http://schemas.microsoft.com/office/drawing/2014/main" id="{B50E0223-A311-C12A-5895-F097BDC68D0D}"/>
              </a:ext>
            </a:extLst>
          </p:cNvPr>
          <p:cNvSpPr>
            <a:spLocks noGrp="1"/>
          </p:cNvSpPr>
          <p:nvPr>
            <p:ph idx="1"/>
          </p:nvPr>
        </p:nvSpPr>
        <p:spPr/>
        <p:txBody>
          <a:bodyPr/>
          <a:lstStyle/>
          <a:p>
            <a:pPr marL="0" marR="0" indent="0" algn="just">
              <a:lnSpc>
                <a:spcPct val="150000"/>
              </a:lnSpc>
              <a:spcBef>
                <a:spcPts val="0"/>
              </a:spcBef>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Quartile Analysis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The 25th percentile (1st quartile) age is approximately 42.75 years, signifying that 25% of participants are younger.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2. The median age is 52 years, providing insight into the central trend of the dataset.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Three-quarters of participants fall below the 75th percentile (3rd quartile) age of 60 years.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7423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C6A80-F128-BA1A-EF03-31B80667C188}"/>
              </a:ext>
            </a:extLst>
          </p:cNvPr>
          <p:cNvSpPr>
            <a:spLocks noGrp="1"/>
          </p:cNvSpPr>
          <p:nvPr>
            <p:ph type="title"/>
          </p:nvPr>
        </p:nvSpPr>
        <p:spPr>
          <a:xfrm>
            <a:off x="1523999" y="410547"/>
            <a:ext cx="9144000" cy="718457"/>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p>
        </p:txBody>
      </p:sp>
      <p:pic>
        <p:nvPicPr>
          <p:cNvPr id="4" name="Content Placeholder 3" descr="A graph of distribution of age&#10;&#10;Description automatically generated">
            <a:extLst>
              <a:ext uri="{FF2B5EF4-FFF2-40B4-BE49-F238E27FC236}">
                <a16:creationId xmlns:a16="http://schemas.microsoft.com/office/drawing/2014/main" id="{5D6EABBA-A23B-CB3B-3852-F87CA58F11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422" y="1714500"/>
            <a:ext cx="5619155" cy="4457700"/>
          </a:xfrm>
          <a:prstGeom prst="rect">
            <a:avLst/>
          </a:prstGeom>
        </p:spPr>
      </p:pic>
    </p:spTree>
    <p:extLst>
      <p:ext uri="{BB962C8B-B14F-4D97-AF65-F5344CB8AC3E}">
        <p14:creationId xmlns:p14="http://schemas.microsoft.com/office/powerpoint/2010/main" val="408001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C84FE-F03B-1293-4092-89085080F4A3}"/>
              </a:ext>
            </a:extLst>
          </p:cNvPr>
          <p:cNvSpPr>
            <a:spLocks noGrp="1"/>
          </p:cNvSpPr>
          <p:nvPr>
            <p:ph type="title"/>
          </p:nvPr>
        </p:nvSpPr>
        <p:spPr>
          <a:xfrm>
            <a:off x="1524000" y="457200"/>
            <a:ext cx="9144000" cy="681135"/>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descr="A graph showing the number of individuals by gender&#10;&#10;Description automatically generated">
            <a:extLst>
              <a:ext uri="{FF2B5EF4-FFF2-40B4-BE49-F238E27FC236}">
                <a16:creationId xmlns:a16="http://schemas.microsoft.com/office/drawing/2014/main" id="{31DCA03F-0D72-322A-796B-125B01231FD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5036" y="1803654"/>
            <a:ext cx="6281928" cy="4279392"/>
          </a:xfrm>
          <a:prstGeom prst="rect">
            <a:avLst/>
          </a:prstGeom>
          <a:noFill/>
          <a:ln>
            <a:noFill/>
          </a:ln>
        </p:spPr>
      </p:pic>
    </p:spTree>
    <p:extLst>
      <p:ext uri="{BB962C8B-B14F-4D97-AF65-F5344CB8AC3E}">
        <p14:creationId xmlns:p14="http://schemas.microsoft.com/office/powerpoint/2010/main" val="62561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C32A-B748-604E-960C-4AA05410788A}"/>
              </a:ext>
            </a:extLst>
          </p:cNvPr>
          <p:cNvSpPr>
            <a:spLocks noGrp="1"/>
          </p:cNvSpPr>
          <p:nvPr>
            <p:ph type="title"/>
          </p:nvPr>
        </p:nvSpPr>
        <p:spPr>
          <a:xfrm>
            <a:off x="1524000" y="457200"/>
            <a:ext cx="9144000" cy="821094"/>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a:extLst>
              <a:ext uri="{FF2B5EF4-FFF2-40B4-BE49-F238E27FC236}">
                <a16:creationId xmlns:a16="http://schemas.microsoft.com/office/drawing/2014/main" id="{B69F1BE4-0765-A08B-A336-26356FE8E8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9843" y="1714500"/>
            <a:ext cx="7472314" cy="4457700"/>
          </a:xfrm>
          <a:prstGeom prst="rect">
            <a:avLst/>
          </a:prstGeom>
          <a:noFill/>
          <a:ln>
            <a:noFill/>
          </a:ln>
        </p:spPr>
      </p:pic>
    </p:spTree>
    <p:extLst>
      <p:ext uri="{BB962C8B-B14F-4D97-AF65-F5344CB8AC3E}">
        <p14:creationId xmlns:p14="http://schemas.microsoft.com/office/powerpoint/2010/main" val="3458092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8390-C998-E91E-EC5B-A5AC6BB3B838}"/>
              </a:ext>
            </a:extLst>
          </p:cNvPr>
          <p:cNvSpPr>
            <a:spLocks noGrp="1"/>
          </p:cNvSpPr>
          <p:nvPr>
            <p:ph type="title"/>
          </p:nvPr>
        </p:nvSpPr>
        <p:spPr>
          <a:xfrm>
            <a:off x="1524000" y="457200"/>
            <a:ext cx="9144000" cy="737118"/>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a:extLst>
              <a:ext uri="{FF2B5EF4-FFF2-40B4-BE49-F238E27FC236}">
                <a16:creationId xmlns:a16="http://schemas.microsoft.com/office/drawing/2014/main" id="{2F7FB33E-3621-7609-A6AB-A80B761DEA4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59843" y="1714500"/>
            <a:ext cx="7472314" cy="4457700"/>
          </a:xfrm>
          <a:prstGeom prst="rect">
            <a:avLst/>
          </a:prstGeom>
          <a:noFill/>
          <a:ln>
            <a:noFill/>
          </a:ln>
        </p:spPr>
      </p:pic>
    </p:spTree>
    <p:extLst>
      <p:ext uri="{BB962C8B-B14F-4D97-AF65-F5344CB8AC3E}">
        <p14:creationId xmlns:p14="http://schemas.microsoft.com/office/powerpoint/2010/main" val="3303698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E942-9578-103D-58FE-BD8EB1ED8CA8}"/>
              </a:ext>
            </a:extLst>
          </p:cNvPr>
          <p:cNvSpPr>
            <a:spLocks noGrp="1"/>
          </p:cNvSpPr>
          <p:nvPr>
            <p:ph type="title"/>
          </p:nvPr>
        </p:nvSpPr>
        <p:spPr>
          <a:xfrm>
            <a:off x="1524000" y="457200"/>
            <a:ext cx="9144000" cy="793102"/>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descr="A diagram of a hypertension stages distribution&#10;&#10;Description automatically generated">
            <a:extLst>
              <a:ext uri="{FF2B5EF4-FFF2-40B4-BE49-F238E27FC236}">
                <a16:creationId xmlns:a16="http://schemas.microsoft.com/office/drawing/2014/main" id="{C6A5A768-C67A-E95C-6BC8-2D3A462080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4580" y="1670180"/>
            <a:ext cx="7473820" cy="4599991"/>
          </a:xfrm>
          <a:prstGeom prst="rect">
            <a:avLst/>
          </a:prstGeom>
          <a:noFill/>
          <a:ln>
            <a:noFill/>
          </a:ln>
        </p:spPr>
      </p:pic>
    </p:spTree>
    <p:extLst>
      <p:ext uri="{BB962C8B-B14F-4D97-AF65-F5344CB8AC3E}">
        <p14:creationId xmlns:p14="http://schemas.microsoft.com/office/powerpoint/2010/main" val="3843500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67A50-0BD9-16E2-07EE-4ACE9C4CC51E}"/>
              </a:ext>
            </a:extLst>
          </p:cNvPr>
          <p:cNvSpPr>
            <a:spLocks noGrp="1"/>
          </p:cNvSpPr>
          <p:nvPr>
            <p:ph type="title"/>
          </p:nvPr>
        </p:nvSpPr>
        <p:spPr>
          <a:xfrm>
            <a:off x="1524000" y="457200"/>
            <a:ext cx="9144000" cy="690465"/>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descr="A graph of distribution of bmi groups&#10;&#10;Description automatically generated">
            <a:extLst>
              <a:ext uri="{FF2B5EF4-FFF2-40B4-BE49-F238E27FC236}">
                <a16:creationId xmlns:a16="http://schemas.microsoft.com/office/drawing/2014/main" id="{40A151E8-2D7F-0EA9-9DA2-D1A563FD39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5919" y="1714500"/>
            <a:ext cx="8220161" cy="4457700"/>
          </a:xfrm>
          <a:prstGeom prst="rect">
            <a:avLst/>
          </a:prstGeom>
          <a:noFill/>
          <a:ln>
            <a:noFill/>
          </a:ln>
        </p:spPr>
      </p:pic>
    </p:spTree>
    <p:extLst>
      <p:ext uri="{BB962C8B-B14F-4D97-AF65-F5344CB8AC3E}">
        <p14:creationId xmlns:p14="http://schemas.microsoft.com/office/powerpoint/2010/main" val="147422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E1065-42A1-5961-C820-FB170841F01B}"/>
              </a:ext>
            </a:extLst>
          </p:cNvPr>
          <p:cNvSpPr>
            <a:spLocks noGrp="1"/>
          </p:cNvSpPr>
          <p:nvPr>
            <p:ph idx="1"/>
          </p:nvPr>
        </p:nvSpPr>
        <p:spPr>
          <a:xfrm>
            <a:off x="3764901" y="2640563"/>
            <a:ext cx="4082144" cy="2036795"/>
          </a:xfrm>
        </p:spPr>
        <p:txBody>
          <a:bodyPr>
            <a:normAutofit fontScale="77500" lnSpcReduction="20000"/>
          </a:bodyPr>
          <a:lstStyle/>
          <a:p>
            <a:pPr marL="0" marR="0" indent="0">
              <a:lnSpc>
                <a:spcPct val="151000"/>
              </a:lnSpc>
              <a:spcBef>
                <a:spcPts val="1200"/>
              </a:spcBef>
              <a:spcAft>
                <a:spcPts val="775"/>
              </a:spcAft>
              <a:buNone/>
            </a:pPr>
            <a:r>
              <a:rPr lang="en-US" sz="1900" b="1" u="sng" dirty="0">
                <a:solidFill>
                  <a:srgbClr val="000000"/>
                </a:solidFill>
                <a:effectLst/>
                <a:latin typeface="Times New Roman" panose="02020603050405020304" pitchFamily="18" charset="0"/>
                <a:ea typeface="Times New Roman" panose="02020603050405020304" pitchFamily="18" charset="0"/>
              </a:rPr>
              <a:t>Presented By</a:t>
            </a:r>
          </a:p>
          <a:p>
            <a:pPr marL="285750" marR="0" indent="-285750">
              <a:lnSpc>
                <a:spcPct val="151000"/>
              </a:lnSpc>
              <a:spcBef>
                <a:spcPts val="1200"/>
              </a:spcBef>
              <a:spcAft>
                <a:spcPts val="775"/>
              </a:spcAft>
              <a:buFont typeface="Wingdings" panose="05000000000000000000" pitchFamily="2" charset="2"/>
              <a:buChar char="Ø"/>
            </a:pPr>
            <a:r>
              <a:rPr lang="en-US" sz="1800" dirty="0" err="1">
                <a:solidFill>
                  <a:srgbClr val="000000"/>
                </a:solidFill>
                <a:effectLst/>
                <a:latin typeface="Times New Roman" panose="02020603050405020304" pitchFamily="18" charset="0"/>
                <a:ea typeface="Times New Roman" panose="02020603050405020304" pitchFamily="18" charset="0"/>
              </a:rPr>
              <a:t>Salaha</a:t>
            </a:r>
            <a:r>
              <a:rPr lang="en-US" sz="1800" dirty="0">
                <a:solidFill>
                  <a:srgbClr val="000000"/>
                </a:solidFill>
                <a:effectLst/>
                <a:latin typeface="Times New Roman" panose="02020603050405020304" pitchFamily="18" charset="0"/>
                <a:ea typeface="Times New Roman" panose="02020603050405020304" pitchFamily="18" charset="0"/>
              </a:rPr>
              <a:t> Uddin Chowdhury </a:t>
            </a:r>
            <a:r>
              <a:rPr lang="en-US" sz="1800" dirty="0" err="1">
                <a:solidFill>
                  <a:srgbClr val="000000"/>
                </a:solidFill>
                <a:effectLst/>
                <a:latin typeface="Times New Roman" panose="02020603050405020304" pitchFamily="18" charset="0"/>
                <a:ea typeface="Times New Roman" panose="02020603050405020304" pitchFamily="18" charset="0"/>
              </a:rPr>
              <a:t>Shaju</a:t>
            </a:r>
            <a:r>
              <a:rPr lang="en-US" sz="1800" dirty="0">
                <a:solidFill>
                  <a:srgbClr val="000000"/>
                </a:solidFill>
                <a:effectLst/>
                <a:latin typeface="Times New Roman" panose="02020603050405020304" pitchFamily="18" charset="0"/>
                <a:ea typeface="Times New Roman" panose="02020603050405020304" pitchFamily="18" charset="0"/>
              </a:rPr>
              <a:t> (ID:20231147)</a:t>
            </a:r>
          </a:p>
          <a:p>
            <a:pPr marL="285750" marR="0" indent="-285750">
              <a:lnSpc>
                <a:spcPct val="151000"/>
              </a:lnSpc>
              <a:spcBef>
                <a:spcPts val="0"/>
              </a:spcBef>
              <a:spcAft>
                <a:spcPts val="775"/>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Mir Khalid Hassan (ID: 20231167)</a:t>
            </a:r>
          </a:p>
          <a:p>
            <a:pPr marL="285750" marR="33020" indent="-285750">
              <a:lnSpc>
                <a:spcPct val="107000"/>
              </a:lnSpc>
              <a:spcBef>
                <a:spcPts val="0"/>
              </a:spcBef>
              <a:spcAft>
                <a:spcPts val="1365"/>
              </a:spcAf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Md. </a:t>
            </a:r>
            <a:r>
              <a:rPr lang="en-US" sz="1800" dirty="0" err="1">
                <a:solidFill>
                  <a:srgbClr val="000000"/>
                </a:solidFill>
                <a:effectLst/>
                <a:latin typeface="Times New Roman" panose="02020603050405020304" pitchFamily="18" charset="0"/>
                <a:ea typeface="Times New Roman" panose="02020603050405020304" pitchFamily="18" charset="0"/>
              </a:rPr>
              <a:t>Habibur</a:t>
            </a:r>
            <a:r>
              <a:rPr lang="en-US" sz="1800" dirty="0">
                <a:solidFill>
                  <a:srgbClr val="000000"/>
                </a:solidFill>
                <a:effectLst/>
                <a:latin typeface="Times New Roman" panose="02020603050405020304" pitchFamily="18" charset="0"/>
                <a:ea typeface="Times New Roman" panose="02020603050405020304" pitchFamily="18" charset="0"/>
              </a:rPr>
              <a:t> Rahman (ID:20231183)</a:t>
            </a:r>
          </a:p>
          <a:p>
            <a:endParaRPr lang="en-US" dirty="0"/>
          </a:p>
        </p:txBody>
      </p:sp>
      <p:sp>
        <p:nvSpPr>
          <p:cNvPr id="4" name="Content Placeholder 2">
            <a:extLst>
              <a:ext uri="{FF2B5EF4-FFF2-40B4-BE49-F238E27FC236}">
                <a16:creationId xmlns:a16="http://schemas.microsoft.com/office/drawing/2014/main" id="{E11DCD21-38AD-6D3F-4112-2957F46A024B}"/>
              </a:ext>
            </a:extLst>
          </p:cNvPr>
          <p:cNvSpPr txBox="1">
            <a:spLocks/>
          </p:cNvSpPr>
          <p:nvPr/>
        </p:nvSpPr>
        <p:spPr>
          <a:xfrm>
            <a:off x="3764902" y="417156"/>
            <a:ext cx="3307702" cy="2036795"/>
          </a:xfrm>
          <a:prstGeom prst="rect">
            <a:avLst/>
          </a:prstGeom>
        </p:spPr>
        <p:txBody>
          <a:bodyPr vert="horz" lIns="91440" tIns="45720" rIns="91440" bIns="45720" rtlCol="0">
            <a:normAutofit fontScale="77500" lnSpcReduction="20000"/>
          </a:bodyPr>
          <a:lst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a:lstStyle>
          <a:p>
            <a:pPr marL="0" marR="33020" indent="0" algn="ctr">
              <a:lnSpc>
                <a:spcPct val="120000"/>
              </a:lnSpc>
              <a:spcBef>
                <a:spcPts val="0"/>
              </a:spcBef>
              <a:spcAft>
                <a:spcPts val="1475"/>
              </a:spcAft>
              <a:buNone/>
            </a:pPr>
            <a:r>
              <a:rPr lang="en-US" sz="2300" b="1" u="sng" dirty="0">
                <a:solidFill>
                  <a:srgbClr val="000000"/>
                </a:solidFill>
                <a:effectLst/>
                <a:latin typeface="Times New Roman" panose="02020603050405020304" pitchFamily="18" charset="0"/>
                <a:ea typeface="Times New Roman" panose="02020603050405020304" pitchFamily="18" charset="0"/>
              </a:rPr>
              <a:t>Supervisor</a:t>
            </a:r>
          </a:p>
          <a:p>
            <a:pPr marL="0" marR="33020" indent="0" algn="just">
              <a:lnSpc>
                <a:spcPct val="120000"/>
              </a:lnSpc>
              <a:spcBef>
                <a:spcPts val="0"/>
              </a:spcBef>
              <a:spcAft>
                <a:spcPts val="1475"/>
              </a:spcAft>
              <a:buNone/>
            </a:pPr>
            <a:r>
              <a:rPr lang="en-US" sz="2300" b="1" dirty="0">
                <a:solidFill>
                  <a:srgbClr val="000000"/>
                </a:solidFill>
                <a:effectLst/>
                <a:latin typeface="Times New Roman" panose="02020603050405020304" pitchFamily="18" charset="0"/>
                <a:ea typeface="Times New Roman" panose="02020603050405020304" pitchFamily="18" charset="0"/>
              </a:rPr>
              <a:t>Ms. Farhana Afrin Duty</a:t>
            </a:r>
          </a:p>
          <a:p>
            <a:pPr marL="0" marR="33020" indent="0" algn="just">
              <a:lnSpc>
                <a:spcPct val="120000"/>
              </a:lnSpc>
              <a:spcBef>
                <a:spcPts val="0"/>
              </a:spcBef>
              <a:spcAft>
                <a:spcPts val="1200"/>
              </a:spcAft>
              <a:buNone/>
            </a:pPr>
            <a:r>
              <a:rPr lang="en-US" sz="1800" dirty="0">
                <a:solidFill>
                  <a:srgbClr val="000000"/>
                </a:solidFill>
                <a:effectLst/>
                <a:latin typeface="Times New Roman" panose="02020603050405020304" pitchFamily="18" charset="0"/>
                <a:ea typeface="Times New Roman" panose="02020603050405020304" pitchFamily="18" charset="0"/>
              </a:rPr>
              <a:t>Assistant Professor  </a:t>
            </a:r>
          </a:p>
          <a:p>
            <a:pPr marL="0" marR="33020" indent="0" algn="just" defTabSz="457200">
              <a:lnSpc>
                <a:spcPct val="120000"/>
              </a:lnSpc>
              <a:spcBef>
                <a:spcPts val="0"/>
              </a:spcBef>
              <a:spcAft>
                <a:spcPts val="575"/>
              </a:spcAft>
              <a:buNone/>
            </a:pPr>
            <a:r>
              <a:rPr lang="en-US" sz="1800" dirty="0">
                <a:solidFill>
                  <a:srgbClr val="000000"/>
                </a:solidFill>
                <a:effectLst/>
                <a:latin typeface="Times New Roman" panose="02020603050405020304" pitchFamily="18" charset="0"/>
                <a:ea typeface="Times New Roman" panose="02020603050405020304" pitchFamily="18" charset="0"/>
              </a:rPr>
              <a:t>Department of Statistics and Data Science</a:t>
            </a:r>
          </a:p>
          <a:p>
            <a:pPr marL="0" marR="33020" indent="0" algn="just" defTabSz="457200">
              <a:lnSpc>
                <a:spcPct val="120000"/>
              </a:lnSpc>
              <a:spcBef>
                <a:spcPts val="0"/>
              </a:spcBef>
              <a:spcAft>
                <a:spcPts val="560"/>
              </a:spcAft>
              <a:buNone/>
            </a:pPr>
            <a:r>
              <a:rPr lang="en-US" sz="1800" dirty="0">
                <a:solidFill>
                  <a:srgbClr val="000000"/>
                </a:solidFill>
                <a:effectLst/>
                <a:latin typeface="Times New Roman" panose="02020603050405020304" pitchFamily="18" charset="0"/>
                <a:ea typeface="Times New Roman" panose="02020603050405020304" pitchFamily="18" charset="0"/>
              </a:rPr>
              <a:t>Jahangirnagar University </a:t>
            </a:r>
          </a:p>
          <a:p>
            <a:pPr marL="0" indent="0" algn="just">
              <a:lnSpc>
                <a:spcPct val="151000"/>
              </a:lnSpc>
              <a:spcBef>
                <a:spcPts val="1200"/>
              </a:spcBef>
              <a:spcAft>
                <a:spcPts val="775"/>
              </a:spcAft>
              <a:buNone/>
            </a:pPr>
            <a:endParaRPr lang="en-US" sz="1800" dirty="0">
              <a:solidFill>
                <a:srgbClr val="000000"/>
              </a:solidFill>
              <a:latin typeface="Times New Roman" panose="02020603050405020304" pitchFamily="18" charset="0"/>
              <a:ea typeface="Times New Roman" panose="02020603050405020304" pitchFamily="18" charset="0"/>
            </a:endParaRPr>
          </a:p>
          <a:p>
            <a:endParaRPr lang="en-US" dirty="0"/>
          </a:p>
        </p:txBody>
      </p:sp>
      <p:sp>
        <p:nvSpPr>
          <p:cNvPr id="6" name="TextBox 5">
            <a:extLst>
              <a:ext uri="{FF2B5EF4-FFF2-40B4-BE49-F238E27FC236}">
                <a16:creationId xmlns:a16="http://schemas.microsoft.com/office/drawing/2014/main" id="{AD4ADEB9-6C9D-68F1-DA84-DC40CEF39963}"/>
              </a:ext>
            </a:extLst>
          </p:cNvPr>
          <p:cNvSpPr txBox="1"/>
          <p:nvPr/>
        </p:nvSpPr>
        <p:spPr>
          <a:xfrm>
            <a:off x="3764901" y="4851918"/>
            <a:ext cx="3233058" cy="369332"/>
          </a:xfrm>
          <a:prstGeom prst="rect">
            <a:avLst/>
          </a:prstGeom>
          <a:noFill/>
        </p:spPr>
        <p:txBody>
          <a:bodyPr wrap="square" rtlCol="0">
            <a:spAutoFit/>
          </a:bodyPr>
          <a:lstStyle/>
          <a:p>
            <a:r>
              <a:rPr lang="en-US" dirty="0"/>
              <a:t>Date: 22</a:t>
            </a:r>
            <a:r>
              <a:rPr lang="en-US" baseline="30000" dirty="0"/>
              <a:t>nd</a:t>
            </a:r>
            <a:r>
              <a:rPr lang="en-US" dirty="0"/>
              <a:t> December, 2023</a:t>
            </a:r>
          </a:p>
        </p:txBody>
      </p:sp>
    </p:spTree>
    <p:extLst>
      <p:ext uri="{BB962C8B-B14F-4D97-AF65-F5344CB8AC3E}">
        <p14:creationId xmlns:p14="http://schemas.microsoft.com/office/powerpoint/2010/main" val="177670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970E8-521F-1FC7-7E3D-E687EBBDAAC9}"/>
              </a:ext>
            </a:extLst>
          </p:cNvPr>
          <p:cNvSpPr>
            <a:spLocks noGrp="1"/>
          </p:cNvSpPr>
          <p:nvPr>
            <p:ph type="title"/>
          </p:nvPr>
        </p:nvSpPr>
        <p:spPr>
          <a:xfrm>
            <a:off x="1524000" y="457200"/>
            <a:ext cx="9144000" cy="802433"/>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descr="A screenshot of a graph&#10;&#10;Description automatically generated">
            <a:extLst>
              <a:ext uri="{FF2B5EF4-FFF2-40B4-BE49-F238E27FC236}">
                <a16:creationId xmlns:a16="http://schemas.microsoft.com/office/drawing/2014/main" id="{94CE7689-D3FD-AE86-5667-1D00F6BA3C6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5535" y="1714500"/>
            <a:ext cx="9144000" cy="4686300"/>
          </a:xfrm>
          <a:prstGeom prst="rect">
            <a:avLst/>
          </a:prstGeom>
        </p:spPr>
      </p:pic>
    </p:spTree>
    <p:extLst>
      <p:ext uri="{BB962C8B-B14F-4D97-AF65-F5344CB8AC3E}">
        <p14:creationId xmlns:p14="http://schemas.microsoft.com/office/powerpoint/2010/main" val="86525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F621C-5977-C482-0384-2A1963F64ED5}"/>
              </a:ext>
            </a:extLst>
          </p:cNvPr>
          <p:cNvSpPr>
            <a:spLocks noGrp="1"/>
          </p:cNvSpPr>
          <p:nvPr>
            <p:ph type="title"/>
          </p:nvPr>
        </p:nvSpPr>
        <p:spPr>
          <a:xfrm>
            <a:off x="1524000" y="457200"/>
            <a:ext cx="9144000" cy="662473"/>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Data visualization</a:t>
            </a:r>
            <a:endParaRPr lang="en-US" dirty="0"/>
          </a:p>
        </p:txBody>
      </p:sp>
      <p:pic>
        <p:nvPicPr>
          <p:cNvPr id="4" name="Content Placeholder 3">
            <a:extLst>
              <a:ext uri="{FF2B5EF4-FFF2-40B4-BE49-F238E27FC236}">
                <a16:creationId xmlns:a16="http://schemas.microsoft.com/office/drawing/2014/main" id="{790485C1-F388-0E36-AF3F-8897EB386E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6" y="1343607"/>
            <a:ext cx="8649477" cy="5159829"/>
          </a:xfrm>
          <a:prstGeom prst="rect">
            <a:avLst/>
          </a:prstGeom>
        </p:spPr>
      </p:pic>
    </p:spTree>
    <p:extLst>
      <p:ext uri="{BB962C8B-B14F-4D97-AF65-F5344CB8AC3E}">
        <p14:creationId xmlns:p14="http://schemas.microsoft.com/office/powerpoint/2010/main" val="3243980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0" y="2478794"/>
            <a:ext cx="10535797" cy="1762699"/>
          </a:xfrm>
        </p:spPr>
        <p:txBody>
          <a:bodyPr>
            <a:noAutofit/>
          </a:bodyPr>
          <a:lstStyle/>
          <a:p>
            <a:pPr algn="ct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r>
              <a:rPr lang="en-US" sz="6600" b="1" dirty="0">
                <a:solidFill>
                  <a:srgbClr val="0070C0"/>
                </a:solidFill>
                <a:effectLst>
                  <a:outerShdw blurRad="38100" dist="38100" dir="2700000" algn="tl">
                    <a:srgbClr val="000000">
                      <a:alpha val="43137"/>
                    </a:srgbClr>
                  </a:outerShdw>
                </a:effectLst>
              </a:rPr>
              <a:t>Statistical Analysis </a:t>
            </a:r>
          </a:p>
        </p:txBody>
      </p:sp>
    </p:spTree>
    <p:extLst>
      <p:ext uri="{BB962C8B-B14F-4D97-AF65-F5344CB8AC3E}">
        <p14:creationId xmlns:p14="http://schemas.microsoft.com/office/powerpoint/2010/main" val="8504944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0" y="2478794"/>
            <a:ext cx="10535797" cy="1762699"/>
          </a:xfrm>
        </p:spPr>
        <p:txBody>
          <a:bodyPr>
            <a:noAutofit/>
          </a:bodyPr>
          <a:lstStyle/>
          <a:p>
            <a:pPr algn="ct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r>
              <a:rPr lang="en-US" sz="6600" b="1" dirty="0">
                <a:solidFill>
                  <a:srgbClr val="0070C0"/>
                </a:solidFill>
                <a:effectLst>
                  <a:outerShdw blurRad="38100" dist="38100" dir="2700000" algn="tl">
                    <a:srgbClr val="000000">
                      <a:alpha val="43137"/>
                    </a:srgbClr>
                  </a:outerShdw>
                </a:effectLst>
              </a:rPr>
              <a:t>Statistical Analysis </a:t>
            </a:r>
          </a:p>
        </p:txBody>
      </p:sp>
    </p:spTree>
    <p:extLst>
      <p:ext uri="{BB962C8B-B14F-4D97-AF65-F5344CB8AC3E}">
        <p14:creationId xmlns:p14="http://schemas.microsoft.com/office/powerpoint/2010/main" val="187598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910" y="2478794"/>
            <a:ext cx="10535797" cy="1762699"/>
          </a:xfrm>
        </p:spPr>
        <p:txBody>
          <a:bodyPr>
            <a:noAutofit/>
          </a:bodyPr>
          <a:lstStyle/>
          <a:p>
            <a:pPr algn="ct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br>
              <a:rPr lang="en-US" sz="3600" b="1" dirty="0">
                <a:solidFill>
                  <a:schemeClr val="tx2"/>
                </a:solidFill>
                <a:effectLst>
                  <a:outerShdw blurRad="38100" dist="38100" dir="2700000" algn="tl">
                    <a:srgbClr val="000000">
                      <a:alpha val="43137"/>
                    </a:srgbClr>
                  </a:outerShdw>
                </a:effectLst>
              </a:rPr>
            </a:br>
            <a:r>
              <a:rPr lang="en-US" sz="3600" b="1" dirty="0">
                <a:solidFill>
                  <a:schemeClr val="tx2"/>
                </a:solidFill>
                <a:effectLst>
                  <a:outerShdw blurRad="38100" dist="38100" dir="2700000" algn="tl">
                    <a:srgbClr val="000000">
                      <a:alpha val="43137"/>
                    </a:srgbClr>
                  </a:outerShdw>
                </a:effectLst>
              </a:rPr>
              <a:t>In our investigation, we applied the chi-squared test to explore the relationship between key categorical variables in our dataset.</a:t>
            </a:r>
          </a:p>
        </p:txBody>
      </p:sp>
    </p:spTree>
    <p:extLst>
      <p:ext uri="{BB962C8B-B14F-4D97-AF65-F5344CB8AC3E}">
        <p14:creationId xmlns:p14="http://schemas.microsoft.com/office/powerpoint/2010/main" val="2249095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45D1-0470-B692-0DFF-C1F90CE65D68}"/>
              </a:ext>
            </a:extLst>
          </p:cNvPr>
          <p:cNvSpPr>
            <a:spLocks noGrp="1"/>
          </p:cNvSpPr>
          <p:nvPr>
            <p:ph type="title"/>
          </p:nvPr>
        </p:nvSpPr>
        <p:spPr>
          <a:xfrm>
            <a:off x="0" y="457200"/>
            <a:ext cx="10668000" cy="633470"/>
          </a:xfrm>
        </p:spPr>
        <p:txBody>
          <a:bodyPr>
            <a:normAutofit/>
          </a:bodyPr>
          <a:lstStyle/>
          <a:p>
            <a:r>
              <a:rPr lang="en-US" sz="2400" b="1" dirty="0">
                <a:effectLst/>
                <a:latin typeface="Times New Roman" panose="02020603050405020304" pitchFamily="18" charset="0"/>
                <a:ea typeface="Calibri" panose="020F0502020204030204" pitchFamily="34" charset="0"/>
              </a:rPr>
              <a:t>Relationship between BMI Group and Sex</a:t>
            </a:r>
            <a:endParaRPr lang="en-US" sz="2400" dirty="0"/>
          </a:p>
        </p:txBody>
      </p:sp>
      <p:pic>
        <p:nvPicPr>
          <p:cNvPr id="4" name="Content Placeholder 3" descr="A graph with blue and orange bars&#10;&#10;Description automatically generated">
            <a:extLst>
              <a:ext uri="{FF2B5EF4-FFF2-40B4-BE49-F238E27FC236}">
                <a16:creationId xmlns:a16="http://schemas.microsoft.com/office/drawing/2014/main" id="{E7CFDDA9-802B-744C-A55E-89FDE19FA6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812" y="1714500"/>
            <a:ext cx="6952375" cy="4457700"/>
          </a:xfrm>
          <a:prstGeom prst="rect">
            <a:avLst/>
          </a:prstGeom>
        </p:spPr>
      </p:pic>
    </p:spTree>
    <p:extLst>
      <p:ext uri="{BB962C8B-B14F-4D97-AF65-F5344CB8AC3E}">
        <p14:creationId xmlns:p14="http://schemas.microsoft.com/office/powerpoint/2010/main" val="3915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507" y="275422"/>
            <a:ext cx="10546814" cy="897875"/>
          </a:xfrm>
        </p:spPr>
        <p:txBody>
          <a:bodyPr>
            <a:noAutofit/>
          </a:bodyPr>
          <a:lstStyle/>
          <a:p>
            <a:r>
              <a:rPr lang="en-US" sz="2800" b="1" i="1" dirty="0">
                <a:solidFill>
                  <a:schemeClr val="accent6"/>
                </a:solidFill>
                <a:effectLst/>
                <a:latin typeface="Söhne"/>
              </a:rPr>
              <a:t>Examine the association between gender and  BMI</a:t>
            </a:r>
            <a:r>
              <a:rPr lang="en-US" sz="2800" b="1" i="1" dirty="0">
                <a:solidFill>
                  <a:schemeClr val="accent6"/>
                </a:solidFill>
                <a:latin typeface="Söhne"/>
              </a:rPr>
              <a:t> Group</a:t>
            </a:r>
            <a:br>
              <a:rPr lang="en-US" sz="2800" b="0" i="0" dirty="0">
                <a:solidFill>
                  <a:schemeClr val="tx2"/>
                </a:solidFill>
                <a:effectLst/>
                <a:latin typeface="Söhne"/>
              </a:rPr>
            </a:br>
            <a:endParaRPr lang="en-US" sz="2800" b="1" dirty="0">
              <a:solidFill>
                <a:srgbClr val="00B05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0" y="1714500"/>
            <a:ext cx="8853889" cy="4245625"/>
          </a:xfrm>
        </p:spPr>
        <p:txBody>
          <a:bodyPr>
            <a:normAutofit/>
          </a:bodyPr>
          <a:lstStyle/>
          <a:p>
            <a:pPr marL="45720" indent="0" algn="l">
              <a:buNone/>
            </a:pPr>
            <a:r>
              <a:rPr lang="en-US" b="0" i="1" dirty="0">
                <a:solidFill>
                  <a:schemeClr val="tx2"/>
                </a:solidFill>
                <a:effectLst/>
                <a:latin typeface="Söhne"/>
              </a:rPr>
              <a:t>Results:</a:t>
            </a:r>
            <a:endParaRPr lang="en-US" b="0" i="0" dirty="0">
              <a:solidFill>
                <a:schemeClr val="tx2"/>
              </a:solidFill>
              <a:effectLst/>
              <a:latin typeface="Söhne"/>
            </a:endParaRPr>
          </a:p>
          <a:p>
            <a:pPr marL="742950" lvl="1" indent="-285750" algn="l">
              <a:buFont typeface="Arial" panose="020B0604020202020204" pitchFamily="34" charset="0"/>
              <a:buChar char="•"/>
            </a:pPr>
            <a:r>
              <a:rPr lang="en-US" b="0" i="0" dirty="0">
                <a:solidFill>
                  <a:schemeClr val="tx2"/>
                </a:solidFill>
                <a:effectLst/>
                <a:latin typeface="Söhne"/>
              </a:rPr>
              <a:t>Chi-squared value: 10.61</a:t>
            </a:r>
          </a:p>
          <a:p>
            <a:pPr marL="742950" lvl="1" indent="-285750" algn="l">
              <a:buFont typeface="Arial" panose="020B0604020202020204" pitchFamily="34" charset="0"/>
              <a:buChar char="•"/>
            </a:pPr>
            <a:r>
              <a:rPr lang="en-US" b="0" i="0" dirty="0">
                <a:solidFill>
                  <a:schemeClr val="tx2"/>
                </a:solidFill>
                <a:effectLst/>
                <a:latin typeface="Söhne"/>
              </a:rPr>
              <a:t>p-value: 0.014</a:t>
            </a:r>
          </a:p>
          <a:p>
            <a:pPr algn="l">
              <a:buFont typeface="Arial" panose="020B0604020202020204" pitchFamily="34" charset="0"/>
              <a:buChar char="•"/>
            </a:pPr>
            <a:r>
              <a:rPr lang="en-US" b="0" i="1" dirty="0">
                <a:solidFill>
                  <a:schemeClr val="tx2"/>
                </a:solidFill>
                <a:effectLst/>
                <a:latin typeface="Söhne"/>
              </a:rPr>
              <a:t>Significance Level: 0.05</a:t>
            </a:r>
            <a:endParaRPr lang="en-US" b="0" i="0" dirty="0">
              <a:solidFill>
                <a:schemeClr val="tx2"/>
              </a:solidFill>
              <a:effectLst/>
              <a:latin typeface="Söhne"/>
            </a:endParaRPr>
          </a:p>
          <a:p>
            <a:pPr algn="l">
              <a:buFont typeface="Arial" panose="020B0604020202020204" pitchFamily="34" charset="0"/>
              <a:buChar char="•"/>
            </a:pPr>
            <a:r>
              <a:rPr lang="en-US" b="0" i="1" dirty="0">
                <a:solidFill>
                  <a:schemeClr val="tx2"/>
                </a:solidFill>
                <a:effectLst/>
                <a:latin typeface="Söhne"/>
              </a:rPr>
              <a:t>Interpretation:</a:t>
            </a:r>
            <a:endParaRPr lang="en-US" b="0" i="0" dirty="0">
              <a:solidFill>
                <a:schemeClr val="tx2"/>
              </a:solidFill>
              <a:effectLst/>
              <a:latin typeface="Söhne"/>
            </a:endParaRPr>
          </a:p>
          <a:p>
            <a:pPr marL="742950" lvl="1" indent="-285750" algn="l">
              <a:buFont typeface="Arial" panose="020B0604020202020204" pitchFamily="34" charset="0"/>
              <a:buChar char="•"/>
            </a:pPr>
            <a:r>
              <a:rPr lang="en-US" b="0" i="0" dirty="0">
                <a:solidFill>
                  <a:schemeClr val="tx2"/>
                </a:solidFill>
                <a:effectLst/>
                <a:latin typeface="Söhne"/>
              </a:rPr>
              <a:t>There is a significant relationship because the p-value (0.014) is less than the significance level.</a:t>
            </a:r>
          </a:p>
          <a:p>
            <a:pPr marL="742950" lvl="1" indent="-285750" algn="l">
              <a:buFont typeface="Arial" panose="020B0604020202020204" pitchFamily="34" charset="0"/>
              <a:buChar char="•"/>
            </a:pPr>
            <a:r>
              <a:rPr lang="en-US" b="0" i="0" dirty="0">
                <a:solidFill>
                  <a:schemeClr val="tx2"/>
                </a:solidFill>
                <a:effectLst/>
                <a:latin typeface="Söhne"/>
              </a:rPr>
              <a:t>There is a significant difference in the BMI category distribution between males and females.</a:t>
            </a:r>
          </a:p>
          <a:p>
            <a:pPr marL="742950" lvl="1" indent="-285750" algn="l">
              <a:buFont typeface="Arial" panose="020B0604020202020204" pitchFamily="34" charset="0"/>
              <a:buChar char="•"/>
            </a:pPr>
            <a:r>
              <a:rPr lang="en-US" b="0" i="0" dirty="0">
                <a:solidFill>
                  <a:schemeClr val="tx2"/>
                </a:solidFill>
                <a:effectLst/>
                <a:latin typeface="Söhne"/>
              </a:rPr>
              <a:t>comprehensive clarifications of the complex connection between gender and BMI</a:t>
            </a:r>
          </a:p>
          <a:p>
            <a:pPr marL="45720" indent="0">
              <a:buNone/>
            </a:pPr>
            <a:endParaRPr lang="en-US" dirty="0"/>
          </a:p>
        </p:txBody>
      </p:sp>
    </p:spTree>
    <p:extLst>
      <p:ext uri="{BB962C8B-B14F-4D97-AF65-F5344CB8AC3E}">
        <p14:creationId xmlns:p14="http://schemas.microsoft.com/office/powerpoint/2010/main" val="2430749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BF22-5B67-2C20-4BCE-1CD8E5C6DC5A}"/>
              </a:ext>
            </a:extLst>
          </p:cNvPr>
          <p:cNvSpPr>
            <a:spLocks noGrp="1"/>
          </p:cNvSpPr>
          <p:nvPr>
            <p:ph type="title"/>
          </p:nvPr>
        </p:nvSpPr>
        <p:spPr>
          <a:xfrm>
            <a:off x="330506" y="209320"/>
            <a:ext cx="11248222" cy="881350"/>
          </a:xfrm>
        </p:spPr>
        <p:txBody>
          <a:bodyPr>
            <a:noAutofit/>
          </a:bodyPr>
          <a:lstStyle/>
          <a:p>
            <a:r>
              <a:rPr lang="en-US" sz="2800" b="1" dirty="0">
                <a:effectLst/>
                <a:latin typeface="Times New Roman" panose="02020603050405020304" pitchFamily="18" charset="0"/>
                <a:ea typeface="Calibri" panose="020F0502020204030204" pitchFamily="34" charset="0"/>
              </a:rPr>
              <a:t>Comparison between Hypertension Stage and gender</a:t>
            </a:r>
            <a:endParaRPr lang="en-US" sz="2800" dirty="0"/>
          </a:p>
        </p:txBody>
      </p:sp>
      <p:pic>
        <p:nvPicPr>
          <p:cNvPr id="4" name="Content Placeholder 3" descr="A graph with numbers and a number of different colored bars&#10;&#10;Description automatically generated with medium confidence">
            <a:extLst>
              <a:ext uri="{FF2B5EF4-FFF2-40B4-BE49-F238E27FC236}">
                <a16:creationId xmlns:a16="http://schemas.microsoft.com/office/drawing/2014/main" id="{C92BA938-6777-C384-B61A-020AEE5A26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812" y="1714500"/>
            <a:ext cx="6952375" cy="4457700"/>
          </a:xfrm>
          <a:prstGeom prst="rect">
            <a:avLst/>
          </a:prstGeom>
        </p:spPr>
      </p:pic>
    </p:spTree>
    <p:extLst>
      <p:ext uri="{BB962C8B-B14F-4D97-AF65-F5344CB8AC3E}">
        <p14:creationId xmlns:p14="http://schemas.microsoft.com/office/powerpoint/2010/main" val="242083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473" y="209322"/>
            <a:ext cx="12103865" cy="1178804"/>
          </a:xfrm>
        </p:spPr>
        <p:txBody>
          <a:bodyPr>
            <a:normAutofit/>
          </a:bodyPr>
          <a:lstStyle/>
          <a:p>
            <a:r>
              <a:rPr lang="en-US" sz="2800" b="1" i="1" dirty="0">
                <a:solidFill>
                  <a:srgbClr val="0070C0"/>
                </a:solidFill>
                <a:effectLst/>
                <a:latin typeface="Söhne"/>
              </a:rPr>
              <a:t>Investigate the association between Hypertension Stage and Gender</a:t>
            </a:r>
            <a:br>
              <a:rPr lang="en-US" sz="2800" b="0" i="0" dirty="0">
                <a:solidFill>
                  <a:schemeClr val="tx2"/>
                </a:solidFill>
                <a:effectLst/>
                <a:latin typeface="Söhne"/>
              </a:rPr>
            </a:br>
            <a:endParaRPr lang="en-US" sz="2800" dirty="0"/>
          </a:p>
        </p:txBody>
      </p:sp>
      <p:sp>
        <p:nvSpPr>
          <p:cNvPr id="4" name="Content Placeholder 3">
            <a:extLst>
              <a:ext uri="{FF2B5EF4-FFF2-40B4-BE49-F238E27FC236}">
                <a16:creationId xmlns:a16="http://schemas.microsoft.com/office/drawing/2014/main" id="{26325508-ED99-83E5-BCDD-36D5D7F91B77}"/>
              </a:ext>
            </a:extLst>
          </p:cNvPr>
          <p:cNvSpPr>
            <a:spLocks noGrp="1"/>
          </p:cNvSpPr>
          <p:nvPr>
            <p:ph idx="1"/>
          </p:nvPr>
        </p:nvSpPr>
        <p:spPr>
          <a:xfrm>
            <a:off x="1028241" y="1200150"/>
            <a:ext cx="9144000" cy="4457700"/>
          </a:xfrm>
        </p:spPr>
        <p:txBody>
          <a:bodyPr>
            <a:normAutofit/>
          </a:bodyPr>
          <a:lstStyle/>
          <a:p>
            <a:pPr marL="45720" indent="0" algn="l">
              <a:buNone/>
            </a:pPr>
            <a:r>
              <a:rPr lang="en-US" b="0" i="1" dirty="0">
                <a:solidFill>
                  <a:schemeClr val="tx2"/>
                </a:solidFill>
                <a:effectLst/>
                <a:latin typeface="Söhne"/>
              </a:rPr>
              <a:t>Results:</a:t>
            </a:r>
            <a:endParaRPr lang="en-US" b="0" i="0" dirty="0">
              <a:solidFill>
                <a:schemeClr val="tx2"/>
              </a:solidFill>
              <a:effectLst/>
              <a:latin typeface="Söhne"/>
            </a:endParaRPr>
          </a:p>
          <a:p>
            <a:pPr marL="742950" lvl="1" indent="-285750" algn="l">
              <a:buFont typeface="Arial" panose="020B0604020202020204" pitchFamily="34" charset="0"/>
              <a:buChar char="•"/>
            </a:pPr>
            <a:r>
              <a:rPr lang="en-US" b="0" i="0" dirty="0">
                <a:solidFill>
                  <a:schemeClr val="tx2"/>
                </a:solidFill>
                <a:effectLst/>
                <a:latin typeface="Söhne"/>
              </a:rPr>
              <a:t>Chi-squared value: 9.46</a:t>
            </a:r>
          </a:p>
          <a:p>
            <a:pPr marL="742950" lvl="1" indent="-285750" algn="l">
              <a:buFont typeface="Arial" panose="020B0604020202020204" pitchFamily="34" charset="0"/>
              <a:buChar char="•"/>
            </a:pPr>
            <a:r>
              <a:rPr lang="en-US" b="0" i="0" dirty="0">
                <a:solidFill>
                  <a:schemeClr val="tx2"/>
                </a:solidFill>
                <a:effectLst/>
                <a:latin typeface="Söhne"/>
              </a:rPr>
              <a:t>p-value: 0.009</a:t>
            </a:r>
          </a:p>
          <a:p>
            <a:pPr algn="l">
              <a:buFont typeface="Arial" panose="020B0604020202020204" pitchFamily="34" charset="0"/>
              <a:buChar char="•"/>
            </a:pPr>
            <a:r>
              <a:rPr lang="en-US" b="0" i="1" dirty="0">
                <a:solidFill>
                  <a:schemeClr val="tx2"/>
                </a:solidFill>
                <a:effectLst/>
                <a:latin typeface="Söhne"/>
              </a:rPr>
              <a:t>Significance Level: 0.05</a:t>
            </a:r>
            <a:endParaRPr lang="en-US" b="0" i="0" dirty="0">
              <a:solidFill>
                <a:schemeClr val="tx2"/>
              </a:solidFill>
              <a:effectLst/>
              <a:latin typeface="Söhne"/>
            </a:endParaRPr>
          </a:p>
          <a:p>
            <a:pPr algn="l">
              <a:buFont typeface="Arial" panose="020B0604020202020204" pitchFamily="34" charset="0"/>
              <a:buChar char="•"/>
            </a:pPr>
            <a:r>
              <a:rPr lang="en-US" b="0" i="1" dirty="0">
                <a:solidFill>
                  <a:schemeClr val="tx2"/>
                </a:solidFill>
                <a:effectLst/>
                <a:latin typeface="Söhne"/>
              </a:rPr>
              <a:t>Interpretation:</a:t>
            </a:r>
            <a:endParaRPr lang="en-US" b="0" i="0" dirty="0">
              <a:solidFill>
                <a:schemeClr val="tx2"/>
              </a:solidFill>
              <a:effectLst/>
              <a:latin typeface="Söhne"/>
            </a:endParaRPr>
          </a:p>
          <a:p>
            <a:pPr>
              <a:buFont typeface="Arial" panose="020B0604020202020204" pitchFamily="34" charset="0"/>
              <a:buChar char="•"/>
            </a:pPr>
            <a:r>
              <a:rPr lang="en-US" sz="1800" dirty="0">
                <a:solidFill>
                  <a:schemeClr val="tx2"/>
                </a:solidFill>
              </a:rPr>
              <a:t>There is an association that is statistically significant because the obtained p-value (0.009) is less than the significance level.</a:t>
            </a:r>
          </a:p>
          <a:p>
            <a:r>
              <a:rPr lang="en-US" sz="1800" dirty="0">
                <a:solidFill>
                  <a:schemeClr val="tx2"/>
                </a:solidFill>
              </a:rPr>
              <a:t>There is significant variation in the distribution of hypertension stages in men and women.</a:t>
            </a:r>
          </a:p>
          <a:p>
            <a:r>
              <a:rPr lang="en-US" sz="1800" dirty="0">
                <a:solidFill>
                  <a:schemeClr val="tx2"/>
                </a:solidFill>
              </a:rPr>
              <a:t>Useful details about the relationship between stages of hypertension and gender.</a:t>
            </a:r>
          </a:p>
        </p:txBody>
      </p:sp>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202" y="457200"/>
            <a:ext cx="10535798" cy="754655"/>
          </a:xfrm>
        </p:spPr>
        <p:txBody>
          <a:bodyPr/>
          <a:lstStyle/>
          <a:p>
            <a:r>
              <a:rPr lang="en-US" b="1" i="0" dirty="0">
                <a:effectLst/>
                <a:latin typeface="Söhne"/>
              </a:rPr>
              <a:t>Insights from Linear Regression</a:t>
            </a:r>
            <a:endParaRPr lang="en-US" dirty="0"/>
          </a:p>
        </p:txBody>
      </p:sp>
      <p:sp>
        <p:nvSpPr>
          <p:cNvPr id="3" name="Content Placeholder 2"/>
          <p:cNvSpPr>
            <a:spLocks noGrp="1"/>
          </p:cNvSpPr>
          <p:nvPr>
            <p:ph sz="half" idx="1"/>
          </p:nvPr>
        </p:nvSpPr>
        <p:spPr>
          <a:xfrm>
            <a:off x="1523999" y="1714500"/>
            <a:ext cx="9261513" cy="3893086"/>
          </a:xfrm>
        </p:spPr>
        <p:txBody>
          <a:bodyPr>
            <a:normAutofit/>
          </a:bodyPr>
          <a:lstStyle/>
          <a:p>
            <a:pPr marL="45720" indent="0" algn="l">
              <a:buNone/>
            </a:pPr>
            <a:r>
              <a:rPr lang="en-US" b="0" i="1" dirty="0">
                <a:solidFill>
                  <a:srgbClr val="374151"/>
                </a:solidFill>
                <a:effectLst/>
                <a:latin typeface="Söhne"/>
              </a:rPr>
              <a:t>Assess the accuracy of the linear regression model.</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Key Metrics: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Mean Squared Error (MSE):</a:t>
            </a:r>
            <a:r>
              <a:rPr lang="en-US" b="0" i="0" dirty="0">
                <a:solidFill>
                  <a:srgbClr val="374151"/>
                </a:solidFill>
                <a:effectLst/>
                <a:latin typeface="Söhne"/>
              </a:rPr>
              <a:t> 1.14</a:t>
            </a:r>
          </a:p>
          <a:p>
            <a:pPr marL="1143000" lvl="2" indent="-228600" algn="l">
              <a:buFont typeface="Arial" panose="020B0604020202020204" pitchFamily="34" charset="0"/>
              <a:buChar char="•"/>
            </a:pPr>
            <a:r>
              <a:rPr lang="en-US" b="0" i="1" dirty="0">
                <a:solidFill>
                  <a:srgbClr val="374151"/>
                </a:solidFill>
                <a:effectLst/>
                <a:latin typeface="Söhne"/>
              </a:rPr>
              <a:t>Interpretation: Average predictions closely align with actual values.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R-squared (R2):</a:t>
            </a:r>
            <a:r>
              <a:rPr lang="en-US" b="0" i="0" dirty="0">
                <a:solidFill>
                  <a:srgbClr val="374151"/>
                </a:solidFill>
                <a:effectLst/>
                <a:latin typeface="Söhne"/>
              </a:rPr>
              <a:t> 0.884</a:t>
            </a:r>
          </a:p>
          <a:p>
            <a:pPr marL="1143000" lvl="2" indent="-228600" algn="l">
              <a:buFont typeface="Arial" panose="020B0604020202020204" pitchFamily="34" charset="0"/>
              <a:buChar char="•"/>
            </a:pPr>
            <a:r>
              <a:rPr lang="en-US" b="0" i="1" dirty="0">
                <a:solidFill>
                  <a:srgbClr val="374151"/>
                </a:solidFill>
                <a:effectLst/>
                <a:latin typeface="Söhne"/>
              </a:rPr>
              <a:t>Significance: Model captures 88.4% of variability in the target variable.</a:t>
            </a:r>
            <a:endParaRPr lang="en-US" b="0" i="0" dirty="0">
              <a:solidFill>
                <a:srgbClr val="374151"/>
              </a:solidFill>
              <a:effectLst/>
              <a:latin typeface="Söhne"/>
            </a:endParaRPr>
          </a:p>
          <a:p>
            <a:pPr algn="l">
              <a:buFont typeface="Arial" panose="020B0604020202020204" pitchFamily="34" charset="0"/>
              <a:buChar char="•"/>
            </a:pPr>
            <a:r>
              <a:rPr lang="en-US" b="0" i="1" dirty="0">
                <a:solidFill>
                  <a:srgbClr val="374151"/>
                </a:solidFill>
                <a:effectLst/>
                <a:latin typeface="Söhne"/>
              </a:rPr>
              <a:t>Takeaway:</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Robust predictive capabilities of the model.</a:t>
            </a:r>
          </a:p>
          <a:p>
            <a:pPr marL="742950" lvl="1" indent="-285750" algn="l">
              <a:buFont typeface="Arial" panose="020B0604020202020204" pitchFamily="34" charset="0"/>
              <a:buChar char="•"/>
            </a:pPr>
            <a:r>
              <a:rPr lang="en-US" b="0" i="0" dirty="0">
                <a:solidFill>
                  <a:srgbClr val="374151"/>
                </a:solidFill>
                <a:effectLst/>
                <a:latin typeface="Söhne"/>
              </a:rPr>
              <a:t>Effective explanation of observed patterns in the data.</a:t>
            </a:r>
          </a:p>
          <a:p>
            <a:endParaRPr lang="en-US" dirty="0"/>
          </a:p>
        </p:txBody>
      </p:sp>
    </p:spTree>
    <p:extLst>
      <p:ext uri="{BB962C8B-B14F-4D97-AF65-F5344CB8AC3E}">
        <p14:creationId xmlns:p14="http://schemas.microsoft.com/office/powerpoint/2010/main" val="426046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0B2B-6A85-6A5D-1ACD-E5E5389C0569}"/>
              </a:ext>
            </a:extLst>
          </p:cNvPr>
          <p:cNvSpPr>
            <a:spLocks noGrp="1"/>
          </p:cNvSpPr>
          <p:nvPr>
            <p:ph type="title"/>
          </p:nvPr>
        </p:nvSpPr>
        <p:spPr>
          <a:xfrm>
            <a:off x="1524000" y="457200"/>
            <a:ext cx="9144000" cy="802433"/>
          </a:xfrm>
        </p:spPr>
        <p:txBody>
          <a:bodyPr>
            <a:normAutofit/>
          </a:bodyPr>
          <a:lstStyle/>
          <a:p>
            <a:r>
              <a:rPr lang="en-US" sz="4400" b="1" dirty="0">
                <a:solidFill>
                  <a:schemeClr val="tx2"/>
                </a:solidFill>
                <a:latin typeface="Times New Roman" panose="02020603050405020304" pitchFamily="18" charset="0"/>
                <a:cs typeface="Times New Roman" panose="02020603050405020304" pitchFamily="18" charset="0"/>
              </a:rPr>
              <a:t>Out line of the project</a:t>
            </a:r>
          </a:p>
        </p:txBody>
      </p:sp>
      <p:sp>
        <p:nvSpPr>
          <p:cNvPr id="3" name="Content Placeholder 2">
            <a:extLst>
              <a:ext uri="{FF2B5EF4-FFF2-40B4-BE49-F238E27FC236}">
                <a16:creationId xmlns:a16="http://schemas.microsoft.com/office/drawing/2014/main" id="{B176434E-426A-0795-D791-FB66372DE312}"/>
              </a:ext>
            </a:extLst>
          </p:cNvPr>
          <p:cNvSpPr>
            <a:spLocks noGrp="1"/>
          </p:cNvSpPr>
          <p:nvPr>
            <p:ph idx="1"/>
          </p:nvPr>
        </p:nvSpPr>
        <p:spPr/>
        <p:txBody>
          <a:bodyPr>
            <a:normAutofit/>
          </a:bodyPr>
          <a:lstStyle/>
          <a:p>
            <a:pPr marL="502920" indent="-457200">
              <a:buFont typeface="+mj-lt"/>
              <a:buAutoNum type="arabicPeriod"/>
            </a:pPr>
            <a:r>
              <a:rPr lang="en-US" sz="3600" dirty="0">
                <a:latin typeface="Times New Roman" panose="02020603050405020304" pitchFamily="18" charset="0"/>
                <a:cs typeface="Times New Roman" panose="02020603050405020304" pitchFamily="18" charset="0"/>
              </a:rPr>
              <a:t>Introduction</a:t>
            </a:r>
          </a:p>
          <a:p>
            <a:pPr marL="502920" indent="-457200">
              <a:buFont typeface="+mj-lt"/>
              <a:buAutoNum type="arabicPeriod"/>
            </a:pPr>
            <a:r>
              <a:rPr lang="en-US" sz="3600" dirty="0">
                <a:latin typeface="Times New Roman" panose="02020603050405020304" pitchFamily="18" charset="0"/>
                <a:cs typeface="Times New Roman" panose="02020603050405020304" pitchFamily="18" charset="0"/>
              </a:rPr>
              <a:t>Objectives</a:t>
            </a:r>
          </a:p>
          <a:p>
            <a:pPr marL="502920" indent="-457200">
              <a:buFont typeface="+mj-lt"/>
              <a:buAutoNum type="arabicPeriod"/>
            </a:pPr>
            <a:r>
              <a:rPr lang="en-US" sz="3600" dirty="0">
                <a:latin typeface="Times New Roman" panose="02020603050405020304" pitchFamily="18" charset="0"/>
                <a:cs typeface="Times New Roman" panose="02020603050405020304" pitchFamily="18" charset="0"/>
              </a:rPr>
              <a:t>Data collection and Methodology</a:t>
            </a:r>
          </a:p>
          <a:p>
            <a:pPr marL="502920" indent="-457200">
              <a:buFont typeface="+mj-lt"/>
              <a:buAutoNum type="arabicPeriod"/>
            </a:pPr>
            <a:r>
              <a:rPr lang="en-US" sz="3600" dirty="0">
                <a:latin typeface="Times New Roman" panose="02020603050405020304" pitchFamily="18" charset="0"/>
                <a:cs typeface="Times New Roman" panose="02020603050405020304" pitchFamily="18" charset="0"/>
              </a:rPr>
              <a:t>Data Exploration and Visualization</a:t>
            </a:r>
          </a:p>
          <a:p>
            <a:pPr marL="502920" indent="-457200">
              <a:buFont typeface="+mj-lt"/>
              <a:buAutoNum type="arabicPeriod"/>
            </a:pPr>
            <a:r>
              <a:rPr lang="en-US" sz="3600" dirty="0">
                <a:latin typeface="Times New Roman" panose="02020603050405020304" pitchFamily="18" charset="0"/>
                <a:cs typeface="Times New Roman" panose="02020603050405020304" pitchFamily="18" charset="0"/>
              </a:rPr>
              <a:t>Result Analysis</a:t>
            </a:r>
          </a:p>
          <a:p>
            <a:pPr marL="502920" indent="-457200">
              <a:buFont typeface="+mj-lt"/>
              <a:buAutoNum type="arabicPeriod"/>
            </a:pPr>
            <a:r>
              <a:rPr lang="en-US" sz="36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6940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288" y="274045"/>
            <a:ext cx="10675344" cy="605928"/>
          </a:xfrm>
        </p:spPr>
        <p:txBody>
          <a:bodyPr>
            <a:normAutofit/>
          </a:bodyPr>
          <a:lstStyle/>
          <a:p>
            <a:r>
              <a:rPr lang="en-US" sz="2800" b="1" i="1" dirty="0">
                <a:solidFill>
                  <a:srgbClr val="00B050"/>
                </a:solidFill>
                <a:effectLst/>
                <a:latin typeface="Söhne"/>
              </a:rPr>
              <a:t>Visualize the linear regression model's output</a:t>
            </a:r>
            <a:endParaRPr lang="en-US" sz="2800" b="1" dirty="0">
              <a:solidFill>
                <a:srgbClr val="00B050"/>
              </a:solidFill>
            </a:endParaRPr>
          </a:p>
        </p:txBody>
      </p:sp>
      <p:pic>
        <p:nvPicPr>
          <p:cNvPr id="4" name="Content Placeholder 3" descr="A graph with blue dots and a red line&#10;&#10;Description automatically generated">
            <a:extLst>
              <a:ext uri="{FF2B5EF4-FFF2-40B4-BE49-F238E27FC236}">
                <a16:creationId xmlns:a16="http://schemas.microsoft.com/office/drawing/2014/main" id="{AAD14E67-8E9D-D543-C407-56BF09A252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9768" y="1417045"/>
            <a:ext cx="7349487" cy="4377827"/>
          </a:xfrm>
          <a:prstGeom prst="rect">
            <a:avLst/>
          </a:prstGeom>
        </p:spPr>
      </p:pic>
      <p:sp>
        <p:nvSpPr>
          <p:cNvPr id="7" name="Content Placeholder 6">
            <a:extLst>
              <a:ext uri="{FF2B5EF4-FFF2-40B4-BE49-F238E27FC236}">
                <a16:creationId xmlns:a16="http://schemas.microsoft.com/office/drawing/2014/main" id="{150F3961-E085-BF14-7E37-C5F5378452E0}"/>
              </a:ext>
            </a:extLst>
          </p:cNvPr>
          <p:cNvSpPr>
            <a:spLocks noGrp="1"/>
          </p:cNvSpPr>
          <p:nvPr>
            <p:ph sz="half" idx="2"/>
          </p:nvPr>
        </p:nvSpPr>
        <p:spPr>
          <a:xfrm>
            <a:off x="9252332" y="2408563"/>
            <a:ext cx="2568767" cy="1524460"/>
          </a:xfrm>
        </p:spPr>
        <p:txBody>
          <a:bodyPr>
            <a:normAutofit/>
          </a:bodyPr>
          <a:lstStyle/>
          <a:p>
            <a:pPr algn="l">
              <a:buFont typeface="Arial" panose="020B0604020202020204" pitchFamily="34" charset="0"/>
              <a:buChar char="•"/>
            </a:pPr>
            <a:r>
              <a:rPr lang="en-US" sz="1400" b="0" i="0" dirty="0">
                <a:solidFill>
                  <a:srgbClr val="374151"/>
                </a:solidFill>
                <a:effectLst/>
                <a:latin typeface="Söhne"/>
              </a:rPr>
              <a:t>Well-fitted model observed with a tight cluster of points around the regression line.</a:t>
            </a:r>
          </a:p>
          <a:p>
            <a:pPr algn="l">
              <a:buFont typeface="Arial" panose="020B0604020202020204" pitchFamily="34" charset="0"/>
              <a:buChar char="•"/>
            </a:pPr>
            <a:r>
              <a:rPr lang="en-US" sz="1400" b="0" i="0" dirty="0">
                <a:solidFill>
                  <a:srgbClr val="374151"/>
                </a:solidFill>
                <a:effectLst/>
                <a:latin typeface="Söhne"/>
              </a:rPr>
              <a:t>Strong correlation between actual and predicted values.</a:t>
            </a:r>
          </a:p>
          <a:p>
            <a:pPr marL="45720" indent="0">
              <a:buNone/>
            </a:pPr>
            <a:endParaRPr lang="en-US" dirty="0"/>
          </a:p>
        </p:txBody>
      </p:sp>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49DD-FF25-4C4D-ECA8-29456469D879}"/>
              </a:ext>
            </a:extLst>
          </p:cNvPr>
          <p:cNvSpPr>
            <a:spLocks noGrp="1"/>
          </p:cNvSpPr>
          <p:nvPr>
            <p:ph type="title"/>
          </p:nvPr>
        </p:nvSpPr>
        <p:spPr>
          <a:xfrm>
            <a:off x="0" y="77118"/>
            <a:ext cx="12192000" cy="925417"/>
          </a:xfrm>
        </p:spPr>
        <p:txBody>
          <a:bodyPr>
            <a:normAutofit fontScale="90000"/>
          </a:bodyPr>
          <a:lstStyle/>
          <a:p>
            <a:r>
              <a:rPr lang="en-US" sz="3600" b="1" i="1" dirty="0">
                <a:solidFill>
                  <a:srgbClr val="374151"/>
                </a:solidFill>
                <a:effectLst/>
                <a:latin typeface="Söhne"/>
              </a:rPr>
              <a:t>Understand model accuracy through visual representation</a:t>
            </a:r>
            <a:endParaRPr lang="en-US" dirty="0"/>
          </a:p>
        </p:txBody>
      </p:sp>
      <p:sp>
        <p:nvSpPr>
          <p:cNvPr id="4" name="Content Placeholder 3">
            <a:extLst>
              <a:ext uri="{FF2B5EF4-FFF2-40B4-BE49-F238E27FC236}">
                <a16:creationId xmlns:a16="http://schemas.microsoft.com/office/drawing/2014/main" id="{66BE484E-B4F2-97A9-3859-ACDBD40B2FCF}"/>
              </a:ext>
            </a:extLst>
          </p:cNvPr>
          <p:cNvSpPr>
            <a:spLocks noGrp="1"/>
          </p:cNvSpPr>
          <p:nvPr>
            <p:ph sz="half" idx="2"/>
          </p:nvPr>
        </p:nvSpPr>
        <p:spPr>
          <a:xfrm>
            <a:off x="9551624" y="2217144"/>
            <a:ext cx="2339247" cy="2806547"/>
          </a:xfrm>
        </p:spPr>
        <p:txBody>
          <a:bodyPr/>
          <a:lstStyle/>
          <a:p>
            <a:pPr>
              <a:buFont typeface="Arial" panose="020B0604020202020204" pitchFamily="34" charset="0"/>
              <a:buChar char="•"/>
            </a:pPr>
            <a:r>
              <a:rPr lang="en-US" b="0" i="0" dirty="0">
                <a:solidFill>
                  <a:srgbClr val="374151"/>
                </a:solidFill>
                <a:effectLst/>
                <a:latin typeface="Söhne"/>
              </a:rPr>
              <a:t>Maximum predicted BMI values closely related to actual BMI values.</a:t>
            </a:r>
          </a:p>
          <a:p>
            <a:pPr>
              <a:buFont typeface="Arial" panose="020B0604020202020204" pitchFamily="34" charset="0"/>
              <a:buChar char="•"/>
            </a:pPr>
            <a:r>
              <a:rPr lang="en-US" b="0" i="0" dirty="0">
                <a:solidFill>
                  <a:srgbClr val="374151"/>
                </a:solidFill>
                <a:effectLst/>
                <a:latin typeface="Söhne"/>
              </a:rPr>
              <a:t>Model's best fit observed in the line graph</a:t>
            </a:r>
          </a:p>
          <a:p>
            <a:endParaRPr lang="en-US" dirty="0"/>
          </a:p>
        </p:txBody>
      </p:sp>
      <p:pic>
        <p:nvPicPr>
          <p:cNvPr id="5" name="Content Placeholder 4" descr="A graph of a graph with blue and orange lines&#10;&#10;Description automatically generated">
            <a:extLst>
              <a:ext uri="{FF2B5EF4-FFF2-40B4-BE49-F238E27FC236}">
                <a16:creationId xmlns:a16="http://schemas.microsoft.com/office/drawing/2014/main" id="{1A904FA4-D229-F7F6-3B9E-1B2E1312B9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24000" y="1746927"/>
            <a:ext cx="6848819" cy="4422518"/>
          </a:xfrm>
          <a:prstGeom prst="rect">
            <a:avLst/>
          </a:prstGeom>
        </p:spPr>
      </p:pic>
    </p:spTree>
    <p:extLst>
      <p:ext uri="{BB962C8B-B14F-4D97-AF65-F5344CB8AC3E}">
        <p14:creationId xmlns:p14="http://schemas.microsoft.com/office/powerpoint/2010/main" val="242706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CA33B-F108-AB7C-D045-1DBC29D4E2AD}"/>
              </a:ext>
            </a:extLst>
          </p:cNvPr>
          <p:cNvSpPr>
            <a:spLocks noGrp="1"/>
          </p:cNvSpPr>
          <p:nvPr>
            <p:ph type="title"/>
          </p:nvPr>
        </p:nvSpPr>
        <p:spPr>
          <a:xfrm>
            <a:off x="1524000" y="457200"/>
            <a:ext cx="9144000" cy="1143000"/>
          </a:xfrm>
        </p:spPr>
        <p:txBody>
          <a:bodyPr>
            <a:normAutofit fontScale="90000"/>
          </a:bodyPr>
          <a:lstStyle/>
          <a:p>
            <a:r>
              <a:rPr lang="en-US" sz="4400" b="1" kern="100" dirty="0">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F96DBB8-3617-A92C-24E1-79DCC7289415}"/>
              </a:ext>
            </a:extLst>
          </p:cNvPr>
          <p:cNvSpPr>
            <a:spLocks noGrp="1"/>
          </p:cNvSpPr>
          <p:nvPr>
            <p:ph sz="half" idx="1"/>
          </p:nvPr>
        </p:nvSpPr>
        <p:spPr>
          <a:xfrm>
            <a:off x="818920" y="1802635"/>
            <a:ext cx="10275065" cy="4462272"/>
          </a:xfrm>
        </p:spPr>
        <p:txBody>
          <a:bodyPr>
            <a:normAutofit/>
          </a:bodyPr>
          <a:lstStyle/>
          <a:p>
            <a:pPr algn="just"/>
            <a:r>
              <a:rPr lang="en-US" sz="1800" dirty="0"/>
              <a:t>Our study presents a successful development and evaluation of a robust linear regression model for BMI prediction, demonstrating strong performance with an MSE of 1.14 and an R2 value of 0.884. Notably, chi-squared tests revealed significant associations between gender and BMI groups (p = 0.014) and hypertension stages (p = 0.009), emphasizing the relevance of gender-specific considerations in health classifications. These insights contribute valuable knowledge to the interplay between demographic variables and health outcomes. While our study provides a solid foundation, we recognize the potential for further investigation with additional variables and a larger dataset to enhance generalizability. Our research aims to guide healthcare interventions for specific demographic groups, making meaningful contributions to the field of health analytics and warranting consideration for international journal submission</a:t>
            </a:r>
          </a:p>
        </p:txBody>
      </p:sp>
    </p:spTree>
    <p:extLst>
      <p:ext uri="{BB962C8B-B14F-4D97-AF65-F5344CB8AC3E}">
        <p14:creationId xmlns:p14="http://schemas.microsoft.com/office/powerpoint/2010/main" val="242569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Add a Slide Title - 1</a:t>
            </a:r>
          </a:p>
        </p:txBody>
      </p:sp>
      <p:sp>
        <p:nvSpPr>
          <p:cNvPr id="5" name="Subtitle 4"/>
          <p:cNvSpPr>
            <a:spLocks noGrp="1"/>
          </p:cNvSpPr>
          <p:nvPr>
            <p:ph type="subTitle" idx="1"/>
          </p:nvPr>
        </p:nvSpPr>
        <p:spPr/>
        <p:txBody>
          <a:bodyPr/>
          <a:lstStyle/>
          <a:p>
            <a:endParaRPr lang="en-US"/>
          </a:p>
        </p:txBody>
      </p:sp>
      <p:pic>
        <p:nvPicPr>
          <p:cNvPr id="3" name="Picture 2">
            <a:extLst>
              <a:ext uri="{FF2B5EF4-FFF2-40B4-BE49-F238E27FC236}">
                <a16:creationId xmlns:a16="http://schemas.microsoft.com/office/drawing/2014/main" id="{4BCEBABC-2EB5-7DA0-1217-2EF68CC3B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396391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F164-2B58-9A4A-2200-19FA4136A058}"/>
              </a:ext>
            </a:extLst>
          </p:cNvPr>
          <p:cNvSpPr>
            <a:spLocks noGrp="1"/>
          </p:cNvSpPr>
          <p:nvPr>
            <p:ph type="title"/>
          </p:nvPr>
        </p:nvSpPr>
        <p:spPr>
          <a:xfrm>
            <a:off x="1524000" y="0"/>
            <a:ext cx="9144000" cy="1143000"/>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C3943411-AF44-A73F-AA03-588A6D41DC2C}"/>
              </a:ext>
            </a:extLst>
          </p:cNvPr>
          <p:cNvSpPr>
            <a:spLocks noGrp="1"/>
          </p:cNvSpPr>
          <p:nvPr>
            <p:ph idx="1"/>
          </p:nvPr>
        </p:nvSpPr>
        <p:spPr/>
        <p:txBody>
          <a:bodyPr/>
          <a:lstStyle/>
          <a:p>
            <a:pPr marL="45720" indent="0">
              <a:buNone/>
            </a:pPr>
            <a:r>
              <a:rPr lang="en-US" sz="2400" b="1" dirty="0">
                <a:latin typeface="Times New Roman" panose="02020603050405020304" pitchFamily="18" charset="0"/>
                <a:cs typeface="Times New Roman" panose="02020603050405020304" pitchFamily="18" charset="0"/>
              </a:rPr>
              <a:t>Primary objective</a:t>
            </a:r>
          </a:p>
          <a:p>
            <a:r>
              <a:rPr lang="en-US" dirty="0">
                <a:latin typeface="Times New Roman" panose="02020603050405020304" pitchFamily="18" charset="0"/>
                <a:cs typeface="Times New Roman" panose="02020603050405020304" pitchFamily="18" charset="0"/>
              </a:rPr>
              <a:t>BMI (Body Mass Index) variations among different population</a:t>
            </a:r>
          </a:p>
          <a:p>
            <a:pPr marL="45720" indent="0">
              <a:buNone/>
            </a:pPr>
            <a:r>
              <a:rPr lang="en-US" b="1" dirty="0">
                <a:latin typeface="Times New Roman" panose="02020603050405020304" pitchFamily="18" charset="0"/>
                <a:cs typeface="Times New Roman" panose="02020603050405020304" pitchFamily="18" charset="0"/>
              </a:rPr>
              <a:t>Secondary Objective</a:t>
            </a:r>
          </a:p>
          <a:p>
            <a:r>
              <a:rPr lang="en-US" dirty="0">
                <a:latin typeface="Times New Roman" panose="02020603050405020304" pitchFamily="18" charset="0"/>
                <a:cs typeface="Times New Roman" panose="02020603050405020304" pitchFamily="18" charset="0"/>
              </a:rPr>
              <a:t>Analyze BMI in terms of Hypertension</a:t>
            </a:r>
          </a:p>
          <a:p>
            <a:r>
              <a:rPr lang="en-US" dirty="0">
                <a:latin typeface="Times New Roman" panose="02020603050405020304" pitchFamily="18" charset="0"/>
                <a:cs typeface="Times New Roman" panose="02020603050405020304" pitchFamily="18" charset="0"/>
              </a:rPr>
              <a:t>Risk factor analyzing concerned with BMI and Hypertension</a:t>
            </a:r>
          </a:p>
          <a:p>
            <a:endParaRPr lang="en-US" dirty="0"/>
          </a:p>
          <a:p>
            <a:endParaRPr lang="en-US" dirty="0"/>
          </a:p>
          <a:p>
            <a:endParaRPr lang="en-US" dirty="0"/>
          </a:p>
        </p:txBody>
      </p:sp>
    </p:spTree>
    <p:extLst>
      <p:ext uri="{BB962C8B-B14F-4D97-AF65-F5344CB8AC3E}">
        <p14:creationId xmlns:p14="http://schemas.microsoft.com/office/powerpoint/2010/main" val="385449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08AD4-B356-1B9D-76C8-172A40184F05}"/>
              </a:ext>
            </a:extLst>
          </p:cNvPr>
          <p:cNvSpPr>
            <a:spLocks noGrp="1"/>
          </p:cNvSpPr>
          <p:nvPr>
            <p:ph type="title"/>
          </p:nvPr>
        </p:nvSpPr>
        <p:spPr>
          <a:xfrm>
            <a:off x="1524000" y="457200"/>
            <a:ext cx="9144000" cy="671804"/>
          </a:xfrm>
        </p:spPr>
        <p:txBody>
          <a:bodyPr/>
          <a:lstStyle/>
          <a:p>
            <a:pPr algn="ctr"/>
            <a:r>
              <a:rPr lang="en-US" b="1" dirty="0" err="1">
                <a:solidFill>
                  <a:schemeClr val="tx2"/>
                </a:solidFill>
                <a:latin typeface="Times New Roman" panose="02020603050405020304" pitchFamily="18" charset="0"/>
                <a:cs typeface="Times New Roman" panose="02020603050405020304" pitchFamily="18" charset="0"/>
              </a:rPr>
              <a:t>Bmi</a:t>
            </a:r>
            <a:r>
              <a:rPr lang="en-US" b="1" dirty="0">
                <a:solidFill>
                  <a:schemeClr val="tx2"/>
                </a:solidFill>
                <a:latin typeface="Times New Roman" panose="02020603050405020304" pitchFamily="18" charset="0"/>
                <a:cs typeface="Times New Roman" panose="02020603050405020304" pitchFamily="18" charset="0"/>
              </a:rPr>
              <a:t> classification</a:t>
            </a:r>
          </a:p>
        </p:txBody>
      </p:sp>
      <p:pic>
        <p:nvPicPr>
          <p:cNvPr id="5" name="Content Placeholder 4">
            <a:extLst>
              <a:ext uri="{FF2B5EF4-FFF2-40B4-BE49-F238E27FC236}">
                <a16:creationId xmlns:a16="http://schemas.microsoft.com/office/drawing/2014/main" id="{9F4FAD89-82EE-0307-4930-A5ED3001B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076" y="1687674"/>
            <a:ext cx="6605295" cy="3963177"/>
          </a:xfrm>
        </p:spPr>
      </p:pic>
    </p:spTree>
    <p:extLst>
      <p:ext uri="{BB962C8B-B14F-4D97-AF65-F5344CB8AC3E}">
        <p14:creationId xmlns:p14="http://schemas.microsoft.com/office/powerpoint/2010/main" val="90753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08E8-9D1D-3A49-AC5B-23D9185FAAD3}"/>
              </a:ext>
            </a:extLst>
          </p:cNvPr>
          <p:cNvSpPr>
            <a:spLocks noGrp="1"/>
          </p:cNvSpPr>
          <p:nvPr>
            <p:ph type="title"/>
          </p:nvPr>
        </p:nvSpPr>
        <p:spPr>
          <a:xfrm>
            <a:off x="1524000" y="457200"/>
            <a:ext cx="9144000" cy="569167"/>
          </a:xfrm>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Hypertension stages</a:t>
            </a:r>
          </a:p>
        </p:txBody>
      </p:sp>
      <p:pic>
        <p:nvPicPr>
          <p:cNvPr id="5" name="Content Placeholder 4">
            <a:extLst>
              <a:ext uri="{FF2B5EF4-FFF2-40B4-BE49-F238E27FC236}">
                <a16:creationId xmlns:a16="http://schemas.microsoft.com/office/drawing/2014/main" id="{7A315972-7B69-F1B0-4E15-7A229A529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096" y="1714500"/>
            <a:ext cx="7647807" cy="4457700"/>
          </a:xfrm>
        </p:spPr>
      </p:pic>
    </p:spTree>
    <p:extLst>
      <p:ext uri="{BB962C8B-B14F-4D97-AF65-F5344CB8AC3E}">
        <p14:creationId xmlns:p14="http://schemas.microsoft.com/office/powerpoint/2010/main" val="214737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CA8-D45C-D9EB-C2C1-D32F8394093E}"/>
              </a:ext>
            </a:extLst>
          </p:cNvPr>
          <p:cNvSpPr>
            <a:spLocks noGrp="1"/>
          </p:cNvSpPr>
          <p:nvPr>
            <p:ph type="title"/>
          </p:nvPr>
        </p:nvSpPr>
        <p:spPr>
          <a:xfrm>
            <a:off x="1524000" y="457200"/>
            <a:ext cx="9144000" cy="737118"/>
          </a:xfrm>
        </p:spPr>
        <p:txBody>
          <a:bodyPr/>
          <a:lstStyle/>
          <a:p>
            <a:r>
              <a:rPr lang="en-US" b="1" dirty="0">
                <a:solidFill>
                  <a:schemeClr val="tx2"/>
                </a:solidFill>
                <a:latin typeface="Times New Roman" panose="02020603050405020304" pitchFamily="18" charset="0"/>
                <a:cs typeface="Times New Roman" panose="02020603050405020304" pitchFamily="18" charset="0"/>
              </a:rPr>
              <a:t>Data collection </a:t>
            </a:r>
          </a:p>
        </p:txBody>
      </p:sp>
      <p:sp>
        <p:nvSpPr>
          <p:cNvPr id="3" name="Content Placeholder 2">
            <a:extLst>
              <a:ext uri="{FF2B5EF4-FFF2-40B4-BE49-F238E27FC236}">
                <a16:creationId xmlns:a16="http://schemas.microsoft.com/office/drawing/2014/main" id="{6D034D12-F775-BF4F-A85A-DBACFA51494E}"/>
              </a:ext>
            </a:extLst>
          </p:cNvPr>
          <p:cNvSpPr>
            <a:spLocks noGrp="1"/>
          </p:cNvSpPr>
          <p:nvPr>
            <p:ph idx="1"/>
          </p:nvPr>
        </p:nvSpPr>
        <p:spPr/>
        <p:txBody>
          <a:bodyPr>
            <a:normAutofit/>
          </a:bodyPr>
          <a:lstStyle/>
          <a:p>
            <a:pPr marL="45720" indent="0">
              <a:buNone/>
            </a:pPr>
            <a:r>
              <a:rPr lang="en-US" sz="2400" b="1" dirty="0">
                <a:latin typeface="Times New Roman" panose="02020603050405020304" pitchFamily="18" charset="0"/>
                <a:cs typeface="Times New Roman" panose="02020603050405020304" pitchFamily="18" charset="0"/>
              </a:rPr>
              <a:t>Source of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provided by IPDI Foundation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Participant Recruitment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Ethical Considerations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Quality Assurance</a:t>
            </a:r>
          </a:p>
        </p:txBody>
      </p:sp>
    </p:spTree>
    <p:extLst>
      <p:ext uri="{BB962C8B-B14F-4D97-AF65-F5344CB8AC3E}">
        <p14:creationId xmlns:p14="http://schemas.microsoft.com/office/powerpoint/2010/main" val="18754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D39D-4C96-34A1-9C1B-9AF44B492294}"/>
              </a:ext>
            </a:extLst>
          </p:cNvPr>
          <p:cNvSpPr>
            <a:spLocks noGrp="1"/>
          </p:cNvSpPr>
          <p:nvPr>
            <p:ph type="title"/>
          </p:nvPr>
        </p:nvSpPr>
        <p:spPr/>
        <p:txBody>
          <a:bodyPr>
            <a:normAutofit/>
          </a:bodyPr>
          <a:lstStyle/>
          <a:p>
            <a:pPr algn="ctr"/>
            <a:r>
              <a:rPr lang="en-US" sz="6600" b="1" dirty="0">
                <a:solidFill>
                  <a:schemeClr val="tx2"/>
                </a:solidFill>
                <a:latin typeface="Times New Roman" panose="02020603050405020304" pitchFamily="18" charset="0"/>
                <a:cs typeface="Times New Roman" panose="02020603050405020304" pitchFamily="18" charset="0"/>
              </a:rPr>
              <a:t>methodology</a:t>
            </a:r>
            <a:endParaRPr lang="en-US" sz="6600" dirty="0"/>
          </a:p>
        </p:txBody>
      </p:sp>
      <p:sp>
        <p:nvSpPr>
          <p:cNvPr id="3" name="Content Placeholder 2">
            <a:extLst>
              <a:ext uri="{FF2B5EF4-FFF2-40B4-BE49-F238E27FC236}">
                <a16:creationId xmlns:a16="http://schemas.microsoft.com/office/drawing/2014/main" id="{FAE3CFDE-51AA-A558-91FB-A32517A751F4}"/>
              </a:ext>
            </a:extLst>
          </p:cNvPr>
          <p:cNvSpPr>
            <a:spLocks noGrp="1"/>
          </p:cNvSpPr>
          <p:nvPr>
            <p:ph idx="1"/>
          </p:nvPr>
        </p:nvSpPr>
        <p:spPr/>
        <p:txBody>
          <a:bodyPr/>
          <a:lstStyle/>
          <a:p>
            <a:pPr marL="45720" indent="0">
              <a:buNone/>
            </a:pP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r>
              <a:rPr lang="en-US" sz="4000" b="1" dirty="0">
                <a:latin typeface="Times New Roman" panose="02020603050405020304" pitchFamily="18" charset="0"/>
                <a:cs typeface="Times New Roman" panose="02020603050405020304" pitchFamily="18" charset="0"/>
              </a:rPr>
              <a:t>Sampling Method</a:t>
            </a:r>
            <a:endParaRPr lang="en-US" sz="4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 indent="0" algn="just">
              <a:buNone/>
            </a:pPr>
            <a:r>
              <a:rPr lang="en-US" sz="2800" kern="100" dirty="0">
                <a:effectLst/>
                <a:latin typeface="Times New Roman" panose="02020603050405020304" pitchFamily="18" charset="0"/>
                <a:ea typeface="Calibri" panose="020F0502020204030204" pitchFamily="34" charset="0"/>
                <a:cs typeface="Times New Roman" panose="02020603050405020304" pitchFamily="18" charset="0"/>
              </a:rPr>
              <a:t>The data was collected using a convenience sample strategy, which targeted persons who actively participated in exercise activities within the chosen park locations. This methodology was selected due to its applicability and effectiveness in gathering perspectives from people who are easily reachable in these leisure spaces.</a:t>
            </a:r>
          </a:p>
          <a:p>
            <a:pPr marL="45720" indent="0">
              <a:buNone/>
            </a:pPr>
            <a:endParaRPr lang="en-US" dirty="0"/>
          </a:p>
        </p:txBody>
      </p:sp>
    </p:spTree>
    <p:extLst>
      <p:ext uri="{BB962C8B-B14F-4D97-AF65-F5344CB8AC3E}">
        <p14:creationId xmlns:p14="http://schemas.microsoft.com/office/powerpoint/2010/main" val="399277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9BEF2-071C-BF82-AD28-C1364F84A1E9}"/>
              </a:ext>
            </a:extLst>
          </p:cNvPr>
          <p:cNvSpPr>
            <a:spLocks noGrp="1"/>
          </p:cNvSpPr>
          <p:nvPr>
            <p:ph type="title"/>
          </p:nvPr>
        </p:nvSpPr>
        <p:spPr>
          <a:xfrm>
            <a:off x="1524000" y="457200"/>
            <a:ext cx="9144000" cy="839755"/>
          </a:xfrm>
        </p:spPr>
        <p:txBody>
          <a:bodyPr>
            <a:normAutofit/>
          </a:bodyPr>
          <a:lstStyle/>
          <a:p>
            <a:pPr algn="ctr"/>
            <a:r>
              <a:rPr lang="en-US" sz="4000" b="1" dirty="0">
                <a:solidFill>
                  <a:schemeClr val="tx2"/>
                </a:solidFill>
                <a:latin typeface="Times New Roman" panose="02020603050405020304" pitchFamily="18" charset="0"/>
                <a:cs typeface="Times New Roman" panose="02020603050405020304" pitchFamily="18" charset="0"/>
              </a:rPr>
              <a:t>Data Overview</a:t>
            </a:r>
          </a:p>
        </p:txBody>
      </p:sp>
      <p:sp>
        <p:nvSpPr>
          <p:cNvPr id="3" name="Content Placeholder 2">
            <a:extLst>
              <a:ext uri="{FF2B5EF4-FFF2-40B4-BE49-F238E27FC236}">
                <a16:creationId xmlns:a16="http://schemas.microsoft.com/office/drawing/2014/main" id="{88C9E767-6C15-B1DD-C325-2F84B25ECA59}"/>
              </a:ext>
            </a:extLst>
          </p:cNvPr>
          <p:cNvSpPr>
            <a:spLocks noGrp="1"/>
          </p:cNvSpPr>
          <p:nvPr>
            <p:ph idx="1"/>
          </p:nvPr>
        </p:nvSpPr>
        <p:spPr/>
        <p:txBody>
          <a:bodyPr/>
          <a:lstStyle/>
          <a:p>
            <a:pPr marL="45720" indent="0">
              <a:buNone/>
            </a:pPr>
            <a:r>
              <a:rPr lang="en-US" sz="1800" dirty="0">
                <a:effectLst/>
                <a:latin typeface="Times New Roman" panose="02020603050405020304" pitchFamily="18" charset="0"/>
                <a:ea typeface="Calibri" panose="020F0502020204030204" pitchFamily="34" charset="0"/>
              </a:rPr>
              <a:t>The dataset comprises 22 columns and 322 entries</a:t>
            </a:r>
          </a:p>
          <a:p>
            <a:pPr marL="45720" indent="0">
              <a:buNone/>
            </a:pPr>
            <a:endParaRPr lang="en-US" dirty="0"/>
          </a:p>
        </p:txBody>
      </p:sp>
      <p:pic>
        <p:nvPicPr>
          <p:cNvPr id="4" name="Picture 3">
            <a:extLst>
              <a:ext uri="{FF2B5EF4-FFF2-40B4-BE49-F238E27FC236}">
                <a16:creationId xmlns:a16="http://schemas.microsoft.com/office/drawing/2014/main" id="{4AD70263-AD84-1474-B542-55DBCA80C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9510" y="2146042"/>
            <a:ext cx="8705461" cy="3844212"/>
          </a:xfrm>
          <a:prstGeom prst="rect">
            <a:avLst/>
          </a:prstGeom>
        </p:spPr>
      </p:pic>
    </p:spTree>
    <p:extLst>
      <p:ext uri="{BB962C8B-B14F-4D97-AF65-F5344CB8AC3E}">
        <p14:creationId xmlns:p14="http://schemas.microsoft.com/office/powerpoint/2010/main" val="94130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176</TotalTime>
  <Words>857</Words>
  <Application>Microsoft Office PowerPoint</Application>
  <PresentationFormat>Widescreen</PresentationFormat>
  <Paragraphs>106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Söhne</vt:lpstr>
      <vt:lpstr>Times New Roman</vt:lpstr>
      <vt:lpstr>Wingdings</vt:lpstr>
      <vt:lpstr>Health Fitness 16x9</vt:lpstr>
      <vt:lpstr>Analyzing Health Profile of Dhaka Cities People in Bangladesh: Employing Python for Statistical Inference and Linear Regression Insights.” </vt:lpstr>
      <vt:lpstr>PowerPoint Presentation</vt:lpstr>
      <vt:lpstr>Out line of the project</vt:lpstr>
      <vt:lpstr>Objectives</vt:lpstr>
      <vt:lpstr>Bmi classification</vt:lpstr>
      <vt:lpstr>Hypertension stages</vt:lpstr>
      <vt:lpstr>Data collection </vt:lpstr>
      <vt:lpstr>methodology</vt:lpstr>
      <vt:lpstr>Data Overview</vt:lpstr>
      <vt:lpstr>Data summary</vt:lpstr>
      <vt:lpstr>Data processing</vt:lpstr>
      <vt:lpstr>Data processing</vt:lpstr>
      <vt:lpstr>Data processing</vt:lpstr>
      <vt:lpstr>Data visualization</vt:lpstr>
      <vt:lpstr>Data visualization</vt:lpstr>
      <vt:lpstr>Data visualization</vt:lpstr>
      <vt:lpstr>Data visualization</vt:lpstr>
      <vt:lpstr>Data visualization</vt:lpstr>
      <vt:lpstr>Data visualization</vt:lpstr>
      <vt:lpstr>Data visualization</vt:lpstr>
      <vt:lpstr>Data visualization</vt:lpstr>
      <vt:lpstr>     Statistical Analysis </vt:lpstr>
      <vt:lpstr>     Statistical Analysis </vt:lpstr>
      <vt:lpstr>     In our investigation, we applied the chi-squared test to explore the relationship between key categorical variables in our dataset.</vt:lpstr>
      <vt:lpstr>Relationship between BMI Group and Sex</vt:lpstr>
      <vt:lpstr>Examine the association between gender and  BMI Group </vt:lpstr>
      <vt:lpstr>Comparison between Hypertension Stage and gender</vt:lpstr>
      <vt:lpstr>Investigate the association between Hypertension Stage and Gender </vt:lpstr>
      <vt:lpstr>Insights from Linear Regression</vt:lpstr>
      <vt:lpstr>Visualize the linear regression model's output</vt:lpstr>
      <vt:lpstr>Understand model accuracy through visual representation</vt:lpstr>
      <vt:lpstr>Conclusion </vt:lpstr>
      <vt:lpstr>Add a Slide Title - 1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Health Profile of Dhaka Cities People in Bangladesh: Employing Python for Statistical Inference and Linear Regression Insights.”</dc:title>
  <dc:creator>IPDI Foundation</dc:creator>
  <cp:lastModifiedBy>IPDI Foundation</cp:lastModifiedBy>
  <cp:revision>13</cp:revision>
  <dcterms:created xsi:type="dcterms:W3CDTF">2023-12-21T11:29:35Z</dcterms:created>
  <dcterms:modified xsi:type="dcterms:W3CDTF">2023-12-22T06:00:53Z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