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 id="261" r:id="rId4"/>
    <p:sldId id="262" r:id="rId5"/>
    <p:sldId id="263" r:id="rId6"/>
    <p:sldId id="257" r:id="rId7"/>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3" d="100"/>
          <a:sy n="73" d="100"/>
        </p:scale>
        <p:origin x="-198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5445CA1F-C1C2-F143-BC4E-34AB045EB83C}" type="datetimeFigureOut">
              <a:rPr lang="fr-FR" smtClean="0"/>
              <a:t>10/05/17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329EA52-30DA-114B-96D8-6449C67005C3}" type="slidenum">
              <a:rPr lang="fr-FR" smtClean="0"/>
              <a:t>‹#›</a:t>
            </a:fld>
            <a:endParaRPr lang="fr-FR"/>
          </a:p>
        </p:txBody>
      </p:sp>
    </p:spTree>
    <p:extLst>
      <p:ext uri="{BB962C8B-B14F-4D97-AF65-F5344CB8AC3E}">
        <p14:creationId xmlns:p14="http://schemas.microsoft.com/office/powerpoint/2010/main" val="1781857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445CA1F-C1C2-F143-BC4E-34AB045EB83C}" type="datetimeFigureOut">
              <a:rPr lang="fr-FR" smtClean="0"/>
              <a:t>10/05/17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329EA52-30DA-114B-96D8-6449C67005C3}" type="slidenum">
              <a:rPr lang="fr-FR" smtClean="0"/>
              <a:t>‹#›</a:t>
            </a:fld>
            <a:endParaRPr lang="fr-FR"/>
          </a:p>
        </p:txBody>
      </p:sp>
    </p:spTree>
    <p:extLst>
      <p:ext uri="{BB962C8B-B14F-4D97-AF65-F5344CB8AC3E}">
        <p14:creationId xmlns:p14="http://schemas.microsoft.com/office/powerpoint/2010/main" val="2694968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445CA1F-C1C2-F143-BC4E-34AB045EB83C}" type="datetimeFigureOut">
              <a:rPr lang="fr-FR" smtClean="0"/>
              <a:t>10/05/17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329EA52-30DA-114B-96D8-6449C67005C3}" type="slidenum">
              <a:rPr lang="fr-FR" smtClean="0"/>
              <a:t>‹#›</a:t>
            </a:fld>
            <a:endParaRPr lang="fr-FR"/>
          </a:p>
        </p:txBody>
      </p:sp>
    </p:spTree>
    <p:extLst>
      <p:ext uri="{BB962C8B-B14F-4D97-AF65-F5344CB8AC3E}">
        <p14:creationId xmlns:p14="http://schemas.microsoft.com/office/powerpoint/2010/main" val="3503856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445CA1F-C1C2-F143-BC4E-34AB045EB83C}" type="datetimeFigureOut">
              <a:rPr lang="fr-FR" smtClean="0"/>
              <a:t>10/05/17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329EA52-30DA-114B-96D8-6449C67005C3}" type="slidenum">
              <a:rPr lang="fr-FR" smtClean="0"/>
              <a:t>‹#›</a:t>
            </a:fld>
            <a:endParaRPr lang="fr-FR"/>
          </a:p>
        </p:txBody>
      </p:sp>
    </p:spTree>
    <p:extLst>
      <p:ext uri="{BB962C8B-B14F-4D97-AF65-F5344CB8AC3E}">
        <p14:creationId xmlns:p14="http://schemas.microsoft.com/office/powerpoint/2010/main" val="373283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5445CA1F-C1C2-F143-BC4E-34AB045EB83C}" type="datetimeFigureOut">
              <a:rPr lang="fr-FR" smtClean="0"/>
              <a:t>10/05/17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329EA52-30DA-114B-96D8-6449C67005C3}" type="slidenum">
              <a:rPr lang="fr-FR" smtClean="0"/>
              <a:t>‹#›</a:t>
            </a:fld>
            <a:endParaRPr lang="fr-FR"/>
          </a:p>
        </p:txBody>
      </p:sp>
    </p:spTree>
    <p:extLst>
      <p:ext uri="{BB962C8B-B14F-4D97-AF65-F5344CB8AC3E}">
        <p14:creationId xmlns:p14="http://schemas.microsoft.com/office/powerpoint/2010/main" val="254210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445CA1F-C1C2-F143-BC4E-34AB045EB83C}" type="datetimeFigureOut">
              <a:rPr lang="fr-FR" smtClean="0"/>
              <a:t>10/05/17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329EA52-30DA-114B-96D8-6449C67005C3}" type="slidenum">
              <a:rPr lang="fr-FR" smtClean="0"/>
              <a:t>‹#›</a:t>
            </a:fld>
            <a:endParaRPr lang="fr-FR"/>
          </a:p>
        </p:txBody>
      </p:sp>
    </p:spTree>
    <p:extLst>
      <p:ext uri="{BB962C8B-B14F-4D97-AF65-F5344CB8AC3E}">
        <p14:creationId xmlns:p14="http://schemas.microsoft.com/office/powerpoint/2010/main" val="651516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445CA1F-C1C2-F143-BC4E-34AB045EB83C}" type="datetimeFigureOut">
              <a:rPr lang="fr-FR" smtClean="0"/>
              <a:t>10/05/17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329EA52-30DA-114B-96D8-6449C67005C3}" type="slidenum">
              <a:rPr lang="fr-FR" smtClean="0"/>
              <a:t>‹#›</a:t>
            </a:fld>
            <a:endParaRPr lang="fr-FR"/>
          </a:p>
        </p:txBody>
      </p:sp>
    </p:spTree>
    <p:extLst>
      <p:ext uri="{BB962C8B-B14F-4D97-AF65-F5344CB8AC3E}">
        <p14:creationId xmlns:p14="http://schemas.microsoft.com/office/powerpoint/2010/main" val="151821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445CA1F-C1C2-F143-BC4E-34AB045EB83C}" type="datetimeFigureOut">
              <a:rPr lang="fr-FR" smtClean="0"/>
              <a:t>10/05/17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329EA52-30DA-114B-96D8-6449C67005C3}" type="slidenum">
              <a:rPr lang="fr-FR" smtClean="0"/>
              <a:t>‹#›</a:t>
            </a:fld>
            <a:endParaRPr lang="fr-FR"/>
          </a:p>
        </p:txBody>
      </p:sp>
    </p:spTree>
    <p:extLst>
      <p:ext uri="{BB962C8B-B14F-4D97-AF65-F5344CB8AC3E}">
        <p14:creationId xmlns:p14="http://schemas.microsoft.com/office/powerpoint/2010/main" val="3387627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445CA1F-C1C2-F143-BC4E-34AB045EB83C}" type="datetimeFigureOut">
              <a:rPr lang="fr-FR" smtClean="0"/>
              <a:t>10/05/17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329EA52-30DA-114B-96D8-6449C67005C3}" type="slidenum">
              <a:rPr lang="fr-FR" smtClean="0"/>
              <a:t>‹#›</a:t>
            </a:fld>
            <a:endParaRPr lang="fr-FR"/>
          </a:p>
        </p:txBody>
      </p:sp>
    </p:spTree>
    <p:extLst>
      <p:ext uri="{BB962C8B-B14F-4D97-AF65-F5344CB8AC3E}">
        <p14:creationId xmlns:p14="http://schemas.microsoft.com/office/powerpoint/2010/main" val="3975530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445CA1F-C1C2-F143-BC4E-34AB045EB83C}" type="datetimeFigureOut">
              <a:rPr lang="fr-FR" smtClean="0"/>
              <a:t>10/05/17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329EA52-30DA-114B-96D8-6449C67005C3}" type="slidenum">
              <a:rPr lang="fr-FR" smtClean="0"/>
              <a:t>‹#›</a:t>
            </a:fld>
            <a:endParaRPr lang="fr-FR"/>
          </a:p>
        </p:txBody>
      </p:sp>
    </p:spTree>
    <p:extLst>
      <p:ext uri="{BB962C8B-B14F-4D97-AF65-F5344CB8AC3E}">
        <p14:creationId xmlns:p14="http://schemas.microsoft.com/office/powerpoint/2010/main" val="1377675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445CA1F-C1C2-F143-BC4E-34AB045EB83C}" type="datetimeFigureOut">
              <a:rPr lang="fr-FR" smtClean="0"/>
              <a:t>10/05/17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329EA52-30DA-114B-96D8-6449C67005C3}" type="slidenum">
              <a:rPr lang="fr-FR" smtClean="0"/>
              <a:t>‹#›</a:t>
            </a:fld>
            <a:endParaRPr lang="fr-FR"/>
          </a:p>
        </p:txBody>
      </p:sp>
    </p:spTree>
    <p:extLst>
      <p:ext uri="{BB962C8B-B14F-4D97-AF65-F5344CB8AC3E}">
        <p14:creationId xmlns:p14="http://schemas.microsoft.com/office/powerpoint/2010/main" val="811927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5CA1F-C1C2-F143-BC4E-34AB045EB83C}" type="datetimeFigureOut">
              <a:rPr lang="fr-FR" smtClean="0"/>
              <a:t>10/05/17</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9EA52-30DA-114B-96D8-6449C67005C3}" type="slidenum">
              <a:rPr lang="fr-FR" smtClean="0"/>
              <a:t>‹#›</a:t>
            </a:fld>
            <a:endParaRPr lang="fr-FR"/>
          </a:p>
        </p:txBody>
      </p:sp>
    </p:spTree>
    <p:extLst>
      <p:ext uri="{BB962C8B-B14F-4D97-AF65-F5344CB8AC3E}">
        <p14:creationId xmlns:p14="http://schemas.microsoft.com/office/powerpoint/2010/main" val="279274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16792"/>
            <a:ext cx="8229600" cy="1143000"/>
          </a:xfrm>
        </p:spPr>
        <p:txBody>
          <a:bodyPr/>
          <a:lstStyle/>
          <a:p>
            <a:r>
              <a:rPr lang="fr-FR" dirty="0" smtClean="0"/>
              <a:t>QUI SOMMES-NOUS</a:t>
            </a:r>
            <a:endParaRPr lang="fr-FR" dirty="0"/>
          </a:p>
        </p:txBody>
      </p:sp>
      <p:sp>
        <p:nvSpPr>
          <p:cNvPr id="3" name="Espace réservé du contenu 2"/>
          <p:cNvSpPr>
            <a:spLocks noGrp="1"/>
          </p:cNvSpPr>
          <p:nvPr>
            <p:ph idx="1"/>
          </p:nvPr>
        </p:nvSpPr>
        <p:spPr>
          <a:xfrm>
            <a:off x="0" y="556498"/>
            <a:ext cx="9144000" cy="4525963"/>
          </a:xfrm>
        </p:spPr>
        <p:txBody>
          <a:bodyPr>
            <a:normAutofit/>
          </a:bodyPr>
          <a:lstStyle/>
          <a:p>
            <a:pPr marL="0" indent="0">
              <a:buNone/>
            </a:pPr>
            <a:r>
              <a:rPr lang="fr-FR" sz="1400" dirty="0"/>
              <a:t>Au cours des quelques </a:t>
            </a:r>
            <a:r>
              <a:rPr lang="fr-FR" sz="1400" dirty="0" err="1"/>
              <a:t>années</a:t>
            </a:r>
            <a:r>
              <a:rPr lang="fr-FR" sz="1400" dirty="0"/>
              <a:t> qui ont </a:t>
            </a:r>
            <a:r>
              <a:rPr lang="fr-FR" sz="1400" dirty="0" err="1"/>
              <a:t>précéde</a:t>
            </a:r>
            <a:r>
              <a:rPr lang="fr-FR" sz="1400" dirty="0"/>
              <a:t>́ </a:t>
            </a:r>
            <a:r>
              <a:rPr lang="fr-FR" sz="1400" b="1" dirty="0"/>
              <a:t>1996</a:t>
            </a:r>
            <a:r>
              <a:rPr lang="fr-FR" sz="1400" dirty="0"/>
              <a:t>, les membres fondateurs de l’</a:t>
            </a:r>
            <a:r>
              <a:rPr lang="fr-FR" sz="1400" b="1" dirty="0"/>
              <a:t>A.M.E.S.I.P. </a:t>
            </a:r>
            <a:r>
              <a:rPr lang="fr-FR" sz="1400" dirty="0"/>
              <a:t>ont constaté le nombre toujours plus </a:t>
            </a:r>
            <a:r>
              <a:rPr lang="fr-FR" sz="1400" dirty="0" err="1"/>
              <a:t>éleve</a:t>
            </a:r>
            <a:r>
              <a:rPr lang="fr-FR" sz="1400" dirty="0"/>
              <a:t>́ d'enfants sillonnant les rues de Rabat, pendant les heures scolaires, se livrant à la sauvette à de multiples </a:t>
            </a:r>
            <a:r>
              <a:rPr lang="fr-FR" sz="1400" dirty="0" err="1"/>
              <a:t>activités</a:t>
            </a:r>
            <a:r>
              <a:rPr lang="fr-FR" sz="1400" dirty="0"/>
              <a:t> </a:t>
            </a:r>
            <a:r>
              <a:rPr lang="fr-FR" sz="1400" dirty="0" err="1"/>
              <a:t>parallèles</a:t>
            </a:r>
            <a:r>
              <a:rPr lang="fr-FR" sz="1400" dirty="0"/>
              <a:t>... Beaucoup d'entre eux avaient commencé à s'adonner à </a:t>
            </a:r>
            <a:r>
              <a:rPr lang="fr-FR" sz="1400" dirty="0" err="1"/>
              <a:t>différentes</a:t>
            </a:r>
            <a:r>
              <a:rPr lang="fr-FR" sz="1400" dirty="0"/>
              <a:t> formes de toxicomanie : inhalation de produits </a:t>
            </a:r>
            <a:r>
              <a:rPr lang="fr-FR" sz="1400" dirty="0" err="1"/>
              <a:t>hallucinogènes</a:t>
            </a:r>
            <a:r>
              <a:rPr lang="fr-FR" sz="1400" dirty="0"/>
              <a:t>, consommation de psychotropes. La plupart </a:t>
            </a:r>
            <a:r>
              <a:rPr lang="fr-FR" sz="1400" dirty="0" err="1"/>
              <a:t>étaient</a:t>
            </a:r>
            <a:r>
              <a:rPr lang="fr-FR" sz="1400" dirty="0"/>
              <a:t> couverts de vermine et souvent malades. </a:t>
            </a:r>
            <a:endParaRPr lang="fr-FR" sz="1400" dirty="0" smtClean="0"/>
          </a:p>
          <a:p>
            <a:pPr marL="0" indent="0">
              <a:buNone/>
            </a:pPr>
            <a:r>
              <a:rPr lang="fr-FR" sz="1400" dirty="0"/>
              <a:t>Une </a:t>
            </a:r>
            <a:r>
              <a:rPr lang="fr-FR" sz="1400" dirty="0" err="1"/>
              <a:t>enquête</a:t>
            </a:r>
            <a:r>
              <a:rPr lang="fr-FR" sz="1400" dirty="0"/>
              <a:t> pour </a:t>
            </a:r>
            <a:r>
              <a:rPr lang="fr-FR" sz="1400" dirty="0" err="1"/>
              <a:t>déterminer</a:t>
            </a:r>
            <a:r>
              <a:rPr lang="fr-FR" sz="1400" dirty="0"/>
              <a:t> leur origine </a:t>
            </a:r>
            <a:r>
              <a:rPr lang="fr-FR" sz="1400" dirty="0" err="1"/>
              <a:t>géographique</a:t>
            </a:r>
            <a:r>
              <a:rPr lang="fr-FR" sz="1400" dirty="0"/>
              <a:t> a </a:t>
            </a:r>
            <a:r>
              <a:rPr lang="fr-FR" sz="1400" dirty="0" err="1"/>
              <a:t>éte</a:t>
            </a:r>
            <a:r>
              <a:rPr lang="fr-FR" sz="1400" dirty="0"/>
              <a:t>́ </a:t>
            </a:r>
            <a:r>
              <a:rPr lang="fr-FR" sz="1400" dirty="0" err="1"/>
              <a:t>diligentée</a:t>
            </a:r>
            <a:r>
              <a:rPr lang="fr-FR" sz="1400" dirty="0"/>
              <a:t>, tous avaient quitté </a:t>
            </a:r>
            <a:r>
              <a:rPr lang="fr-FR" sz="1400" dirty="0" err="1"/>
              <a:t>prématurément</a:t>
            </a:r>
            <a:r>
              <a:rPr lang="fr-FR" sz="1400" dirty="0"/>
              <a:t> l’</a:t>
            </a:r>
            <a:r>
              <a:rPr lang="fr-FR" sz="1400" dirty="0" err="1"/>
              <a:t>école</a:t>
            </a:r>
            <a:r>
              <a:rPr lang="fr-FR" sz="1400" dirty="0"/>
              <a:t> ou ne l'avaient jamais </a:t>
            </a:r>
            <a:r>
              <a:rPr lang="fr-FR" sz="1400" dirty="0" err="1"/>
              <a:t>fréquentée</a:t>
            </a:r>
            <a:r>
              <a:rPr lang="fr-FR" sz="1400" dirty="0"/>
              <a:t>. </a:t>
            </a:r>
            <a:r>
              <a:rPr lang="fr-FR" sz="1400" dirty="0" err="1"/>
              <a:t>Dès</a:t>
            </a:r>
            <a:r>
              <a:rPr lang="fr-FR" sz="1400" dirty="0"/>
              <a:t> la fondation de l’</a:t>
            </a:r>
            <a:r>
              <a:rPr lang="fr-FR" sz="1400" b="1" dirty="0"/>
              <a:t>A.M.E.S.I.P.</a:t>
            </a:r>
            <a:r>
              <a:rPr lang="fr-FR" sz="1400" dirty="0"/>
              <a:t>, nous avons organisé une </a:t>
            </a:r>
            <a:r>
              <a:rPr lang="fr-FR" sz="1400" dirty="0" err="1"/>
              <a:t>enquête</a:t>
            </a:r>
            <a:r>
              <a:rPr lang="fr-FR" sz="1400" dirty="0"/>
              <a:t> dont les </a:t>
            </a:r>
            <a:r>
              <a:rPr lang="fr-FR" sz="1400" dirty="0" err="1"/>
              <a:t>résultats</a:t>
            </a:r>
            <a:r>
              <a:rPr lang="fr-FR" sz="1400" dirty="0"/>
              <a:t> nous ont indiqué la marche à suivre pour agir avec </a:t>
            </a:r>
            <a:r>
              <a:rPr lang="fr-FR" sz="1400" dirty="0" err="1"/>
              <a:t>ef</a:t>
            </a:r>
            <a:r>
              <a:rPr lang="fr-FR" sz="1400" dirty="0"/>
              <a:t> </a:t>
            </a:r>
            <a:r>
              <a:rPr lang="fr-FR" sz="1400" dirty="0" err="1"/>
              <a:t>cacite</a:t>
            </a:r>
            <a:r>
              <a:rPr lang="fr-FR" sz="1400" dirty="0"/>
              <a:t>́ contre ce </a:t>
            </a:r>
            <a:r>
              <a:rPr lang="fr-FR" sz="1400" dirty="0" err="1"/>
              <a:t>phénomène</a:t>
            </a:r>
            <a:r>
              <a:rPr lang="fr-FR" sz="1400" dirty="0"/>
              <a:t> des « enfants en situation </a:t>
            </a:r>
            <a:r>
              <a:rPr lang="fr-FR" sz="1400" dirty="0" err="1"/>
              <a:t>précaire</a:t>
            </a:r>
            <a:r>
              <a:rPr lang="fr-FR" sz="1400" dirty="0"/>
              <a:t> ». </a:t>
            </a:r>
            <a:endParaRPr lang="fr-FR" sz="1400" dirty="0" smtClean="0"/>
          </a:p>
          <a:p>
            <a:pPr marL="0" indent="0">
              <a:buNone/>
            </a:pPr>
            <a:r>
              <a:rPr lang="fr-FR" sz="1400" dirty="0" err="1"/>
              <a:t>Très</a:t>
            </a:r>
            <a:r>
              <a:rPr lang="fr-FR" sz="1400" dirty="0"/>
              <a:t> succinctement, cette </a:t>
            </a:r>
            <a:r>
              <a:rPr lang="fr-FR" sz="1400" dirty="0" err="1"/>
              <a:t>enquête</a:t>
            </a:r>
            <a:r>
              <a:rPr lang="fr-FR" sz="1400" dirty="0"/>
              <a:t> a </a:t>
            </a:r>
            <a:r>
              <a:rPr lang="fr-FR" sz="1400" dirty="0" err="1"/>
              <a:t>révéle</a:t>
            </a:r>
            <a:r>
              <a:rPr lang="fr-FR" sz="1400" dirty="0"/>
              <a:t>́ les point suivants :</a:t>
            </a:r>
            <a:br>
              <a:rPr lang="fr-FR" sz="1400" dirty="0"/>
            </a:br>
            <a:r>
              <a:rPr lang="fr-FR" sz="1400" dirty="0"/>
              <a:t>La grande </a:t>
            </a:r>
            <a:r>
              <a:rPr lang="fr-FR" sz="1400" dirty="0" err="1"/>
              <a:t>majorite</a:t>
            </a:r>
            <a:r>
              <a:rPr lang="fr-FR" sz="1400" dirty="0"/>
              <a:t>́ de ces enfants venaient surtout de Salé et en partie de certains quartiers </a:t>
            </a:r>
            <a:r>
              <a:rPr lang="fr-FR" sz="1400" dirty="0" err="1"/>
              <a:t>périphériques</a:t>
            </a:r>
            <a:r>
              <a:rPr lang="fr-FR" sz="1400" dirty="0"/>
              <a:t> de Rabat. Tous ces enfants avaient une famille de parents proches mais les liens familiaux </a:t>
            </a:r>
            <a:r>
              <a:rPr lang="fr-FR" sz="1400" dirty="0" err="1"/>
              <a:t>étaient</a:t>
            </a:r>
            <a:r>
              <a:rPr lang="fr-FR" sz="1400" dirty="0"/>
              <a:t> distendus ou quasi inexistants.</a:t>
            </a:r>
            <a:br>
              <a:rPr lang="fr-FR" sz="1400" dirty="0"/>
            </a:br>
            <a:r>
              <a:rPr lang="fr-FR" sz="1400" dirty="0"/>
              <a:t>Le pourcentage de </a:t>
            </a:r>
            <a:r>
              <a:rPr lang="fr-FR" sz="1400" dirty="0" err="1"/>
              <a:t>llettes</a:t>
            </a:r>
            <a:r>
              <a:rPr lang="fr-FR" sz="1400" dirty="0"/>
              <a:t> par rapport aux </a:t>
            </a:r>
            <a:r>
              <a:rPr lang="fr-FR" sz="1400" dirty="0" err="1"/>
              <a:t>garçons</a:t>
            </a:r>
            <a:r>
              <a:rPr lang="fr-FR" sz="1400" dirty="0"/>
              <a:t> </a:t>
            </a:r>
            <a:r>
              <a:rPr lang="fr-FR" sz="1400" dirty="0" err="1"/>
              <a:t>était</a:t>
            </a:r>
            <a:r>
              <a:rPr lang="fr-FR" sz="1400" dirty="0"/>
              <a:t> </a:t>
            </a:r>
            <a:r>
              <a:rPr lang="fr-FR" sz="1400" dirty="0" err="1"/>
              <a:t>très</a:t>
            </a:r>
            <a:r>
              <a:rPr lang="fr-FR" sz="1400" dirty="0"/>
              <a:t> faible (environ </a:t>
            </a:r>
            <a:r>
              <a:rPr lang="fr-FR" sz="1400" b="1" dirty="0"/>
              <a:t>6%</a:t>
            </a:r>
            <a:r>
              <a:rPr lang="fr-FR" sz="1400" dirty="0"/>
              <a:t>).</a:t>
            </a:r>
            <a:br>
              <a:rPr lang="fr-FR" sz="1400" dirty="0"/>
            </a:br>
            <a:r>
              <a:rPr lang="fr-FR" sz="1400" dirty="0"/>
              <a:t>La fourchette d'</a:t>
            </a:r>
            <a:r>
              <a:rPr lang="fr-FR" sz="1400" dirty="0" err="1"/>
              <a:t>âges</a:t>
            </a:r>
            <a:r>
              <a:rPr lang="fr-FR" sz="1400" dirty="0"/>
              <a:t> allait de </a:t>
            </a:r>
            <a:r>
              <a:rPr lang="fr-FR" sz="1400" b="1" dirty="0"/>
              <a:t>6</a:t>
            </a:r>
            <a:r>
              <a:rPr lang="fr-FR" sz="1400" dirty="0"/>
              <a:t>-</a:t>
            </a:r>
            <a:r>
              <a:rPr lang="fr-FR" sz="1400" b="1" dirty="0"/>
              <a:t>16 </a:t>
            </a:r>
            <a:r>
              <a:rPr lang="fr-FR" sz="1400" dirty="0"/>
              <a:t>ans avec un « pic » autour de </a:t>
            </a:r>
            <a:r>
              <a:rPr lang="fr-FR" sz="1400" b="1" dirty="0"/>
              <a:t>11</a:t>
            </a:r>
            <a:r>
              <a:rPr lang="fr-FR" sz="1400" dirty="0"/>
              <a:t>-</a:t>
            </a:r>
            <a:r>
              <a:rPr lang="fr-FR" sz="1400" b="1" dirty="0"/>
              <a:t>14 </a:t>
            </a:r>
            <a:r>
              <a:rPr lang="fr-FR" sz="1400" dirty="0"/>
              <a:t>ans. </a:t>
            </a:r>
            <a:endParaRPr lang="fr-FR" sz="1400" dirty="0" smtClean="0"/>
          </a:p>
          <a:p>
            <a:endParaRPr lang="fr-FR" sz="1050" dirty="0"/>
          </a:p>
        </p:txBody>
      </p:sp>
      <p:pic>
        <p:nvPicPr>
          <p:cNvPr id="4" name="Image 3" descr="Capture d’écran 2017-05-10 à 11.30.5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726" y="3635566"/>
            <a:ext cx="4266860" cy="3657309"/>
          </a:xfrm>
          <a:prstGeom prst="rect">
            <a:avLst/>
          </a:prstGeom>
        </p:spPr>
      </p:pic>
    </p:spTree>
    <p:extLst>
      <p:ext uri="{BB962C8B-B14F-4D97-AF65-F5344CB8AC3E}">
        <p14:creationId xmlns:p14="http://schemas.microsoft.com/office/powerpoint/2010/main" val="278018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NOS MISSIONS</a:t>
            </a:r>
            <a:endParaRPr lang="fr-FR"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777826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ORGANIGRAMME</a:t>
            </a: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745986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NOS PARTENAIRES</a:t>
            </a:r>
            <a:br>
              <a:rPr lang="fr-FR" dirty="0" smtClean="0"/>
            </a:br>
            <a:endParaRPr lang="fr-FR" dirty="0"/>
          </a:p>
        </p:txBody>
      </p:sp>
      <p:sp>
        <p:nvSpPr>
          <p:cNvPr id="3" name="Espace réservé du contenu 2"/>
          <p:cNvSpPr>
            <a:spLocks noGrp="1"/>
          </p:cNvSpPr>
          <p:nvPr>
            <p:ph idx="1"/>
          </p:nvPr>
        </p:nvSpPr>
        <p:spPr/>
        <p:txBody>
          <a:bodyPr/>
          <a:lstStyle/>
          <a:p>
            <a:r>
              <a:rPr lang="fr-FR" dirty="0" smtClean="0"/>
              <a:t>JE PENSE qu’on a pas besoin d’avoir cette onglet on </a:t>
            </a:r>
            <a:r>
              <a:rPr lang="fr-FR" dirty="0" err="1" smtClean="0"/>
              <a:t>defilera</a:t>
            </a:r>
            <a:r>
              <a:rPr lang="fr-FR" dirty="0" smtClean="0"/>
              <a:t> les partenaire en bas de page uniquement </a:t>
            </a:r>
            <a:endParaRPr lang="fr-FR" dirty="0"/>
          </a:p>
        </p:txBody>
      </p:sp>
    </p:spTree>
    <p:extLst>
      <p:ext uri="{BB962C8B-B14F-4D97-AF65-F5344CB8AC3E}">
        <p14:creationId xmlns:p14="http://schemas.microsoft.com/office/powerpoint/2010/main" val="188180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12423"/>
            <a:ext cx="8229600" cy="1143000"/>
          </a:xfrm>
        </p:spPr>
        <p:txBody>
          <a:bodyPr/>
          <a:lstStyle/>
          <a:p>
            <a:r>
              <a:rPr lang="fr-FR" dirty="0" smtClean="0"/>
              <a:t>DISTINCTIONS</a:t>
            </a:r>
            <a:endParaRPr lang="fr-FR" dirty="0"/>
          </a:p>
        </p:txBody>
      </p:sp>
      <p:pic>
        <p:nvPicPr>
          <p:cNvPr id="4" name="Image 3" descr="brochure opération soleil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55" y="930576"/>
            <a:ext cx="4192114" cy="5927423"/>
          </a:xfrm>
          <a:prstGeom prst="rect">
            <a:avLst/>
          </a:prstGeom>
        </p:spPr>
      </p:pic>
      <p:pic>
        <p:nvPicPr>
          <p:cNvPr id="5" name="Image 4" descr="brochure opération soleil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1241" y="930577"/>
            <a:ext cx="4217387" cy="5963158"/>
          </a:xfrm>
          <a:prstGeom prst="rect">
            <a:avLst/>
          </a:prstGeom>
        </p:spPr>
      </p:pic>
    </p:spTree>
    <p:extLst>
      <p:ext uri="{BB962C8B-B14F-4D97-AF65-F5344CB8AC3E}">
        <p14:creationId xmlns:p14="http://schemas.microsoft.com/office/powerpoint/2010/main" val="2213409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5607"/>
            <a:ext cx="8229600" cy="1143000"/>
          </a:xfrm>
        </p:spPr>
        <p:txBody>
          <a:bodyPr/>
          <a:lstStyle/>
          <a:p>
            <a:r>
              <a:rPr lang="fr-FR" dirty="0" smtClean="0"/>
              <a:t>Mot de la </a:t>
            </a:r>
            <a:r>
              <a:rPr lang="fr-FR" dirty="0" err="1" smtClean="0"/>
              <a:t>presidente</a:t>
            </a:r>
            <a:r>
              <a:rPr lang="fr-FR" dirty="0" smtClean="0"/>
              <a:t> </a:t>
            </a:r>
            <a:endParaRPr lang="fr-FR" dirty="0"/>
          </a:p>
        </p:txBody>
      </p:sp>
      <p:sp>
        <p:nvSpPr>
          <p:cNvPr id="4" name="Rectangle 3"/>
          <p:cNvSpPr/>
          <p:nvPr/>
        </p:nvSpPr>
        <p:spPr>
          <a:xfrm>
            <a:off x="0" y="1417638"/>
            <a:ext cx="9144000" cy="5262978"/>
          </a:xfrm>
          <a:prstGeom prst="rect">
            <a:avLst/>
          </a:prstGeom>
        </p:spPr>
        <p:txBody>
          <a:bodyPr wrap="square">
            <a:spAutoFit/>
          </a:bodyPr>
          <a:lstStyle/>
          <a:p>
            <a:r>
              <a:rPr lang="fr-FR" sz="1400" dirty="0"/>
              <a:t>Le combat d'une vie.</a:t>
            </a:r>
          </a:p>
          <a:p>
            <a:endParaRPr lang="fr-FR" sz="1400" dirty="0"/>
          </a:p>
          <a:p>
            <a:r>
              <a:rPr lang="fr-FR" sz="1400" dirty="0"/>
              <a:t>Devant le constat de tant d' enfants livres à eux mêmes, exclus dans la plus grande indifférence, des hommes et des femmes de bonne volonté ont décidé d'agir en mettant en place une stratégie de développement de proximité, pour faire régner le vivre-ensemble dans nos quartiers.</a:t>
            </a:r>
          </a:p>
          <a:p>
            <a:endParaRPr lang="fr-FR" sz="1400" dirty="0"/>
          </a:p>
          <a:p>
            <a:r>
              <a:rPr lang="fr-FR" sz="1400" dirty="0"/>
              <a:t>L'</a:t>
            </a:r>
            <a:r>
              <a:rPr lang="fr-FR" sz="1400" dirty="0" err="1"/>
              <a:t>Amesip</a:t>
            </a:r>
            <a:r>
              <a:rPr lang="fr-FR" sz="1400" dirty="0"/>
              <a:t> est en prise directe avec la société, nos équipes de travailleurs sociaux donnent le meilleur d'elles mêmes, sillonnent les rues pour persuader ces enfants que la rue est une voie sans issus !</a:t>
            </a:r>
          </a:p>
          <a:p>
            <a:endParaRPr lang="fr-FR" sz="1400" dirty="0"/>
          </a:p>
          <a:p>
            <a:r>
              <a:rPr lang="fr-FR" sz="1400" dirty="0"/>
              <a:t>Convaincu que notre société repose sur la solidarité, notre engagement a été d'améliorer le quotidien de ces enfants, tisser des liens avec leur famille,  les éduquer, transmettre les valeurs universelles,  former les jeunes, stimuler leur créativité, impulser  les initiatives et les accompagner, cultiver les projets, générer des activités rémunératrices, dans le but d'ouvrir les esprits, de favoriser l'épanouissement des individus, de retrouver la dignité, de devenir autonome, de faire de la culture un levier de développement humain et de cohésion sociale, d' aider à plus d'espoir en l'avenir, de devenir maitre de leur destin, avec pour conséquence, de valoriser le territoire par des initiatives humaines, vivre au présent avec son patrimoine, mobiliser pour un avenir humaniste.   </a:t>
            </a:r>
          </a:p>
          <a:p>
            <a:endParaRPr lang="fr-FR" sz="1400" dirty="0"/>
          </a:p>
          <a:p>
            <a:r>
              <a:rPr lang="fr-FR" sz="1400" dirty="0"/>
              <a:t>Le succès de ce défi de société </a:t>
            </a:r>
            <a:r>
              <a:rPr lang="fr-FR" sz="1400" dirty="0" err="1"/>
              <a:t>necessite</a:t>
            </a:r>
            <a:r>
              <a:rPr lang="fr-FR" sz="1400" dirty="0"/>
              <a:t> l'implication des collectivités locales, des régions, des organismes nationaux et internationaux, des entreprises socialement responsables, des  services de </a:t>
            </a:r>
            <a:r>
              <a:rPr lang="fr-FR" sz="1400" dirty="0" err="1"/>
              <a:t>cooperation</a:t>
            </a:r>
            <a:r>
              <a:rPr lang="fr-FR" sz="1400" dirty="0"/>
              <a:t> des ambassades, des </a:t>
            </a:r>
            <a:r>
              <a:rPr lang="fr-FR" sz="1400" dirty="0" err="1"/>
              <a:t>mecenes</a:t>
            </a:r>
            <a:r>
              <a:rPr lang="fr-FR" sz="1400" dirty="0"/>
              <a:t>, des médias, des influenceurs, des passeurs d'idées et des bâtisseurs de rêves........</a:t>
            </a:r>
          </a:p>
          <a:p>
            <a:endParaRPr lang="fr-FR" sz="1400" dirty="0"/>
          </a:p>
          <a:p>
            <a:r>
              <a:rPr lang="fr-FR" sz="1400" dirty="0"/>
              <a:t>Mettons toute notre énergie pour que notre jeunesse soit fière d'être marocaine, et qu'elle se sente utile à son pays.</a:t>
            </a:r>
          </a:p>
          <a:p>
            <a:r>
              <a:rPr lang="fr-FR" sz="1400" dirty="0"/>
              <a:t>Soyons tous habités pour que nos jeunes trouvent chacun leur place dans le monde. Aidons les à édifier un Maroc serein, juste et moderne.</a:t>
            </a:r>
          </a:p>
        </p:txBody>
      </p:sp>
    </p:spTree>
    <p:extLst>
      <p:ext uri="{BB962C8B-B14F-4D97-AF65-F5344CB8AC3E}">
        <p14:creationId xmlns:p14="http://schemas.microsoft.com/office/powerpoint/2010/main" val="1793991825"/>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105</TotalTime>
  <Words>523</Words>
  <Application>Microsoft Macintosh PowerPoint</Application>
  <PresentationFormat>Présentation à l'écran (4:3)</PresentationFormat>
  <Paragraphs>22</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Thème Office</vt:lpstr>
      <vt:lpstr>QUI SOMMES-NOUS</vt:lpstr>
      <vt:lpstr>NOS MISSIONS</vt:lpstr>
      <vt:lpstr>ORGANIGRAMME</vt:lpstr>
      <vt:lpstr>NOS PARTENAIRES </vt:lpstr>
      <vt:lpstr>DISTINCTIONS</vt:lpstr>
      <vt:lpstr>Mot de la presidente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 de la presidente </dc:title>
  <dc:creator>Sabrine ALAMI EL IDRISSI</dc:creator>
  <cp:lastModifiedBy>Sabrine ALAMI EL IDRISSI</cp:lastModifiedBy>
  <cp:revision>5</cp:revision>
  <dcterms:created xsi:type="dcterms:W3CDTF">2017-05-10T09:00:59Z</dcterms:created>
  <dcterms:modified xsi:type="dcterms:W3CDTF">2017-05-10T10:46:44Z</dcterms:modified>
</cp:coreProperties>
</file>