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507" autoAdjust="0"/>
  </p:normalViewPr>
  <p:slideViewPr>
    <p:cSldViewPr snapToGrid="0">
      <p:cViewPr>
        <p:scale>
          <a:sx n="83" d="100"/>
          <a:sy n="83" d="100"/>
        </p:scale>
        <p:origin x="45" y="2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99167C2-AB1A-47C7-B5C0-3890627AD934}" type="datetimeFigureOut">
              <a:rPr lang="en-US" smtClean="0"/>
              <a:t>18/11/2021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12160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167C2-AB1A-47C7-B5C0-3890627AD934}" type="datetimeFigureOut">
              <a:rPr lang="en-US" smtClean="0"/>
              <a:t>18/11/2021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165310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99167C2-AB1A-47C7-B5C0-3890627AD934}" type="datetimeFigureOut">
              <a:rPr lang="en-US" smtClean="0"/>
              <a:t>18/11/2021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342158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99167C2-AB1A-47C7-B5C0-3890627AD934}" type="datetimeFigureOut">
              <a:rPr lang="en-US" smtClean="0"/>
              <a:t>18/11/2021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61A7116-4E0B-40B4-ABCB-74A7129F42F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2415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99167C2-AB1A-47C7-B5C0-3890627AD934}" type="datetimeFigureOut">
              <a:rPr lang="en-US" smtClean="0"/>
              <a:t>18/11/2021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291922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9167C2-AB1A-47C7-B5C0-3890627AD934}" type="datetimeFigureOut">
              <a:rPr lang="en-US" smtClean="0"/>
              <a:t>18/11/2021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392793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9167C2-AB1A-47C7-B5C0-3890627AD934}" type="datetimeFigureOut">
              <a:rPr lang="en-US" smtClean="0"/>
              <a:t>18/11/2021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2217783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167C2-AB1A-47C7-B5C0-3890627AD934}" type="datetimeFigureOut">
              <a:rPr lang="en-US" smtClean="0"/>
              <a:t>18/11/2021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51976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99167C2-AB1A-47C7-B5C0-3890627AD934}" type="datetimeFigureOut">
              <a:rPr lang="en-US" smtClean="0"/>
              <a:t>18/11/2021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275859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167C2-AB1A-47C7-B5C0-3890627AD934}" type="datetimeFigureOut">
              <a:rPr lang="en-US" smtClean="0"/>
              <a:t>18/11/2021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142529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99167C2-AB1A-47C7-B5C0-3890627AD934}" type="datetimeFigureOut">
              <a:rPr lang="en-US" smtClean="0"/>
              <a:t>18/11/2021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45129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9167C2-AB1A-47C7-B5C0-3890627AD934}" type="datetimeFigureOut">
              <a:rPr lang="en-US" smtClean="0"/>
              <a:t>18/11/2021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281173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9167C2-AB1A-47C7-B5C0-3890627AD934}" type="datetimeFigureOut">
              <a:rPr lang="en-US" smtClean="0"/>
              <a:t>18/11/2021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400193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9167C2-AB1A-47C7-B5C0-3890627AD934}" type="datetimeFigureOut">
              <a:rPr lang="en-US" smtClean="0"/>
              <a:t>18/11/2021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323973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167C2-AB1A-47C7-B5C0-3890627AD934}" type="datetimeFigureOut">
              <a:rPr lang="en-US" smtClean="0"/>
              <a:t>18/11/2021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144340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167C2-AB1A-47C7-B5C0-3890627AD934}" type="datetimeFigureOut">
              <a:rPr lang="en-US" smtClean="0"/>
              <a:t>18/11/2021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179655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167C2-AB1A-47C7-B5C0-3890627AD934}" type="datetimeFigureOut">
              <a:rPr lang="en-US" smtClean="0"/>
              <a:t>18/11/2021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7116-4E0B-40B4-ABCB-74A7129F42F2}" type="slidenum">
              <a:rPr lang="en-US" smtClean="0"/>
              <a:t>‹#›</a:t>
            </a:fld>
            <a:endParaRPr lang="en-US"/>
          </a:p>
        </p:txBody>
      </p:sp>
    </p:spTree>
    <p:extLst>
      <p:ext uri="{BB962C8B-B14F-4D97-AF65-F5344CB8AC3E}">
        <p14:creationId xmlns:p14="http://schemas.microsoft.com/office/powerpoint/2010/main" val="287496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9167C2-AB1A-47C7-B5C0-3890627AD934}" type="datetimeFigureOut">
              <a:rPr lang="en-US" smtClean="0"/>
              <a:t>18/11/2021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1A7116-4E0B-40B4-ABCB-74A7129F42F2}" type="slidenum">
              <a:rPr lang="en-US" smtClean="0"/>
              <a:t>‹#›</a:t>
            </a:fld>
            <a:endParaRPr lang="en-US"/>
          </a:p>
        </p:txBody>
      </p:sp>
    </p:spTree>
    <p:extLst>
      <p:ext uri="{BB962C8B-B14F-4D97-AF65-F5344CB8AC3E}">
        <p14:creationId xmlns:p14="http://schemas.microsoft.com/office/powerpoint/2010/main" val="288485107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2301-A0B1-4C7A-932B-BDC56E824C93}"/>
              </a:ext>
            </a:extLst>
          </p:cNvPr>
          <p:cNvSpPr>
            <a:spLocks noGrp="1"/>
          </p:cNvSpPr>
          <p:nvPr>
            <p:ph type="ctrTitle"/>
          </p:nvPr>
        </p:nvSpPr>
        <p:spPr/>
        <p:txBody>
          <a:bodyPr>
            <a:normAutofit fontScale="90000"/>
          </a:bodyPr>
          <a:lstStyle/>
          <a:p>
            <a:r>
              <a:rPr lang="en-US" dirty="0"/>
              <a:t>Predicting The Most Profitable Movie Genre </a:t>
            </a:r>
          </a:p>
        </p:txBody>
      </p:sp>
      <p:sp>
        <p:nvSpPr>
          <p:cNvPr id="3" name="Subtitle 2">
            <a:extLst>
              <a:ext uri="{FF2B5EF4-FFF2-40B4-BE49-F238E27FC236}">
                <a16:creationId xmlns:a16="http://schemas.microsoft.com/office/drawing/2014/main" id="{806E1F09-5351-4BDC-9ECA-F5FAC66D21FB}"/>
              </a:ext>
            </a:extLst>
          </p:cNvPr>
          <p:cNvSpPr>
            <a:spLocks noGrp="1"/>
          </p:cNvSpPr>
          <p:nvPr>
            <p:ph type="subTitle" idx="1"/>
          </p:nvPr>
        </p:nvSpPr>
        <p:spPr>
          <a:xfrm>
            <a:off x="1524000" y="4048320"/>
            <a:ext cx="9144000" cy="1655762"/>
          </a:xfrm>
        </p:spPr>
        <p:txBody>
          <a:bodyPr/>
          <a:lstStyle/>
          <a:p>
            <a:pPr algn="ctr"/>
            <a:r>
              <a:rPr lang="en-US" dirty="0"/>
              <a:t>Prepared by: </a:t>
            </a:r>
          </a:p>
          <a:p>
            <a:pPr algn="ctr"/>
            <a:r>
              <a:rPr lang="en-US" dirty="0"/>
              <a:t>Khalid </a:t>
            </a:r>
            <a:r>
              <a:rPr lang="en-US" dirty="0" err="1"/>
              <a:t>Bawazer</a:t>
            </a:r>
            <a:r>
              <a:rPr lang="en-US" dirty="0"/>
              <a:t> </a:t>
            </a:r>
          </a:p>
        </p:txBody>
      </p:sp>
    </p:spTree>
    <p:extLst>
      <p:ext uri="{BB962C8B-B14F-4D97-AF65-F5344CB8AC3E}">
        <p14:creationId xmlns:p14="http://schemas.microsoft.com/office/powerpoint/2010/main" val="421009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0D5A9-4BB4-4873-A8C5-1084A255DBFB}"/>
              </a:ext>
            </a:extLst>
          </p:cNvPr>
          <p:cNvSpPr>
            <a:spLocks noGrp="1"/>
          </p:cNvSpPr>
          <p:nvPr>
            <p:ph idx="1"/>
          </p:nvPr>
        </p:nvSpPr>
        <p:spPr>
          <a:xfrm>
            <a:off x="685800" y="1538952"/>
            <a:ext cx="10820400" cy="4024125"/>
          </a:xfrm>
        </p:spPr>
        <p:txBody>
          <a:bodyPr>
            <a:noAutofit/>
          </a:bodyPr>
          <a:lstStyle/>
          <a:p>
            <a:pPr algn="just">
              <a:lnSpc>
                <a:spcPct val="100000"/>
              </a:lnSpc>
            </a:pPr>
            <a:r>
              <a:rPr lang="en-US" sz="2400" b="1" u="sng" dirty="0"/>
              <a:t>Introduction</a:t>
            </a:r>
          </a:p>
          <a:p>
            <a:pPr marL="457200" lvl="1" indent="0" algn="just">
              <a:lnSpc>
                <a:spcPct val="100000"/>
              </a:lnSpc>
              <a:buNone/>
            </a:pPr>
            <a:r>
              <a:rPr lang="en-US" sz="2200" dirty="0"/>
              <a:t>Film industry considered one of the most profitable and risky businesses in the entertainment and media fields, has a massive audience and its profits are  estimated in millions/billons. It’s extremely important for the filmmakers and producers to know and understand their audience preferences regarding genres.</a:t>
            </a:r>
          </a:p>
          <a:p>
            <a:pPr algn="just">
              <a:lnSpc>
                <a:spcPct val="100000"/>
              </a:lnSpc>
            </a:pPr>
            <a:r>
              <a:rPr lang="en-US" sz="2400" b="1" u="sng" dirty="0"/>
              <a:t>Objectives</a:t>
            </a:r>
          </a:p>
          <a:p>
            <a:pPr marL="457200" lvl="1" indent="0" algn="just">
              <a:lnSpc>
                <a:spcPct val="100000"/>
              </a:lnSpc>
              <a:buNone/>
            </a:pPr>
            <a:r>
              <a:rPr lang="en-US" sz="2200" dirty="0"/>
              <a:t>Examine and predict which genre of movies will win the audience reception and acceptance within upcoming years based on several factors such as profit reception, Ratings, Views, and others. This model will benefit the filmmakers, and producers in the film industry to know which kind of movies the audience prefers to watch to grant the financial return.</a:t>
            </a:r>
            <a:endParaRPr lang="en-US" sz="2200" b="1" dirty="0"/>
          </a:p>
        </p:txBody>
      </p:sp>
    </p:spTree>
    <p:extLst>
      <p:ext uri="{BB962C8B-B14F-4D97-AF65-F5344CB8AC3E}">
        <p14:creationId xmlns:p14="http://schemas.microsoft.com/office/powerpoint/2010/main" val="227014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3EA8BF-E49E-4928-A564-374444C23A41}"/>
              </a:ext>
            </a:extLst>
          </p:cNvPr>
          <p:cNvSpPr>
            <a:spLocks noGrp="1"/>
          </p:cNvSpPr>
          <p:nvPr>
            <p:ph type="title"/>
          </p:nvPr>
        </p:nvSpPr>
        <p:spPr/>
        <p:txBody>
          <a:bodyPr/>
          <a:lstStyle/>
          <a:p>
            <a:r>
              <a:rPr lang="en-US" b="1" dirty="0"/>
              <a:t> Design</a:t>
            </a:r>
          </a:p>
        </p:txBody>
      </p:sp>
      <p:sp>
        <p:nvSpPr>
          <p:cNvPr id="3" name="Content Placeholder 2">
            <a:extLst>
              <a:ext uri="{FF2B5EF4-FFF2-40B4-BE49-F238E27FC236}">
                <a16:creationId xmlns:a16="http://schemas.microsoft.com/office/drawing/2014/main" id="{AC3A1E02-4D3B-4CDB-A42A-CD9CB06AB3DD}"/>
              </a:ext>
            </a:extLst>
          </p:cNvPr>
          <p:cNvSpPr>
            <a:spLocks noGrp="1"/>
          </p:cNvSpPr>
          <p:nvPr>
            <p:ph idx="1"/>
          </p:nvPr>
        </p:nvSpPr>
        <p:spPr/>
        <p:txBody>
          <a:bodyPr>
            <a:normAutofit/>
          </a:bodyPr>
          <a:lstStyle/>
          <a:p>
            <a:pPr marL="457200" lvl="1" indent="0" algn="just">
              <a:lnSpc>
                <a:spcPct val="100000"/>
              </a:lnSpc>
              <a:buNone/>
            </a:pPr>
            <a:r>
              <a:rPr lang="en-US" sz="2400" dirty="0"/>
              <a:t>The dataset is obtained from IMDb website (an acronym for Internet Movie Database), is an online database of information related to films, television programs, home videos, video games, and streaming content online – including cast, production crew and personal biographies, plot summaries, trivia, ratings, and fan and critical reviews.</a:t>
            </a:r>
          </a:p>
          <a:p>
            <a:pPr marL="457200" lvl="1" indent="0" algn="just">
              <a:lnSpc>
                <a:spcPct val="100000"/>
              </a:lnSpc>
              <a:buNone/>
            </a:pPr>
            <a:endParaRPr lang="en-US" sz="2400" dirty="0"/>
          </a:p>
        </p:txBody>
      </p:sp>
    </p:spTree>
    <p:extLst>
      <p:ext uri="{BB962C8B-B14F-4D97-AF65-F5344CB8AC3E}">
        <p14:creationId xmlns:p14="http://schemas.microsoft.com/office/powerpoint/2010/main" val="232181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857F-A92C-4435-B3A1-E56CC5FB7620}"/>
              </a:ext>
            </a:extLst>
          </p:cNvPr>
          <p:cNvSpPr>
            <a:spLocks noGrp="1"/>
          </p:cNvSpPr>
          <p:nvPr>
            <p:ph type="title"/>
          </p:nvPr>
        </p:nvSpPr>
        <p:spPr/>
        <p:txBody>
          <a:bodyPr/>
          <a:lstStyle/>
          <a:p>
            <a:r>
              <a:rPr lang="en-US" b="1" dirty="0"/>
              <a:t>Data </a:t>
            </a:r>
          </a:p>
        </p:txBody>
      </p:sp>
      <p:sp>
        <p:nvSpPr>
          <p:cNvPr id="3" name="Content Placeholder 2">
            <a:extLst>
              <a:ext uri="{FF2B5EF4-FFF2-40B4-BE49-F238E27FC236}">
                <a16:creationId xmlns:a16="http://schemas.microsoft.com/office/drawing/2014/main" id="{CB2D00E1-225B-41B1-A874-68809AEF397D}"/>
              </a:ext>
            </a:extLst>
          </p:cNvPr>
          <p:cNvSpPr>
            <a:spLocks noGrp="1"/>
          </p:cNvSpPr>
          <p:nvPr>
            <p:ph idx="1"/>
          </p:nvPr>
        </p:nvSpPr>
        <p:spPr/>
        <p:txBody>
          <a:bodyPr/>
          <a:lstStyle/>
          <a:p>
            <a:pPr marL="0" indent="0" algn="just">
              <a:lnSpc>
                <a:spcPct val="100000"/>
              </a:lnSpc>
              <a:buNone/>
            </a:pPr>
            <a:r>
              <a:rPr lang="en-US" dirty="0"/>
              <a:t>The dataset consist of two datasets combined into one, include 77 features and 85,855 observations. </a:t>
            </a:r>
          </a:p>
          <a:p>
            <a:pPr marL="0" indent="0" algn="just">
              <a:lnSpc>
                <a:spcPct val="100000"/>
              </a:lnSpc>
              <a:buNone/>
            </a:pPr>
            <a:endParaRPr lang="en-US" dirty="0"/>
          </a:p>
          <a:p>
            <a:pPr algn="just">
              <a:lnSpc>
                <a:spcPct val="100000"/>
              </a:lnSpc>
            </a:pPr>
            <a:r>
              <a:rPr lang="en-US" b="1" u="sng" dirty="0"/>
              <a:t>Features Description</a:t>
            </a:r>
          </a:p>
          <a:p>
            <a:pPr lvl="1" algn="just">
              <a:lnSpc>
                <a:spcPct val="100000"/>
              </a:lnSpc>
            </a:pPr>
            <a:r>
              <a:rPr lang="en-US" b="1" i="1" dirty="0"/>
              <a:t>17 Categorical: </a:t>
            </a:r>
          </a:p>
          <a:p>
            <a:pPr lvl="2" algn="just">
              <a:lnSpc>
                <a:spcPct val="100000"/>
              </a:lnSpc>
              <a:buFont typeface="Wingdings" panose="05000000000000000000" pitchFamily="2" charset="2"/>
              <a:buChar char="§"/>
            </a:pPr>
            <a:r>
              <a:rPr lang="en-US" dirty="0"/>
              <a:t>Movie ID, Movie Name, Genre, Language, Director, Budget, Gross, etc. </a:t>
            </a:r>
          </a:p>
          <a:p>
            <a:pPr lvl="1" algn="just">
              <a:lnSpc>
                <a:spcPct val="100000"/>
              </a:lnSpc>
            </a:pPr>
            <a:r>
              <a:rPr lang="en-US" b="1" i="1" dirty="0"/>
              <a:t>54 Numerical:</a:t>
            </a:r>
          </a:p>
          <a:p>
            <a:pPr lvl="2" algn="just">
              <a:lnSpc>
                <a:spcPct val="100000"/>
              </a:lnSpc>
              <a:buFont typeface="Wingdings" panose="05000000000000000000" pitchFamily="2" charset="2"/>
              <a:buChar char="§"/>
            </a:pPr>
            <a:r>
              <a:rPr lang="en-US" dirty="0"/>
              <a:t>Duration, Average Votes, Total Votes, Number of reviews from users and critics, etc.</a:t>
            </a:r>
          </a:p>
          <a:p>
            <a:pPr lvl="2" algn="just">
              <a:lnSpc>
                <a:spcPct val="100000"/>
              </a:lnSpc>
              <a:buFont typeface="Wingdings" panose="05000000000000000000" pitchFamily="2" charset="2"/>
              <a:buChar char="§"/>
            </a:pPr>
            <a:endParaRPr lang="en-US" b="1" i="1" dirty="0"/>
          </a:p>
          <a:p>
            <a:pPr algn="just">
              <a:lnSpc>
                <a:spcPct val="100000"/>
              </a:lnSpc>
              <a:buFont typeface="Arial" panose="020B0604020202020204" pitchFamily="34" charset="0"/>
              <a:buChar char="•"/>
            </a:pPr>
            <a:endParaRPr lang="en-US" dirty="0"/>
          </a:p>
          <a:p>
            <a:pPr algn="just">
              <a:lnSpc>
                <a:spcPct val="100000"/>
              </a:lnSpc>
              <a:buFont typeface="Arial" panose="020B0604020202020204" pitchFamily="34" charset="0"/>
              <a:buChar char="•"/>
            </a:pPr>
            <a:endParaRPr lang="en-US" dirty="0"/>
          </a:p>
          <a:p>
            <a:pPr marL="0" indent="0" algn="just">
              <a:lnSpc>
                <a:spcPct val="100000"/>
              </a:lnSpc>
              <a:buNone/>
            </a:pPr>
            <a:endParaRPr lang="en-US" dirty="0"/>
          </a:p>
        </p:txBody>
      </p:sp>
    </p:spTree>
    <p:extLst>
      <p:ext uri="{BB962C8B-B14F-4D97-AF65-F5344CB8AC3E}">
        <p14:creationId xmlns:p14="http://schemas.microsoft.com/office/powerpoint/2010/main" val="131546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4A4E-63A2-46EA-A808-7855C99AA607}"/>
              </a:ext>
            </a:extLst>
          </p:cNvPr>
          <p:cNvSpPr>
            <a:spLocks noGrp="1"/>
          </p:cNvSpPr>
          <p:nvPr>
            <p:ph type="title"/>
          </p:nvPr>
        </p:nvSpPr>
        <p:spPr/>
        <p:txBody>
          <a:bodyPr>
            <a:normAutofit/>
          </a:bodyPr>
          <a:lstStyle/>
          <a:p>
            <a:r>
              <a:rPr lang="en-US" b="1" i="0" dirty="0">
                <a:solidFill>
                  <a:srgbClr val="C9D1D9"/>
                </a:solidFill>
                <a:effectLst/>
                <a:latin typeface="-apple-system"/>
              </a:rPr>
              <a:t> Algorithms &amp; tools</a:t>
            </a:r>
            <a:br>
              <a:rPr lang="en-US" b="1"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4E56BA1C-FA3B-4A9D-9546-B8FAA89DF2F2}"/>
              </a:ext>
            </a:extLst>
          </p:cNvPr>
          <p:cNvSpPr>
            <a:spLocks noGrp="1"/>
          </p:cNvSpPr>
          <p:nvPr>
            <p:ph sz="half" idx="1"/>
          </p:nvPr>
        </p:nvSpPr>
        <p:spPr/>
        <p:txBody>
          <a:bodyPr>
            <a:normAutofit fontScale="85000" lnSpcReduction="20000"/>
          </a:bodyPr>
          <a:lstStyle/>
          <a:p>
            <a:pPr>
              <a:lnSpc>
                <a:spcPct val="100000"/>
              </a:lnSpc>
            </a:pPr>
            <a:r>
              <a:rPr lang="en-US" b="1" u="sng" dirty="0"/>
              <a:t>Feature Engineering</a:t>
            </a:r>
          </a:p>
          <a:p>
            <a:pPr lvl="1">
              <a:lnSpc>
                <a:spcPct val="100000"/>
              </a:lnSpc>
              <a:buFont typeface="Wingdings" panose="05000000000000000000" pitchFamily="2" charset="2"/>
              <a:buChar char="§"/>
            </a:pPr>
            <a:r>
              <a:rPr lang="en-US" dirty="0"/>
              <a:t>Merging two datasets into one (Movie details and ratings). </a:t>
            </a:r>
          </a:p>
          <a:p>
            <a:pPr lvl="1">
              <a:lnSpc>
                <a:spcPct val="100000"/>
              </a:lnSpc>
              <a:buFont typeface="Wingdings" panose="05000000000000000000" pitchFamily="2" charset="2"/>
              <a:buChar char="§"/>
            </a:pPr>
            <a:r>
              <a:rPr lang="en-US" dirty="0"/>
              <a:t>Clean the dataset which contain null values. </a:t>
            </a:r>
          </a:p>
          <a:p>
            <a:pPr lvl="1">
              <a:lnSpc>
                <a:spcPct val="100000"/>
              </a:lnSpc>
              <a:buFont typeface="Wingdings" panose="05000000000000000000" pitchFamily="2" charset="2"/>
              <a:buChar char="§"/>
            </a:pPr>
            <a:r>
              <a:rPr lang="en-US" dirty="0"/>
              <a:t>Omit non-dollars movie profit records. </a:t>
            </a:r>
          </a:p>
          <a:p>
            <a:pPr lvl="1">
              <a:lnSpc>
                <a:spcPct val="100000"/>
              </a:lnSpc>
              <a:buFont typeface="Wingdings" panose="05000000000000000000" pitchFamily="2" charset="2"/>
              <a:buChar char="§"/>
            </a:pPr>
            <a:r>
              <a:rPr lang="en-US" dirty="0"/>
              <a:t>Converting categorical features into numerical. </a:t>
            </a:r>
          </a:p>
          <a:p>
            <a:pPr lvl="1">
              <a:lnSpc>
                <a:spcPct val="100000"/>
              </a:lnSpc>
              <a:buFont typeface="Wingdings" panose="05000000000000000000" pitchFamily="2" charset="2"/>
              <a:buChar char="§"/>
            </a:pPr>
            <a:endParaRPr lang="en-US" dirty="0"/>
          </a:p>
          <a:p>
            <a:r>
              <a:rPr lang="en-US" b="1" u="sng" dirty="0"/>
              <a:t>Data Processing </a:t>
            </a:r>
          </a:p>
          <a:p>
            <a:pPr lvl="1"/>
            <a:r>
              <a:rPr lang="en-US" dirty="0" err="1"/>
              <a:t>Numpy</a:t>
            </a:r>
            <a:r>
              <a:rPr lang="en-US" dirty="0"/>
              <a:t>, Pandas.</a:t>
            </a:r>
          </a:p>
          <a:p>
            <a:endParaRPr lang="en-US" dirty="0"/>
          </a:p>
          <a:p>
            <a:r>
              <a:rPr lang="en-US" b="1" u="sng" dirty="0"/>
              <a:t>Visualizations </a:t>
            </a:r>
          </a:p>
          <a:p>
            <a:pPr lvl="1"/>
            <a:r>
              <a:rPr lang="en-US" dirty="0" err="1"/>
              <a:t>Matpltlib</a:t>
            </a:r>
            <a:r>
              <a:rPr lang="en-US" dirty="0"/>
              <a:t>. Seaborn. </a:t>
            </a:r>
          </a:p>
          <a:p>
            <a:pPr lvl="1"/>
            <a:endParaRPr lang="en-US" dirty="0"/>
          </a:p>
        </p:txBody>
      </p:sp>
      <p:sp>
        <p:nvSpPr>
          <p:cNvPr id="4" name="Content Placeholder 3">
            <a:extLst>
              <a:ext uri="{FF2B5EF4-FFF2-40B4-BE49-F238E27FC236}">
                <a16:creationId xmlns:a16="http://schemas.microsoft.com/office/drawing/2014/main" id="{3B2CE45F-15E8-4846-9564-E16FE32E98C0}"/>
              </a:ext>
            </a:extLst>
          </p:cNvPr>
          <p:cNvSpPr>
            <a:spLocks noGrp="1"/>
          </p:cNvSpPr>
          <p:nvPr>
            <p:ph sz="half" idx="2"/>
          </p:nvPr>
        </p:nvSpPr>
        <p:spPr/>
        <p:txBody>
          <a:bodyPr>
            <a:normAutofit fontScale="85000" lnSpcReduction="20000"/>
          </a:bodyPr>
          <a:lstStyle/>
          <a:p>
            <a:pPr>
              <a:lnSpc>
                <a:spcPct val="120000"/>
              </a:lnSpc>
            </a:pPr>
            <a:r>
              <a:rPr lang="en-US" b="1" u="sng" dirty="0"/>
              <a:t>Models </a:t>
            </a:r>
          </a:p>
          <a:p>
            <a:pPr lvl="1">
              <a:lnSpc>
                <a:spcPct val="120000"/>
              </a:lnSpc>
            </a:pPr>
            <a:r>
              <a:rPr lang="en-US" b="1" i="1" dirty="0"/>
              <a:t>K-Means Clustering. </a:t>
            </a:r>
            <a:endParaRPr lang="en-US" dirty="0"/>
          </a:p>
          <a:p>
            <a:pPr lvl="2">
              <a:lnSpc>
                <a:spcPct val="120000"/>
              </a:lnSpc>
            </a:pPr>
            <a:r>
              <a:rPr lang="en-US" dirty="0"/>
              <a:t>Train Score:  62.28%</a:t>
            </a:r>
          </a:p>
          <a:p>
            <a:pPr lvl="2">
              <a:lnSpc>
                <a:spcPct val="120000"/>
              </a:lnSpc>
            </a:pPr>
            <a:r>
              <a:rPr lang="en-US" dirty="0"/>
              <a:t>Test Score: 28.41%</a:t>
            </a:r>
          </a:p>
          <a:p>
            <a:pPr lvl="1">
              <a:lnSpc>
                <a:spcPct val="120000"/>
              </a:lnSpc>
            </a:pPr>
            <a:r>
              <a:rPr lang="en-US" b="1" i="1" dirty="0"/>
              <a:t>Logistic regression. </a:t>
            </a:r>
          </a:p>
          <a:p>
            <a:pPr lvl="2">
              <a:lnSpc>
                <a:spcPct val="120000"/>
              </a:lnSpc>
            </a:pPr>
            <a:r>
              <a:rPr lang="en-US" dirty="0"/>
              <a:t>Train Score: 17.19%</a:t>
            </a:r>
          </a:p>
          <a:p>
            <a:pPr lvl="2">
              <a:lnSpc>
                <a:spcPct val="120000"/>
              </a:lnSpc>
            </a:pPr>
            <a:r>
              <a:rPr lang="en-US" dirty="0"/>
              <a:t>Test Score: 17.17% </a:t>
            </a:r>
          </a:p>
          <a:p>
            <a:pPr marL="914400" lvl="2" indent="0">
              <a:buNone/>
            </a:pPr>
            <a:r>
              <a:rPr lang="en-US" dirty="0"/>
              <a:t> </a:t>
            </a:r>
          </a:p>
          <a:p>
            <a:endParaRPr lang="en-US" dirty="0"/>
          </a:p>
        </p:txBody>
      </p:sp>
    </p:spTree>
    <p:extLst>
      <p:ext uri="{BB962C8B-B14F-4D97-AF65-F5344CB8AC3E}">
        <p14:creationId xmlns:p14="http://schemas.microsoft.com/office/powerpoint/2010/main" val="71609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5BCD62-AD92-4D61-9B02-92EE54B64BD0}"/>
              </a:ext>
            </a:extLst>
          </p:cNvPr>
          <p:cNvSpPr>
            <a:spLocks noGrp="1"/>
          </p:cNvSpPr>
          <p:nvPr>
            <p:ph type="title"/>
          </p:nvPr>
        </p:nvSpPr>
        <p:spPr/>
        <p:txBody>
          <a:bodyPr/>
          <a:lstStyle/>
          <a:p>
            <a:r>
              <a:rPr lang="en-US" dirty="0"/>
              <a:t>Graphs</a:t>
            </a:r>
          </a:p>
        </p:txBody>
      </p:sp>
      <p:pic>
        <p:nvPicPr>
          <p:cNvPr id="7" name="Picture 6">
            <a:extLst>
              <a:ext uri="{FF2B5EF4-FFF2-40B4-BE49-F238E27FC236}">
                <a16:creationId xmlns:a16="http://schemas.microsoft.com/office/drawing/2014/main" id="{6679B2EE-48BD-46DF-AD76-C6931564BDCF}"/>
              </a:ext>
            </a:extLst>
          </p:cNvPr>
          <p:cNvPicPr>
            <a:picLocks noChangeAspect="1"/>
          </p:cNvPicPr>
          <p:nvPr/>
        </p:nvPicPr>
        <p:blipFill>
          <a:blip r:embed="rId2"/>
          <a:stretch>
            <a:fillRect/>
          </a:stretch>
        </p:blipFill>
        <p:spPr>
          <a:xfrm>
            <a:off x="734451" y="5780525"/>
            <a:ext cx="9011728" cy="928515"/>
          </a:xfrm>
          <a:prstGeom prst="rect">
            <a:avLst/>
          </a:prstGeom>
        </p:spPr>
      </p:pic>
      <p:pic>
        <p:nvPicPr>
          <p:cNvPr id="3078" name="Picture 6">
            <a:extLst>
              <a:ext uri="{FF2B5EF4-FFF2-40B4-BE49-F238E27FC236}">
                <a16:creationId xmlns:a16="http://schemas.microsoft.com/office/drawing/2014/main" id="{EAE3C057-2ED0-4072-A323-CA8111327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51" y="1624819"/>
            <a:ext cx="5984575" cy="39998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79EF751C-ACBB-4D60-B49E-959C168449A9}"/>
              </a:ext>
            </a:extLst>
          </p:cNvPr>
          <p:cNvPicPr>
            <a:picLocks noChangeAspect="1"/>
          </p:cNvPicPr>
          <p:nvPr/>
        </p:nvPicPr>
        <p:blipFill>
          <a:blip r:embed="rId4"/>
          <a:stretch>
            <a:fillRect/>
          </a:stretch>
        </p:blipFill>
        <p:spPr>
          <a:xfrm>
            <a:off x="7200900" y="3097646"/>
            <a:ext cx="4080744" cy="527121"/>
          </a:xfrm>
          <a:prstGeom prst="rect">
            <a:avLst/>
          </a:prstGeom>
        </p:spPr>
      </p:pic>
    </p:spTree>
    <p:extLst>
      <p:ext uri="{BB962C8B-B14F-4D97-AF65-F5344CB8AC3E}">
        <p14:creationId xmlns:p14="http://schemas.microsoft.com/office/powerpoint/2010/main" val="284279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5BCD62-AD92-4D61-9B02-92EE54B64BD0}"/>
              </a:ext>
            </a:extLst>
          </p:cNvPr>
          <p:cNvSpPr>
            <a:spLocks noGrp="1"/>
          </p:cNvSpPr>
          <p:nvPr>
            <p:ph type="title"/>
          </p:nvPr>
        </p:nvSpPr>
        <p:spPr/>
        <p:txBody>
          <a:bodyPr/>
          <a:lstStyle/>
          <a:p>
            <a:r>
              <a:rPr lang="en-US" dirty="0"/>
              <a:t>Graphs</a:t>
            </a:r>
          </a:p>
        </p:txBody>
      </p:sp>
      <p:pic>
        <p:nvPicPr>
          <p:cNvPr id="2050" name="Picture 2">
            <a:extLst>
              <a:ext uri="{FF2B5EF4-FFF2-40B4-BE49-F238E27FC236}">
                <a16:creationId xmlns:a16="http://schemas.microsoft.com/office/drawing/2014/main" id="{AE7F1838-9A7E-411D-891E-BE5A3A231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451" y="1670679"/>
            <a:ext cx="6070150" cy="39959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679B2EE-48BD-46DF-AD76-C6931564BDCF}"/>
              </a:ext>
            </a:extLst>
          </p:cNvPr>
          <p:cNvPicPr>
            <a:picLocks noChangeAspect="1"/>
          </p:cNvPicPr>
          <p:nvPr/>
        </p:nvPicPr>
        <p:blipFill>
          <a:blip r:embed="rId3"/>
          <a:stretch>
            <a:fillRect/>
          </a:stretch>
        </p:blipFill>
        <p:spPr>
          <a:xfrm>
            <a:off x="734451" y="5780525"/>
            <a:ext cx="9011728" cy="928515"/>
          </a:xfrm>
          <a:prstGeom prst="rect">
            <a:avLst/>
          </a:prstGeom>
        </p:spPr>
      </p:pic>
      <p:pic>
        <p:nvPicPr>
          <p:cNvPr id="8" name="Picture 7">
            <a:extLst>
              <a:ext uri="{FF2B5EF4-FFF2-40B4-BE49-F238E27FC236}">
                <a16:creationId xmlns:a16="http://schemas.microsoft.com/office/drawing/2014/main" id="{32AF22F3-D3D4-4C9A-BD59-B1ECF2B6D6C8}"/>
              </a:ext>
            </a:extLst>
          </p:cNvPr>
          <p:cNvPicPr>
            <a:picLocks noChangeAspect="1"/>
          </p:cNvPicPr>
          <p:nvPr/>
        </p:nvPicPr>
        <p:blipFill>
          <a:blip r:embed="rId4"/>
          <a:stretch>
            <a:fillRect/>
          </a:stretch>
        </p:blipFill>
        <p:spPr>
          <a:xfrm>
            <a:off x="7200900" y="3268226"/>
            <a:ext cx="4238652" cy="513397"/>
          </a:xfrm>
          <a:prstGeom prst="rect">
            <a:avLst/>
          </a:prstGeom>
        </p:spPr>
      </p:pic>
    </p:spTree>
    <p:extLst>
      <p:ext uri="{BB962C8B-B14F-4D97-AF65-F5344CB8AC3E}">
        <p14:creationId xmlns:p14="http://schemas.microsoft.com/office/powerpoint/2010/main" val="330296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5BCD62-AD92-4D61-9B02-92EE54B64BD0}"/>
              </a:ext>
            </a:extLst>
          </p:cNvPr>
          <p:cNvSpPr>
            <a:spLocks noGrp="1"/>
          </p:cNvSpPr>
          <p:nvPr>
            <p:ph type="title"/>
          </p:nvPr>
        </p:nvSpPr>
        <p:spPr/>
        <p:txBody>
          <a:bodyPr/>
          <a:lstStyle/>
          <a:p>
            <a:r>
              <a:rPr lang="en-US" dirty="0"/>
              <a:t>Graphs</a:t>
            </a:r>
          </a:p>
        </p:txBody>
      </p:sp>
      <p:pic>
        <p:nvPicPr>
          <p:cNvPr id="7" name="Picture 6">
            <a:extLst>
              <a:ext uri="{FF2B5EF4-FFF2-40B4-BE49-F238E27FC236}">
                <a16:creationId xmlns:a16="http://schemas.microsoft.com/office/drawing/2014/main" id="{6679B2EE-48BD-46DF-AD76-C6931564BDCF}"/>
              </a:ext>
            </a:extLst>
          </p:cNvPr>
          <p:cNvPicPr>
            <a:picLocks noChangeAspect="1"/>
          </p:cNvPicPr>
          <p:nvPr/>
        </p:nvPicPr>
        <p:blipFill>
          <a:blip r:embed="rId2"/>
          <a:stretch>
            <a:fillRect/>
          </a:stretch>
        </p:blipFill>
        <p:spPr>
          <a:xfrm>
            <a:off x="734451" y="5780525"/>
            <a:ext cx="9011728" cy="928515"/>
          </a:xfrm>
          <a:prstGeom prst="rect">
            <a:avLst/>
          </a:prstGeom>
        </p:spPr>
      </p:pic>
      <p:pic>
        <p:nvPicPr>
          <p:cNvPr id="4098" name="Picture 2">
            <a:extLst>
              <a:ext uri="{FF2B5EF4-FFF2-40B4-BE49-F238E27FC236}">
                <a16:creationId xmlns:a16="http://schemas.microsoft.com/office/drawing/2014/main" id="{53C604AA-A1E7-478E-94FC-29B820CF5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6960"/>
            <a:ext cx="5933348" cy="39959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DB765165-77CC-46C3-B226-A980E9151824}"/>
              </a:ext>
            </a:extLst>
          </p:cNvPr>
          <p:cNvPicPr>
            <a:picLocks noChangeAspect="1"/>
          </p:cNvPicPr>
          <p:nvPr/>
        </p:nvPicPr>
        <p:blipFill>
          <a:blip r:embed="rId4"/>
          <a:stretch>
            <a:fillRect/>
          </a:stretch>
        </p:blipFill>
        <p:spPr>
          <a:xfrm>
            <a:off x="7388795" y="3222849"/>
            <a:ext cx="4164852" cy="412302"/>
          </a:xfrm>
          <a:prstGeom prst="rect">
            <a:avLst/>
          </a:prstGeom>
        </p:spPr>
      </p:pic>
    </p:spTree>
    <p:extLst>
      <p:ext uri="{BB962C8B-B14F-4D97-AF65-F5344CB8AC3E}">
        <p14:creationId xmlns:p14="http://schemas.microsoft.com/office/powerpoint/2010/main" val="350845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5BCD62-AD92-4D61-9B02-92EE54B64BD0}"/>
              </a:ext>
            </a:extLst>
          </p:cNvPr>
          <p:cNvSpPr>
            <a:spLocks noGrp="1"/>
          </p:cNvSpPr>
          <p:nvPr>
            <p:ph type="title"/>
          </p:nvPr>
        </p:nvSpPr>
        <p:spPr/>
        <p:txBody>
          <a:bodyPr/>
          <a:lstStyle/>
          <a:p>
            <a:r>
              <a:rPr lang="en-US" dirty="0"/>
              <a:t>Graphs</a:t>
            </a:r>
          </a:p>
        </p:txBody>
      </p:sp>
      <p:pic>
        <p:nvPicPr>
          <p:cNvPr id="7" name="Picture 6">
            <a:extLst>
              <a:ext uri="{FF2B5EF4-FFF2-40B4-BE49-F238E27FC236}">
                <a16:creationId xmlns:a16="http://schemas.microsoft.com/office/drawing/2014/main" id="{6679B2EE-48BD-46DF-AD76-C6931564BDCF}"/>
              </a:ext>
            </a:extLst>
          </p:cNvPr>
          <p:cNvPicPr>
            <a:picLocks noChangeAspect="1"/>
          </p:cNvPicPr>
          <p:nvPr/>
        </p:nvPicPr>
        <p:blipFill>
          <a:blip r:embed="rId2"/>
          <a:stretch>
            <a:fillRect/>
          </a:stretch>
        </p:blipFill>
        <p:spPr>
          <a:xfrm>
            <a:off x="734451" y="5780525"/>
            <a:ext cx="9011728" cy="928515"/>
          </a:xfrm>
          <a:prstGeom prst="rect">
            <a:avLst/>
          </a:prstGeom>
        </p:spPr>
      </p:pic>
      <p:pic>
        <p:nvPicPr>
          <p:cNvPr id="3" name="Picture 2">
            <a:extLst>
              <a:ext uri="{FF2B5EF4-FFF2-40B4-BE49-F238E27FC236}">
                <a16:creationId xmlns:a16="http://schemas.microsoft.com/office/drawing/2014/main" id="{DB765165-77CC-46C3-B226-A980E9151824}"/>
              </a:ext>
            </a:extLst>
          </p:cNvPr>
          <p:cNvPicPr>
            <a:picLocks noChangeAspect="1"/>
          </p:cNvPicPr>
          <p:nvPr/>
        </p:nvPicPr>
        <p:blipFill>
          <a:blip r:embed="rId3"/>
          <a:stretch>
            <a:fillRect/>
          </a:stretch>
        </p:blipFill>
        <p:spPr>
          <a:xfrm>
            <a:off x="7388795" y="3222849"/>
            <a:ext cx="4164852" cy="412302"/>
          </a:xfrm>
          <a:prstGeom prst="rect">
            <a:avLst/>
          </a:prstGeom>
        </p:spPr>
      </p:pic>
      <p:pic>
        <p:nvPicPr>
          <p:cNvPr id="6146" name="Picture 2">
            <a:extLst>
              <a:ext uri="{FF2B5EF4-FFF2-40B4-BE49-F238E27FC236}">
                <a16:creationId xmlns:a16="http://schemas.microsoft.com/office/drawing/2014/main" id="{609CE972-8F26-4642-B9F8-6ED976284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73511"/>
            <a:ext cx="4498676" cy="449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9975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413</TotalTime>
  <Words>332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Century Gothic</vt:lpstr>
      <vt:lpstr>Wingdings</vt:lpstr>
      <vt:lpstr>Vapor Trail</vt:lpstr>
      <vt:lpstr>Predicting The Most Profitable Movie Genre </vt:lpstr>
      <vt:lpstr>PowerPoint Presentation</vt:lpstr>
      <vt:lpstr> Design</vt:lpstr>
      <vt:lpstr>Data </vt:lpstr>
      <vt:lpstr> Algorithms &amp; tools </vt:lpstr>
      <vt:lpstr>Graphs</vt:lpstr>
      <vt:lpstr>Graphs</vt:lpstr>
      <vt:lpstr>Graphs</vt:lpstr>
      <vt:lpstr>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Most Profitable Movie Genre </dc:title>
  <dc:creator>k.bawazer</dc:creator>
  <cp:lastModifiedBy>k.bawazer</cp:lastModifiedBy>
  <cp:revision>5</cp:revision>
  <dcterms:created xsi:type="dcterms:W3CDTF">2021-11-17T16:01:00Z</dcterms:created>
  <dcterms:modified xsi:type="dcterms:W3CDTF">2021-11-18T00:08:20Z</dcterms:modified>
</cp:coreProperties>
</file>