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2F886-1BD8-4B8E-B3BA-FA95A93C9AB2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8E13F-E398-4F14-9426-8788A2C61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35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arbon.now.sh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erl" TargetMode="External"/><Relationship Id="rId2" Type="http://schemas.openxmlformats.org/officeDocument/2006/relationships/hyperlink" Target="https://en.wikipedia.org/wiki/Regular_expression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Python_(programming_language)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quests.kennethreitz.org/" TargetMode="External"/><Relationship Id="rId7" Type="http://schemas.openxmlformats.org/officeDocument/2006/relationships/hyperlink" Target="https://www.canva.com/" TargetMode="External"/><Relationship Id="rId2" Type="http://schemas.openxmlformats.org/officeDocument/2006/relationships/hyperlink" Target="http://metacpan.org/pod/HTTP::UserAgent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://aiohttp.readthedocs.io/%5Baiohttp%5D" TargetMode="External"/><Relationship Id="rId4" Type="http://schemas.openxmlformats.org/officeDocument/2006/relationships/hyperlink" Target="https://metacpan.org/pod/Mojo::UserAgent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26F24-3962-4EAB-B77A-E318E08A3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F3C6C-1DE5-4D16-91D7-B7C0D83BC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Gabriola" panose="04040605051002020D02" pitchFamily="82" charset="0"/>
              </a:rPr>
              <a:t>For fun and profit</a:t>
            </a:r>
          </a:p>
        </p:txBody>
      </p:sp>
    </p:spTree>
    <p:extLst>
      <p:ext uri="{BB962C8B-B14F-4D97-AF65-F5344CB8AC3E}">
        <p14:creationId xmlns:p14="http://schemas.microsoft.com/office/powerpoint/2010/main" val="534328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746084-4AFA-47AF-B49D-435D2AA505ED}"/>
              </a:ext>
            </a:extLst>
          </p:cNvPr>
          <p:cNvSpPr txBox="1"/>
          <p:nvPr/>
        </p:nvSpPr>
        <p:spPr>
          <a:xfrm>
            <a:off x="5270293" y="0"/>
            <a:ext cx="1651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Gill Sans MT" panose="020B0502020104020203" pitchFamily="34" charset="0"/>
              </a:rPr>
              <a:t>Packages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CF8B5B-A949-4E4D-BC51-75D82F87A27D}"/>
              </a:ext>
            </a:extLst>
          </p:cNvPr>
          <p:cNvSpPr txBox="1"/>
          <p:nvPr/>
        </p:nvSpPr>
        <p:spPr>
          <a:xfrm>
            <a:off x="641838" y="584775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ill Sans MT" panose="020B0502020104020203" pitchFamily="34" charset="0"/>
              </a:rPr>
              <a:t>Requests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00499-D52A-441F-B4EA-0568D5C8CCD8}"/>
              </a:ext>
            </a:extLst>
          </p:cNvPr>
          <p:cNvSpPr txBox="1"/>
          <p:nvPr/>
        </p:nvSpPr>
        <p:spPr>
          <a:xfrm>
            <a:off x="1301262" y="1178169"/>
            <a:ext cx="171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import requests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6820B-C065-4A89-8713-C3509A95B061}"/>
              </a:ext>
            </a:extLst>
          </p:cNvPr>
          <p:cNvSpPr txBox="1"/>
          <p:nvPr/>
        </p:nvSpPr>
        <p:spPr>
          <a:xfrm>
            <a:off x="1301262" y="1617675"/>
            <a:ext cx="161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Gill Sans MT" panose="020B0502020104020203" pitchFamily="34" charset="0"/>
              </a:rPr>
              <a:t>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148B1-773A-450E-8E5A-1CF61F54FC43}"/>
              </a:ext>
            </a:extLst>
          </p:cNvPr>
          <p:cNvSpPr txBox="1"/>
          <p:nvPr/>
        </p:nvSpPr>
        <p:spPr>
          <a:xfrm>
            <a:off x="1591408" y="2149514"/>
            <a:ext cx="161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Gill Sans MT" panose="020B0502020104020203" pitchFamily="34" charset="0"/>
              </a:rPr>
              <a:t>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136EA-074A-42FE-8751-7E1F44082E71}"/>
              </a:ext>
            </a:extLst>
          </p:cNvPr>
          <p:cNvSpPr txBox="1"/>
          <p:nvPr/>
        </p:nvSpPr>
        <p:spPr>
          <a:xfrm>
            <a:off x="2157458" y="251884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GET,POST,…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186E65-E36B-45DD-9589-860E84D82EF4}"/>
              </a:ext>
            </a:extLst>
          </p:cNvPr>
          <p:cNvSpPr txBox="1"/>
          <p:nvPr/>
        </p:nvSpPr>
        <p:spPr>
          <a:xfrm>
            <a:off x="2635116" y="2888178"/>
            <a:ext cx="346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response = requests.</a:t>
            </a:r>
            <a:r>
              <a:rPr lang="en-US" dirty="0">
                <a:solidFill>
                  <a:srgbClr val="00B050"/>
                </a:solidFill>
                <a:latin typeface="Gill Sans MT" panose="020B0502020104020203" pitchFamily="34" charset="0"/>
              </a:rPr>
              <a:t>get</a:t>
            </a:r>
            <a:r>
              <a:rPr lang="en-US" dirty="0">
                <a:latin typeface="Gill Sans MT" panose="020B0502020104020203" pitchFamily="34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Gill Sans MT" panose="020B0502020104020203" pitchFamily="34" charset="0"/>
              </a:rPr>
              <a:t>&lt;str:url&gt;</a:t>
            </a:r>
            <a:r>
              <a:rPr lang="en-US" dirty="0">
                <a:latin typeface="Gill Sans MT" panose="020B0502020104020203" pitchFamily="34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6DE20-1803-4B98-8514-E91AFC6C7227}"/>
              </a:ext>
            </a:extLst>
          </p:cNvPr>
          <p:cNvSpPr txBox="1"/>
          <p:nvPr/>
        </p:nvSpPr>
        <p:spPr>
          <a:xfrm>
            <a:off x="2629666" y="3533122"/>
            <a:ext cx="5156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response = requests.</a:t>
            </a:r>
            <a:r>
              <a:rPr lang="en-US" dirty="0">
                <a:solidFill>
                  <a:srgbClr val="00B050"/>
                </a:solidFill>
                <a:latin typeface="Gill Sans MT" panose="020B0502020104020203" pitchFamily="34" charset="0"/>
              </a:rPr>
              <a:t>post</a:t>
            </a:r>
            <a:r>
              <a:rPr lang="en-US" dirty="0">
                <a:latin typeface="Gill Sans MT" panose="020B0502020104020203" pitchFamily="34" charset="0"/>
              </a:rPr>
              <a:t>(&lt;str:url&gt;,</a:t>
            </a:r>
            <a:r>
              <a:rPr lang="en-US" dirty="0">
                <a:solidFill>
                  <a:srgbClr val="7030A0"/>
                </a:solidFill>
                <a:latin typeface="Gill Sans MT" panose="020B0502020104020203" pitchFamily="34" charset="0"/>
              </a:rPr>
              <a:t>data</a:t>
            </a:r>
            <a:r>
              <a:rPr lang="en-US" dirty="0">
                <a:latin typeface="Gill Sans MT" panose="020B0502020104020203" pitchFamily="34" charset="0"/>
              </a:rPr>
              <a:t>=</a:t>
            </a:r>
            <a:r>
              <a:rPr lang="en-US" dirty="0">
                <a:solidFill>
                  <a:srgbClr val="00B0F0"/>
                </a:solidFill>
                <a:latin typeface="Gill Sans MT" panose="020B0502020104020203" pitchFamily="34" charset="0"/>
              </a:rPr>
              <a:t>&lt;str:body&gt;</a:t>
            </a:r>
            <a:r>
              <a:rPr lang="en-US" dirty="0">
                <a:latin typeface="Gill Sans MT" panose="020B0502020104020203" pitchFamily="34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87D063-F8B2-488C-9354-A9B14852D0A1}"/>
              </a:ext>
            </a:extLst>
          </p:cNvPr>
          <p:cNvSpPr txBox="1"/>
          <p:nvPr/>
        </p:nvSpPr>
        <p:spPr>
          <a:xfrm>
            <a:off x="2629666" y="3853302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response = requests.</a:t>
            </a:r>
            <a:r>
              <a:rPr lang="en-US" dirty="0">
                <a:solidFill>
                  <a:srgbClr val="00B050"/>
                </a:solidFill>
                <a:latin typeface="Gill Sans MT" panose="020B0502020104020203" pitchFamily="34" charset="0"/>
              </a:rPr>
              <a:t>post</a:t>
            </a:r>
            <a:r>
              <a:rPr lang="en-US" dirty="0">
                <a:latin typeface="Gill Sans MT" panose="020B0502020104020203" pitchFamily="34" charset="0"/>
              </a:rPr>
              <a:t>(&lt;str:url&gt;,</a:t>
            </a:r>
            <a:r>
              <a:rPr lang="en-US" dirty="0">
                <a:solidFill>
                  <a:srgbClr val="7030A0"/>
                </a:solidFill>
                <a:latin typeface="Gill Sans MT" panose="020B0502020104020203" pitchFamily="34" charset="0"/>
              </a:rPr>
              <a:t>data</a:t>
            </a:r>
            <a:r>
              <a:rPr lang="en-US" dirty="0">
                <a:latin typeface="Gill Sans MT" panose="020B0502020104020203" pitchFamily="34" charset="0"/>
              </a:rPr>
              <a:t>=</a:t>
            </a:r>
            <a:r>
              <a:rPr lang="en-US" dirty="0">
                <a:solidFill>
                  <a:srgbClr val="00B0F0"/>
                </a:solidFill>
                <a:latin typeface="Gill Sans MT" panose="020B0502020104020203" pitchFamily="34" charset="0"/>
              </a:rPr>
              <a:t>&lt;dict:body&gt;</a:t>
            </a:r>
            <a:r>
              <a:rPr lang="en-US" dirty="0">
                <a:latin typeface="Gill Sans MT" panose="020B0502020104020203" pitchFamily="34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E86532-F0B6-4640-AC07-C82F9343D2F9}"/>
              </a:ext>
            </a:extLst>
          </p:cNvPr>
          <p:cNvSpPr txBox="1"/>
          <p:nvPr/>
        </p:nvSpPr>
        <p:spPr>
          <a:xfrm>
            <a:off x="1585958" y="4339155"/>
            <a:ext cx="161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Gill Sans MT" panose="020B0502020104020203" pitchFamily="34" charset="0"/>
              </a:rPr>
              <a:t>Session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8836A3-4D0D-4620-8746-34F15C33A319}"/>
              </a:ext>
            </a:extLst>
          </p:cNvPr>
          <p:cNvSpPr txBox="1"/>
          <p:nvPr/>
        </p:nvSpPr>
        <p:spPr>
          <a:xfrm>
            <a:off x="2629666" y="4667266"/>
            <a:ext cx="277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session = requests.</a:t>
            </a:r>
            <a:r>
              <a:rPr lang="en-US" dirty="0">
                <a:solidFill>
                  <a:srgbClr val="00B050"/>
                </a:solidFill>
                <a:latin typeface="Gill Sans MT" panose="020B0502020104020203" pitchFamily="34" charset="0"/>
              </a:rPr>
              <a:t>Session()</a:t>
            </a:r>
            <a:endParaRPr lang="en-US" dirty="0">
              <a:solidFill>
                <a:srgbClr val="00B0F0"/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23DF1E-3408-4217-BB50-B55373B9C235}"/>
              </a:ext>
            </a:extLst>
          </p:cNvPr>
          <p:cNvSpPr txBox="1"/>
          <p:nvPr/>
        </p:nvSpPr>
        <p:spPr>
          <a:xfrm>
            <a:off x="2629666" y="4979516"/>
            <a:ext cx="328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response = session.</a:t>
            </a:r>
            <a:r>
              <a:rPr lang="en-US" dirty="0">
                <a:solidFill>
                  <a:srgbClr val="00B050"/>
                </a:solidFill>
                <a:latin typeface="Gill Sans MT" panose="020B0502020104020203" pitchFamily="34" charset="0"/>
              </a:rPr>
              <a:t>get</a:t>
            </a:r>
            <a:r>
              <a:rPr lang="en-US" dirty="0">
                <a:latin typeface="Gill Sans MT" panose="020B0502020104020203" pitchFamily="34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Gill Sans MT" panose="020B0502020104020203" pitchFamily="34" charset="0"/>
              </a:rPr>
              <a:t>&lt;str:url&gt;</a:t>
            </a:r>
            <a:r>
              <a:rPr lang="en-US" dirty="0">
                <a:latin typeface="Gill Sans MT" panose="020B0502020104020203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DE9FCB-9BA0-4517-80CB-323812806822}"/>
              </a:ext>
            </a:extLst>
          </p:cNvPr>
          <p:cNvSpPr txBox="1"/>
          <p:nvPr/>
        </p:nvSpPr>
        <p:spPr>
          <a:xfrm>
            <a:off x="1615165" y="5250545"/>
            <a:ext cx="161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Gill Sans MT" panose="020B0502020104020203" pitchFamily="34" charset="0"/>
              </a:rPr>
              <a:t>Headers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F750D-A279-4F88-951F-AE2E7F8DA2E2}"/>
              </a:ext>
            </a:extLst>
          </p:cNvPr>
          <p:cNvSpPr txBox="1"/>
          <p:nvPr/>
        </p:nvSpPr>
        <p:spPr>
          <a:xfrm>
            <a:off x="2629666" y="5546094"/>
            <a:ext cx="494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response = requests.</a:t>
            </a:r>
            <a:r>
              <a:rPr lang="en-US" dirty="0">
                <a:solidFill>
                  <a:srgbClr val="00B050"/>
                </a:solidFill>
                <a:latin typeface="Gill Sans MT" panose="020B0502020104020203" pitchFamily="34" charset="0"/>
              </a:rPr>
              <a:t>get</a:t>
            </a:r>
            <a:r>
              <a:rPr lang="en-US" dirty="0">
                <a:latin typeface="Gill Sans MT" panose="020B0502020104020203" pitchFamily="34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Gill Sans MT" panose="020B0502020104020203" pitchFamily="34" charset="0"/>
              </a:rPr>
              <a:t>&lt;str:url&gt;</a:t>
            </a:r>
            <a:r>
              <a:rPr lang="en-US" dirty="0">
                <a:latin typeface="Gill Sans MT" panose="020B0502020104020203" pitchFamily="34" charset="0"/>
              </a:rPr>
              <a:t>,</a:t>
            </a:r>
            <a:r>
              <a:rPr lang="en-US" dirty="0">
                <a:solidFill>
                  <a:srgbClr val="7030A0"/>
                </a:solidFill>
                <a:latin typeface="Gill Sans MT" panose="020B0502020104020203" pitchFamily="34" charset="0"/>
              </a:rPr>
              <a:t>headers</a:t>
            </a:r>
            <a:r>
              <a:rPr lang="en-US" dirty="0">
                <a:latin typeface="Gill Sans MT" panose="020B0502020104020203" pitchFamily="34" charset="0"/>
              </a:rPr>
              <a:t>=</a:t>
            </a:r>
            <a:r>
              <a:rPr lang="en-US" dirty="0">
                <a:solidFill>
                  <a:srgbClr val="00B0F0"/>
                </a:solidFill>
                <a:latin typeface="Gill Sans MT" panose="020B0502020104020203" pitchFamily="34" charset="0"/>
              </a:rPr>
              <a:t>&lt;dict&gt;</a:t>
            </a:r>
            <a:r>
              <a:rPr lang="en-US" dirty="0">
                <a:latin typeface="Gill Sans MT" panose="020B0502020104020203" pitchFamily="34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F75B2D-E99C-4866-AAE8-78EF00C8D68F}"/>
              </a:ext>
            </a:extLst>
          </p:cNvPr>
          <p:cNvSpPr txBox="1"/>
          <p:nvPr/>
        </p:nvSpPr>
        <p:spPr>
          <a:xfrm>
            <a:off x="1615165" y="5800934"/>
            <a:ext cx="161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Gill Sans MT" panose="020B0502020104020203" pitchFamily="34" charset="0"/>
              </a:rPr>
              <a:t>Cookies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AFCD9D-FB2F-4EE3-8200-31A57E749F13}"/>
              </a:ext>
            </a:extLst>
          </p:cNvPr>
          <p:cNvSpPr txBox="1"/>
          <p:nvPr/>
        </p:nvSpPr>
        <p:spPr>
          <a:xfrm>
            <a:off x="2629666" y="6096483"/>
            <a:ext cx="492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response = requests.</a:t>
            </a:r>
            <a:r>
              <a:rPr lang="en-US" dirty="0">
                <a:solidFill>
                  <a:srgbClr val="00B050"/>
                </a:solidFill>
                <a:latin typeface="Gill Sans MT" panose="020B0502020104020203" pitchFamily="34" charset="0"/>
              </a:rPr>
              <a:t>get</a:t>
            </a:r>
            <a:r>
              <a:rPr lang="en-US" dirty="0">
                <a:latin typeface="Gill Sans MT" panose="020B0502020104020203" pitchFamily="34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Gill Sans MT" panose="020B0502020104020203" pitchFamily="34" charset="0"/>
              </a:rPr>
              <a:t>&lt;str:url&gt;</a:t>
            </a:r>
            <a:r>
              <a:rPr lang="en-US" dirty="0">
                <a:latin typeface="Gill Sans MT" panose="020B0502020104020203" pitchFamily="34" charset="0"/>
              </a:rPr>
              <a:t>,</a:t>
            </a:r>
            <a:r>
              <a:rPr lang="en-US" dirty="0">
                <a:solidFill>
                  <a:srgbClr val="7030A0"/>
                </a:solidFill>
                <a:latin typeface="Gill Sans MT" panose="020B0502020104020203" pitchFamily="34" charset="0"/>
              </a:rPr>
              <a:t>cookies</a:t>
            </a:r>
            <a:r>
              <a:rPr lang="en-US" dirty="0">
                <a:latin typeface="Gill Sans MT" panose="020B0502020104020203" pitchFamily="34" charset="0"/>
              </a:rPr>
              <a:t>=</a:t>
            </a:r>
            <a:r>
              <a:rPr lang="en-US" dirty="0">
                <a:solidFill>
                  <a:srgbClr val="00B0F0"/>
                </a:solidFill>
                <a:latin typeface="Gill Sans MT" panose="020B0502020104020203" pitchFamily="34" charset="0"/>
              </a:rPr>
              <a:t>&lt;dict&gt;</a:t>
            </a:r>
            <a:r>
              <a:rPr lang="en-US" dirty="0">
                <a:latin typeface="Gill Sans MT" panose="020B0502020104020203" pitchFamily="34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DC15BB-7263-450A-9798-A3B33BFC0697}"/>
              </a:ext>
            </a:extLst>
          </p:cNvPr>
          <p:cNvSpPr txBox="1"/>
          <p:nvPr/>
        </p:nvSpPr>
        <p:spPr>
          <a:xfrm>
            <a:off x="2629666" y="3189365"/>
            <a:ext cx="488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response = requests.</a:t>
            </a:r>
            <a:r>
              <a:rPr lang="en-US" dirty="0">
                <a:solidFill>
                  <a:srgbClr val="00B050"/>
                </a:solidFill>
                <a:latin typeface="Gill Sans MT" panose="020B0502020104020203" pitchFamily="34" charset="0"/>
              </a:rPr>
              <a:t>get</a:t>
            </a:r>
            <a:r>
              <a:rPr lang="en-US" dirty="0">
                <a:latin typeface="Gill Sans MT" panose="020B0502020104020203" pitchFamily="34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Gill Sans MT" panose="020B0502020104020203" pitchFamily="34" charset="0"/>
              </a:rPr>
              <a:t>&lt;str:url&gt;</a:t>
            </a:r>
            <a:r>
              <a:rPr lang="en-US" dirty="0">
                <a:latin typeface="Gill Sans MT" panose="020B0502020104020203" pitchFamily="34" charset="0"/>
              </a:rPr>
              <a:t>,</a:t>
            </a:r>
            <a:r>
              <a:rPr lang="en-US" dirty="0">
                <a:solidFill>
                  <a:srgbClr val="7030A0"/>
                </a:solidFill>
                <a:latin typeface="Gill Sans MT" panose="020B0502020104020203" pitchFamily="34" charset="0"/>
              </a:rPr>
              <a:t>params</a:t>
            </a:r>
            <a:r>
              <a:rPr lang="en-US" dirty="0">
                <a:latin typeface="Gill Sans MT" panose="020B0502020104020203" pitchFamily="34" charset="0"/>
              </a:rPr>
              <a:t>=</a:t>
            </a:r>
            <a:r>
              <a:rPr lang="en-US" dirty="0">
                <a:solidFill>
                  <a:srgbClr val="00B0F0"/>
                </a:solidFill>
                <a:latin typeface="Gill Sans MT" panose="020B0502020104020203" pitchFamily="34" charset="0"/>
              </a:rPr>
              <a:t>&lt;dict&gt;</a:t>
            </a:r>
            <a:r>
              <a:rPr lang="en-US" dirty="0">
                <a:latin typeface="Gill Sans MT" panose="020B05020201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4259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11CAA5-F96C-4114-AF29-1F61C096D6CB}"/>
              </a:ext>
            </a:extLst>
          </p:cNvPr>
          <p:cNvSpPr txBox="1"/>
          <p:nvPr/>
        </p:nvSpPr>
        <p:spPr>
          <a:xfrm>
            <a:off x="729762" y="369167"/>
            <a:ext cx="184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Gill Sans MT" panose="020B0502020104020203" pitchFamily="34" charset="0"/>
              </a:rPr>
              <a:t>Response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3C31C-B5B6-4A2B-9DE6-EA4B76905902}"/>
              </a:ext>
            </a:extLst>
          </p:cNvPr>
          <p:cNvSpPr txBox="1"/>
          <p:nvPr/>
        </p:nvSpPr>
        <p:spPr>
          <a:xfrm>
            <a:off x="1503485" y="1248508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Status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A7D8F-2BEA-434F-832F-DB6727EC727B}"/>
              </a:ext>
            </a:extLst>
          </p:cNvPr>
          <p:cNvSpPr txBox="1"/>
          <p:nvPr/>
        </p:nvSpPr>
        <p:spPr>
          <a:xfrm>
            <a:off x="1503485" y="2059564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Headers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8C7329-8B20-40DA-94F8-EE629F642CCC}"/>
              </a:ext>
            </a:extLst>
          </p:cNvPr>
          <p:cNvSpPr txBox="1"/>
          <p:nvPr/>
        </p:nvSpPr>
        <p:spPr>
          <a:xfrm>
            <a:off x="1516309" y="2870620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Cookies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C7B023-530D-4FAC-9902-D7AF524467A9}"/>
              </a:ext>
            </a:extLst>
          </p:cNvPr>
          <p:cNvSpPr txBox="1"/>
          <p:nvPr/>
        </p:nvSpPr>
        <p:spPr>
          <a:xfrm>
            <a:off x="1512277" y="367811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Binary 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679ED-1416-4CDA-A1DC-75D1490E3E6E}"/>
              </a:ext>
            </a:extLst>
          </p:cNvPr>
          <p:cNvSpPr txBox="1"/>
          <p:nvPr/>
        </p:nvSpPr>
        <p:spPr>
          <a:xfrm>
            <a:off x="1512277" y="4449722"/>
            <a:ext cx="174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Text Content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A3204-F697-47BB-90BC-46D312A66A0C}"/>
              </a:ext>
            </a:extLst>
          </p:cNvPr>
          <p:cNvSpPr txBox="1"/>
          <p:nvPr/>
        </p:nvSpPr>
        <p:spPr>
          <a:xfrm>
            <a:off x="1512277" y="5100393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Json Content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3173F5-1C01-4DA9-A065-53D4174D0577}"/>
              </a:ext>
            </a:extLst>
          </p:cNvPr>
          <p:cNvSpPr txBox="1"/>
          <p:nvPr/>
        </p:nvSpPr>
        <p:spPr>
          <a:xfrm>
            <a:off x="2142442" y="1639904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response.</a:t>
            </a:r>
            <a:r>
              <a:rPr lang="en-US" dirty="0">
                <a:solidFill>
                  <a:srgbClr val="00B050"/>
                </a:solidFill>
                <a:latin typeface="Gill Sans MT" panose="020B0502020104020203" pitchFamily="34" charset="0"/>
              </a:rPr>
              <a:t>status_code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7A6CA9-E5C1-4ABD-9EBB-ED45787887D2}"/>
              </a:ext>
            </a:extLst>
          </p:cNvPr>
          <p:cNvSpPr txBox="1"/>
          <p:nvPr/>
        </p:nvSpPr>
        <p:spPr>
          <a:xfrm>
            <a:off x="2142442" y="2416872"/>
            <a:ext cx="305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response.</a:t>
            </a:r>
            <a:r>
              <a:rPr lang="en-US" dirty="0">
                <a:solidFill>
                  <a:srgbClr val="00B050"/>
                </a:solidFill>
                <a:latin typeface="Gill Sans MT" panose="020B0502020104020203" pitchFamily="34" charset="0"/>
              </a:rPr>
              <a:t>headers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Gill Sans MT" panose="020B0502020104020203" pitchFamily="34" charset="0"/>
              </a:rPr>
              <a:t>[</a:t>
            </a:r>
            <a:r>
              <a:rPr lang="en-US" dirty="0">
                <a:solidFill>
                  <a:srgbClr val="00B0F0"/>
                </a:solidFill>
                <a:latin typeface="Gill Sans MT" panose="020B0502020104020203" pitchFamily="34" charset="0"/>
              </a:rPr>
              <a:t>&lt;str:name&gt;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Gill Sans MT" panose="020B0502020104020203" pitchFamily="34" charset="0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435C3C-83D2-46B7-8A3D-C30A01FB2AA9}"/>
              </a:ext>
            </a:extLst>
          </p:cNvPr>
          <p:cNvSpPr txBox="1"/>
          <p:nvPr/>
        </p:nvSpPr>
        <p:spPr>
          <a:xfrm>
            <a:off x="2142442" y="3224369"/>
            <a:ext cx="303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response.</a:t>
            </a:r>
            <a:r>
              <a:rPr lang="en-US" dirty="0">
                <a:solidFill>
                  <a:srgbClr val="00B050"/>
                </a:solidFill>
                <a:latin typeface="Gill Sans MT" panose="020B0502020104020203" pitchFamily="34" charset="0"/>
              </a:rPr>
              <a:t>cookies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Gill Sans MT" panose="020B0502020104020203" pitchFamily="34" charset="0"/>
              </a:rPr>
              <a:t>[</a:t>
            </a:r>
            <a:r>
              <a:rPr lang="en-US" dirty="0">
                <a:solidFill>
                  <a:srgbClr val="00B0F0"/>
                </a:solidFill>
                <a:latin typeface="Gill Sans MT" panose="020B0502020104020203" pitchFamily="34" charset="0"/>
              </a:rPr>
              <a:t>&lt;str:name&gt;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Gill Sans MT" panose="020B0502020104020203" pitchFamily="34" charset="0"/>
              </a:rPr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995F21-E4D3-4AE6-8BBD-2786BBE70CFA}"/>
              </a:ext>
            </a:extLst>
          </p:cNvPr>
          <p:cNvSpPr txBox="1"/>
          <p:nvPr/>
        </p:nvSpPr>
        <p:spPr>
          <a:xfrm>
            <a:off x="2111080" y="4018548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response.</a:t>
            </a:r>
            <a:r>
              <a:rPr lang="en-US" dirty="0">
                <a:solidFill>
                  <a:srgbClr val="00B050"/>
                </a:solidFill>
                <a:latin typeface="Gill Sans MT" panose="020B0502020104020203" pitchFamily="34" charset="0"/>
              </a:rPr>
              <a:t>content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4EC092-741D-46CC-A3DE-8B24DE6CB649}"/>
              </a:ext>
            </a:extLst>
          </p:cNvPr>
          <p:cNvSpPr txBox="1"/>
          <p:nvPr/>
        </p:nvSpPr>
        <p:spPr>
          <a:xfrm>
            <a:off x="2147023" y="4669219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response.</a:t>
            </a:r>
            <a:r>
              <a:rPr lang="en-US" dirty="0">
                <a:solidFill>
                  <a:srgbClr val="00B050"/>
                </a:solidFill>
                <a:latin typeface="Gill Sans MT" panose="020B0502020104020203" pitchFamily="34" charset="0"/>
              </a:rPr>
              <a:t>text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4197A2-B929-43A0-A9DC-15F9CE6459CA}"/>
              </a:ext>
            </a:extLst>
          </p:cNvPr>
          <p:cNvSpPr txBox="1"/>
          <p:nvPr/>
        </p:nvSpPr>
        <p:spPr>
          <a:xfrm>
            <a:off x="2120646" y="5454319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response.</a:t>
            </a:r>
            <a:r>
              <a:rPr lang="en-US" dirty="0">
                <a:solidFill>
                  <a:srgbClr val="00B050"/>
                </a:solidFill>
                <a:latin typeface="Gill Sans MT" panose="020B0502020104020203" pitchFamily="34" charset="0"/>
              </a:rPr>
              <a:t>json()</a:t>
            </a:r>
          </a:p>
        </p:txBody>
      </p:sp>
    </p:spTree>
    <p:extLst>
      <p:ext uri="{BB962C8B-B14F-4D97-AF65-F5344CB8AC3E}">
        <p14:creationId xmlns:p14="http://schemas.microsoft.com/office/powerpoint/2010/main" val="708114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42DCD3-221C-427A-AD49-480504F88A4E}"/>
              </a:ext>
            </a:extLst>
          </p:cNvPr>
          <p:cNvSpPr txBox="1"/>
          <p:nvPr/>
        </p:nvSpPr>
        <p:spPr>
          <a:xfrm>
            <a:off x="4044461" y="175846"/>
            <a:ext cx="3297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  <a:latin typeface="Gill Sans MT" panose="020B0502020104020203" pitchFamily="34" charset="0"/>
              </a:rPr>
              <a:t>HTML Parsing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B1406-B071-43D9-B74F-2A07B987EEF1}"/>
              </a:ext>
            </a:extLst>
          </p:cNvPr>
          <p:cNvSpPr txBox="1"/>
          <p:nvPr/>
        </p:nvSpPr>
        <p:spPr>
          <a:xfrm>
            <a:off x="483578" y="883732"/>
            <a:ext cx="1494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Gill Sans MT" panose="020B0502020104020203" pitchFamily="34" charset="0"/>
              </a:rPr>
              <a:t>Regex ?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41407F5-61BB-4BD7-8C6B-FF49697A5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66" y="1468507"/>
            <a:ext cx="8267700" cy="2476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B405C1-48AB-4B74-B19C-863902AE8377}"/>
              </a:ext>
            </a:extLst>
          </p:cNvPr>
          <p:cNvSpPr txBox="1"/>
          <p:nvPr/>
        </p:nvSpPr>
        <p:spPr>
          <a:xfrm>
            <a:off x="6031523" y="1820008"/>
            <a:ext cx="3280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</a:rPr>
              <a:t>DON’T DO THIS 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03FD9-868E-46EB-80EC-28AD6F12AE07}"/>
              </a:ext>
            </a:extLst>
          </p:cNvPr>
          <p:cNvSpPr txBox="1"/>
          <p:nvPr/>
        </p:nvSpPr>
        <p:spPr>
          <a:xfrm>
            <a:off x="483578" y="4068117"/>
            <a:ext cx="31406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 works.. But ? </a:t>
            </a:r>
          </a:p>
          <a:p>
            <a:r>
              <a:rPr lang="en-US" dirty="0"/>
              <a:t>There are 3 problems (at least)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C45DAC-DE55-4633-A20B-287104E67640}"/>
              </a:ext>
            </a:extLst>
          </p:cNvPr>
          <p:cNvSpPr txBox="1"/>
          <p:nvPr/>
        </p:nvSpPr>
        <p:spPr>
          <a:xfrm>
            <a:off x="650631" y="4806781"/>
            <a:ext cx="97588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Fragile 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Easy to break even with slight HTML changes (like newlines, order of attributes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Hard to maintain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–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Regex based scrapers are good Only when they’re used in write-only 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Improper HTML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&amp;</a:t>
            </a:r>
            <a:r>
              <a:rPr lang="en-US" dirty="0">
                <a:solidFill>
                  <a:srgbClr val="FF0000"/>
                </a:solidFill>
              </a:rPr>
              <a:t> encoding handling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1F6C7C-5E9B-43D2-8A40-B6D28F432084}"/>
              </a:ext>
            </a:extLst>
          </p:cNvPr>
          <p:cNvSpPr txBox="1"/>
          <p:nvPr/>
        </p:nvSpPr>
        <p:spPr>
          <a:xfrm>
            <a:off x="4835769" y="3945007"/>
            <a:ext cx="37320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by author (made using </a:t>
            </a:r>
            <a:r>
              <a:rPr lang="en-US" sz="1400" dirty="0">
                <a:hlinkClick r:id="rId3"/>
              </a:rPr>
              <a:t>carbon.now.sh</a:t>
            </a:r>
            <a:r>
              <a:rPr lang="en-US" sz="1400" dirty="0"/>
              <a:t>)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8467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78C4D1-5E0B-4C3A-9CF1-257AA4C89DBF}"/>
              </a:ext>
            </a:extLst>
          </p:cNvPr>
          <p:cNvSpPr txBox="1"/>
          <p:nvPr/>
        </p:nvSpPr>
        <p:spPr>
          <a:xfrm>
            <a:off x="4044461" y="175846"/>
            <a:ext cx="3297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00B0F0"/>
                </a:solidFill>
                <a:latin typeface="Gill Sans MT" panose="020B0502020104020203" pitchFamily="34" charset="0"/>
              </a:rPr>
              <a:t>HTML Parsing</a:t>
            </a:r>
            <a:endParaRPr lang="en-US" sz="4000" dirty="0">
              <a:solidFill>
                <a:srgbClr val="00B0F0"/>
              </a:solidFill>
              <a:latin typeface="Gill Sans MT" panose="020B0502020104020203" pitchFamily="34" charset="0"/>
            </a:endParaRPr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4457A6C-4087-4E25-8D70-9311E0E61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187" y="883732"/>
            <a:ext cx="5700133" cy="589963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82A9D04-D63A-4CE0-AD1D-4E4B53B22FD1}"/>
              </a:ext>
            </a:extLst>
          </p:cNvPr>
          <p:cNvSpPr txBox="1"/>
          <p:nvPr/>
        </p:nvSpPr>
        <p:spPr>
          <a:xfrm>
            <a:off x="250772" y="3371885"/>
            <a:ext cx="596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ill Sans MT" panose="020B0502020104020203" pitchFamily="34" charset="0"/>
              </a:rPr>
              <a:t>&lt;p lang=“en-us”&gt; Element Content &lt;/p&gt;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F36F8C-8CC5-4CD0-BCCD-212B171D288C}"/>
              </a:ext>
            </a:extLst>
          </p:cNvPr>
          <p:cNvSpPr/>
          <p:nvPr/>
        </p:nvSpPr>
        <p:spPr>
          <a:xfrm>
            <a:off x="127679" y="4607169"/>
            <a:ext cx="1490105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Opening Tag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906C57D-E80C-4AF6-A113-3BE83C811EC0}"/>
              </a:ext>
            </a:extLst>
          </p:cNvPr>
          <p:cNvCxnSpPr>
            <a:cxnSpLocks/>
          </p:cNvCxnSpPr>
          <p:nvPr/>
        </p:nvCxnSpPr>
        <p:spPr>
          <a:xfrm flipV="1">
            <a:off x="250772" y="3833550"/>
            <a:ext cx="303143" cy="67690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9749F8B-F897-4A12-B23B-4AC6A259363D}"/>
              </a:ext>
            </a:extLst>
          </p:cNvPr>
          <p:cNvSpPr/>
          <p:nvPr/>
        </p:nvSpPr>
        <p:spPr>
          <a:xfrm>
            <a:off x="4801534" y="4618892"/>
            <a:ext cx="1490105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Closing Tag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044F28B-A85F-4F72-ABAC-52829B5B777B}"/>
              </a:ext>
            </a:extLst>
          </p:cNvPr>
          <p:cNvCxnSpPr>
            <a:cxnSpLocks/>
          </p:cNvCxnSpPr>
          <p:nvPr/>
        </p:nvCxnSpPr>
        <p:spPr>
          <a:xfrm flipH="1" flipV="1">
            <a:off x="5827814" y="3881907"/>
            <a:ext cx="268188" cy="62854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B4FC509-6BB0-45FB-90FC-F9441987FB03}"/>
              </a:ext>
            </a:extLst>
          </p:cNvPr>
          <p:cNvSpPr/>
          <p:nvPr/>
        </p:nvSpPr>
        <p:spPr>
          <a:xfrm>
            <a:off x="397947" y="2723573"/>
            <a:ext cx="1490105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Attribute name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6D25356-A44C-4122-A67E-01BA45DB808F}"/>
              </a:ext>
            </a:extLst>
          </p:cNvPr>
          <p:cNvCxnSpPr>
            <a:cxnSpLocks/>
          </p:cNvCxnSpPr>
          <p:nvPr/>
        </p:nvCxnSpPr>
        <p:spPr>
          <a:xfrm flipH="1">
            <a:off x="1055077" y="3070870"/>
            <a:ext cx="87923" cy="44605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302B471-A058-4301-9810-EF76E67EB504}"/>
              </a:ext>
            </a:extLst>
          </p:cNvPr>
          <p:cNvSpPr/>
          <p:nvPr/>
        </p:nvSpPr>
        <p:spPr>
          <a:xfrm>
            <a:off x="2006557" y="2723573"/>
            <a:ext cx="1490105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Attribute value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86D2C6-AA7D-48A6-9AB7-715938D79D42}"/>
              </a:ext>
            </a:extLst>
          </p:cNvPr>
          <p:cNvCxnSpPr>
            <a:cxnSpLocks/>
          </p:cNvCxnSpPr>
          <p:nvPr/>
        </p:nvCxnSpPr>
        <p:spPr>
          <a:xfrm flipH="1">
            <a:off x="2189285" y="3070870"/>
            <a:ext cx="419185" cy="35813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2A2525D-61E6-4107-A600-DDF5CDFC2780}"/>
              </a:ext>
            </a:extLst>
          </p:cNvPr>
          <p:cNvSpPr/>
          <p:nvPr/>
        </p:nvSpPr>
        <p:spPr>
          <a:xfrm>
            <a:off x="2608470" y="4768361"/>
            <a:ext cx="1145123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6D4A73-3474-410D-8600-DFE8B4C1D586}"/>
              </a:ext>
            </a:extLst>
          </p:cNvPr>
          <p:cNvCxnSpPr>
            <a:cxnSpLocks/>
          </p:cNvCxnSpPr>
          <p:nvPr/>
        </p:nvCxnSpPr>
        <p:spPr>
          <a:xfrm flipV="1">
            <a:off x="2669931" y="3881907"/>
            <a:ext cx="237392" cy="736985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E063744-B87D-4102-B628-B8E2D905C954}"/>
              </a:ext>
            </a:extLst>
          </p:cNvPr>
          <p:cNvCxnSpPr>
            <a:cxnSpLocks/>
          </p:cNvCxnSpPr>
          <p:nvPr/>
        </p:nvCxnSpPr>
        <p:spPr>
          <a:xfrm flipV="1">
            <a:off x="3733800" y="3833550"/>
            <a:ext cx="1417770" cy="81909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567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878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896DBB-F916-4A8C-8F4A-C03E8B3C6A0A}"/>
              </a:ext>
            </a:extLst>
          </p:cNvPr>
          <p:cNvSpPr/>
          <p:nvPr/>
        </p:nvSpPr>
        <p:spPr>
          <a:xfrm>
            <a:off x="4057354" y="364812"/>
            <a:ext cx="36904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Who am I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106F8B-B32A-4E4B-8AC0-6448C63C5467}"/>
              </a:ext>
            </a:extLst>
          </p:cNvPr>
          <p:cNvSpPr txBox="1"/>
          <p:nvPr/>
        </p:nvSpPr>
        <p:spPr>
          <a:xfrm>
            <a:off x="1055077" y="1934308"/>
            <a:ext cx="362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Nova" panose="020B0604020202020204" pitchFamily="34" charset="0"/>
              </a:rPr>
              <a:t>Khalid Mohamed </a:t>
            </a:r>
            <a:r>
              <a:rPr lang="en-US" sz="2400" dirty="0" err="1">
                <a:latin typeface="Gill Sans Nova" panose="020B0604020202020204" pitchFamily="34" charset="0"/>
              </a:rPr>
              <a:t>Elboray</a:t>
            </a:r>
            <a:endParaRPr lang="en-US" sz="2400" dirty="0">
              <a:latin typeface="Gill Sans Nov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5657C-FA75-4DF2-B53B-BA1989719764}"/>
              </a:ext>
            </a:extLst>
          </p:cNvPr>
          <p:cNvSpPr txBox="1"/>
          <p:nvPr/>
        </p:nvSpPr>
        <p:spPr>
          <a:xfrm>
            <a:off x="1055077" y="2395973"/>
            <a:ext cx="2874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Nova" panose="020B0604020202020204" pitchFamily="34" charset="0"/>
              </a:rPr>
              <a:t>Backend Developer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24E67-880C-48D5-BE5B-8FCDAA011E9D}"/>
              </a:ext>
            </a:extLst>
          </p:cNvPr>
          <p:cNvSpPr txBox="1"/>
          <p:nvPr/>
        </p:nvSpPr>
        <p:spPr>
          <a:xfrm>
            <a:off x="2243396" y="2967335"/>
            <a:ext cx="2531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Gill Sans Nova" panose="020B0604020202020204" pitchFamily="34" charset="0"/>
              </a:rPr>
              <a:t>Perl</a:t>
            </a:r>
            <a:r>
              <a:rPr lang="en-US" sz="2400" dirty="0">
                <a:latin typeface="Gill Sans Nova" panose="020B0604020202020204" pitchFamily="34" charset="0"/>
              </a:rPr>
              <a:t> - </a:t>
            </a:r>
            <a:r>
              <a:rPr lang="en-US" sz="2400" dirty="0" err="1">
                <a:latin typeface="Gill Sans Nova" panose="020B0604020202020204" pitchFamily="34" charset="0"/>
              </a:rPr>
              <a:t>Mojolicious</a:t>
            </a:r>
            <a:endParaRPr lang="en-US" sz="2400" dirty="0">
              <a:latin typeface="Gill Sans Nova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076E16-AE1E-432B-B125-2A7678638343}"/>
              </a:ext>
            </a:extLst>
          </p:cNvPr>
          <p:cNvSpPr txBox="1"/>
          <p:nvPr/>
        </p:nvSpPr>
        <p:spPr>
          <a:xfrm>
            <a:off x="2243396" y="3429000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Gill Sans Nova" panose="020B0604020202020204" pitchFamily="34" charset="0"/>
              </a:rPr>
              <a:t>Python</a:t>
            </a:r>
            <a:r>
              <a:rPr lang="en-US" sz="2400" dirty="0">
                <a:latin typeface="Gill Sans Nova" panose="020B0604020202020204" pitchFamily="34" charset="0"/>
              </a:rPr>
              <a:t> - Django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C9E31-5358-40CF-9BF3-29DB43F1E309}"/>
              </a:ext>
            </a:extLst>
          </p:cNvPr>
          <p:cNvSpPr txBox="1"/>
          <p:nvPr/>
        </p:nvSpPr>
        <p:spPr>
          <a:xfrm>
            <a:off x="1055077" y="4536831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@khaildelboray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F9E5BE-C51B-4E5B-B6D8-828EF80A47C5}"/>
              </a:ext>
            </a:extLst>
          </p:cNvPr>
          <p:cNvSpPr txBox="1"/>
          <p:nvPr/>
        </p:nvSpPr>
        <p:spPr>
          <a:xfrm>
            <a:off x="2243396" y="3890500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any thing does the job</a:t>
            </a:r>
          </a:p>
        </p:txBody>
      </p:sp>
    </p:spTree>
    <p:extLst>
      <p:ext uri="{BB962C8B-B14F-4D97-AF65-F5344CB8AC3E}">
        <p14:creationId xmlns:p14="http://schemas.microsoft.com/office/powerpoint/2010/main" val="149633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EDACC4-211C-42F5-9879-CA88FC376BA8}"/>
              </a:ext>
            </a:extLst>
          </p:cNvPr>
          <p:cNvSpPr txBox="1"/>
          <p:nvPr/>
        </p:nvSpPr>
        <p:spPr>
          <a:xfrm>
            <a:off x="3334803" y="219808"/>
            <a:ext cx="5522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ill Sans Nova" panose="020B0604020202020204" pitchFamily="34" charset="0"/>
              </a:rPr>
              <a:t>What is web-scraping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7DD675-7FD3-4417-954C-FD51E499AFD1}"/>
              </a:ext>
            </a:extLst>
          </p:cNvPr>
          <p:cNvSpPr txBox="1"/>
          <p:nvPr/>
        </p:nvSpPr>
        <p:spPr>
          <a:xfrm>
            <a:off x="449726" y="1188222"/>
            <a:ext cx="7950446" cy="830997"/>
          </a:xfrm>
          <a:prstGeom prst="rect">
            <a:avLst/>
          </a:prstGeom>
          <a:noFill/>
        </p:spPr>
        <p:txBody>
          <a:bodyPr wrap="none" numCol="1" rtlCol="0" anchor="ctr">
            <a:spAutoFit/>
          </a:bodyPr>
          <a:lstStyle/>
          <a:p>
            <a:r>
              <a:rPr lang="en-US" sz="2400" b="0" i="0" dirty="0">
                <a:effectLst/>
                <a:latin typeface="Arial" panose="020B0604020202020204" pitchFamily="34" charset="0"/>
              </a:rPr>
              <a:t>Web scraping is the process of automatically mining data</a:t>
            </a:r>
          </a:p>
          <a:p>
            <a:r>
              <a:rPr lang="en-US" sz="2400" b="0" i="0" dirty="0">
                <a:effectLst/>
                <a:latin typeface="Arial" panose="020B0604020202020204" pitchFamily="34" charset="0"/>
              </a:rPr>
              <a:t> or collecting information from the World Wide Web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4CB61-8483-4216-9113-7214F106C12D}"/>
              </a:ext>
            </a:extLst>
          </p:cNvPr>
          <p:cNvSpPr txBox="1"/>
          <p:nvPr/>
        </p:nvSpPr>
        <p:spPr>
          <a:xfrm>
            <a:off x="449726" y="2341302"/>
            <a:ext cx="2150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dirty="0">
                <a:solidFill>
                  <a:srgbClr val="00B0F0"/>
                </a:solidFill>
                <a:effectLst/>
                <a:latin typeface="Candara" panose="020E0502030303020204" pitchFamily="34" charset="0"/>
              </a:rPr>
              <a:t>Techniques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FBCAB4-6D51-45BF-93F0-FFB27C01CC9B}"/>
              </a:ext>
            </a:extLst>
          </p:cNvPr>
          <p:cNvSpPr txBox="1"/>
          <p:nvPr/>
        </p:nvSpPr>
        <p:spPr>
          <a:xfrm>
            <a:off x="986118" y="3059668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al" panose="020B0604020202020204" pitchFamily="34" charset="0"/>
              </a:rPr>
              <a:t>Human copy-and-paste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7864CE-BDD2-44E2-AEFF-2B1BB9F9BEBB}"/>
              </a:ext>
            </a:extLst>
          </p:cNvPr>
          <p:cNvSpPr txBox="1"/>
          <p:nvPr/>
        </p:nvSpPr>
        <p:spPr>
          <a:xfrm>
            <a:off x="986118" y="3562591"/>
            <a:ext cx="286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al" panose="020B0604020202020204" pitchFamily="34" charset="0"/>
              </a:rPr>
              <a:t>Text pattern matching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2085AA-7C6E-42CF-BFC7-81D439F52FC5}"/>
              </a:ext>
            </a:extLst>
          </p:cNvPr>
          <p:cNvSpPr txBox="1"/>
          <p:nvPr/>
        </p:nvSpPr>
        <p:spPr>
          <a:xfrm>
            <a:off x="986118" y="4065514"/>
            <a:ext cx="262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al" panose="020B0604020202020204" pitchFamily="34" charset="0"/>
              </a:rPr>
              <a:t>HTTP programming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FF58D-7D01-4C6E-86DB-9ED2571D754F}"/>
              </a:ext>
            </a:extLst>
          </p:cNvPr>
          <p:cNvSpPr txBox="1"/>
          <p:nvPr/>
        </p:nvSpPr>
        <p:spPr>
          <a:xfrm>
            <a:off x="986118" y="4568437"/>
            <a:ext cx="200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al" panose="020B0604020202020204" pitchFamily="34" charset="0"/>
              </a:rPr>
              <a:t>HTML parsing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03F56-D6B6-4DC4-B352-99942A19DDC4}"/>
              </a:ext>
            </a:extLst>
          </p:cNvPr>
          <p:cNvSpPr txBox="1"/>
          <p:nvPr/>
        </p:nvSpPr>
        <p:spPr>
          <a:xfrm>
            <a:off x="986118" y="5071360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al" panose="020B0604020202020204" pitchFamily="34" charset="0"/>
              </a:rPr>
              <a:t>DOM parsing</a:t>
            </a:r>
          </a:p>
        </p:txBody>
      </p:sp>
    </p:spTree>
    <p:extLst>
      <p:ext uri="{BB962C8B-B14F-4D97-AF65-F5344CB8AC3E}">
        <p14:creationId xmlns:p14="http://schemas.microsoft.com/office/powerpoint/2010/main" val="76874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BE3DDB-ABE1-410B-9E17-08EE7001C6DB}"/>
              </a:ext>
            </a:extLst>
          </p:cNvPr>
          <p:cNvSpPr txBox="1"/>
          <p:nvPr/>
        </p:nvSpPr>
        <p:spPr>
          <a:xfrm>
            <a:off x="3460376" y="206189"/>
            <a:ext cx="5271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dirty="0">
                <a:solidFill>
                  <a:srgbClr val="00B0F0"/>
                </a:solidFill>
                <a:effectLst/>
                <a:latin typeface="Gill Sans Nova" panose="020B0604020202020204" pitchFamily="34" charset="0"/>
              </a:rPr>
              <a:t>Human copy-and-paste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0FAAB-7376-4E6B-B0FD-277F3286F553}"/>
              </a:ext>
            </a:extLst>
          </p:cNvPr>
          <p:cNvSpPr txBox="1"/>
          <p:nvPr/>
        </p:nvSpPr>
        <p:spPr>
          <a:xfrm>
            <a:off x="513975" y="1049661"/>
            <a:ext cx="104707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The simplest form of web scraping is manually copying and pasting data from a web page into a text file or spreadsheet. Sometimes even the best web-scraping technology cannot replace a human's manual examination and copy-and-paste, and sometimes this may be the only workable solution when the websites for scraping explicitly set up barriers to prevent machine automation.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AA4E425-1307-4287-B2B5-3E3238234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027768"/>
              </p:ext>
            </p:extLst>
          </p:nvPr>
        </p:nvGraphicFramePr>
        <p:xfrm>
          <a:off x="1529974" y="2987735"/>
          <a:ext cx="8438778" cy="167391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19389">
                  <a:extLst>
                    <a:ext uri="{9D8B030D-6E8A-4147-A177-3AD203B41FA5}">
                      <a16:colId xmlns:a16="http://schemas.microsoft.com/office/drawing/2014/main" val="1017899004"/>
                    </a:ext>
                  </a:extLst>
                </a:gridCol>
                <a:gridCol w="4219389">
                  <a:extLst>
                    <a:ext uri="{9D8B030D-6E8A-4147-A177-3AD203B41FA5}">
                      <a16:colId xmlns:a16="http://schemas.microsoft.com/office/drawing/2014/main" val="1060733051"/>
                    </a:ext>
                  </a:extLst>
                </a:gridCol>
              </a:tblGrid>
              <a:tr h="5579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185586"/>
                  </a:ext>
                </a:extLst>
              </a:tr>
              <a:tr h="5579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Nova" panose="020B0604020202020204" pitchFamily="34" charset="0"/>
                        </a:rPr>
                        <a:t>Accurate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Nova" panose="020B0604020202020204" pitchFamily="34" charset="0"/>
                        </a:rPr>
                        <a:t>Expensive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52524"/>
                  </a:ext>
                </a:extLst>
              </a:tr>
              <a:tr h="5579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Nova" panose="020B0604020202020204" pitchFamily="34" charset="0"/>
                        </a:rPr>
                        <a:t>No barriers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Nova" panose="020B0604020202020204" pitchFamily="34" charset="0"/>
                        </a:rPr>
                        <a:t>Long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804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37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994F39-4F19-4CF7-94B2-85FD81557F23}"/>
              </a:ext>
            </a:extLst>
          </p:cNvPr>
          <p:cNvSpPr txBox="1"/>
          <p:nvPr/>
        </p:nvSpPr>
        <p:spPr>
          <a:xfrm>
            <a:off x="3819370" y="197224"/>
            <a:ext cx="4553259" cy="606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dirty="0">
                <a:solidFill>
                  <a:srgbClr val="00B0F0"/>
                </a:solidFill>
                <a:effectLst/>
                <a:latin typeface="Gill Sans Nova" panose="020B0604020202020204" pitchFamily="34" charset="0"/>
              </a:rPr>
              <a:t>Text pattern matching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7A63D-E492-4BF2-8ECB-4CA27B9162B2}"/>
              </a:ext>
            </a:extLst>
          </p:cNvPr>
          <p:cNvSpPr txBox="1"/>
          <p:nvPr/>
        </p:nvSpPr>
        <p:spPr>
          <a:xfrm>
            <a:off x="763120" y="986118"/>
            <a:ext cx="106657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A simple yet powerful approach to extract information from web pages can be based on the UNIX commands (grep, sort, cut etc.…) or </a:t>
            </a:r>
            <a:r>
              <a:rPr lang="en-US" sz="2400" b="1" i="0" u="none" strike="noStrike" dirty="0">
                <a:solidFill>
                  <a:srgbClr val="00B0F0"/>
                </a:solidFill>
                <a:effectLst/>
                <a:latin typeface="Arial" panose="020B0604020202020204" pitchFamily="34" charset="0"/>
                <a:hlinkClick r:id="rId2" tooltip="Regular express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regular expression</a:t>
            </a:r>
            <a:r>
              <a:rPr lang="en-US" sz="24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-matching facilities of programming languages (for instance </a:t>
            </a:r>
            <a:r>
              <a:rPr lang="en-US" sz="2400" b="1" i="0" u="none" strike="noStrike" dirty="0">
                <a:solidFill>
                  <a:srgbClr val="00B0F0"/>
                </a:solidFill>
                <a:effectLst/>
                <a:latin typeface="Arial" panose="020B0604020202020204" pitchFamily="34" charset="0"/>
                <a:hlinkClick r:id="rId3" tooltip="Per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Perl</a:t>
            </a:r>
            <a:r>
              <a:rPr lang="en-US" sz="24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sz="2400" b="1" i="0" u="none" strike="noStrike" dirty="0">
                <a:solidFill>
                  <a:srgbClr val="00B0F0"/>
                </a:solidFill>
                <a:effectLst/>
                <a:latin typeface="Arial" panose="020B0604020202020204" pitchFamily="34" charset="0"/>
                <a:hlinkClick r:id="rId4" tooltip="Python (programming languag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en-US" sz="24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br>
              <a:rPr lang="en-US" sz="2400" b="1" dirty="0">
                <a:solidFill>
                  <a:schemeClr val="tx1">
                    <a:lumMod val="95000"/>
                  </a:schemeClr>
                </a:solidFill>
              </a:rPr>
            </a:br>
            <a:endParaRPr lang="en-US" sz="24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67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0E9C9D-A8CC-49FB-88A6-EEEE3B91511C}"/>
              </a:ext>
            </a:extLst>
          </p:cNvPr>
          <p:cNvSpPr txBox="1"/>
          <p:nvPr/>
        </p:nvSpPr>
        <p:spPr>
          <a:xfrm>
            <a:off x="4055085" y="136212"/>
            <a:ext cx="408182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0B0F0"/>
                </a:solidFill>
                <a:effectLst/>
                <a:latin typeface="Gill Sans Nova" panose="020B0604020202020204" pitchFamily="34" charset="0"/>
              </a:rPr>
              <a:t>HTTP programming</a:t>
            </a:r>
            <a:br>
              <a:rPr lang="en-US" sz="3200" dirty="0">
                <a:solidFill>
                  <a:srgbClr val="00B0F0"/>
                </a:solidFill>
                <a:latin typeface="Gill Sans Nova" panose="020B0604020202020204" pitchFamily="34" charset="0"/>
              </a:rPr>
            </a:br>
            <a:endParaRPr lang="en-US" sz="3200" dirty="0">
              <a:solidFill>
                <a:srgbClr val="00B0F0"/>
              </a:solidFill>
              <a:latin typeface="Gill Sans Nov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E87269-7022-4B0C-BA7B-B72477A5B755}"/>
              </a:ext>
            </a:extLst>
          </p:cNvPr>
          <p:cNvSpPr txBox="1"/>
          <p:nvPr/>
        </p:nvSpPr>
        <p:spPr>
          <a:xfrm>
            <a:off x="961292" y="1125415"/>
            <a:ext cx="102694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Gill Sans Nova" panose="020B0604020202020204" pitchFamily="34" charset="0"/>
              </a:rPr>
              <a:t>Static and dynamic web pages can be retrieved by posting HTTP requests to the remote web server using </a:t>
            </a:r>
            <a:r>
              <a:rPr lang="en-US" b="1" strike="sngStrike" dirty="0">
                <a:latin typeface="Gill Sans Nova" panose="020B0604020202020204" pitchFamily="34" charset="0"/>
              </a:rPr>
              <a:t>socket programming</a:t>
            </a:r>
            <a:r>
              <a:rPr lang="en-US" b="1" dirty="0">
                <a:latin typeface="Gill Sans Nova" panose="020B0604020202020204" pitchFamily="34" charset="0"/>
              </a:rPr>
              <a:t>, user agents provided by various libs in programming languages, Web APIs and REST APIs.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AC813ED-6CF6-46FD-B121-70EBE670A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741154"/>
              </p:ext>
            </p:extLst>
          </p:nvPr>
        </p:nvGraphicFramePr>
        <p:xfrm>
          <a:off x="2425700" y="2667107"/>
          <a:ext cx="7340600" cy="146799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670300">
                  <a:extLst>
                    <a:ext uri="{9D8B030D-6E8A-4147-A177-3AD203B41FA5}">
                      <a16:colId xmlns:a16="http://schemas.microsoft.com/office/drawing/2014/main" val="4148188831"/>
                    </a:ext>
                  </a:extLst>
                </a:gridCol>
                <a:gridCol w="3670300">
                  <a:extLst>
                    <a:ext uri="{9D8B030D-6E8A-4147-A177-3AD203B41FA5}">
                      <a16:colId xmlns:a16="http://schemas.microsoft.com/office/drawing/2014/main" val="554573337"/>
                    </a:ext>
                  </a:extLst>
                </a:gridCol>
              </a:tblGrid>
              <a:tr h="48933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794695"/>
                  </a:ext>
                </a:extLst>
              </a:tr>
              <a:tr h="48933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linkClick r:id="rId2"/>
                        </a:rPr>
                        <a:t>HTTP::UserAgent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linkClick r:id="rId3"/>
                        </a:rPr>
                        <a:t>requests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974026"/>
                  </a:ext>
                </a:extLst>
              </a:tr>
              <a:tr h="48933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linkClick r:id="rId4"/>
                        </a:rPr>
                        <a:t>Mojo::UserAgent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linkClick r:id="rId5"/>
                        </a:rPr>
                        <a:t>aiohttp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017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AF8A5BE-D1B7-4C8E-B1D4-A0438C0BF38F}"/>
              </a:ext>
            </a:extLst>
          </p:cNvPr>
          <p:cNvSpPr txBox="1"/>
          <p:nvPr/>
        </p:nvSpPr>
        <p:spPr>
          <a:xfrm>
            <a:off x="3862246" y="2173260"/>
            <a:ext cx="446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Nova" panose="020B0604020202020204" pitchFamily="34" charset="0"/>
              </a:rPr>
              <a:t>User Agent/ HTTP Libs in Perl and Python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F2E2B3B-3DAD-4E4B-9544-E5D4EBFA9B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6899" y="3864645"/>
            <a:ext cx="9523809" cy="28571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83DAFD-1638-4022-BECC-C80AC4009B80}"/>
              </a:ext>
            </a:extLst>
          </p:cNvPr>
          <p:cNvSpPr txBox="1"/>
          <p:nvPr/>
        </p:nvSpPr>
        <p:spPr>
          <a:xfrm>
            <a:off x="3965330" y="6211669"/>
            <a:ext cx="29893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by author (made using </a:t>
            </a:r>
            <a:r>
              <a:rPr lang="en-US" sz="1400" u="sng" dirty="0">
                <a:effectLst/>
                <a:hlinkClick r:id="rId7"/>
              </a:rPr>
              <a:t>Canva</a:t>
            </a:r>
            <a:r>
              <a:rPr lang="en-US" sz="1400" dirty="0"/>
              <a:t>)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174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892C3D-B67B-4A64-B405-80F0F460E914}"/>
              </a:ext>
            </a:extLst>
          </p:cNvPr>
          <p:cNvSpPr txBox="1"/>
          <p:nvPr/>
        </p:nvSpPr>
        <p:spPr>
          <a:xfrm>
            <a:off x="4132385" y="0"/>
            <a:ext cx="3659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  <a:latin typeface="Gill Sans MT" panose="020B0502020104020203" pitchFamily="34" charset="0"/>
              </a:rPr>
              <a:t>Python Requests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D5925E-C282-49EC-866A-D4DD445EF8AD}"/>
              </a:ext>
            </a:extLst>
          </p:cNvPr>
          <p:cNvSpPr txBox="1"/>
          <p:nvPr/>
        </p:nvSpPr>
        <p:spPr>
          <a:xfrm>
            <a:off x="186946" y="905607"/>
            <a:ext cx="7605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Before we go there, let’s have a look at what a web page is and how to access 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D65A5C-F827-431F-95BB-7E2EDE66C285}"/>
              </a:ext>
            </a:extLst>
          </p:cNvPr>
          <p:cNvSpPr txBox="1"/>
          <p:nvPr/>
        </p:nvSpPr>
        <p:spPr>
          <a:xfrm>
            <a:off x="290147" y="3220231"/>
            <a:ext cx="261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URL format (RFC 2396)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43E1C-A2B8-41CD-BA42-8C970A824777}"/>
              </a:ext>
            </a:extLst>
          </p:cNvPr>
          <p:cNvSpPr txBox="1"/>
          <p:nvPr/>
        </p:nvSpPr>
        <p:spPr>
          <a:xfrm>
            <a:off x="1204546" y="3745469"/>
            <a:ext cx="686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scheme:[//[user:password@]host[:port]][/]path[?query][#frahment]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874D08-4672-40D1-ADE8-848F1C248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46" y="5065864"/>
            <a:ext cx="3924300" cy="6243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E7E99C-727F-4696-A0C0-1AFF845F6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385" y="5065865"/>
            <a:ext cx="4431323" cy="624320"/>
          </a:xfrm>
          <a:prstGeom prst="rect">
            <a:avLst/>
          </a:prstGeom>
        </p:spPr>
      </p:pic>
      <p:pic>
        <p:nvPicPr>
          <p:cNvPr id="14" name="Picture 13" descr="A picture containing logo&#10;&#10;Description automatically generated">
            <a:extLst>
              <a:ext uri="{FF2B5EF4-FFF2-40B4-BE49-F238E27FC236}">
                <a16:creationId xmlns:a16="http://schemas.microsoft.com/office/drawing/2014/main" id="{A858A66C-BA32-4358-8764-BF24F14DF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47" y="5763309"/>
            <a:ext cx="3924300" cy="5011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21B77E4-3EEE-41F9-8AC2-92DEAC98A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4847" y="5065864"/>
            <a:ext cx="3420207" cy="624320"/>
          </a:xfrm>
          <a:prstGeom prst="rect">
            <a:avLst/>
          </a:prstGeom>
        </p:spPr>
      </p:pic>
      <p:pic>
        <p:nvPicPr>
          <p:cNvPr id="18" name="Picture 1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199A9AE-F6BA-440B-96DC-E4E2F3C06F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2385" y="5763309"/>
            <a:ext cx="4452462" cy="5011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0D0271C-4531-4A98-B91F-C0F20AE99E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5985" y="5763308"/>
            <a:ext cx="3420207" cy="5011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6AE6C3E-2E9B-4DCA-A1AA-47DF4F4C1F3D}"/>
              </a:ext>
            </a:extLst>
          </p:cNvPr>
          <p:cNvSpPr txBox="1"/>
          <p:nvPr/>
        </p:nvSpPr>
        <p:spPr>
          <a:xfrm>
            <a:off x="290147" y="4314145"/>
            <a:ext cx="10867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http://www.example.com:80/path/to/myfile.html?key1=value1&amp;key2=value2#SomewhereInTheDocument</a:t>
            </a:r>
          </a:p>
        </p:txBody>
      </p:sp>
      <p:pic>
        <p:nvPicPr>
          <p:cNvPr id="27" name="Picture 2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E0122B8-833B-4F36-9D29-F1475C87FC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147" y="1348063"/>
            <a:ext cx="4929746" cy="1533056"/>
          </a:xfrm>
          <a:prstGeom prst="rect">
            <a:avLst/>
          </a:prstGeom>
        </p:spPr>
      </p:pic>
      <p:pic>
        <p:nvPicPr>
          <p:cNvPr id="29" name="Picture 28" descr="Diagram&#10;&#10;Description automatically generated">
            <a:extLst>
              <a:ext uri="{FF2B5EF4-FFF2-40B4-BE49-F238E27FC236}">
                <a16:creationId xmlns:a16="http://schemas.microsoft.com/office/drawing/2014/main" id="{7DBE7ABB-D893-4387-840F-078E8E8864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7130" y="1204635"/>
            <a:ext cx="4534723" cy="26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2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636A5B-DC98-4C89-8A43-42C4A4D66229}"/>
              </a:ext>
            </a:extLst>
          </p:cNvPr>
          <p:cNvSpPr txBox="1"/>
          <p:nvPr/>
        </p:nvSpPr>
        <p:spPr>
          <a:xfrm>
            <a:off x="5137468" y="0"/>
            <a:ext cx="1917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00B0F0"/>
                </a:solidFill>
                <a:latin typeface="Gill Sans MT" panose="020B0502020104020203" pitchFamily="34" charset="0"/>
              </a:rPr>
              <a:t>Requests</a:t>
            </a:r>
            <a:endParaRPr lang="en-US" sz="3600" dirty="0">
              <a:solidFill>
                <a:srgbClr val="00B0F0"/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110468E-2967-451C-8668-AAEABED74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784" y="3372275"/>
            <a:ext cx="8519746" cy="36406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6E8975-C0F3-4517-833B-C0D348405E02}"/>
              </a:ext>
            </a:extLst>
          </p:cNvPr>
          <p:cNvSpPr txBox="1"/>
          <p:nvPr/>
        </p:nvSpPr>
        <p:spPr>
          <a:xfrm>
            <a:off x="184639" y="509953"/>
            <a:ext cx="1200736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Requests consists of the following elements:</a:t>
            </a:r>
          </a:p>
          <a:p>
            <a:endParaRPr lang="en-US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MT" panose="020B0502020104020203" pitchFamily="34" charset="0"/>
              </a:rPr>
              <a:t>An HTTP method, usually a verb like GET, POST or a noun like OPTIONS or HEAD that defines the operation the client wants to perform. Typically, a client wants to fetch a resource (using GET) or post the value of an HTML form (using POST), though more operations may be needed in other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MT" panose="020B0502020104020203" pitchFamily="34" charset="0"/>
              </a:rPr>
              <a:t>The path of the resource to fetch; the URL of the resource stripped from elements that are obvious from the context, for example without the protocol (http://), the domain (here, developer.mozilla.org), or the TCP port (here, 80).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MT" panose="020B0502020104020203" pitchFamily="34" charset="0"/>
              </a:rPr>
              <a:t>The version of the HTTP protocol.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MT" panose="020B0502020104020203" pitchFamily="34" charset="0"/>
              </a:rPr>
              <a:t>Optional headers that convey additional information for the servers.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MT" panose="020B0502020104020203" pitchFamily="34" charset="0"/>
              </a:rPr>
              <a:t>Or a body, for some methods like POST, like those in responses, which contain the resource sent.</a:t>
            </a:r>
          </a:p>
        </p:txBody>
      </p:sp>
    </p:spTree>
    <p:extLst>
      <p:ext uri="{BB962C8B-B14F-4D97-AF65-F5344CB8AC3E}">
        <p14:creationId xmlns:p14="http://schemas.microsoft.com/office/powerpoint/2010/main" val="81834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205352-57C0-46CB-B5D1-D108D421D2ED}"/>
              </a:ext>
            </a:extLst>
          </p:cNvPr>
          <p:cNvSpPr txBox="1"/>
          <p:nvPr/>
        </p:nvSpPr>
        <p:spPr>
          <a:xfrm>
            <a:off x="5103067" y="114299"/>
            <a:ext cx="1985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00B0F0"/>
                </a:solidFill>
                <a:latin typeface="Gill Sans MT" panose="020B0502020104020203" pitchFamily="34" charset="0"/>
              </a:rPr>
              <a:t>Responses</a:t>
            </a:r>
            <a:endParaRPr lang="en-US" sz="3200" dirty="0">
              <a:solidFill>
                <a:srgbClr val="00B0F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E11FDD-2E3D-4904-8DD3-5055226DA113}"/>
              </a:ext>
            </a:extLst>
          </p:cNvPr>
          <p:cNvSpPr txBox="1"/>
          <p:nvPr/>
        </p:nvSpPr>
        <p:spPr>
          <a:xfrm>
            <a:off x="211016" y="760319"/>
            <a:ext cx="90143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Gill Sans MT" panose="020B0502020104020203" pitchFamily="34" charset="0"/>
              </a:rPr>
              <a:t>Responses consist of the following elements:</a:t>
            </a:r>
          </a:p>
          <a:p>
            <a:endParaRPr lang="en-US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Gill Sans MT" panose="020B0502020104020203" pitchFamily="34" charset="0"/>
              </a:rPr>
              <a:t>The version of the HTTP protocol they follow.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Gill Sans MT" panose="020B0502020104020203" pitchFamily="34" charset="0"/>
              </a:rPr>
              <a:t>A status code, indicating if the request was successful, or not, and why.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Gill Sans MT" panose="020B0502020104020203" pitchFamily="34" charset="0"/>
              </a:rPr>
              <a:t>A status message, a non-authoritative short description of the status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Gill Sans MT" panose="020B0502020104020203" pitchFamily="34" charset="0"/>
              </a:rPr>
              <a:t>HTTP headers, like those for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Gill Sans MT" panose="020B0502020104020203" pitchFamily="34" charset="0"/>
              </a:rPr>
              <a:t>Optionally, a body containing the fetched resource.</a:t>
            </a: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E9AE22A4-C0B3-496D-9E94-0910650E7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126" y="2852889"/>
            <a:ext cx="6300623" cy="410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40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2588</TotalTime>
  <Words>792</Words>
  <Application>Microsoft Office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Calisto MT</vt:lpstr>
      <vt:lpstr>Candara</vt:lpstr>
      <vt:lpstr>Consolas</vt:lpstr>
      <vt:lpstr>Courier New</vt:lpstr>
      <vt:lpstr>Gabriola</vt:lpstr>
      <vt:lpstr>Gill Sans MT</vt:lpstr>
      <vt:lpstr>Gill Sans Nova</vt:lpstr>
      <vt:lpstr>Wingdings</vt:lpstr>
      <vt:lpstr>Wingdings 2</vt:lpstr>
      <vt:lpstr>Slate</vt:lpstr>
      <vt:lpstr>Web Scraping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With Python</dc:title>
  <dc:creator>Khaled Elborey</dc:creator>
  <cp:lastModifiedBy>Khaled Elborey</cp:lastModifiedBy>
  <cp:revision>33</cp:revision>
  <dcterms:created xsi:type="dcterms:W3CDTF">2021-01-01T13:28:28Z</dcterms:created>
  <dcterms:modified xsi:type="dcterms:W3CDTF">2021-01-04T13:32:08Z</dcterms:modified>
</cp:coreProperties>
</file>