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59" r:id="rId7"/>
    <p:sldId id="264"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9" autoAdjust="0"/>
    <p:restoredTop sz="94660"/>
  </p:normalViewPr>
  <p:slideViewPr>
    <p:cSldViewPr snapToGrid="0">
      <p:cViewPr varScale="1">
        <p:scale>
          <a:sx n="103" d="100"/>
          <a:sy n="103" d="100"/>
        </p:scale>
        <p:origin x="132"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4.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g"/><Relationship Id="rId2" Type="http://schemas.openxmlformats.org/officeDocument/2006/relationships/image" Target="../media/image11.jpeg"/><Relationship Id="rId1" Type="http://schemas.openxmlformats.org/officeDocument/2006/relationships/slideLayout" Target="../slideLayouts/slideLayout14.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smtClean="0"/>
              <a:t>Lightning Talk</a:t>
            </a:r>
            <a:r>
              <a:rPr lang="en-US" dirty="0" smtClean="0"/>
              <a:t/>
            </a:r>
            <a:br>
              <a:rPr lang="en-US" dirty="0" smtClean="0"/>
            </a:br>
            <a:endParaRPr lang="en-US" dirty="0"/>
          </a:p>
        </p:txBody>
      </p:sp>
      <p:sp>
        <p:nvSpPr>
          <p:cNvPr id="3" name="Subtitle 2"/>
          <p:cNvSpPr>
            <a:spLocks noGrp="1"/>
          </p:cNvSpPr>
          <p:nvPr>
            <p:ph type="subTitle" idx="1"/>
          </p:nvPr>
        </p:nvSpPr>
        <p:spPr>
          <a:xfrm>
            <a:off x="1154955" y="4777380"/>
            <a:ext cx="8825658" cy="429102"/>
          </a:xfrm>
        </p:spPr>
        <p:txBody>
          <a:bodyPr/>
          <a:lstStyle/>
          <a:p>
            <a:r>
              <a:rPr lang="en-US" dirty="0"/>
              <a:t>Final Project, Part 1 </a:t>
            </a:r>
            <a:r>
              <a:rPr lang="en-US" dirty="0" smtClean="0"/>
              <a:t>:</a:t>
            </a:r>
            <a:endParaRPr lang="en-US" dirty="0"/>
          </a:p>
          <a:p>
            <a:endParaRPr lang="en-US" dirty="0"/>
          </a:p>
        </p:txBody>
      </p:sp>
    </p:spTree>
    <p:extLst>
      <p:ext uri="{BB962C8B-B14F-4D97-AF65-F5344CB8AC3E}">
        <p14:creationId xmlns:p14="http://schemas.microsoft.com/office/powerpoint/2010/main" val="200860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Three Potential </a:t>
            </a:r>
            <a:r>
              <a:rPr lang="en-US" dirty="0" smtClean="0"/>
              <a:t>Projects</a:t>
            </a:r>
            <a:br>
              <a:rPr lang="en-US" dirty="0" smtClean="0"/>
            </a:br>
            <a:r>
              <a:rPr lang="en-US" sz="3600" dirty="0" smtClean="0"/>
              <a:t>Summary</a:t>
            </a:r>
            <a:endParaRPr lang="en-US" sz="3600" dirty="0"/>
          </a:p>
        </p:txBody>
      </p:sp>
      <p:sp>
        <p:nvSpPr>
          <p:cNvPr id="3" name="Text Placeholder 2"/>
          <p:cNvSpPr>
            <a:spLocks noGrp="1"/>
          </p:cNvSpPr>
          <p:nvPr>
            <p:ph type="body" idx="1"/>
          </p:nvPr>
        </p:nvSpPr>
        <p:spPr/>
        <p:txBody>
          <a:bodyPr/>
          <a:lstStyle/>
          <a:p>
            <a:r>
              <a:rPr lang="en-US" sz="2200" dirty="0" smtClean="0"/>
              <a:t>Option 1:  The Flow Of Energy</a:t>
            </a:r>
            <a:endParaRPr lang="en-US" sz="2200" dirty="0"/>
          </a:p>
        </p:txBody>
      </p:sp>
      <p:sp>
        <p:nvSpPr>
          <p:cNvPr id="4" name="Text Placeholder 3"/>
          <p:cNvSpPr>
            <a:spLocks noGrp="1"/>
          </p:cNvSpPr>
          <p:nvPr>
            <p:ph type="body" sz="half" idx="15"/>
          </p:nvPr>
        </p:nvSpPr>
        <p:spPr/>
        <p:txBody>
          <a:bodyPr/>
          <a:lstStyle/>
          <a:p>
            <a:r>
              <a:rPr lang="en-US" b="1" u="sng" dirty="0" smtClean="0"/>
              <a:t>Problem</a:t>
            </a:r>
            <a:r>
              <a:rPr lang="en-US" dirty="0" smtClean="0"/>
              <a:t>:  Utility Reading and Billing industry is transitioning from manually read monthly billing to automated real-time readings.</a:t>
            </a:r>
          </a:p>
          <a:p>
            <a:r>
              <a:rPr lang="en-US" b="1" u="sng" dirty="0" smtClean="0"/>
              <a:t>Question</a:t>
            </a:r>
            <a:r>
              <a:rPr lang="en-US" dirty="0" smtClean="0"/>
              <a:t>:  What type of commercial/residential property owners/mangers are more likely to upgrade their buildings to a n automated system?  Who or what drives the upgrade process? </a:t>
            </a:r>
          </a:p>
          <a:p>
            <a:r>
              <a:rPr lang="en-US" b="1" u="sng" dirty="0"/>
              <a:t>Hypotheses:</a:t>
            </a:r>
            <a:r>
              <a:rPr lang="en-US" dirty="0"/>
              <a:t> </a:t>
            </a:r>
            <a:r>
              <a:rPr lang="en-US" dirty="0" smtClean="0"/>
              <a:t>The owners and building managers that are running Class A high profile building will be more likely to upgrade the energy reading and billing methods.  Lower profile buildings with big high profile tenants will also be more likely to upgrade their reading and billing methods. </a:t>
            </a:r>
            <a:endParaRPr lang="en-US" dirty="0"/>
          </a:p>
          <a:p>
            <a:endParaRPr lang="en-US" dirty="0"/>
          </a:p>
        </p:txBody>
      </p:sp>
      <p:sp>
        <p:nvSpPr>
          <p:cNvPr id="5" name="Text Placeholder 4"/>
          <p:cNvSpPr>
            <a:spLocks noGrp="1"/>
          </p:cNvSpPr>
          <p:nvPr>
            <p:ph type="body" sz="quarter" idx="3"/>
          </p:nvPr>
        </p:nvSpPr>
        <p:spPr/>
        <p:txBody>
          <a:bodyPr/>
          <a:lstStyle/>
          <a:p>
            <a:endParaRPr lang="en-US" dirty="0" smtClean="0"/>
          </a:p>
          <a:p>
            <a:endParaRPr lang="en-US" dirty="0"/>
          </a:p>
          <a:p>
            <a:r>
              <a:rPr lang="en-US" sz="2200" dirty="0" smtClean="0"/>
              <a:t>Option 2:  We The People</a:t>
            </a:r>
            <a:endParaRPr lang="en-US" sz="2200" dirty="0"/>
          </a:p>
        </p:txBody>
      </p:sp>
      <p:sp>
        <p:nvSpPr>
          <p:cNvPr id="6" name="Text Placeholder 5"/>
          <p:cNvSpPr>
            <a:spLocks noGrp="1"/>
          </p:cNvSpPr>
          <p:nvPr>
            <p:ph type="body" sz="half" idx="16"/>
          </p:nvPr>
        </p:nvSpPr>
        <p:spPr/>
        <p:txBody>
          <a:bodyPr/>
          <a:lstStyle/>
          <a:p>
            <a:r>
              <a:rPr lang="en-US" b="1" u="sng" dirty="0"/>
              <a:t>Problem</a:t>
            </a:r>
            <a:r>
              <a:rPr lang="en-US" dirty="0"/>
              <a:t>:  </a:t>
            </a:r>
            <a:r>
              <a:rPr lang="en-US" dirty="0" smtClean="0"/>
              <a:t>The elimination of governmental regulations and resources and privatization.</a:t>
            </a:r>
          </a:p>
          <a:p>
            <a:r>
              <a:rPr lang="en-US" b="1" u="sng" dirty="0" smtClean="0"/>
              <a:t>Question</a:t>
            </a:r>
            <a:r>
              <a:rPr lang="en-US" dirty="0" smtClean="0"/>
              <a:t>:  As public resources and regulation fall in to the hands of public or provide companies will the voice of the citizens no longer matter will the American democratic model continue to function as we know it?</a:t>
            </a:r>
            <a:endParaRPr lang="en-US" dirty="0"/>
          </a:p>
          <a:p>
            <a:r>
              <a:rPr lang="en-US" b="1" u="sng" dirty="0"/>
              <a:t>Hypotheses</a:t>
            </a:r>
            <a:r>
              <a:rPr lang="en-US" b="1" u="sng" dirty="0" smtClean="0"/>
              <a:t>:</a:t>
            </a:r>
            <a:r>
              <a:rPr lang="en-US" dirty="0" smtClean="0"/>
              <a:t>  Once government no longer have a role in regulations and public resources  companies with monetary and political influence will have greater impact in public decision not necessarily in the publics interest.</a:t>
            </a:r>
            <a:endParaRPr lang="en-US" b="1" u="sng" dirty="0"/>
          </a:p>
          <a:p>
            <a:endParaRPr lang="en-US" dirty="0"/>
          </a:p>
        </p:txBody>
      </p:sp>
      <p:sp>
        <p:nvSpPr>
          <p:cNvPr id="7" name="Text Placeholder 6"/>
          <p:cNvSpPr>
            <a:spLocks noGrp="1"/>
          </p:cNvSpPr>
          <p:nvPr>
            <p:ph type="body" sz="quarter" idx="13"/>
          </p:nvPr>
        </p:nvSpPr>
        <p:spPr/>
        <p:txBody>
          <a:bodyPr/>
          <a:lstStyle/>
          <a:p>
            <a:r>
              <a:rPr lang="en-US" sz="2200" dirty="0" smtClean="0"/>
              <a:t>Option 3: The Big Winners</a:t>
            </a:r>
            <a:endParaRPr lang="en-US" sz="2200" dirty="0"/>
          </a:p>
        </p:txBody>
      </p:sp>
      <p:sp>
        <p:nvSpPr>
          <p:cNvPr id="8" name="Text Placeholder 7"/>
          <p:cNvSpPr>
            <a:spLocks noGrp="1"/>
          </p:cNvSpPr>
          <p:nvPr>
            <p:ph type="body" sz="half" idx="17"/>
          </p:nvPr>
        </p:nvSpPr>
        <p:spPr/>
        <p:txBody>
          <a:bodyPr/>
          <a:lstStyle/>
          <a:p>
            <a:r>
              <a:rPr lang="en-US" b="1" u="sng" dirty="0"/>
              <a:t>Problem</a:t>
            </a:r>
            <a:r>
              <a:rPr lang="en-US" dirty="0" smtClean="0"/>
              <a:t>:  A high present of American income is spent on the Lottery?</a:t>
            </a:r>
          </a:p>
          <a:p>
            <a:r>
              <a:rPr lang="en-US" b="1" u="sng" dirty="0" smtClean="0"/>
              <a:t>Question</a:t>
            </a:r>
            <a:r>
              <a:rPr lang="en-US" dirty="0" smtClean="0"/>
              <a:t>:  What role does income have on Lottery players?  Is there a relationship between lottery player and income.  </a:t>
            </a:r>
            <a:endParaRPr lang="en-US" dirty="0"/>
          </a:p>
          <a:p>
            <a:r>
              <a:rPr lang="en-US" b="1" u="sng" dirty="0" smtClean="0"/>
              <a:t>Hypotheses:</a:t>
            </a:r>
            <a:r>
              <a:rPr lang="en-US" dirty="0" smtClean="0"/>
              <a:t>  The lower the income bracket the family is in the more likely it is to participate in the lottery.  The higher the income bracket the less like one will participate in the lottery </a:t>
            </a:r>
            <a:endParaRPr lang="en-US" b="1" u="sng" dirty="0"/>
          </a:p>
        </p:txBody>
      </p:sp>
    </p:spTree>
    <p:extLst>
      <p:ext uri="{BB962C8B-B14F-4D97-AF65-F5344CB8AC3E}">
        <p14:creationId xmlns:p14="http://schemas.microsoft.com/office/powerpoint/2010/main" val="277657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796"/>
            <a:ext cx="3401064" cy="1485904"/>
          </a:xfrm>
        </p:spPr>
        <p:txBody>
          <a:bodyPr/>
          <a:lstStyle/>
          <a:p>
            <a:r>
              <a:rPr lang="en-US" u="sng" dirty="0" smtClean="0"/>
              <a:t>Description:</a:t>
            </a:r>
            <a:r>
              <a:rPr lang="en-US" dirty="0" smtClean="0"/>
              <a:t>  </a:t>
            </a:r>
            <a:r>
              <a:rPr lang="en-US" sz="1400" dirty="0" smtClean="0"/>
              <a:t>The dataset will be from my company’s database.  I will by looking at 20 years of data from buildings that are currently being read manually and buildings that have already been converted to automated reading and building method.</a:t>
            </a:r>
            <a:br>
              <a:rPr lang="en-US" sz="1400" dirty="0" smtClean="0"/>
            </a:br>
            <a:endParaRPr lang="en-US" sz="1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72518110"/>
              </p:ext>
            </p:extLst>
          </p:nvPr>
        </p:nvGraphicFramePr>
        <p:xfrm>
          <a:off x="4552950" y="1447797"/>
          <a:ext cx="7229470" cy="4577081"/>
        </p:xfrm>
        <a:graphic>
          <a:graphicData uri="http://schemas.openxmlformats.org/drawingml/2006/table">
            <a:tbl>
              <a:tblPr firstRow="1" bandRow="1">
                <a:tableStyleId>{5C22544A-7EE6-4342-B048-85BDC9FD1C3A}</a:tableStyleId>
              </a:tblPr>
              <a:tblGrid>
                <a:gridCol w="590550"/>
                <a:gridCol w="466725"/>
                <a:gridCol w="574039"/>
                <a:gridCol w="511811"/>
                <a:gridCol w="533400"/>
                <a:gridCol w="354328"/>
                <a:gridCol w="466513"/>
                <a:gridCol w="466513"/>
                <a:gridCol w="466513"/>
                <a:gridCol w="466513"/>
                <a:gridCol w="294220"/>
                <a:gridCol w="638806"/>
                <a:gridCol w="466513"/>
                <a:gridCol w="466513"/>
                <a:gridCol w="466513"/>
              </a:tblGrid>
              <a:tr h="618231">
                <a:tc>
                  <a:txBody>
                    <a:bodyPr/>
                    <a:lstStyle/>
                    <a:p>
                      <a:r>
                        <a:rPr lang="en-US" sz="800" b="0" dirty="0">
                          <a:effectLst/>
                        </a:rPr>
                        <a:t>Account Number</a:t>
                      </a:r>
                    </a:p>
                  </a:txBody>
                  <a:tcPr anchor="ctr"/>
                </a:tc>
                <a:tc>
                  <a:txBody>
                    <a:bodyPr/>
                    <a:lstStyle/>
                    <a:p>
                      <a:r>
                        <a:rPr lang="en-US" sz="800" b="0">
                          <a:effectLst/>
                        </a:rPr>
                        <a:t>Meter Number</a:t>
                      </a:r>
                    </a:p>
                  </a:txBody>
                  <a:tcPr anchor="ctr"/>
                </a:tc>
                <a:tc>
                  <a:txBody>
                    <a:bodyPr/>
                    <a:lstStyle/>
                    <a:p>
                      <a:r>
                        <a:rPr lang="en-US" sz="800" b="0">
                          <a:effectLst/>
                        </a:rPr>
                        <a:t>Bill Open Date</a:t>
                      </a:r>
                    </a:p>
                  </a:txBody>
                  <a:tcPr anchor="ctr"/>
                </a:tc>
                <a:tc>
                  <a:txBody>
                    <a:bodyPr/>
                    <a:lstStyle/>
                    <a:p>
                      <a:r>
                        <a:rPr lang="en-US" sz="800" b="0">
                          <a:effectLst/>
                        </a:rPr>
                        <a:t>Bill Close Date</a:t>
                      </a:r>
                    </a:p>
                  </a:txBody>
                  <a:tcPr anchor="ctr"/>
                </a:tc>
                <a:tc>
                  <a:txBody>
                    <a:bodyPr/>
                    <a:lstStyle/>
                    <a:p>
                      <a:r>
                        <a:rPr lang="en-US" sz="800" b="0">
                          <a:effectLst/>
                        </a:rPr>
                        <a:t>Present KWh</a:t>
                      </a:r>
                    </a:p>
                  </a:txBody>
                  <a:tcPr anchor="ctr"/>
                </a:tc>
                <a:tc>
                  <a:txBody>
                    <a:bodyPr/>
                    <a:lstStyle/>
                    <a:p>
                      <a:r>
                        <a:rPr lang="en-US" sz="800" b="0">
                          <a:effectLst/>
                        </a:rPr>
                        <a:t>Prior KWh</a:t>
                      </a:r>
                    </a:p>
                  </a:txBody>
                  <a:tcPr anchor="ctr"/>
                </a:tc>
                <a:tc>
                  <a:txBody>
                    <a:bodyPr/>
                    <a:lstStyle/>
                    <a:p>
                      <a:r>
                        <a:rPr lang="en-US" sz="800" b="0">
                          <a:effectLst/>
                        </a:rPr>
                        <a:t>Kwh Multiplier</a:t>
                      </a:r>
                    </a:p>
                  </a:txBody>
                  <a:tcPr anchor="ctr"/>
                </a:tc>
                <a:tc>
                  <a:txBody>
                    <a:bodyPr/>
                    <a:lstStyle/>
                    <a:p>
                      <a:r>
                        <a:rPr lang="en-US" sz="800" b="0">
                          <a:effectLst/>
                        </a:rPr>
                        <a:t>KWh Usage</a:t>
                      </a:r>
                    </a:p>
                  </a:txBody>
                  <a:tcPr anchor="ctr"/>
                </a:tc>
                <a:tc>
                  <a:txBody>
                    <a:bodyPr/>
                    <a:lstStyle/>
                    <a:p>
                      <a:r>
                        <a:rPr lang="en-US" sz="800" b="0">
                          <a:effectLst/>
                        </a:rPr>
                        <a:t>Present KW</a:t>
                      </a:r>
                    </a:p>
                  </a:txBody>
                  <a:tcPr anchor="ctr"/>
                </a:tc>
                <a:tc>
                  <a:txBody>
                    <a:bodyPr/>
                    <a:lstStyle/>
                    <a:p>
                      <a:r>
                        <a:rPr lang="en-US" sz="800" b="0">
                          <a:effectLst/>
                        </a:rPr>
                        <a:t>Prior KW</a:t>
                      </a:r>
                    </a:p>
                  </a:txBody>
                  <a:tcPr anchor="ctr"/>
                </a:tc>
                <a:tc>
                  <a:txBody>
                    <a:bodyPr/>
                    <a:lstStyle/>
                    <a:p>
                      <a:r>
                        <a:rPr lang="en-US" sz="800" b="0">
                          <a:effectLst/>
                        </a:rPr>
                        <a:t>Kw Multiplier</a:t>
                      </a:r>
                    </a:p>
                  </a:txBody>
                  <a:tcPr anchor="ctr"/>
                </a:tc>
                <a:tc>
                  <a:txBody>
                    <a:bodyPr/>
                    <a:lstStyle/>
                    <a:p>
                      <a:r>
                        <a:rPr lang="en-US" sz="800" b="0">
                          <a:effectLst/>
                        </a:rPr>
                        <a:t>KW Use</a:t>
                      </a:r>
                    </a:p>
                  </a:txBody>
                  <a:tcPr anchor="ctr"/>
                </a:tc>
                <a:tc>
                  <a:txBody>
                    <a:bodyPr/>
                    <a:lstStyle/>
                    <a:p>
                      <a:r>
                        <a:rPr lang="en-US" sz="800" b="0">
                          <a:effectLst/>
                        </a:rPr>
                        <a:t>Sub Total</a:t>
                      </a:r>
                    </a:p>
                  </a:txBody>
                  <a:tcPr anchor="ctr"/>
                </a:tc>
                <a:tc>
                  <a:txBody>
                    <a:bodyPr/>
                    <a:lstStyle/>
                    <a:p>
                      <a:r>
                        <a:rPr lang="en-US" sz="800" b="0">
                          <a:effectLst/>
                        </a:rPr>
                        <a:t>Sales Tax</a:t>
                      </a:r>
                    </a:p>
                  </a:txBody>
                  <a:tcPr anchor="ctr"/>
                </a:tc>
                <a:tc>
                  <a:txBody>
                    <a:bodyPr/>
                    <a:lstStyle/>
                    <a:p>
                      <a:r>
                        <a:rPr lang="en-US" sz="800" b="0">
                          <a:effectLst/>
                        </a:rPr>
                        <a:t>Total Bill</a:t>
                      </a:r>
                    </a:p>
                  </a:txBody>
                  <a:tcPr anchor="ctr"/>
                </a:tc>
              </a:tr>
              <a:tr h="395885">
                <a:tc>
                  <a:txBody>
                    <a:bodyPr/>
                    <a:lstStyle/>
                    <a:p>
                      <a:r>
                        <a:rPr lang="en-US" sz="800" b="0">
                          <a:effectLst/>
                        </a:rPr>
                        <a:t>00010 </a:t>
                      </a:r>
                    </a:p>
                  </a:txBody>
                  <a:tcPr anchor="ctr"/>
                </a:tc>
                <a:tc>
                  <a:txBody>
                    <a:bodyPr/>
                    <a:lstStyle/>
                    <a:p>
                      <a:r>
                        <a:rPr lang="en-US" sz="800" b="0">
                          <a:effectLst/>
                        </a:rPr>
                        <a:t>000002 </a:t>
                      </a:r>
                    </a:p>
                  </a:txBody>
                  <a:tcPr anchor="ctr"/>
                </a:tc>
                <a:tc>
                  <a:txBody>
                    <a:bodyPr/>
                    <a:lstStyle/>
                    <a:p>
                      <a:r>
                        <a:rPr lang="en-US" sz="800" b="0">
                          <a:effectLst/>
                        </a:rPr>
                        <a:t>9/30/2017 </a:t>
                      </a:r>
                    </a:p>
                  </a:txBody>
                  <a:tcPr anchor="ctr"/>
                </a:tc>
                <a:tc>
                  <a:txBody>
                    <a:bodyPr/>
                    <a:lstStyle/>
                    <a:p>
                      <a:r>
                        <a:rPr lang="en-US" sz="800" b="0">
                          <a:effectLst/>
                        </a:rPr>
                        <a:t>10/31/2017 </a:t>
                      </a:r>
                    </a:p>
                  </a:txBody>
                  <a:tcPr anchor="ctr"/>
                </a:tc>
                <a:tc>
                  <a:txBody>
                    <a:bodyPr/>
                    <a:lstStyle/>
                    <a:p>
                      <a:r>
                        <a:rPr lang="en-US" sz="800" b="0">
                          <a:effectLst/>
                        </a:rPr>
                        <a:t>695586 </a:t>
                      </a:r>
                    </a:p>
                  </a:txBody>
                  <a:tcPr anchor="ctr"/>
                </a:tc>
                <a:tc>
                  <a:txBody>
                    <a:bodyPr/>
                    <a:lstStyle/>
                    <a:p>
                      <a:r>
                        <a:rPr lang="en-US" sz="800" b="0">
                          <a:effectLst/>
                        </a:rPr>
                        <a:t>672246 </a:t>
                      </a:r>
                    </a:p>
                  </a:txBody>
                  <a:tcPr anchor="ctr"/>
                </a:tc>
                <a:tc>
                  <a:txBody>
                    <a:bodyPr/>
                    <a:lstStyle/>
                    <a:p>
                      <a:r>
                        <a:rPr lang="en-US" sz="800" b="0">
                          <a:effectLst/>
                        </a:rPr>
                        <a:t>1 </a:t>
                      </a:r>
                    </a:p>
                  </a:txBody>
                  <a:tcPr anchor="ctr"/>
                </a:tc>
                <a:tc>
                  <a:txBody>
                    <a:bodyPr/>
                    <a:lstStyle/>
                    <a:p>
                      <a:r>
                        <a:rPr lang="en-US" sz="800" b="0">
                          <a:effectLst/>
                        </a:rPr>
                        <a:t>23340 </a:t>
                      </a:r>
                    </a:p>
                  </a:txBody>
                  <a:tcPr anchor="ctr"/>
                </a:tc>
                <a:tc>
                  <a:txBody>
                    <a:bodyPr/>
                    <a:lstStyle/>
                    <a:p>
                      <a:r>
                        <a:rPr lang="en-US" sz="800" b="0">
                          <a:effectLst/>
                        </a:rPr>
                        <a:t>35 </a:t>
                      </a:r>
                    </a:p>
                  </a:txBody>
                  <a:tcPr anchor="ctr"/>
                </a:tc>
                <a:tc>
                  <a:txBody>
                    <a:bodyPr/>
                    <a:lstStyle/>
                    <a:p>
                      <a:r>
                        <a:rPr lang="en-US" sz="800" b="0">
                          <a:effectLst/>
                        </a:rPr>
                        <a:t>0 </a:t>
                      </a:r>
                    </a:p>
                  </a:txBody>
                  <a:tcPr anchor="ctr"/>
                </a:tc>
                <a:tc>
                  <a:txBody>
                    <a:bodyPr/>
                    <a:lstStyle/>
                    <a:p>
                      <a:r>
                        <a:rPr lang="en-US" sz="800" b="0">
                          <a:effectLst/>
                        </a:rPr>
                        <a:t>1 </a:t>
                      </a:r>
                    </a:p>
                  </a:txBody>
                  <a:tcPr anchor="ctr"/>
                </a:tc>
                <a:tc>
                  <a:txBody>
                    <a:bodyPr/>
                    <a:lstStyle/>
                    <a:p>
                      <a:r>
                        <a:rPr lang="en-US" sz="800" b="0">
                          <a:effectLst/>
                        </a:rPr>
                        <a:t>35 </a:t>
                      </a:r>
                    </a:p>
                  </a:txBody>
                  <a:tcPr anchor="ctr"/>
                </a:tc>
                <a:tc>
                  <a:txBody>
                    <a:bodyPr/>
                    <a:lstStyle/>
                    <a:p>
                      <a:r>
                        <a:rPr lang="en-US" sz="800" b="0">
                          <a:effectLst/>
                        </a:rPr>
                        <a:t>2276.01 </a:t>
                      </a:r>
                    </a:p>
                  </a:txBody>
                  <a:tcPr anchor="ctr"/>
                </a:tc>
                <a:tc>
                  <a:txBody>
                    <a:bodyPr/>
                    <a:lstStyle/>
                    <a:p>
                      <a:r>
                        <a:rPr lang="en-US" sz="800" b="0">
                          <a:effectLst/>
                        </a:rPr>
                        <a:t>0 </a:t>
                      </a:r>
                    </a:p>
                  </a:txBody>
                  <a:tcPr anchor="ctr"/>
                </a:tc>
                <a:tc>
                  <a:txBody>
                    <a:bodyPr/>
                    <a:lstStyle/>
                    <a:p>
                      <a:r>
                        <a:rPr lang="en-US" sz="800" b="0">
                          <a:effectLst/>
                        </a:rPr>
                        <a:t>2276.01 </a:t>
                      </a:r>
                    </a:p>
                  </a:txBody>
                  <a:tcPr anchor="ctr"/>
                </a:tc>
              </a:tr>
              <a:tr h="395885">
                <a:tc>
                  <a:txBody>
                    <a:bodyPr/>
                    <a:lstStyle/>
                    <a:p>
                      <a:r>
                        <a:rPr lang="en-US" sz="800" b="0">
                          <a:effectLst/>
                        </a:rPr>
                        <a:t>00010 </a:t>
                      </a:r>
                    </a:p>
                  </a:txBody>
                  <a:tcPr anchor="ctr"/>
                </a:tc>
                <a:tc>
                  <a:txBody>
                    <a:bodyPr/>
                    <a:lstStyle/>
                    <a:p>
                      <a:r>
                        <a:rPr lang="en-US" sz="800" b="0">
                          <a:effectLst/>
                        </a:rPr>
                        <a:t>000026 </a:t>
                      </a:r>
                    </a:p>
                  </a:txBody>
                  <a:tcPr anchor="ctr"/>
                </a:tc>
                <a:tc>
                  <a:txBody>
                    <a:bodyPr/>
                    <a:lstStyle/>
                    <a:p>
                      <a:r>
                        <a:rPr lang="en-US" sz="800" b="0">
                          <a:effectLst/>
                        </a:rPr>
                        <a:t>9/30/2017 </a:t>
                      </a:r>
                    </a:p>
                  </a:txBody>
                  <a:tcPr anchor="ctr"/>
                </a:tc>
                <a:tc>
                  <a:txBody>
                    <a:bodyPr/>
                    <a:lstStyle/>
                    <a:p>
                      <a:r>
                        <a:rPr lang="en-US" sz="800" b="0">
                          <a:effectLst/>
                        </a:rPr>
                        <a:t>10/31/2017 </a:t>
                      </a:r>
                    </a:p>
                  </a:txBody>
                  <a:tcPr anchor="ctr"/>
                </a:tc>
                <a:tc>
                  <a:txBody>
                    <a:bodyPr/>
                    <a:lstStyle/>
                    <a:p>
                      <a:r>
                        <a:rPr lang="en-US" sz="800" b="0">
                          <a:effectLst/>
                        </a:rPr>
                        <a:t>2210 </a:t>
                      </a:r>
                    </a:p>
                  </a:txBody>
                  <a:tcPr anchor="ctr"/>
                </a:tc>
                <a:tc>
                  <a:txBody>
                    <a:bodyPr/>
                    <a:lstStyle/>
                    <a:p>
                      <a:r>
                        <a:rPr lang="en-US" sz="800" b="0">
                          <a:effectLst/>
                        </a:rPr>
                        <a:t>92947 </a:t>
                      </a:r>
                    </a:p>
                  </a:txBody>
                  <a:tcPr anchor="ctr"/>
                </a:tc>
                <a:tc>
                  <a:txBody>
                    <a:bodyPr/>
                    <a:lstStyle/>
                    <a:p>
                      <a:r>
                        <a:rPr lang="en-US" sz="800" b="0">
                          <a:effectLst/>
                        </a:rPr>
                        <a:t>1 </a:t>
                      </a:r>
                    </a:p>
                  </a:txBody>
                  <a:tcPr anchor="ctr"/>
                </a:tc>
                <a:tc>
                  <a:txBody>
                    <a:bodyPr/>
                    <a:lstStyle/>
                    <a:p>
                      <a:r>
                        <a:rPr lang="en-US" sz="800" b="0">
                          <a:effectLst/>
                        </a:rPr>
                        <a:t>3087 </a:t>
                      </a:r>
                    </a:p>
                  </a:txBody>
                  <a:tcPr anchor="ctr"/>
                </a:tc>
                <a:tc>
                  <a:txBody>
                    <a:bodyPr/>
                    <a:lstStyle/>
                    <a:p>
                      <a:r>
                        <a:rPr lang="en-US" sz="800" b="0">
                          <a:effectLst/>
                        </a:rPr>
                        <a:t>23.8 </a:t>
                      </a:r>
                    </a:p>
                  </a:txBody>
                  <a:tcPr anchor="ctr"/>
                </a:tc>
                <a:tc>
                  <a:txBody>
                    <a:bodyPr/>
                    <a:lstStyle/>
                    <a:p>
                      <a:r>
                        <a:rPr lang="en-US" sz="800" b="0">
                          <a:effectLst/>
                        </a:rPr>
                        <a:t>0 </a:t>
                      </a:r>
                    </a:p>
                  </a:txBody>
                  <a:tcPr anchor="ctr"/>
                </a:tc>
                <a:tc>
                  <a:txBody>
                    <a:bodyPr/>
                    <a:lstStyle/>
                    <a:p>
                      <a:r>
                        <a:rPr lang="en-US" sz="800" b="0">
                          <a:effectLst/>
                        </a:rPr>
                        <a:t>1 </a:t>
                      </a:r>
                    </a:p>
                  </a:txBody>
                  <a:tcPr anchor="ctr"/>
                </a:tc>
                <a:tc>
                  <a:txBody>
                    <a:bodyPr/>
                    <a:lstStyle/>
                    <a:p>
                      <a:r>
                        <a:rPr lang="en-US" sz="800" b="0">
                          <a:effectLst/>
                        </a:rPr>
                        <a:t>7.933 </a:t>
                      </a:r>
                    </a:p>
                  </a:txBody>
                  <a:tcPr anchor="ctr"/>
                </a:tc>
                <a:tc>
                  <a:txBody>
                    <a:bodyPr/>
                    <a:lstStyle/>
                    <a:p>
                      <a:r>
                        <a:rPr lang="en-US" sz="800" b="0">
                          <a:effectLst/>
                        </a:rPr>
                        <a:t>301.03 </a:t>
                      </a:r>
                    </a:p>
                  </a:txBody>
                  <a:tcPr anchor="ctr"/>
                </a:tc>
                <a:tc>
                  <a:txBody>
                    <a:bodyPr/>
                    <a:lstStyle/>
                    <a:p>
                      <a:r>
                        <a:rPr lang="en-US" sz="800" b="0">
                          <a:effectLst/>
                        </a:rPr>
                        <a:t>0 </a:t>
                      </a:r>
                    </a:p>
                  </a:txBody>
                  <a:tcPr anchor="ctr"/>
                </a:tc>
                <a:tc>
                  <a:txBody>
                    <a:bodyPr/>
                    <a:lstStyle/>
                    <a:p>
                      <a:r>
                        <a:rPr lang="en-US" sz="800" b="0">
                          <a:effectLst/>
                        </a:rPr>
                        <a:t>301.03 </a:t>
                      </a:r>
                    </a:p>
                  </a:txBody>
                  <a:tcPr anchor="ctr"/>
                </a:tc>
              </a:tr>
              <a:tr h="395885">
                <a:tc>
                  <a:txBody>
                    <a:bodyPr/>
                    <a:lstStyle/>
                    <a:p>
                      <a:r>
                        <a:rPr lang="en-US" sz="800" b="0">
                          <a:effectLst/>
                        </a:rPr>
                        <a:t>00021 </a:t>
                      </a:r>
                    </a:p>
                  </a:txBody>
                  <a:tcPr anchor="ctr"/>
                </a:tc>
                <a:tc>
                  <a:txBody>
                    <a:bodyPr/>
                    <a:lstStyle/>
                    <a:p>
                      <a:r>
                        <a:rPr lang="en-US" sz="800" b="0">
                          <a:effectLst/>
                        </a:rPr>
                        <a:t>000004 </a:t>
                      </a:r>
                    </a:p>
                  </a:txBody>
                  <a:tcPr anchor="ctr"/>
                </a:tc>
                <a:tc>
                  <a:txBody>
                    <a:bodyPr/>
                    <a:lstStyle/>
                    <a:p>
                      <a:r>
                        <a:rPr lang="en-US" sz="800" b="0">
                          <a:effectLst/>
                        </a:rPr>
                        <a:t>9/30/2017 </a:t>
                      </a:r>
                    </a:p>
                  </a:txBody>
                  <a:tcPr anchor="ctr"/>
                </a:tc>
                <a:tc>
                  <a:txBody>
                    <a:bodyPr/>
                    <a:lstStyle/>
                    <a:p>
                      <a:r>
                        <a:rPr lang="en-US" sz="800" b="0">
                          <a:effectLst/>
                        </a:rPr>
                        <a:t>10/31/2017 </a:t>
                      </a:r>
                    </a:p>
                  </a:txBody>
                  <a:tcPr anchor="ctr"/>
                </a:tc>
                <a:tc>
                  <a:txBody>
                    <a:bodyPr/>
                    <a:lstStyle/>
                    <a:p>
                      <a:r>
                        <a:rPr lang="en-US" sz="800" b="0">
                          <a:effectLst/>
                        </a:rPr>
                        <a:t>88730 </a:t>
                      </a:r>
                    </a:p>
                  </a:txBody>
                  <a:tcPr anchor="ctr"/>
                </a:tc>
                <a:tc>
                  <a:txBody>
                    <a:bodyPr/>
                    <a:lstStyle/>
                    <a:p>
                      <a:r>
                        <a:rPr lang="en-US" sz="800" b="0">
                          <a:effectLst/>
                        </a:rPr>
                        <a:t>88730 </a:t>
                      </a:r>
                    </a:p>
                  </a:txBody>
                  <a:tcPr anchor="ctr"/>
                </a:tc>
                <a:tc>
                  <a:txBody>
                    <a:bodyPr/>
                    <a:lstStyle/>
                    <a:p>
                      <a:r>
                        <a:rPr lang="en-US" sz="800" b="0">
                          <a:effectLst/>
                        </a:rPr>
                        <a:t>1 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1 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r>
              <a:tr h="395885">
                <a:tc>
                  <a:txBody>
                    <a:bodyPr/>
                    <a:lstStyle/>
                    <a:p>
                      <a:r>
                        <a:rPr lang="en-US" sz="800" b="0">
                          <a:effectLst/>
                        </a:rPr>
                        <a:t>00030 </a:t>
                      </a:r>
                    </a:p>
                  </a:txBody>
                  <a:tcPr anchor="ctr"/>
                </a:tc>
                <a:tc>
                  <a:txBody>
                    <a:bodyPr/>
                    <a:lstStyle/>
                    <a:p>
                      <a:r>
                        <a:rPr lang="en-US" sz="800" b="0">
                          <a:effectLst/>
                        </a:rPr>
                        <a:t>000001 </a:t>
                      </a:r>
                    </a:p>
                  </a:txBody>
                  <a:tcPr anchor="ctr"/>
                </a:tc>
                <a:tc>
                  <a:txBody>
                    <a:bodyPr/>
                    <a:lstStyle/>
                    <a:p>
                      <a:r>
                        <a:rPr lang="en-US" sz="800" b="0">
                          <a:effectLst/>
                        </a:rPr>
                        <a:t>9/30/2017 </a:t>
                      </a:r>
                    </a:p>
                  </a:txBody>
                  <a:tcPr anchor="ctr"/>
                </a:tc>
                <a:tc>
                  <a:txBody>
                    <a:bodyPr/>
                    <a:lstStyle/>
                    <a:p>
                      <a:r>
                        <a:rPr lang="en-US" sz="800" b="0">
                          <a:effectLst/>
                        </a:rPr>
                        <a:t>10/31/2017 </a:t>
                      </a:r>
                    </a:p>
                  </a:txBody>
                  <a:tcPr anchor="ctr"/>
                </a:tc>
                <a:tc>
                  <a:txBody>
                    <a:bodyPr/>
                    <a:lstStyle/>
                    <a:p>
                      <a:r>
                        <a:rPr lang="en-US" sz="800" b="0">
                          <a:effectLst/>
                        </a:rPr>
                        <a:t>58965 </a:t>
                      </a:r>
                    </a:p>
                  </a:txBody>
                  <a:tcPr anchor="ctr"/>
                </a:tc>
                <a:tc>
                  <a:txBody>
                    <a:bodyPr/>
                    <a:lstStyle/>
                    <a:p>
                      <a:r>
                        <a:rPr lang="en-US" sz="800" b="0">
                          <a:effectLst/>
                        </a:rPr>
                        <a:t>57817 </a:t>
                      </a:r>
                    </a:p>
                  </a:txBody>
                  <a:tcPr anchor="ctr"/>
                </a:tc>
                <a:tc>
                  <a:txBody>
                    <a:bodyPr/>
                    <a:lstStyle/>
                    <a:p>
                      <a:r>
                        <a:rPr lang="en-US" sz="800" b="0">
                          <a:effectLst/>
                        </a:rPr>
                        <a:t>1 </a:t>
                      </a:r>
                    </a:p>
                  </a:txBody>
                  <a:tcPr anchor="ctr"/>
                </a:tc>
                <a:tc>
                  <a:txBody>
                    <a:bodyPr/>
                    <a:lstStyle/>
                    <a:p>
                      <a:r>
                        <a:rPr lang="en-US" sz="800" b="0">
                          <a:effectLst/>
                        </a:rPr>
                        <a:t>1148 </a:t>
                      </a:r>
                    </a:p>
                  </a:txBody>
                  <a:tcPr anchor="ctr"/>
                </a:tc>
                <a:tc>
                  <a:txBody>
                    <a:bodyPr/>
                    <a:lstStyle/>
                    <a:p>
                      <a:r>
                        <a:rPr lang="en-US" sz="800" b="0">
                          <a:effectLst/>
                        </a:rPr>
                        <a:t>1.55 </a:t>
                      </a:r>
                    </a:p>
                  </a:txBody>
                  <a:tcPr anchor="ctr"/>
                </a:tc>
                <a:tc>
                  <a:txBody>
                    <a:bodyPr/>
                    <a:lstStyle/>
                    <a:p>
                      <a:r>
                        <a:rPr lang="en-US" sz="800" b="0">
                          <a:effectLst/>
                        </a:rPr>
                        <a:t>0 </a:t>
                      </a:r>
                    </a:p>
                  </a:txBody>
                  <a:tcPr anchor="ctr"/>
                </a:tc>
                <a:tc>
                  <a:txBody>
                    <a:bodyPr/>
                    <a:lstStyle/>
                    <a:p>
                      <a:r>
                        <a:rPr lang="en-US" sz="800" b="0">
                          <a:effectLst/>
                        </a:rPr>
                        <a:t>1 </a:t>
                      </a:r>
                    </a:p>
                  </a:txBody>
                  <a:tcPr anchor="ctr"/>
                </a:tc>
                <a:tc>
                  <a:txBody>
                    <a:bodyPr/>
                    <a:lstStyle/>
                    <a:p>
                      <a:r>
                        <a:rPr lang="en-US" sz="800" b="0">
                          <a:effectLst/>
                        </a:rPr>
                        <a:t>1.55 </a:t>
                      </a:r>
                    </a:p>
                  </a:txBody>
                  <a:tcPr anchor="ctr"/>
                </a:tc>
                <a:tc>
                  <a:txBody>
                    <a:bodyPr/>
                    <a:lstStyle/>
                    <a:p>
                      <a:r>
                        <a:rPr lang="en-US" sz="800" b="0">
                          <a:effectLst/>
                        </a:rPr>
                        <a:t>111.95 </a:t>
                      </a:r>
                    </a:p>
                  </a:txBody>
                  <a:tcPr anchor="ctr"/>
                </a:tc>
                <a:tc>
                  <a:txBody>
                    <a:bodyPr/>
                    <a:lstStyle/>
                    <a:p>
                      <a:r>
                        <a:rPr lang="en-US" sz="800" b="0">
                          <a:effectLst/>
                        </a:rPr>
                        <a:t>0 </a:t>
                      </a:r>
                    </a:p>
                  </a:txBody>
                  <a:tcPr anchor="ctr"/>
                </a:tc>
                <a:tc>
                  <a:txBody>
                    <a:bodyPr/>
                    <a:lstStyle/>
                    <a:p>
                      <a:r>
                        <a:rPr lang="en-US" sz="800" b="0">
                          <a:effectLst/>
                        </a:rPr>
                        <a:t>111.95 </a:t>
                      </a:r>
                    </a:p>
                  </a:txBody>
                  <a:tcPr anchor="ctr"/>
                </a:tc>
              </a:tr>
              <a:tr h="395885">
                <a:tc>
                  <a:txBody>
                    <a:bodyPr/>
                    <a:lstStyle/>
                    <a:p>
                      <a:r>
                        <a:rPr lang="en-US" sz="800" b="0">
                          <a:effectLst/>
                        </a:rPr>
                        <a:t>00040 </a:t>
                      </a:r>
                    </a:p>
                  </a:txBody>
                  <a:tcPr anchor="ctr"/>
                </a:tc>
                <a:tc>
                  <a:txBody>
                    <a:bodyPr/>
                    <a:lstStyle/>
                    <a:p>
                      <a:r>
                        <a:rPr lang="en-US" sz="800" b="0">
                          <a:effectLst/>
                        </a:rPr>
                        <a:t>000005 </a:t>
                      </a:r>
                    </a:p>
                  </a:txBody>
                  <a:tcPr anchor="ctr"/>
                </a:tc>
                <a:tc>
                  <a:txBody>
                    <a:bodyPr/>
                    <a:lstStyle/>
                    <a:p>
                      <a:r>
                        <a:rPr lang="en-US" sz="800" b="0">
                          <a:effectLst/>
                        </a:rPr>
                        <a:t>9/30/2017 </a:t>
                      </a:r>
                    </a:p>
                  </a:txBody>
                  <a:tcPr anchor="ctr"/>
                </a:tc>
                <a:tc>
                  <a:txBody>
                    <a:bodyPr/>
                    <a:lstStyle/>
                    <a:p>
                      <a:r>
                        <a:rPr lang="en-US" sz="800" b="0">
                          <a:effectLst/>
                        </a:rPr>
                        <a:t>10/31/2017 </a:t>
                      </a:r>
                    </a:p>
                  </a:txBody>
                  <a:tcPr anchor="ctr"/>
                </a:tc>
                <a:tc>
                  <a:txBody>
                    <a:bodyPr/>
                    <a:lstStyle/>
                    <a:p>
                      <a:r>
                        <a:rPr lang="en-US" sz="800" b="0" dirty="0">
                          <a:effectLst/>
                        </a:rPr>
                        <a:t>32737 </a:t>
                      </a:r>
                    </a:p>
                  </a:txBody>
                  <a:tcPr anchor="ctr"/>
                </a:tc>
                <a:tc>
                  <a:txBody>
                    <a:bodyPr/>
                    <a:lstStyle/>
                    <a:p>
                      <a:r>
                        <a:rPr lang="en-US" sz="800" b="0">
                          <a:effectLst/>
                        </a:rPr>
                        <a:t>30281 </a:t>
                      </a:r>
                    </a:p>
                  </a:txBody>
                  <a:tcPr anchor="ctr"/>
                </a:tc>
                <a:tc>
                  <a:txBody>
                    <a:bodyPr/>
                    <a:lstStyle/>
                    <a:p>
                      <a:r>
                        <a:rPr lang="en-US" sz="800" b="0">
                          <a:effectLst/>
                        </a:rPr>
                        <a:t>1 </a:t>
                      </a:r>
                    </a:p>
                  </a:txBody>
                  <a:tcPr anchor="ctr"/>
                </a:tc>
                <a:tc>
                  <a:txBody>
                    <a:bodyPr/>
                    <a:lstStyle/>
                    <a:p>
                      <a:r>
                        <a:rPr lang="en-US" sz="800" b="0">
                          <a:effectLst/>
                        </a:rPr>
                        <a:t>2456 </a:t>
                      </a:r>
                    </a:p>
                  </a:txBody>
                  <a:tcPr anchor="ctr"/>
                </a:tc>
                <a:tc>
                  <a:txBody>
                    <a:bodyPr/>
                    <a:lstStyle/>
                    <a:p>
                      <a:r>
                        <a:rPr lang="en-US" sz="800" b="0">
                          <a:effectLst/>
                        </a:rPr>
                        <a:t>14 </a:t>
                      </a:r>
                    </a:p>
                  </a:txBody>
                  <a:tcPr anchor="ctr"/>
                </a:tc>
                <a:tc>
                  <a:txBody>
                    <a:bodyPr/>
                    <a:lstStyle/>
                    <a:p>
                      <a:r>
                        <a:rPr lang="en-US" sz="800" b="0">
                          <a:effectLst/>
                        </a:rPr>
                        <a:t>0 </a:t>
                      </a:r>
                    </a:p>
                  </a:txBody>
                  <a:tcPr anchor="ctr"/>
                </a:tc>
                <a:tc>
                  <a:txBody>
                    <a:bodyPr/>
                    <a:lstStyle/>
                    <a:p>
                      <a:r>
                        <a:rPr lang="en-US" sz="800" b="0">
                          <a:effectLst/>
                        </a:rPr>
                        <a:t>1 </a:t>
                      </a:r>
                    </a:p>
                  </a:txBody>
                  <a:tcPr anchor="ctr"/>
                </a:tc>
                <a:tc>
                  <a:txBody>
                    <a:bodyPr/>
                    <a:lstStyle/>
                    <a:p>
                      <a:r>
                        <a:rPr lang="en-US" sz="800" b="0">
                          <a:effectLst/>
                        </a:rPr>
                        <a:t>14 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dirty="0">
                          <a:effectLst/>
                        </a:rPr>
                        <a:t>0 </a:t>
                      </a:r>
                    </a:p>
                  </a:txBody>
                  <a:tcPr anchor="ctr"/>
                </a:tc>
              </a:tr>
              <a:tr h="395885">
                <a:tc>
                  <a:txBody>
                    <a:bodyPr/>
                    <a:lstStyle/>
                    <a:p>
                      <a:r>
                        <a:rPr lang="en-US" sz="800" b="0">
                          <a:effectLst/>
                        </a:rPr>
                        <a:t>00050 </a:t>
                      </a:r>
                    </a:p>
                  </a:txBody>
                  <a:tcPr anchor="ctr"/>
                </a:tc>
                <a:tc>
                  <a:txBody>
                    <a:bodyPr/>
                    <a:lstStyle/>
                    <a:p>
                      <a:r>
                        <a:rPr lang="en-US" sz="800" b="0">
                          <a:effectLst/>
                        </a:rPr>
                        <a:t>000006 </a:t>
                      </a:r>
                    </a:p>
                  </a:txBody>
                  <a:tcPr anchor="ctr"/>
                </a:tc>
                <a:tc>
                  <a:txBody>
                    <a:bodyPr/>
                    <a:lstStyle/>
                    <a:p>
                      <a:r>
                        <a:rPr lang="en-US" sz="800" b="0">
                          <a:effectLst/>
                        </a:rPr>
                        <a:t>9/30/2017 </a:t>
                      </a:r>
                    </a:p>
                  </a:txBody>
                  <a:tcPr anchor="ctr"/>
                </a:tc>
                <a:tc>
                  <a:txBody>
                    <a:bodyPr/>
                    <a:lstStyle/>
                    <a:p>
                      <a:r>
                        <a:rPr lang="en-US" sz="800" b="0">
                          <a:effectLst/>
                        </a:rPr>
                        <a:t>10/31/2017 </a:t>
                      </a:r>
                    </a:p>
                  </a:txBody>
                  <a:tcPr anchor="ctr"/>
                </a:tc>
                <a:tc>
                  <a:txBody>
                    <a:bodyPr/>
                    <a:lstStyle/>
                    <a:p>
                      <a:r>
                        <a:rPr lang="en-US" sz="800" b="0">
                          <a:effectLst/>
                        </a:rPr>
                        <a:t>73586 </a:t>
                      </a:r>
                    </a:p>
                  </a:txBody>
                  <a:tcPr anchor="ctr"/>
                </a:tc>
                <a:tc>
                  <a:txBody>
                    <a:bodyPr/>
                    <a:lstStyle/>
                    <a:p>
                      <a:r>
                        <a:rPr lang="en-US" sz="800" b="0">
                          <a:effectLst/>
                        </a:rPr>
                        <a:t>71016 </a:t>
                      </a:r>
                    </a:p>
                  </a:txBody>
                  <a:tcPr anchor="ctr"/>
                </a:tc>
                <a:tc>
                  <a:txBody>
                    <a:bodyPr/>
                    <a:lstStyle/>
                    <a:p>
                      <a:r>
                        <a:rPr lang="en-US" sz="800" b="0">
                          <a:effectLst/>
                        </a:rPr>
                        <a:t>1 </a:t>
                      </a:r>
                    </a:p>
                  </a:txBody>
                  <a:tcPr anchor="ctr"/>
                </a:tc>
                <a:tc>
                  <a:txBody>
                    <a:bodyPr/>
                    <a:lstStyle/>
                    <a:p>
                      <a:r>
                        <a:rPr lang="en-US" sz="800" b="0">
                          <a:effectLst/>
                        </a:rPr>
                        <a:t>2570 </a:t>
                      </a:r>
                    </a:p>
                  </a:txBody>
                  <a:tcPr anchor="ctr"/>
                </a:tc>
                <a:tc>
                  <a:txBody>
                    <a:bodyPr/>
                    <a:lstStyle/>
                    <a:p>
                      <a:r>
                        <a:rPr lang="en-US" sz="800" b="0">
                          <a:effectLst/>
                        </a:rPr>
                        <a:t>16 </a:t>
                      </a:r>
                    </a:p>
                  </a:txBody>
                  <a:tcPr anchor="ctr"/>
                </a:tc>
                <a:tc>
                  <a:txBody>
                    <a:bodyPr/>
                    <a:lstStyle/>
                    <a:p>
                      <a:r>
                        <a:rPr lang="en-US" sz="800" b="0">
                          <a:effectLst/>
                        </a:rPr>
                        <a:t>0 </a:t>
                      </a:r>
                    </a:p>
                  </a:txBody>
                  <a:tcPr anchor="ctr"/>
                </a:tc>
                <a:tc>
                  <a:txBody>
                    <a:bodyPr/>
                    <a:lstStyle/>
                    <a:p>
                      <a:r>
                        <a:rPr lang="en-US" sz="800" b="0">
                          <a:effectLst/>
                        </a:rPr>
                        <a:t>1 </a:t>
                      </a:r>
                    </a:p>
                  </a:txBody>
                  <a:tcPr anchor="ctr"/>
                </a:tc>
                <a:tc>
                  <a:txBody>
                    <a:bodyPr/>
                    <a:lstStyle/>
                    <a:p>
                      <a:r>
                        <a:rPr lang="en-US" sz="800" b="0">
                          <a:effectLst/>
                        </a:rPr>
                        <a:t>16 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r>
              <a:tr h="395885">
                <a:tc>
                  <a:txBody>
                    <a:bodyPr/>
                    <a:lstStyle/>
                    <a:p>
                      <a:r>
                        <a:rPr lang="en-US" sz="800" b="0">
                          <a:effectLst/>
                        </a:rPr>
                        <a:t>00060 </a:t>
                      </a:r>
                    </a:p>
                  </a:txBody>
                  <a:tcPr anchor="ctr"/>
                </a:tc>
                <a:tc>
                  <a:txBody>
                    <a:bodyPr/>
                    <a:lstStyle/>
                    <a:p>
                      <a:r>
                        <a:rPr lang="en-US" sz="800" b="0">
                          <a:effectLst/>
                        </a:rPr>
                        <a:t>000007 </a:t>
                      </a:r>
                    </a:p>
                  </a:txBody>
                  <a:tcPr anchor="ctr"/>
                </a:tc>
                <a:tc>
                  <a:txBody>
                    <a:bodyPr/>
                    <a:lstStyle/>
                    <a:p>
                      <a:r>
                        <a:rPr lang="en-US" sz="800" b="0">
                          <a:effectLst/>
                        </a:rPr>
                        <a:t>9/30/2017 </a:t>
                      </a:r>
                    </a:p>
                  </a:txBody>
                  <a:tcPr anchor="ctr"/>
                </a:tc>
                <a:tc>
                  <a:txBody>
                    <a:bodyPr/>
                    <a:lstStyle/>
                    <a:p>
                      <a:r>
                        <a:rPr lang="en-US" sz="800" b="0">
                          <a:effectLst/>
                        </a:rPr>
                        <a:t>10/31/2017 </a:t>
                      </a:r>
                    </a:p>
                  </a:txBody>
                  <a:tcPr anchor="ctr"/>
                </a:tc>
                <a:tc>
                  <a:txBody>
                    <a:bodyPr/>
                    <a:lstStyle/>
                    <a:p>
                      <a:r>
                        <a:rPr lang="en-US" sz="800" b="0">
                          <a:effectLst/>
                        </a:rPr>
                        <a:t>31455 </a:t>
                      </a:r>
                    </a:p>
                  </a:txBody>
                  <a:tcPr anchor="ctr"/>
                </a:tc>
                <a:tc>
                  <a:txBody>
                    <a:bodyPr/>
                    <a:lstStyle/>
                    <a:p>
                      <a:r>
                        <a:rPr lang="en-US" sz="800" b="0">
                          <a:effectLst/>
                        </a:rPr>
                        <a:t>29519 </a:t>
                      </a:r>
                    </a:p>
                  </a:txBody>
                  <a:tcPr anchor="ctr"/>
                </a:tc>
                <a:tc>
                  <a:txBody>
                    <a:bodyPr/>
                    <a:lstStyle/>
                    <a:p>
                      <a:r>
                        <a:rPr lang="en-US" sz="800" b="0">
                          <a:effectLst/>
                        </a:rPr>
                        <a:t>1 </a:t>
                      </a:r>
                    </a:p>
                  </a:txBody>
                  <a:tcPr anchor="ctr"/>
                </a:tc>
                <a:tc>
                  <a:txBody>
                    <a:bodyPr/>
                    <a:lstStyle/>
                    <a:p>
                      <a:r>
                        <a:rPr lang="en-US" sz="800" b="0">
                          <a:effectLst/>
                        </a:rPr>
                        <a:t>1936 </a:t>
                      </a:r>
                    </a:p>
                  </a:txBody>
                  <a:tcPr anchor="ctr"/>
                </a:tc>
                <a:tc>
                  <a:txBody>
                    <a:bodyPr/>
                    <a:lstStyle/>
                    <a:p>
                      <a:r>
                        <a:rPr lang="en-US" sz="800" b="0">
                          <a:effectLst/>
                        </a:rPr>
                        <a:t>6.2 </a:t>
                      </a:r>
                    </a:p>
                  </a:txBody>
                  <a:tcPr anchor="ctr"/>
                </a:tc>
                <a:tc>
                  <a:txBody>
                    <a:bodyPr/>
                    <a:lstStyle/>
                    <a:p>
                      <a:r>
                        <a:rPr lang="en-US" sz="800" b="0">
                          <a:effectLst/>
                        </a:rPr>
                        <a:t>0 </a:t>
                      </a:r>
                    </a:p>
                  </a:txBody>
                  <a:tcPr anchor="ctr"/>
                </a:tc>
                <a:tc>
                  <a:txBody>
                    <a:bodyPr/>
                    <a:lstStyle/>
                    <a:p>
                      <a:r>
                        <a:rPr lang="en-US" sz="800" b="0">
                          <a:effectLst/>
                        </a:rPr>
                        <a:t>1 </a:t>
                      </a:r>
                    </a:p>
                  </a:txBody>
                  <a:tcPr anchor="ctr"/>
                </a:tc>
                <a:tc>
                  <a:txBody>
                    <a:bodyPr/>
                    <a:lstStyle/>
                    <a:p>
                      <a:r>
                        <a:rPr lang="en-US" sz="800" b="0">
                          <a:effectLst/>
                        </a:rPr>
                        <a:t>6.2 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r>
              <a:tr h="395885">
                <a:tc>
                  <a:txBody>
                    <a:bodyPr/>
                    <a:lstStyle/>
                    <a:p>
                      <a:r>
                        <a:rPr lang="en-US" sz="800" b="0">
                          <a:effectLst/>
                        </a:rPr>
                        <a:t>00065 </a:t>
                      </a:r>
                    </a:p>
                  </a:txBody>
                  <a:tcPr anchor="ctr"/>
                </a:tc>
                <a:tc>
                  <a:txBody>
                    <a:bodyPr/>
                    <a:lstStyle/>
                    <a:p>
                      <a:r>
                        <a:rPr lang="en-US" sz="800" b="0">
                          <a:effectLst/>
                        </a:rPr>
                        <a:t>000008 </a:t>
                      </a:r>
                    </a:p>
                  </a:txBody>
                  <a:tcPr anchor="ctr"/>
                </a:tc>
                <a:tc>
                  <a:txBody>
                    <a:bodyPr/>
                    <a:lstStyle/>
                    <a:p>
                      <a:r>
                        <a:rPr lang="en-US" sz="800" b="0">
                          <a:effectLst/>
                        </a:rPr>
                        <a:t>9/30/2017 </a:t>
                      </a:r>
                    </a:p>
                  </a:txBody>
                  <a:tcPr anchor="ctr"/>
                </a:tc>
                <a:tc>
                  <a:txBody>
                    <a:bodyPr/>
                    <a:lstStyle/>
                    <a:p>
                      <a:r>
                        <a:rPr lang="en-US" sz="800" b="0">
                          <a:effectLst/>
                        </a:rPr>
                        <a:t>10/31/2017 </a:t>
                      </a:r>
                    </a:p>
                  </a:txBody>
                  <a:tcPr anchor="ctr"/>
                </a:tc>
                <a:tc>
                  <a:txBody>
                    <a:bodyPr/>
                    <a:lstStyle/>
                    <a:p>
                      <a:r>
                        <a:rPr lang="en-US" sz="800" b="0">
                          <a:effectLst/>
                        </a:rPr>
                        <a:t>17781 </a:t>
                      </a:r>
                    </a:p>
                  </a:txBody>
                  <a:tcPr anchor="ctr"/>
                </a:tc>
                <a:tc>
                  <a:txBody>
                    <a:bodyPr/>
                    <a:lstStyle/>
                    <a:p>
                      <a:r>
                        <a:rPr lang="en-US" sz="800" b="0">
                          <a:effectLst/>
                        </a:rPr>
                        <a:t>17781 </a:t>
                      </a:r>
                    </a:p>
                  </a:txBody>
                  <a:tcPr anchor="ctr"/>
                </a:tc>
                <a:tc>
                  <a:txBody>
                    <a:bodyPr/>
                    <a:lstStyle/>
                    <a:p>
                      <a:r>
                        <a:rPr lang="en-US" sz="800" b="0">
                          <a:effectLst/>
                        </a:rPr>
                        <a:t>1 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1 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r>
              <a:tr h="395885">
                <a:tc>
                  <a:txBody>
                    <a:bodyPr/>
                    <a:lstStyle/>
                    <a:p>
                      <a:r>
                        <a:rPr lang="en-US" sz="800" b="0">
                          <a:effectLst/>
                        </a:rPr>
                        <a:t>00080 </a:t>
                      </a:r>
                    </a:p>
                  </a:txBody>
                  <a:tcPr anchor="ctr"/>
                </a:tc>
                <a:tc>
                  <a:txBody>
                    <a:bodyPr/>
                    <a:lstStyle/>
                    <a:p>
                      <a:r>
                        <a:rPr lang="en-US" sz="800" b="0">
                          <a:effectLst/>
                        </a:rPr>
                        <a:t>000009 </a:t>
                      </a:r>
                    </a:p>
                  </a:txBody>
                  <a:tcPr anchor="ctr"/>
                </a:tc>
                <a:tc>
                  <a:txBody>
                    <a:bodyPr/>
                    <a:lstStyle/>
                    <a:p>
                      <a:r>
                        <a:rPr lang="en-US" sz="800" b="0">
                          <a:effectLst/>
                        </a:rPr>
                        <a:t>9/30/2017 </a:t>
                      </a:r>
                    </a:p>
                  </a:txBody>
                  <a:tcPr anchor="ctr"/>
                </a:tc>
                <a:tc>
                  <a:txBody>
                    <a:bodyPr/>
                    <a:lstStyle/>
                    <a:p>
                      <a:r>
                        <a:rPr lang="en-US" sz="800" b="0">
                          <a:effectLst/>
                        </a:rPr>
                        <a:t>10/31/2017 </a:t>
                      </a:r>
                    </a:p>
                  </a:txBody>
                  <a:tcPr anchor="ctr"/>
                </a:tc>
                <a:tc>
                  <a:txBody>
                    <a:bodyPr/>
                    <a:lstStyle/>
                    <a:p>
                      <a:r>
                        <a:rPr lang="en-US" sz="800" b="0">
                          <a:effectLst/>
                        </a:rPr>
                        <a:t>2614 </a:t>
                      </a:r>
                    </a:p>
                  </a:txBody>
                  <a:tcPr anchor="ctr"/>
                </a:tc>
                <a:tc>
                  <a:txBody>
                    <a:bodyPr/>
                    <a:lstStyle/>
                    <a:p>
                      <a:r>
                        <a:rPr lang="en-US" sz="800" b="0">
                          <a:effectLst/>
                        </a:rPr>
                        <a:t>2614 </a:t>
                      </a:r>
                    </a:p>
                  </a:txBody>
                  <a:tcPr anchor="ctr"/>
                </a:tc>
                <a:tc>
                  <a:txBody>
                    <a:bodyPr/>
                    <a:lstStyle/>
                    <a:p>
                      <a:r>
                        <a:rPr lang="en-US" sz="800" b="0">
                          <a:effectLst/>
                        </a:rPr>
                        <a:t>1 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1 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a:effectLst/>
                        </a:rPr>
                        <a:t>0 </a:t>
                      </a:r>
                    </a:p>
                  </a:txBody>
                  <a:tcPr anchor="ctr"/>
                </a:tc>
                <a:tc>
                  <a:txBody>
                    <a:bodyPr/>
                    <a:lstStyle/>
                    <a:p>
                      <a:r>
                        <a:rPr lang="en-US" sz="800" b="0" dirty="0">
                          <a:effectLst/>
                        </a:rPr>
                        <a:t>0 </a:t>
                      </a:r>
                    </a:p>
                  </a:txBody>
                  <a:tcPr anchor="ctr"/>
                </a:tc>
              </a:tr>
              <a:tr h="39588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r>
            </a:tbl>
          </a:graphicData>
        </a:graphic>
      </p:graphicFrame>
      <p:sp>
        <p:nvSpPr>
          <p:cNvPr id="4" name="Text Placeholder 3"/>
          <p:cNvSpPr>
            <a:spLocks noGrp="1"/>
          </p:cNvSpPr>
          <p:nvPr>
            <p:ph type="body" sz="half" idx="2"/>
          </p:nvPr>
        </p:nvSpPr>
        <p:spPr>
          <a:xfrm>
            <a:off x="1069228" y="2933700"/>
            <a:ext cx="3401063" cy="2990850"/>
          </a:xfrm>
        </p:spPr>
        <p:txBody>
          <a:bodyPr>
            <a:normAutofit lnSpcReduction="10000"/>
          </a:bodyPr>
          <a:lstStyle/>
          <a:p>
            <a:r>
              <a:rPr lang="en-US" b="1" u="sng" dirty="0" smtClean="0"/>
              <a:t>Dataset Variables</a:t>
            </a:r>
            <a:r>
              <a:rPr lang="en-US" dirty="0" smtClean="0"/>
              <a:t>:</a:t>
            </a:r>
          </a:p>
          <a:p>
            <a:pPr marL="342900" indent="-342900">
              <a:buFont typeface="+mj-lt"/>
              <a:buAutoNum type="arabicPeriod"/>
            </a:pPr>
            <a:r>
              <a:rPr lang="en-US" dirty="0" smtClean="0"/>
              <a:t>Date</a:t>
            </a:r>
          </a:p>
          <a:p>
            <a:pPr marL="342900" indent="-342900">
              <a:buFont typeface="+mj-lt"/>
              <a:buAutoNum type="arabicPeriod"/>
            </a:pPr>
            <a:r>
              <a:rPr lang="en-US" dirty="0" smtClean="0"/>
              <a:t>KWH Usage</a:t>
            </a:r>
          </a:p>
          <a:p>
            <a:pPr marL="342900" indent="-342900">
              <a:buFont typeface="+mj-lt"/>
              <a:buAutoNum type="arabicPeriod"/>
            </a:pPr>
            <a:r>
              <a:rPr lang="en-US" dirty="0" smtClean="0"/>
              <a:t>KW Max</a:t>
            </a:r>
          </a:p>
          <a:p>
            <a:r>
              <a:rPr lang="en-US" b="1" u="sng" dirty="0" smtClean="0"/>
              <a:t>Questions:</a:t>
            </a:r>
          </a:p>
          <a:p>
            <a:r>
              <a:rPr lang="en-US" dirty="0" smtClean="0"/>
              <a:t>1.  Is the data relevant</a:t>
            </a:r>
          </a:p>
          <a:p>
            <a:r>
              <a:rPr lang="en-US" dirty="0" smtClean="0"/>
              <a:t>2.  Is the data connected</a:t>
            </a:r>
          </a:p>
          <a:p>
            <a:r>
              <a:rPr lang="en-US" dirty="0" smtClean="0"/>
              <a:t>3.  Is the data accurate</a:t>
            </a:r>
          </a:p>
          <a:p>
            <a:r>
              <a:rPr lang="en-US" dirty="0" smtClean="0"/>
              <a:t>4.  Is there enough data to work with</a:t>
            </a:r>
          </a:p>
        </p:txBody>
      </p:sp>
      <p:sp>
        <p:nvSpPr>
          <p:cNvPr id="5" name="TextBox 4"/>
          <p:cNvSpPr txBox="1"/>
          <p:nvPr/>
        </p:nvSpPr>
        <p:spPr>
          <a:xfrm>
            <a:off x="69231" y="66675"/>
            <a:ext cx="2292969" cy="646331"/>
          </a:xfrm>
          <a:prstGeom prst="rect">
            <a:avLst/>
          </a:prstGeom>
          <a:noFill/>
        </p:spPr>
        <p:txBody>
          <a:bodyPr wrap="square" rtlCol="0">
            <a:spAutoFit/>
          </a:bodyPr>
          <a:lstStyle/>
          <a:p>
            <a:r>
              <a:rPr lang="en-US" dirty="0" smtClean="0"/>
              <a:t>Project 1:  </a:t>
            </a:r>
            <a:r>
              <a:rPr lang="en-US" dirty="0"/>
              <a:t>The Flow Of Energy </a:t>
            </a:r>
          </a:p>
          <a:p>
            <a:r>
              <a:rPr lang="en-US" dirty="0" smtClean="0"/>
              <a:t> Dataset </a:t>
            </a:r>
            <a:endParaRPr lang="en-US" dirty="0"/>
          </a:p>
        </p:txBody>
      </p:sp>
    </p:spTree>
    <p:extLst>
      <p:ext uri="{BB962C8B-B14F-4D97-AF65-F5344CB8AC3E}">
        <p14:creationId xmlns:p14="http://schemas.microsoft.com/office/powerpoint/2010/main" val="240253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rry wind and solar, America's insatiable energy demands require reliable power 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35" y="2459815"/>
            <a:ext cx="3050793" cy="19651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2126" y="176210"/>
            <a:ext cx="2911039" cy="1630182"/>
          </a:xfrm>
          <a:prstGeom prst="rect">
            <a:avLst/>
          </a:prstGeom>
        </p:spPr>
      </p:pic>
      <p:pic>
        <p:nvPicPr>
          <p:cNvPr id="1030" name="Picture 6" descr="Image result for Buildin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990" y="4728519"/>
            <a:ext cx="2859175" cy="19061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nergy monitor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527" y="2558197"/>
            <a:ext cx="4682510" cy="17342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energy monitor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3112" y="2493948"/>
            <a:ext cx="2758144" cy="16523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6856" y="104775"/>
            <a:ext cx="2302494" cy="646331"/>
          </a:xfrm>
          <a:prstGeom prst="rect">
            <a:avLst/>
          </a:prstGeom>
          <a:noFill/>
        </p:spPr>
        <p:txBody>
          <a:bodyPr wrap="square" rtlCol="0">
            <a:spAutoFit/>
          </a:bodyPr>
          <a:lstStyle/>
          <a:p>
            <a:r>
              <a:rPr lang="en-US" dirty="0" smtClean="0"/>
              <a:t>Project 1:  </a:t>
            </a:r>
            <a:r>
              <a:rPr lang="en-US" dirty="0"/>
              <a:t>The Flow Of Energy </a:t>
            </a:r>
            <a:endParaRPr lang="en-US" dirty="0" smtClean="0"/>
          </a:p>
          <a:p>
            <a:r>
              <a:rPr lang="en-US" dirty="0" smtClean="0"/>
              <a:t>Flow Chart</a:t>
            </a:r>
          </a:p>
        </p:txBody>
      </p:sp>
      <p:sp>
        <p:nvSpPr>
          <p:cNvPr id="14" name="TextBox 13"/>
          <p:cNvSpPr txBox="1"/>
          <p:nvPr/>
        </p:nvSpPr>
        <p:spPr>
          <a:xfrm>
            <a:off x="365897" y="1983805"/>
            <a:ext cx="2835668" cy="369332"/>
          </a:xfrm>
          <a:prstGeom prst="rect">
            <a:avLst/>
          </a:prstGeom>
          <a:noFill/>
        </p:spPr>
        <p:txBody>
          <a:bodyPr wrap="square" rtlCol="0">
            <a:spAutoFit/>
          </a:bodyPr>
          <a:lstStyle/>
          <a:p>
            <a:r>
              <a:rPr lang="en-US" dirty="0" smtClean="0"/>
              <a:t>Energy Generation and Distribution</a:t>
            </a:r>
            <a:endParaRPr lang="en-US" dirty="0"/>
          </a:p>
        </p:txBody>
      </p:sp>
      <p:sp>
        <p:nvSpPr>
          <p:cNvPr id="22" name="TextBox 21"/>
          <p:cNvSpPr txBox="1"/>
          <p:nvPr/>
        </p:nvSpPr>
        <p:spPr>
          <a:xfrm>
            <a:off x="6931739" y="284343"/>
            <a:ext cx="1431212" cy="369332"/>
          </a:xfrm>
          <a:prstGeom prst="rect">
            <a:avLst/>
          </a:prstGeom>
          <a:noFill/>
        </p:spPr>
        <p:txBody>
          <a:bodyPr wrap="square" rtlCol="0">
            <a:spAutoFit/>
          </a:bodyPr>
          <a:lstStyle/>
          <a:p>
            <a:r>
              <a:rPr lang="en-US" dirty="0" smtClean="0"/>
              <a:t>Energy Creation</a:t>
            </a:r>
            <a:endParaRPr lang="en-US" dirty="0"/>
          </a:p>
        </p:txBody>
      </p:sp>
      <p:sp>
        <p:nvSpPr>
          <p:cNvPr id="23" name="TextBox 22"/>
          <p:cNvSpPr txBox="1"/>
          <p:nvPr/>
        </p:nvSpPr>
        <p:spPr>
          <a:xfrm>
            <a:off x="6833165" y="6127105"/>
            <a:ext cx="1269287" cy="369332"/>
          </a:xfrm>
          <a:prstGeom prst="rect">
            <a:avLst/>
          </a:prstGeom>
          <a:noFill/>
        </p:spPr>
        <p:txBody>
          <a:bodyPr wrap="square" rtlCol="0">
            <a:spAutoFit/>
          </a:bodyPr>
          <a:lstStyle/>
          <a:p>
            <a:r>
              <a:rPr lang="en-US" dirty="0" smtClean="0"/>
              <a:t>Energy Usage</a:t>
            </a:r>
            <a:endParaRPr lang="en-US" dirty="0"/>
          </a:p>
        </p:txBody>
      </p:sp>
      <p:sp>
        <p:nvSpPr>
          <p:cNvPr id="24" name="TextBox 23"/>
          <p:cNvSpPr txBox="1"/>
          <p:nvPr/>
        </p:nvSpPr>
        <p:spPr>
          <a:xfrm>
            <a:off x="8507837" y="2188865"/>
            <a:ext cx="2580657" cy="369332"/>
          </a:xfrm>
          <a:prstGeom prst="rect">
            <a:avLst/>
          </a:prstGeom>
          <a:noFill/>
        </p:spPr>
        <p:txBody>
          <a:bodyPr wrap="square" rtlCol="0">
            <a:spAutoFit/>
          </a:bodyPr>
          <a:lstStyle/>
          <a:p>
            <a:r>
              <a:rPr lang="en-US" dirty="0" smtClean="0"/>
              <a:t>Energy Monitoring and Billing</a:t>
            </a:r>
            <a:endParaRPr lang="en-US" dirty="0"/>
          </a:p>
        </p:txBody>
      </p:sp>
      <p:sp>
        <p:nvSpPr>
          <p:cNvPr id="15" name="Up-Down Arrow 14"/>
          <p:cNvSpPr/>
          <p:nvPr/>
        </p:nvSpPr>
        <p:spPr>
          <a:xfrm>
            <a:off x="5204505" y="4226151"/>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p:cNvSpPr/>
          <p:nvPr/>
        </p:nvSpPr>
        <p:spPr>
          <a:xfrm rot="5400000">
            <a:off x="3519878" y="3208686"/>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Down Arrow 26"/>
          <p:cNvSpPr/>
          <p:nvPr/>
        </p:nvSpPr>
        <p:spPr>
          <a:xfrm rot="5400000">
            <a:off x="6883211" y="3228097"/>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217518" y="2069249"/>
            <a:ext cx="2334843" cy="369332"/>
          </a:xfrm>
          <a:prstGeom prst="rect">
            <a:avLst/>
          </a:prstGeom>
          <a:noFill/>
        </p:spPr>
        <p:txBody>
          <a:bodyPr wrap="square" rtlCol="0">
            <a:spAutoFit/>
          </a:bodyPr>
          <a:lstStyle/>
          <a:p>
            <a:r>
              <a:rPr lang="en-US" dirty="0" smtClean="0"/>
              <a:t>Energy Monitoring Devices</a:t>
            </a:r>
            <a:endParaRPr lang="en-US" dirty="0"/>
          </a:p>
        </p:txBody>
      </p:sp>
    </p:spTree>
    <p:extLst>
      <p:ext uri="{BB962C8B-B14F-4D97-AF65-F5344CB8AC3E}">
        <p14:creationId xmlns:p14="http://schemas.microsoft.com/office/powerpoint/2010/main" val="118510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54953" y="1447796"/>
            <a:ext cx="3401064" cy="1485904"/>
          </a:xfrm>
        </p:spPr>
        <p:txBody>
          <a:bodyPr/>
          <a:lstStyle/>
          <a:p>
            <a:r>
              <a:rPr lang="en-US" sz="2400" u="sng" dirty="0" smtClean="0"/>
              <a:t>Description:</a:t>
            </a:r>
            <a:r>
              <a:rPr lang="en-US" sz="2400" dirty="0" smtClean="0"/>
              <a:t>  </a:t>
            </a:r>
            <a:r>
              <a:rPr lang="en-US" sz="1400" dirty="0" smtClean="0"/>
              <a:t>The dataset will be based on the historical behavior of companies with unfettered access to resources.  Most likely it will come from the internet and government sites.</a:t>
            </a:r>
            <a:br>
              <a:rPr lang="en-US" sz="1400" dirty="0" smtClean="0"/>
            </a:br>
            <a:endParaRPr lang="en-US" sz="1400" dirty="0"/>
          </a:p>
        </p:txBody>
      </p:sp>
      <p:sp>
        <p:nvSpPr>
          <p:cNvPr id="11" name="Text Placeholder 3"/>
          <p:cNvSpPr>
            <a:spLocks noGrp="1"/>
          </p:cNvSpPr>
          <p:nvPr>
            <p:ph type="body" sz="half" idx="4294967295"/>
          </p:nvPr>
        </p:nvSpPr>
        <p:spPr>
          <a:xfrm>
            <a:off x="1031128" y="3034028"/>
            <a:ext cx="3401063" cy="2990850"/>
          </a:xfrm>
          <a:prstGeom prst="rect">
            <a:avLst/>
          </a:prstGeom>
        </p:spPr>
        <p:txBody>
          <a:bodyPr>
            <a:noAutofit/>
          </a:bodyPr>
          <a:lstStyle/>
          <a:p>
            <a:r>
              <a:rPr lang="en-US" sz="1400" b="1" u="sng" dirty="0" smtClean="0"/>
              <a:t>Dataset Variables</a:t>
            </a:r>
            <a:r>
              <a:rPr lang="en-US" sz="1400" dirty="0" smtClean="0"/>
              <a:t>:</a:t>
            </a:r>
          </a:p>
          <a:p>
            <a:pPr marL="342900" indent="-342900">
              <a:buFont typeface="+mj-lt"/>
              <a:buAutoNum type="arabicPeriod"/>
            </a:pPr>
            <a:r>
              <a:rPr lang="en-US" sz="1400" dirty="0" smtClean="0"/>
              <a:t>Date</a:t>
            </a:r>
          </a:p>
          <a:p>
            <a:pPr marL="342900" indent="-342900">
              <a:buFont typeface="+mj-lt"/>
              <a:buAutoNum type="arabicPeriod"/>
            </a:pPr>
            <a:r>
              <a:rPr lang="en-US" sz="1400" dirty="0" smtClean="0"/>
              <a:t>KWH Usage</a:t>
            </a:r>
          </a:p>
          <a:p>
            <a:pPr marL="342900" indent="-342900">
              <a:buFont typeface="+mj-lt"/>
              <a:buAutoNum type="arabicPeriod"/>
            </a:pPr>
            <a:r>
              <a:rPr lang="en-US" sz="1400" dirty="0" smtClean="0"/>
              <a:t>KW Max</a:t>
            </a:r>
          </a:p>
          <a:p>
            <a:r>
              <a:rPr lang="en-US" sz="1400" b="1" u="sng" dirty="0" smtClean="0"/>
              <a:t>Questions:</a:t>
            </a:r>
          </a:p>
          <a:p>
            <a:r>
              <a:rPr lang="en-US" sz="1400" dirty="0" smtClean="0"/>
              <a:t>1.  Is the data relevant</a:t>
            </a:r>
          </a:p>
          <a:p>
            <a:r>
              <a:rPr lang="en-US" sz="1400" dirty="0" smtClean="0"/>
              <a:t>2.  Is the data connected</a:t>
            </a:r>
          </a:p>
          <a:p>
            <a:r>
              <a:rPr lang="en-US" sz="1400" dirty="0" smtClean="0"/>
              <a:t>3.  Is the data accurate</a:t>
            </a:r>
          </a:p>
          <a:p>
            <a:r>
              <a:rPr lang="en-US" sz="1400" dirty="0" smtClean="0"/>
              <a:t>4.  Is there enough data to work with</a:t>
            </a:r>
          </a:p>
        </p:txBody>
      </p:sp>
      <p:sp>
        <p:nvSpPr>
          <p:cNvPr id="12" name="TextBox 11"/>
          <p:cNvSpPr txBox="1"/>
          <p:nvPr/>
        </p:nvSpPr>
        <p:spPr>
          <a:xfrm>
            <a:off x="69231" y="66675"/>
            <a:ext cx="2292969" cy="646331"/>
          </a:xfrm>
          <a:prstGeom prst="rect">
            <a:avLst/>
          </a:prstGeom>
          <a:noFill/>
        </p:spPr>
        <p:txBody>
          <a:bodyPr wrap="square" rtlCol="0">
            <a:spAutoFit/>
          </a:bodyPr>
          <a:lstStyle/>
          <a:p>
            <a:r>
              <a:rPr lang="en-US" dirty="0" smtClean="0"/>
              <a:t>Project 2:  We The People</a:t>
            </a:r>
            <a:endParaRPr lang="en-US" dirty="0"/>
          </a:p>
          <a:p>
            <a:r>
              <a:rPr lang="en-US" dirty="0" smtClean="0"/>
              <a:t> Dataset </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690235164"/>
              </p:ext>
            </p:extLst>
          </p:nvPr>
        </p:nvGraphicFramePr>
        <p:xfrm>
          <a:off x="3937000" y="2853266"/>
          <a:ext cx="6864348" cy="1747308"/>
        </p:xfrm>
        <a:graphic>
          <a:graphicData uri="http://schemas.openxmlformats.org/drawingml/2006/table">
            <a:tbl>
              <a:tblPr firstRow="1" bandRow="1">
                <a:tableStyleId>{5C22544A-7EE6-4342-B048-85BDC9FD1C3A}</a:tableStyleId>
              </a:tblPr>
              <a:tblGrid>
                <a:gridCol w="1144058"/>
                <a:gridCol w="1144058"/>
                <a:gridCol w="1144058"/>
                <a:gridCol w="1144058"/>
                <a:gridCol w="1144058"/>
                <a:gridCol w="1144058"/>
              </a:tblGrid>
              <a:tr h="582436">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8243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8243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635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6856" y="104775"/>
            <a:ext cx="1666875" cy="646331"/>
          </a:xfrm>
          <a:prstGeom prst="rect">
            <a:avLst/>
          </a:prstGeom>
          <a:noFill/>
        </p:spPr>
        <p:txBody>
          <a:bodyPr wrap="square" rtlCol="0">
            <a:spAutoFit/>
          </a:bodyPr>
          <a:lstStyle/>
          <a:p>
            <a:r>
              <a:rPr lang="en-US" dirty="0" smtClean="0"/>
              <a:t>Option 2:</a:t>
            </a:r>
          </a:p>
          <a:p>
            <a:r>
              <a:rPr lang="en-US" dirty="0" smtClean="0"/>
              <a:t>We the People </a:t>
            </a:r>
            <a:endParaRPr lang="en-US" dirty="0"/>
          </a:p>
        </p:txBody>
      </p:sp>
      <p:sp>
        <p:nvSpPr>
          <p:cNvPr id="15" name="TextBox 14"/>
          <p:cNvSpPr txBox="1"/>
          <p:nvPr/>
        </p:nvSpPr>
        <p:spPr>
          <a:xfrm>
            <a:off x="552762" y="2136304"/>
            <a:ext cx="2835668" cy="369332"/>
          </a:xfrm>
          <a:prstGeom prst="rect">
            <a:avLst/>
          </a:prstGeom>
          <a:noFill/>
        </p:spPr>
        <p:txBody>
          <a:bodyPr wrap="square" rtlCol="0">
            <a:spAutoFit/>
          </a:bodyPr>
          <a:lstStyle/>
          <a:p>
            <a:r>
              <a:rPr lang="en-US" dirty="0" smtClean="0"/>
              <a:t>Open Fair Financial System</a:t>
            </a:r>
            <a:endParaRPr lang="en-US" dirty="0"/>
          </a:p>
        </p:txBody>
      </p:sp>
      <p:sp>
        <p:nvSpPr>
          <p:cNvPr id="16" name="TextBox 15"/>
          <p:cNvSpPr txBox="1"/>
          <p:nvPr/>
        </p:nvSpPr>
        <p:spPr>
          <a:xfrm>
            <a:off x="3944928" y="2260116"/>
            <a:ext cx="1431212" cy="369332"/>
          </a:xfrm>
          <a:prstGeom prst="rect">
            <a:avLst/>
          </a:prstGeom>
          <a:noFill/>
        </p:spPr>
        <p:txBody>
          <a:bodyPr wrap="square" rtlCol="0">
            <a:spAutoFit/>
          </a:bodyPr>
          <a:lstStyle/>
          <a:p>
            <a:r>
              <a:rPr lang="en-US" dirty="0" smtClean="0"/>
              <a:t>Americans </a:t>
            </a:r>
            <a:endParaRPr lang="en-US" dirty="0"/>
          </a:p>
        </p:txBody>
      </p:sp>
      <p:sp>
        <p:nvSpPr>
          <p:cNvPr id="17" name="TextBox 16"/>
          <p:cNvSpPr txBox="1"/>
          <p:nvPr/>
        </p:nvSpPr>
        <p:spPr>
          <a:xfrm>
            <a:off x="6646093" y="6253233"/>
            <a:ext cx="1269287" cy="369332"/>
          </a:xfrm>
          <a:prstGeom prst="rect">
            <a:avLst/>
          </a:prstGeom>
          <a:noFill/>
        </p:spPr>
        <p:txBody>
          <a:bodyPr wrap="square" rtlCol="0">
            <a:spAutoFit/>
          </a:bodyPr>
          <a:lstStyle/>
          <a:p>
            <a:r>
              <a:rPr lang="en-US" dirty="0" smtClean="0"/>
              <a:t>Public Land</a:t>
            </a:r>
            <a:endParaRPr lang="en-US" dirty="0"/>
          </a:p>
        </p:txBody>
      </p:sp>
      <p:sp>
        <p:nvSpPr>
          <p:cNvPr id="18" name="TextBox 17"/>
          <p:cNvSpPr txBox="1"/>
          <p:nvPr/>
        </p:nvSpPr>
        <p:spPr>
          <a:xfrm>
            <a:off x="7726787" y="2189729"/>
            <a:ext cx="2580657" cy="369332"/>
          </a:xfrm>
          <a:prstGeom prst="rect">
            <a:avLst/>
          </a:prstGeom>
          <a:noFill/>
        </p:spPr>
        <p:txBody>
          <a:bodyPr wrap="square" rtlCol="0">
            <a:spAutoFit/>
          </a:bodyPr>
          <a:lstStyle/>
          <a:p>
            <a:r>
              <a:rPr lang="en-US" dirty="0" smtClean="0"/>
              <a:t>Regulated Heath Care System</a:t>
            </a:r>
            <a:endParaRPr lang="en-US" dirty="0"/>
          </a:p>
        </p:txBody>
      </p:sp>
      <p:sp>
        <p:nvSpPr>
          <p:cNvPr id="19" name="Up-Down Arrow 18"/>
          <p:cNvSpPr/>
          <p:nvPr/>
        </p:nvSpPr>
        <p:spPr>
          <a:xfrm>
            <a:off x="5140364" y="4379532"/>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Down Arrow 19"/>
          <p:cNvSpPr/>
          <p:nvPr/>
        </p:nvSpPr>
        <p:spPr>
          <a:xfrm rot="5400000">
            <a:off x="3511532" y="3161754"/>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051937" y="260907"/>
            <a:ext cx="2558788" cy="369332"/>
          </a:xfrm>
          <a:prstGeom prst="rect">
            <a:avLst/>
          </a:prstGeom>
          <a:noFill/>
        </p:spPr>
        <p:txBody>
          <a:bodyPr wrap="square" rtlCol="0">
            <a:spAutoFit/>
          </a:bodyPr>
          <a:lstStyle/>
          <a:p>
            <a:r>
              <a:rPr lang="en-US" dirty="0" smtClean="0"/>
              <a:t>American Republic / Democracy</a:t>
            </a:r>
            <a:endParaRPr lang="en-US" dirty="0"/>
          </a:p>
        </p:txBody>
      </p:sp>
      <p:pic>
        <p:nvPicPr>
          <p:cNvPr id="2054" name="Picture 6" descr="https://static01.nyt.com/images/2017/12/05/us/05bearsears-01-ALT/merlin_130880255_b093c1b1-b0ef-437b-937b-d25f37dd8967-master7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3478" y="4767290"/>
            <a:ext cx="2951209" cy="19674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ft c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897" y="2594579"/>
            <a:ext cx="3022533" cy="1699462"/>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12" descr="Related image"/>
          <p:cNvSpPr>
            <a:spLocks noChangeAspect="1" noChangeArrowheads="1"/>
          </p:cNvSpPr>
          <p:nvPr/>
        </p:nvSpPr>
        <p:spPr bwMode="auto">
          <a:xfrm>
            <a:off x="155575" y="-144463"/>
            <a:ext cx="1549400" cy="15494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3843" y="2675815"/>
            <a:ext cx="2762250" cy="1657350"/>
          </a:xfrm>
          <a:prstGeom prst="rect">
            <a:avLst/>
          </a:prstGeom>
        </p:spPr>
      </p:pic>
      <p:sp>
        <p:nvSpPr>
          <p:cNvPr id="28" name="AutoShape 14" descr="Image result for par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4928" y="4879490"/>
            <a:ext cx="2619375" cy="1743075"/>
          </a:xfrm>
          <a:prstGeom prst="rect">
            <a:avLst/>
          </a:prstGeom>
        </p:spPr>
      </p:pic>
      <p:sp>
        <p:nvSpPr>
          <p:cNvPr id="30" name="AutoShape 16" descr="Image result for hospital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18" descr="Image result for hospital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 name="Picture 20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1133" y="2682360"/>
            <a:ext cx="2647950" cy="1724025"/>
          </a:xfrm>
          <a:prstGeom prst="rect">
            <a:avLst/>
          </a:prstGeom>
        </p:spPr>
      </p:pic>
      <p:sp>
        <p:nvSpPr>
          <p:cNvPr id="36" name="Up-Down Arrow 35"/>
          <p:cNvSpPr/>
          <p:nvPr/>
        </p:nvSpPr>
        <p:spPr>
          <a:xfrm rot="16040064">
            <a:off x="6827820" y="3254302"/>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AutoShape 20" descr="Image result for White hous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0" name="AutoShape 22" descr="Image result for White house"/>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20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7208" y="259969"/>
            <a:ext cx="3324729" cy="1861848"/>
          </a:xfrm>
          <a:prstGeom prst="rect">
            <a:avLst/>
          </a:prstGeom>
        </p:spPr>
      </p:pic>
      <p:sp>
        <p:nvSpPr>
          <p:cNvPr id="40" name="Up-Down Arrow 39"/>
          <p:cNvSpPr/>
          <p:nvPr/>
        </p:nvSpPr>
        <p:spPr>
          <a:xfrm>
            <a:off x="5140364" y="2187718"/>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64323" y="4761655"/>
            <a:ext cx="1028565" cy="369332"/>
          </a:xfrm>
          <a:prstGeom prst="rect">
            <a:avLst/>
          </a:prstGeom>
          <a:noFill/>
        </p:spPr>
        <p:txBody>
          <a:bodyPr wrap="square" rtlCol="0">
            <a:spAutoFit/>
          </a:bodyPr>
          <a:lstStyle/>
          <a:p>
            <a:r>
              <a:rPr lang="en-US" dirty="0" smtClean="0"/>
              <a:t>Note Sure</a:t>
            </a:r>
            <a:endParaRPr lang="en-US" dirty="0"/>
          </a:p>
        </p:txBody>
      </p:sp>
    </p:spTree>
    <p:extLst>
      <p:ext uri="{BB962C8B-B14F-4D97-AF65-F5344CB8AC3E}">
        <p14:creationId xmlns:p14="http://schemas.microsoft.com/office/powerpoint/2010/main" val="416151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031127" y="1338787"/>
            <a:ext cx="2550273" cy="1099613"/>
          </a:xfrm>
        </p:spPr>
        <p:txBody>
          <a:bodyPr/>
          <a:lstStyle/>
          <a:p>
            <a:r>
              <a:rPr lang="en-US" sz="2400" u="sng" dirty="0" smtClean="0"/>
              <a:t>Description:</a:t>
            </a:r>
            <a:r>
              <a:rPr lang="en-US" sz="2400" dirty="0" smtClean="0"/>
              <a:t>  </a:t>
            </a:r>
            <a:r>
              <a:rPr lang="en-US" sz="1400" dirty="0" smtClean="0"/>
              <a:t>The dataset will be based on the historical Lottery data.  The dataset will consist of Power Ball, Mega Million and Pick 6 winning numbers.  The Data will come from the internet</a:t>
            </a:r>
            <a:br>
              <a:rPr lang="en-US" sz="1400" dirty="0" smtClean="0"/>
            </a:br>
            <a:endParaRPr lang="en-US" sz="1400" dirty="0"/>
          </a:p>
        </p:txBody>
      </p:sp>
      <p:sp>
        <p:nvSpPr>
          <p:cNvPr id="11" name="Text Placeholder 3"/>
          <p:cNvSpPr>
            <a:spLocks noGrp="1"/>
          </p:cNvSpPr>
          <p:nvPr>
            <p:ph type="body" sz="half" idx="4294967295"/>
          </p:nvPr>
        </p:nvSpPr>
        <p:spPr>
          <a:xfrm>
            <a:off x="1031127" y="2786377"/>
            <a:ext cx="2655047" cy="3471547"/>
          </a:xfrm>
          <a:prstGeom prst="rect">
            <a:avLst/>
          </a:prstGeom>
        </p:spPr>
        <p:txBody>
          <a:bodyPr>
            <a:noAutofit/>
          </a:bodyPr>
          <a:lstStyle/>
          <a:p>
            <a:pPr marL="0" indent="0">
              <a:buNone/>
            </a:pPr>
            <a:r>
              <a:rPr lang="en-US" sz="1400" b="1" u="sng" dirty="0" smtClean="0"/>
              <a:t>Dataset Variables</a:t>
            </a:r>
            <a:r>
              <a:rPr lang="en-US" sz="1400" dirty="0" smtClean="0"/>
              <a:t>:</a:t>
            </a:r>
          </a:p>
          <a:p>
            <a:pPr marL="342900" indent="-342900">
              <a:buFont typeface="+mj-lt"/>
              <a:buAutoNum type="arabicPeriod"/>
            </a:pPr>
            <a:r>
              <a:rPr lang="en-US" sz="1400" dirty="0" smtClean="0"/>
              <a:t>Drawing Date</a:t>
            </a:r>
          </a:p>
          <a:p>
            <a:pPr marL="342900" indent="-342900">
              <a:buFont typeface="+mj-lt"/>
              <a:buAutoNum type="arabicPeriod"/>
            </a:pPr>
            <a:r>
              <a:rPr lang="en-US" sz="1400" dirty="0" smtClean="0"/>
              <a:t>History of Winning Numbers</a:t>
            </a:r>
          </a:p>
          <a:p>
            <a:pPr marL="342900" indent="-342900">
              <a:buFont typeface="+mj-lt"/>
              <a:buAutoNum type="arabicPeriod"/>
            </a:pPr>
            <a:r>
              <a:rPr lang="en-US" sz="1400" dirty="0" smtClean="0"/>
              <a:t>Birth Dates </a:t>
            </a:r>
          </a:p>
          <a:p>
            <a:pPr marL="342900" indent="-342900">
              <a:buFont typeface="+mj-lt"/>
              <a:buAutoNum type="arabicPeriod"/>
            </a:pPr>
            <a:r>
              <a:rPr lang="en-US" sz="1400" dirty="0" smtClean="0"/>
              <a:t>?</a:t>
            </a:r>
          </a:p>
          <a:p>
            <a:pPr marL="0" indent="0">
              <a:buNone/>
            </a:pPr>
            <a:r>
              <a:rPr lang="en-US" sz="1400" b="1" u="sng" dirty="0" smtClean="0"/>
              <a:t>Questions:</a:t>
            </a:r>
          </a:p>
          <a:p>
            <a:r>
              <a:rPr lang="en-US" sz="1400" dirty="0" smtClean="0"/>
              <a:t>1.  Is the data relevant</a:t>
            </a:r>
          </a:p>
          <a:p>
            <a:r>
              <a:rPr lang="en-US" sz="1400" dirty="0" smtClean="0"/>
              <a:t>2.  Is the data connected</a:t>
            </a:r>
          </a:p>
          <a:p>
            <a:r>
              <a:rPr lang="en-US" sz="1400" dirty="0" smtClean="0"/>
              <a:t>3.  Is the data accurate</a:t>
            </a:r>
          </a:p>
          <a:p>
            <a:r>
              <a:rPr lang="en-US" sz="1400" dirty="0" smtClean="0"/>
              <a:t>4.  Is there enough data to work with</a:t>
            </a:r>
          </a:p>
        </p:txBody>
      </p:sp>
      <p:sp>
        <p:nvSpPr>
          <p:cNvPr id="12" name="TextBox 11"/>
          <p:cNvSpPr txBox="1"/>
          <p:nvPr/>
        </p:nvSpPr>
        <p:spPr>
          <a:xfrm>
            <a:off x="69231" y="66675"/>
            <a:ext cx="2292969" cy="646331"/>
          </a:xfrm>
          <a:prstGeom prst="rect">
            <a:avLst/>
          </a:prstGeom>
          <a:noFill/>
        </p:spPr>
        <p:txBody>
          <a:bodyPr wrap="square" rtlCol="0">
            <a:spAutoFit/>
          </a:bodyPr>
          <a:lstStyle/>
          <a:p>
            <a:r>
              <a:rPr lang="en-US" dirty="0" smtClean="0"/>
              <a:t>Project 3:  The Big Winner</a:t>
            </a:r>
            <a:endParaRPr lang="en-US" dirty="0"/>
          </a:p>
          <a:p>
            <a:r>
              <a:rPr lang="en-US" dirty="0" smtClean="0"/>
              <a:t> Dataset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1993175"/>
              </p:ext>
            </p:extLst>
          </p:nvPr>
        </p:nvGraphicFramePr>
        <p:xfrm>
          <a:off x="4832350" y="1215705"/>
          <a:ext cx="2357438" cy="2445387"/>
        </p:xfrm>
        <a:graphic>
          <a:graphicData uri="http://schemas.openxmlformats.org/drawingml/2006/table">
            <a:tbl>
              <a:tblPr firstRow="1" bandRow="1">
                <a:tableStyleId>{5C22544A-7EE6-4342-B048-85BDC9FD1C3A}</a:tableStyleId>
              </a:tblPr>
              <a:tblGrid>
                <a:gridCol w="730250"/>
                <a:gridCol w="1020763"/>
                <a:gridCol w="606425"/>
              </a:tblGrid>
              <a:tr h="349341">
                <a:tc>
                  <a:txBody>
                    <a:bodyPr/>
                    <a:lstStyle/>
                    <a:p>
                      <a:pPr algn="ctr" fontAlgn="b"/>
                      <a:r>
                        <a:rPr lang="en-US" sz="1100" b="1" i="0" u="sng" strike="noStrike" dirty="0">
                          <a:solidFill>
                            <a:srgbClr val="000000"/>
                          </a:solidFill>
                          <a:effectLst/>
                          <a:latin typeface="Calibri" panose="020F0502020204030204" pitchFamily="34" charset="0"/>
                        </a:rPr>
                        <a:t>Date</a:t>
                      </a:r>
                    </a:p>
                  </a:txBody>
                  <a:tcPr marL="9525" marR="9525" marT="9525" marB="0" anchor="b"/>
                </a:tc>
                <a:tc>
                  <a:txBody>
                    <a:bodyPr/>
                    <a:lstStyle/>
                    <a:p>
                      <a:pPr algn="ctr" fontAlgn="b"/>
                      <a:r>
                        <a:rPr lang="en-US" sz="1100" b="1" i="0" u="sng" strike="noStrike" dirty="0">
                          <a:solidFill>
                            <a:srgbClr val="000000"/>
                          </a:solidFill>
                          <a:effectLst/>
                          <a:latin typeface="Calibri" panose="020F0502020204030204" pitchFamily="34" charset="0"/>
                        </a:rPr>
                        <a:t>Winning Number</a:t>
                      </a:r>
                    </a:p>
                  </a:txBody>
                  <a:tcPr marL="9525" marR="9525" marT="9525" marB="0" anchor="b"/>
                </a:tc>
                <a:tc>
                  <a:txBody>
                    <a:bodyPr/>
                    <a:lstStyle/>
                    <a:p>
                      <a:pPr algn="ctr" fontAlgn="b"/>
                      <a:r>
                        <a:rPr lang="en-US" sz="1100" b="1" i="0" u="sng" strike="noStrike" dirty="0">
                          <a:solidFill>
                            <a:srgbClr val="000000"/>
                          </a:solidFill>
                          <a:effectLst/>
                          <a:latin typeface="Calibri" panose="020F0502020204030204" pitchFamily="34" charset="0"/>
                        </a:rPr>
                        <a:t>Mega ball</a:t>
                      </a:r>
                    </a:p>
                  </a:txBody>
                  <a:tcPr marL="9525" marR="9525" marT="9525" marB="0" anchor="b"/>
                </a:tc>
              </a:tr>
              <a:tr h="349341">
                <a:tc>
                  <a:txBody>
                    <a:bodyPr/>
                    <a:lstStyle/>
                    <a:p>
                      <a:pPr algn="ctr" fontAlgn="t"/>
                      <a:r>
                        <a:rPr lang="en-US" sz="1100" b="0" i="0" u="sng" strike="noStrike">
                          <a:solidFill>
                            <a:srgbClr val="0563C1"/>
                          </a:solidFill>
                          <a:effectLst/>
                          <a:latin typeface="Calibri" panose="020F0502020204030204" pitchFamily="34" charset="0"/>
                        </a:rPr>
                        <a:t>12/8/2017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06-37-46-60-70</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24</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12/5/2017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14-15-37-42-67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22</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12/1/2017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16-22-40-41-59</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8</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11/28/2017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10-17-47-51-61</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5</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11/24/2017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16-36-54-61-64</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22</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11/21/2017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03-07-22-27-50</a:t>
                      </a:r>
                    </a:p>
                  </a:txBody>
                  <a:tcPr marL="9525" marR="9525" marT="9525" marB="0"/>
                </a:tc>
                <a:tc>
                  <a:txBody>
                    <a:bodyPr/>
                    <a:lstStyle/>
                    <a:p>
                      <a:pPr algn="ctr" fontAlgn="t"/>
                      <a:r>
                        <a:rPr lang="en-US" sz="900" b="1" i="0" u="none" strike="noStrike" dirty="0">
                          <a:solidFill>
                            <a:srgbClr val="666666"/>
                          </a:solidFill>
                          <a:effectLst/>
                          <a:latin typeface="Helvetica" panose="020B0604020202020204" pitchFamily="34" charset="0"/>
                        </a:rPr>
                        <a:t>3</a:t>
                      </a:r>
                    </a:p>
                  </a:txBody>
                  <a:tcPr marL="9525" marR="9525" marT="9525"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92109824"/>
              </p:ext>
            </p:extLst>
          </p:nvPr>
        </p:nvGraphicFramePr>
        <p:xfrm>
          <a:off x="8202614" y="1215706"/>
          <a:ext cx="2443162" cy="2445387"/>
        </p:xfrm>
        <a:graphic>
          <a:graphicData uri="http://schemas.openxmlformats.org/drawingml/2006/table">
            <a:tbl>
              <a:tblPr firstRow="1" bandRow="1">
                <a:tableStyleId>{5C22544A-7EE6-4342-B048-85BDC9FD1C3A}</a:tableStyleId>
              </a:tblPr>
              <a:tblGrid>
                <a:gridCol w="730250"/>
                <a:gridCol w="1044575"/>
                <a:gridCol w="668337"/>
              </a:tblGrid>
              <a:tr h="349341">
                <a:tc>
                  <a:txBody>
                    <a:bodyPr/>
                    <a:lstStyle/>
                    <a:p>
                      <a:pPr algn="ctr" fontAlgn="b"/>
                      <a:r>
                        <a:rPr lang="en-US" sz="1100" b="1" i="0" u="sng" strike="noStrike" dirty="0">
                          <a:solidFill>
                            <a:srgbClr val="000000"/>
                          </a:solidFill>
                          <a:effectLst/>
                          <a:latin typeface="Calibri" panose="020F0502020204030204" pitchFamily="34" charset="0"/>
                        </a:rPr>
                        <a:t>Date</a:t>
                      </a:r>
                    </a:p>
                  </a:txBody>
                  <a:tcPr marL="9525" marR="9525" marT="9525" marB="0" anchor="b"/>
                </a:tc>
                <a:tc>
                  <a:txBody>
                    <a:bodyPr/>
                    <a:lstStyle/>
                    <a:p>
                      <a:pPr algn="ctr" fontAlgn="b"/>
                      <a:r>
                        <a:rPr lang="en-US" sz="1100" b="1" i="0" u="sng" strike="noStrike" dirty="0">
                          <a:solidFill>
                            <a:srgbClr val="000000"/>
                          </a:solidFill>
                          <a:effectLst/>
                          <a:latin typeface="Calibri" panose="020F0502020204030204" pitchFamily="34" charset="0"/>
                        </a:rPr>
                        <a:t>Winning Number</a:t>
                      </a:r>
                    </a:p>
                  </a:txBody>
                  <a:tcPr marL="9525" marR="9525" marT="9525" marB="0" anchor="b"/>
                </a:tc>
                <a:tc>
                  <a:txBody>
                    <a:bodyPr/>
                    <a:lstStyle/>
                    <a:p>
                      <a:pPr algn="ctr" fontAlgn="b"/>
                      <a:r>
                        <a:rPr lang="en-US" sz="1100" b="1" i="0" u="sng" strike="noStrike" dirty="0" smtClean="0">
                          <a:solidFill>
                            <a:srgbClr val="000000"/>
                          </a:solidFill>
                          <a:effectLst/>
                          <a:latin typeface="Calibri" panose="020F0502020204030204" pitchFamily="34" charset="0"/>
                        </a:rPr>
                        <a:t>Power </a:t>
                      </a:r>
                      <a:r>
                        <a:rPr lang="en-US" sz="1100" b="1" i="0" u="sng" strike="noStrike" dirty="0">
                          <a:solidFill>
                            <a:srgbClr val="000000"/>
                          </a:solidFill>
                          <a:effectLst/>
                          <a:latin typeface="Calibri" panose="020F0502020204030204" pitchFamily="34" charset="0"/>
                        </a:rPr>
                        <a:t>ball</a:t>
                      </a:r>
                    </a:p>
                  </a:txBody>
                  <a:tcPr marL="9525" marR="9525" marT="9525" marB="0" anchor="b"/>
                </a:tc>
              </a:tr>
              <a:tr h="349341">
                <a:tc>
                  <a:txBody>
                    <a:bodyPr/>
                    <a:lstStyle/>
                    <a:p>
                      <a:pPr algn="ctr" fontAlgn="t"/>
                      <a:r>
                        <a:rPr lang="en-US" sz="1100" b="0" i="0" u="sng" strike="noStrike" dirty="0">
                          <a:solidFill>
                            <a:srgbClr val="0563C1"/>
                          </a:solidFill>
                          <a:effectLst/>
                          <a:latin typeface="Calibri" panose="020F0502020204030204" pitchFamily="34" charset="0"/>
                        </a:rPr>
                        <a:t>12/9/2017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25-36-37-55-60</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6</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12/6/2017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19-20-50-55-62</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9</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12/2/2017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28-30-32-36-58</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6</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11/29/2017</a:t>
                      </a:r>
                    </a:p>
                  </a:txBody>
                  <a:tcPr marL="9525" marR="9525" marT="9525" marB="0"/>
                </a:tc>
                <a:tc>
                  <a:txBody>
                    <a:bodyPr/>
                    <a:lstStyle/>
                    <a:p>
                      <a:pPr algn="ctr" fontAlgn="t"/>
                      <a:r>
                        <a:rPr lang="en-US" sz="900" b="1" i="0" u="none" strike="noStrike" dirty="0">
                          <a:solidFill>
                            <a:srgbClr val="666666"/>
                          </a:solidFill>
                          <a:effectLst/>
                          <a:latin typeface="Helvetica" panose="020B0604020202020204" pitchFamily="34" charset="0"/>
                        </a:rPr>
                        <a:t>24-26-28-59-63</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16</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11/25/2017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08-13-27-53-54</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4</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11/22/2017</a:t>
                      </a:r>
                    </a:p>
                  </a:txBody>
                  <a:tcPr marL="9525" marR="9525" marT="9525" marB="0"/>
                </a:tc>
                <a:tc>
                  <a:txBody>
                    <a:bodyPr/>
                    <a:lstStyle/>
                    <a:p>
                      <a:pPr algn="ctr" fontAlgn="t"/>
                      <a:r>
                        <a:rPr lang="en-US" sz="900" b="1" i="0" u="none" strike="noStrike" dirty="0">
                          <a:solidFill>
                            <a:srgbClr val="666666"/>
                          </a:solidFill>
                          <a:effectLst/>
                          <a:latin typeface="Helvetica" panose="020B0604020202020204" pitchFamily="34" charset="0"/>
                        </a:rPr>
                        <a:t>35-37-46-51-61</a:t>
                      </a:r>
                    </a:p>
                  </a:txBody>
                  <a:tcPr marL="9525" marR="9525" marT="9525" marB="0"/>
                </a:tc>
                <a:tc>
                  <a:txBody>
                    <a:bodyPr/>
                    <a:lstStyle/>
                    <a:p>
                      <a:pPr algn="ctr" fontAlgn="t"/>
                      <a:r>
                        <a:rPr lang="en-US" sz="900" b="1" i="0" u="none" strike="noStrike" dirty="0">
                          <a:solidFill>
                            <a:srgbClr val="666666"/>
                          </a:solidFill>
                          <a:effectLst/>
                          <a:latin typeface="Helvetica" panose="020B0604020202020204" pitchFamily="34" charset="0"/>
                        </a:rPr>
                        <a:t>13</a:t>
                      </a:r>
                    </a:p>
                  </a:txBody>
                  <a:tcPr marL="9525" marR="9525" marT="9525"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62963121"/>
              </p:ext>
            </p:extLst>
          </p:nvPr>
        </p:nvGraphicFramePr>
        <p:xfrm>
          <a:off x="6413499" y="3924299"/>
          <a:ext cx="2357438" cy="2445387"/>
        </p:xfrm>
        <a:graphic>
          <a:graphicData uri="http://schemas.openxmlformats.org/drawingml/2006/table">
            <a:tbl>
              <a:tblPr firstRow="1" bandRow="1">
                <a:tableStyleId>{5C22544A-7EE6-4342-B048-85BDC9FD1C3A}</a:tableStyleId>
              </a:tblPr>
              <a:tblGrid>
                <a:gridCol w="730250"/>
                <a:gridCol w="1020763"/>
                <a:gridCol w="606425"/>
              </a:tblGrid>
              <a:tr h="349341">
                <a:tc>
                  <a:txBody>
                    <a:bodyPr/>
                    <a:lstStyle/>
                    <a:p>
                      <a:pPr algn="ctr" fontAlgn="b"/>
                      <a:r>
                        <a:rPr lang="en-US" sz="1100" b="1" i="0" u="sng" strike="noStrike" dirty="0">
                          <a:solidFill>
                            <a:srgbClr val="000000"/>
                          </a:solidFill>
                          <a:effectLst/>
                          <a:latin typeface="Calibri" panose="020F0502020204030204" pitchFamily="34" charset="0"/>
                        </a:rPr>
                        <a:t>Date</a:t>
                      </a:r>
                    </a:p>
                  </a:txBody>
                  <a:tcPr marL="9525" marR="9525" marT="9525" marB="0" anchor="b"/>
                </a:tc>
                <a:tc>
                  <a:txBody>
                    <a:bodyPr/>
                    <a:lstStyle/>
                    <a:p>
                      <a:pPr algn="ctr" fontAlgn="b"/>
                      <a:r>
                        <a:rPr lang="en-US" sz="1100" b="1" i="0" u="sng" strike="noStrike" dirty="0">
                          <a:solidFill>
                            <a:srgbClr val="000000"/>
                          </a:solidFill>
                          <a:effectLst/>
                          <a:latin typeface="Calibri" panose="020F0502020204030204" pitchFamily="34" charset="0"/>
                        </a:rPr>
                        <a:t>Winning Number</a:t>
                      </a:r>
                    </a:p>
                  </a:txBody>
                  <a:tcPr marL="9525" marR="9525" marT="9525" marB="0" anchor="b"/>
                </a:tc>
                <a:tc>
                  <a:txBody>
                    <a:bodyPr/>
                    <a:lstStyle/>
                    <a:p>
                      <a:pPr algn="ctr" fontAlgn="b"/>
                      <a:r>
                        <a:rPr lang="en-US" sz="1100" b="1" i="0" u="sng" strike="noStrike" dirty="0">
                          <a:solidFill>
                            <a:srgbClr val="000000"/>
                          </a:solidFill>
                          <a:effectLst/>
                          <a:latin typeface="Calibri" panose="020F0502020204030204" pitchFamily="34" charset="0"/>
                        </a:rPr>
                        <a:t>Mega ball</a:t>
                      </a:r>
                    </a:p>
                  </a:txBody>
                  <a:tcPr marL="9525" marR="9525" marT="9525" marB="0" anchor="b"/>
                </a:tc>
              </a:tr>
              <a:tr h="349341">
                <a:tc>
                  <a:txBody>
                    <a:bodyPr/>
                    <a:lstStyle/>
                    <a:p>
                      <a:pPr algn="ctr" fontAlgn="t"/>
                      <a:r>
                        <a:rPr lang="en-US" sz="1100" b="0" i="0" u="sng" strike="noStrike" dirty="0">
                          <a:solidFill>
                            <a:srgbClr val="0563C1"/>
                          </a:solidFill>
                          <a:effectLst/>
                          <a:latin typeface="Calibri" panose="020F0502020204030204" pitchFamily="34" charset="0"/>
                        </a:rPr>
                        <a:t>12/9/2017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06-11-17-25-28-54</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3</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12/6/2017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04-21-29-30-31-32</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6</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12/2/2017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02-03-26-40-41-55</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58</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11/29/2017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05-14-15-16-31-52</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54</a:t>
                      </a:r>
                    </a:p>
                  </a:txBody>
                  <a:tcPr marL="9525" marR="9525" marT="9525" marB="0"/>
                </a:tc>
              </a:tr>
              <a:tr h="349341">
                <a:tc>
                  <a:txBody>
                    <a:bodyPr/>
                    <a:lstStyle/>
                    <a:p>
                      <a:pPr algn="ctr" fontAlgn="t"/>
                      <a:r>
                        <a:rPr lang="en-US" sz="1100" b="0" i="0" u="sng" strike="noStrike">
                          <a:solidFill>
                            <a:srgbClr val="0563C1"/>
                          </a:solidFill>
                          <a:effectLst/>
                          <a:latin typeface="Calibri" panose="020F0502020204030204" pitchFamily="34" charset="0"/>
                        </a:rPr>
                        <a:t>11/25/2017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02-14-21-23-38-44</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10</a:t>
                      </a:r>
                    </a:p>
                  </a:txBody>
                  <a:tcPr marL="9525" marR="9525" marT="9525" marB="0"/>
                </a:tc>
              </a:tr>
              <a:tr h="349341">
                <a:tc>
                  <a:txBody>
                    <a:bodyPr/>
                    <a:lstStyle/>
                    <a:p>
                      <a:pPr algn="ctr" fontAlgn="t"/>
                      <a:r>
                        <a:rPr lang="en-US" sz="1100" b="0" i="0" u="sng" strike="noStrike" dirty="0">
                          <a:solidFill>
                            <a:srgbClr val="0563C1"/>
                          </a:solidFill>
                          <a:effectLst/>
                          <a:latin typeface="Calibri" panose="020F0502020204030204" pitchFamily="34" charset="0"/>
                        </a:rPr>
                        <a:t>11/22/2017</a:t>
                      </a:r>
                    </a:p>
                  </a:txBody>
                  <a:tcPr marL="9525" marR="9525" marT="9525" marB="0"/>
                </a:tc>
                <a:tc>
                  <a:txBody>
                    <a:bodyPr/>
                    <a:lstStyle/>
                    <a:p>
                      <a:pPr algn="ctr" fontAlgn="t"/>
                      <a:r>
                        <a:rPr lang="en-US" sz="900" b="1" i="0" u="none" strike="noStrike">
                          <a:solidFill>
                            <a:srgbClr val="666666"/>
                          </a:solidFill>
                          <a:effectLst/>
                          <a:latin typeface="Helvetica" panose="020B0604020202020204" pitchFamily="34" charset="0"/>
                        </a:rPr>
                        <a:t>04-09-28-37-43-48</a:t>
                      </a:r>
                    </a:p>
                  </a:txBody>
                  <a:tcPr marL="9525" marR="9525" marT="9525" marB="0"/>
                </a:tc>
                <a:tc>
                  <a:txBody>
                    <a:bodyPr/>
                    <a:lstStyle/>
                    <a:p>
                      <a:pPr algn="ctr" fontAlgn="t"/>
                      <a:r>
                        <a:rPr lang="en-US" sz="900" b="1" i="0" u="none" strike="noStrike" dirty="0">
                          <a:solidFill>
                            <a:srgbClr val="666666"/>
                          </a:solidFill>
                          <a:effectLst/>
                          <a:latin typeface="Helvetica" panose="020B0604020202020204" pitchFamily="34" charset="0"/>
                        </a:rPr>
                        <a:t>57</a:t>
                      </a:r>
                    </a:p>
                  </a:txBody>
                  <a:tcPr marL="9525" marR="9525" marT="9525" marB="0"/>
                </a:tc>
              </a:tr>
            </a:tbl>
          </a:graphicData>
        </a:graphic>
      </p:graphicFrame>
      <p:sp>
        <p:nvSpPr>
          <p:cNvPr id="14" name="TextBox 13"/>
          <p:cNvSpPr txBox="1"/>
          <p:nvPr/>
        </p:nvSpPr>
        <p:spPr>
          <a:xfrm>
            <a:off x="5471493" y="767832"/>
            <a:ext cx="1367457" cy="369332"/>
          </a:xfrm>
          <a:prstGeom prst="rect">
            <a:avLst/>
          </a:prstGeom>
          <a:noFill/>
        </p:spPr>
        <p:txBody>
          <a:bodyPr wrap="square" rtlCol="0">
            <a:spAutoFit/>
          </a:bodyPr>
          <a:lstStyle/>
          <a:p>
            <a:r>
              <a:rPr lang="en-US" dirty="0" smtClean="0"/>
              <a:t>Mega Million</a:t>
            </a:r>
            <a:endParaRPr lang="en-US" dirty="0"/>
          </a:p>
        </p:txBody>
      </p:sp>
      <p:sp>
        <p:nvSpPr>
          <p:cNvPr id="15" name="TextBox 14"/>
          <p:cNvSpPr txBox="1"/>
          <p:nvPr/>
        </p:nvSpPr>
        <p:spPr>
          <a:xfrm>
            <a:off x="8770937" y="804778"/>
            <a:ext cx="1367457" cy="369332"/>
          </a:xfrm>
          <a:prstGeom prst="rect">
            <a:avLst/>
          </a:prstGeom>
          <a:noFill/>
        </p:spPr>
        <p:txBody>
          <a:bodyPr wrap="square" rtlCol="0">
            <a:spAutoFit/>
          </a:bodyPr>
          <a:lstStyle/>
          <a:p>
            <a:r>
              <a:rPr lang="en-US" dirty="0" smtClean="0"/>
              <a:t>Power Ball</a:t>
            </a:r>
            <a:endParaRPr lang="en-US" dirty="0"/>
          </a:p>
        </p:txBody>
      </p:sp>
      <p:sp>
        <p:nvSpPr>
          <p:cNvPr id="16" name="TextBox 15"/>
          <p:cNvSpPr txBox="1"/>
          <p:nvPr/>
        </p:nvSpPr>
        <p:spPr>
          <a:xfrm>
            <a:off x="5097810" y="4962326"/>
            <a:ext cx="1367457" cy="369332"/>
          </a:xfrm>
          <a:prstGeom prst="rect">
            <a:avLst/>
          </a:prstGeom>
          <a:noFill/>
        </p:spPr>
        <p:txBody>
          <a:bodyPr wrap="square" rtlCol="0">
            <a:spAutoFit/>
          </a:bodyPr>
          <a:lstStyle/>
          <a:p>
            <a:r>
              <a:rPr lang="en-US" dirty="0" smtClean="0"/>
              <a:t>New York Lotto</a:t>
            </a:r>
            <a:endParaRPr lang="en-US" dirty="0"/>
          </a:p>
        </p:txBody>
      </p:sp>
    </p:spTree>
    <p:extLst>
      <p:ext uri="{BB962C8B-B14F-4D97-AF65-F5344CB8AC3E}">
        <p14:creationId xmlns:p14="http://schemas.microsoft.com/office/powerpoint/2010/main" val="392981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Image result for Build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5380" y="4879490"/>
            <a:ext cx="2859175" cy="190611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6856" y="104775"/>
            <a:ext cx="1666875" cy="646331"/>
          </a:xfrm>
          <a:prstGeom prst="rect">
            <a:avLst/>
          </a:prstGeom>
          <a:noFill/>
        </p:spPr>
        <p:txBody>
          <a:bodyPr wrap="square" rtlCol="0">
            <a:spAutoFit/>
          </a:bodyPr>
          <a:lstStyle/>
          <a:p>
            <a:r>
              <a:rPr lang="en-US" dirty="0" smtClean="0"/>
              <a:t>Option 3:</a:t>
            </a:r>
          </a:p>
          <a:p>
            <a:r>
              <a:rPr lang="en-US" dirty="0" smtClean="0"/>
              <a:t>The Big Winners</a:t>
            </a:r>
            <a:endParaRPr lang="en-US" dirty="0"/>
          </a:p>
        </p:txBody>
      </p:sp>
      <p:sp>
        <p:nvSpPr>
          <p:cNvPr id="14" name="TextBox 13"/>
          <p:cNvSpPr txBox="1"/>
          <p:nvPr/>
        </p:nvSpPr>
        <p:spPr>
          <a:xfrm>
            <a:off x="1233254" y="2069249"/>
            <a:ext cx="1100953" cy="369332"/>
          </a:xfrm>
          <a:prstGeom prst="rect">
            <a:avLst/>
          </a:prstGeom>
          <a:noFill/>
        </p:spPr>
        <p:txBody>
          <a:bodyPr wrap="square" rtlCol="0">
            <a:spAutoFit/>
          </a:bodyPr>
          <a:lstStyle/>
          <a:p>
            <a:r>
              <a:rPr lang="en-US" dirty="0" smtClean="0"/>
              <a:t>My New Car</a:t>
            </a:r>
            <a:endParaRPr lang="en-US" dirty="0"/>
          </a:p>
        </p:txBody>
      </p:sp>
      <p:sp>
        <p:nvSpPr>
          <p:cNvPr id="15" name="TextBox 14"/>
          <p:cNvSpPr txBox="1"/>
          <p:nvPr/>
        </p:nvSpPr>
        <p:spPr>
          <a:xfrm>
            <a:off x="6931739" y="284343"/>
            <a:ext cx="1431212" cy="369332"/>
          </a:xfrm>
          <a:prstGeom prst="rect">
            <a:avLst/>
          </a:prstGeom>
          <a:noFill/>
        </p:spPr>
        <p:txBody>
          <a:bodyPr wrap="square" rtlCol="0">
            <a:spAutoFit/>
          </a:bodyPr>
          <a:lstStyle/>
          <a:p>
            <a:r>
              <a:rPr lang="en-US" dirty="0" smtClean="0"/>
              <a:t>Big Winner</a:t>
            </a:r>
            <a:endParaRPr lang="en-US" dirty="0"/>
          </a:p>
        </p:txBody>
      </p:sp>
      <p:sp>
        <p:nvSpPr>
          <p:cNvPr id="16" name="TextBox 15"/>
          <p:cNvSpPr txBox="1"/>
          <p:nvPr/>
        </p:nvSpPr>
        <p:spPr>
          <a:xfrm>
            <a:off x="6833165" y="6127105"/>
            <a:ext cx="1269287" cy="369332"/>
          </a:xfrm>
          <a:prstGeom prst="rect">
            <a:avLst/>
          </a:prstGeom>
          <a:noFill/>
        </p:spPr>
        <p:txBody>
          <a:bodyPr wrap="square" rtlCol="0">
            <a:spAutoFit/>
          </a:bodyPr>
          <a:lstStyle/>
          <a:p>
            <a:r>
              <a:rPr lang="en-US" dirty="0" smtClean="0"/>
              <a:t>The World</a:t>
            </a:r>
            <a:endParaRPr lang="en-US" dirty="0"/>
          </a:p>
        </p:txBody>
      </p:sp>
      <p:sp>
        <p:nvSpPr>
          <p:cNvPr id="17" name="TextBox 16"/>
          <p:cNvSpPr txBox="1"/>
          <p:nvPr/>
        </p:nvSpPr>
        <p:spPr>
          <a:xfrm>
            <a:off x="7900018" y="2247195"/>
            <a:ext cx="2580657" cy="369332"/>
          </a:xfrm>
          <a:prstGeom prst="rect">
            <a:avLst/>
          </a:prstGeom>
          <a:noFill/>
        </p:spPr>
        <p:txBody>
          <a:bodyPr wrap="square" rtlCol="0">
            <a:spAutoFit/>
          </a:bodyPr>
          <a:lstStyle/>
          <a:p>
            <a:r>
              <a:rPr lang="en-US" dirty="0" smtClean="0"/>
              <a:t>Enjoyment For the Family</a:t>
            </a:r>
            <a:endParaRPr lang="en-US" dirty="0"/>
          </a:p>
        </p:txBody>
      </p:sp>
      <p:sp>
        <p:nvSpPr>
          <p:cNvPr id="18" name="Up-Down Arrow 17"/>
          <p:cNvSpPr/>
          <p:nvPr/>
        </p:nvSpPr>
        <p:spPr>
          <a:xfrm>
            <a:off x="5140364" y="4446207"/>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Down Arrow 18"/>
          <p:cNvSpPr/>
          <p:nvPr/>
        </p:nvSpPr>
        <p:spPr>
          <a:xfrm rot="5400000">
            <a:off x="3519878" y="3208686"/>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217518" y="2069249"/>
            <a:ext cx="2334843" cy="369332"/>
          </a:xfrm>
          <a:prstGeom prst="rect">
            <a:avLst/>
          </a:prstGeom>
          <a:noFill/>
        </p:spPr>
        <p:txBody>
          <a:bodyPr wrap="square" rtlCol="0">
            <a:spAutoFit/>
          </a:bodyPr>
          <a:lstStyle/>
          <a:p>
            <a:r>
              <a:rPr lang="en-US" dirty="0" smtClean="0"/>
              <a:t>Me Running Out of My Skin</a:t>
            </a:r>
            <a:endParaRPr lang="en-US" dirty="0"/>
          </a:p>
        </p:txBody>
      </p:sp>
      <p:pic>
        <p:nvPicPr>
          <p:cNvPr id="21"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887" y="2493582"/>
            <a:ext cx="24003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2" name="Bent Arrow 21"/>
          <p:cNvSpPr/>
          <p:nvPr/>
        </p:nvSpPr>
        <p:spPr>
          <a:xfrm rot="5400000" flipH="1">
            <a:off x="7155310" y="4481159"/>
            <a:ext cx="692754" cy="7966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5386" y="135955"/>
            <a:ext cx="2466975" cy="1847850"/>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296" y="2493582"/>
            <a:ext cx="2842663" cy="1905000"/>
          </a:xfrm>
          <a:prstGeom prst="rect">
            <a:avLst/>
          </a:prstGeom>
        </p:spPr>
      </p:pic>
      <p:pic>
        <p:nvPicPr>
          <p:cNvPr id="4100" name="Picture 4" descr="Image result for Beac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6950" y="2821269"/>
            <a:ext cx="3133725" cy="1457326"/>
          </a:xfrm>
          <a:prstGeom prst="rect">
            <a:avLst/>
          </a:prstGeom>
          <a:noFill/>
          <a:extLst>
            <a:ext uri="{909E8E84-426E-40DD-AFC4-6F175D3DCCD1}">
              <a14:hiddenFill xmlns:a14="http://schemas.microsoft.com/office/drawing/2010/main">
                <a:solidFill>
                  <a:srgbClr val="FFFFFF"/>
                </a:solidFill>
              </a14:hiddenFill>
            </a:ext>
          </a:extLst>
        </p:spPr>
      </p:pic>
      <p:sp>
        <p:nvSpPr>
          <p:cNvPr id="27" name="Up-Down Arrow 26"/>
          <p:cNvSpPr/>
          <p:nvPr/>
        </p:nvSpPr>
        <p:spPr>
          <a:xfrm rot="5166240">
            <a:off x="6784760" y="3349127"/>
            <a:ext cx="249209" cy="4332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018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317</TotalTime>
  <Words>845</Words>
  <Application>Microsoft Office PowerPoint</Application>
  <PresentationFormat>Widescreen</PresentationFormat>
  <Paragraphs>292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Helvetica</vt:lpstr>
      <vt:lpstr>Wingdings 3</vt:lpstr>
      <vt:lpstr>Ion</vt:lpstr>
      <vt:lpstr>Lightning Talk </vt:lpstr>
      <vt:lpstr>Three Potential Projects Summary</vt:lpstr>
      <vt:lpstr>Description:  The dataset will be from my company’s database.  I will by looking at 20 years of data from buildings that are currently being read manually and buildings that have already been converted to automated reading and building method. </vt:lpstr>
      <vt:lpstr>PowerPoint Presentation</vt:lpstr>
      <vt:lpstr>Description:  The dataset will be based on the historical behavior of companies with unfettered access to resources.  Most likely it will come from the internet and government sites. </vt:lpstr>
      <vt:lpstr>PowerPoint Presentation</vt:lpstr>
      <vt:lpstr>Description:  The dataset will be based on the historical Lottery data.  The dataset will consist of Power Ball, Mega Million and Pick 6 winning numbers.  The Data will come from the internet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Lighting Talk</dc:title>
  <dc:creator>Khunter</dc:creator>
  <cp:lastModifiedBy>Khunter</cp:lastModifiedBy>
  <cp:revision>25</cp:revision>
  <cp:lastPrinted>2017-12-12T23:01:22Z</cp:lastPrinted>
  <dcterms:created xsi:type="dcterms:W3CDTF">2017-12-12T17:49:31Z</dcterms:created>
  <dcterms:modified xsi:type="dcterms:W3CDTF">2017-12-12T23:08:20Z</dcterms:modified>
</cp:coreProperties>
</file>