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D0DD581-8FC8-48F9-A336-F0D0751173D2}">
  <a:tblStyle styleId="{CD0DD581-8FC8-48F9-A336-F0D0751173D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735417ed58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735417ed58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735417ed58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735417ed58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735417ed58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735417ed58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735417ed58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735417ed58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73620024c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73620024c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73620024c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73620024c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body"/>
          </p:nvPr>
        </p:nvSpPr>
        <p:spPr>
          <a:xfrm>
            <a:off x="120175" y="88675"/>
            <a:ext cx="8520600" cy="75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u="sng"/>
              <a:t>The </a:t>
            </a:r>
            <a:r>
              <a:rPr b="1" lang="en-GB" u="sng"/>
              <a:t>Military</a:t>
            </a:r>
            <a:r>
              <a:rPr b="1" lang="en-GB" u="sng"/>
              <a:t> Sites</a:t>
            </a:r>
            <a:r>
              <a:rPr lang="en-GB"/>
              <a:t>:</a:t>
            </a:r>
            <a:endParaRPr/>
          </a:p>
        </p:txBody>
      </p:sp>
      <p:pic>
        <p:nvPicPr>
          <p:cNvPr id="55" name="Google Shape;55;p13" title="download.png"/>
          <p:cNvPicPr preferRelativeResize="0"/>
          <p:nvPr/>
        </p:nvPicPr>
        <p:blipFill>
          <a:blip r:embed="rId3">
            <a:alphaModFix/>
          </a:blip>
          <a:stretch>
            <a:fillRect/>
          </a:stretch>
        </p:blipFill>
        <p:spPr>
          <a:xfrm>
            <a:off x="1098650" y="840988"/>
            <a:ext cx="5429250" cy="4200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title="download.png"/>
          <p:cNvPicPr preferRelativeResize="0"/>
          <p:nvPr/>
        </p:nvPicPr>
        <p:blipFill>
          <a:blip r:embed="rId3">
            <a:alphaModFix/>
          </a:blip>
          <a:stretch>
            <a:fillRect/>
          </a:stretch>
        </p:blipFill>
        <p:spPr>
          <a:xfrm>
            <a:off x="152400" y="152400"/>
            <a:ext cx="7917574" cy="4476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This chart show the  RWQCB region with the most </a:t>
            </a:r>
            <a:r>
              <a:rPr lang="en-GB"/>
              <a:t>polluted</a:t>
            </a:r>
            <a:r>
              <a:rPr lang="en-GB"/>
              <a:t> water source using the </a:t>
            </a:r>
            <a:endParaRPr/>
          </a:p>
          <a:p>
            <a:pPr indent="0" lvl="0" marL="0" rtl="0" algn="l">
              <a:spcBef>
                <a:spcPts val="1200"/>
              </a:spcBef>
              <a:spcAft>
                <a:spcPts val="1200"/>
              </a:spcAft>
              <a:buNone/>
            </a:pPr>
            <a:r>
              <a:rPr lang="en-GB"/>
              <a:t>CalEnviroScreen 4.0 tool</a:t>
            </a:r>
            <a:r>
              <a:rPr lang="en-GB"/>
              <a:t> which can collect this data about the </a:t>
            </a:r>
            <a:r>
              <a:rPr lang="en-GB"/>
              <a:t>environment. So this means the regions shown are disadvantaged communities which can be caused by land or the population.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6" title="download.png"/>
          <p:cNvPicPr preferRelativeResize="0"/>
          <p:nvPr/>
        </p:nvPicPr>
        <p:blipFill>
          <a:blip r:embed="rId3">
            <a:alphaModFix/>
          </a:blip>
          <a:stretch>
            <a:fillRect/>
          </a:stretch>
        </p:blipFill>
        <p:spPr>
          <a:xfrm>
            <a:off x="892100" y="152400"/>
            <a:ext cx="7401626" cy="47616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idx="1" type="body"/>
          </p:nvPr>
        </p:nvSpPr>
        <p:spPr>
          <a:xfrm>
            <a:off x="311700" y="1167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a:t>
            </a:r>
            <a:r>
              <a:rPr lang="en-GB"/>
              <a:t>CalEnviroScreen 4.0 shows here the regions that have low scores that means they have no problem in their environment also the water quality is clean useable for the people.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graphicFrame>
        <p:nvGraphicFramePr>
          <p:cNvPr id="80" name="Google Shape;80;p18"/>
          <p:cNvGraphicFramePr/>
          <p:nvPr/>
        </p:nvGraphicFramePr>
        <p:xfrm>
          <a:off x="944775" y="269863"/>
          <a:ext cx="3000000" cy="3000000"/>
        </p:xfrm>
        <a:graphic>
          <a:graphicData uri="http://schemas.openxmlformats.org/drawingml/2006/table">
            <a:tbl>
              <a:tblPr>
                <a:noFill/>
                <a:tableStyleId>{CD0DD581-8FC8-48F9-A336-F0D0751173D2}</a:tableStyleId>
              </a:tblPr>
              <a:tblGrid>
                <a:gridCol w="2984850"/>
                <a:gridCol w="3500575"/>
              </a:tblGrid>
              <a:tr h="625675">
                <a:tc>
                  <a:txBody>
                    <a:bodyPr/>
                    <a:lstStyle/>
                    <a:p>
                      <a:pPr indent="0" lvl="0" marL="0" rtl="0" algn="ctr">
                        <a:lnSpc>
                          <a:spcPct val="115000"/>
                        </a:lnSpc>
                        <a:spcBef>
                          <a:spcPts val="0"/>
                        </a:spcBef>
                        <a:spcAft>
                          <a:spcPts val="1000"/>
                        </a:spcAft>
                        <a:buClr>
                          <a:schemeClr val="dk1"/>
                        </a:buClr>
                        <a:buSzPts val="1100"/>
                        <a:buFont typeface="Arial"/>
                        <a:buNone/>
                      </a:pPr>
                      <a:r>
                        <a:rPr b="1" lang="en-GB" sz="1500">
                          <a:solidFill>
                            <a:schemeClr val="dk1"/>
                          </a:solidFill>
                          <a:highlight>
                            <a:schemeClr val="lt1"/>
                          </a:highlight>
                        </a:rPr>
                        <a:t>CALENVIROSCREEN3_SCORE</a:t>
                      </a:r>
                      <a:endParaRPr b="1" sz="1500">
                        <a:highlight>
                          <a:srgbClr val="FFFFFF"/>
                        </a:highlight>
                      </a:endParaRPr>
                    </a:p>
                  </a:txBody>
                  <a:tcPr marT="63500" marB="63500" marR="63500" marL="63500" anchor="ctr"/>
                </a:tc>
                <a:tc>
                  <a:txBody>
                    <a:bodyPr/>
                    <a:lstStyle/>
                    <a:p>
                      <a:pPr indent="0" lvl="0" marL="0" rtl="0" algn="ctr">
                        <a:lnSpc>
                          <a:spcPct val="115000"/>
                        </a:lnSpc>
                        <a:spcBef>
                          <a:spcPts val="0"/>
                        </a:spcBef>
                        <a:spcAft>
                          <a:spcPts val="1000"/>
                        </a:spcAft>
                        <a:buClr>
                          <a:schemeClr val="dk1"/>
                        </a:buClr>
                        <a:buSzPts val="1100"/>
                        <a:buFont typeface="Arial"/>
                        <a:buNone/>
                      </a:pPr>
                      <a:r>
                        <a:rPr b="1" lang="en-GB" sz="1500">
                          <a:solidFill>
                            <a:schemeClr val="dk1"/>
                          </a:solidFill>
                          <a:highlight>
                            <a:schemeClr val="lt1"/>
                          </a:highlight>
                        </a:rPr>
                        <a:t>CALENVIROSCREEN4_SCORE</a:t>
                      </a:r>
                      <a:endParaRPr sz="1900"/>
                    </a:p>
                  </a:txBody>
                  <a:tcPr marT="91425" marB="91425" marR="91425" marL="91425" anchor="ctr"/>
                </a:tc>
              </a:tr>
              <a:tr h="428375">
                <a:tc>
                  <a:txBody>
                    <a:bodyPr/>
                    <a:lstStyle/>
                    <a:p>
                      <a:pPr indent="0" lvl="0" marL="0" rtl="0" algn="l">
                        <a:lnSpc>
                          <a:spcPct val="115000"/>
                        </a:lnSpc>
                        <a:spcBef>
                          <a:spcPts val="0"/>
                        </a:spcBef>
                        <a:spcAft>
                          <a:spcPts val="1000"/>
                        </a:spcAft>
                        <a:buNone/>
                      </a:pPr>
                      <a:r>
                        <a:rPr lang="en-GB" sz="1500">
                          <a:highlight>
                            <a:srgbClr val="FFFFFF"/>
                          </a:highlight>
                        </a:rPr>
                        <a:t>16-20%</a:t>
                      </a:r>
                      <a:endParaRPr sz="1500">
                        <a:highlight>
                          <a:srgbClr val="FFFFFF"/>
                        </a:highlight>
                      </a:endParaRPr>
                    </a:p>
                  </a:txBody>
                  <a:tcPr marT="63500" marB="63500" marR="63500" marL="63500" anchor="ctr"/>
                </a:tc>
                <a:tc>
                  <a:txBody>
                    <a:bodyPr/>
                    <a:lstStyle/>
                    <a:p>
                      <a:pPr indent="0" lvl="0" marL="0" rtl="0" algn="l">
                        <a:lnSpc>
                          <a:spcPct val="115000"/>
                        </a:lnSpc>
                        <a:spcBef>
                          <a:spcPts val="0"/>
                        </a:spcBef>
                        <a:spcAft>
                          <a:spcPts val="1000"/>
                        </a:spcAft>
                        <a:buNone/>
                      </a:pPr>
                      <a:r>
                        <a:rPr lang="en-GB" sz="1500">
                          <a:highlight>
                            <a:srgbClr val="FFFFFF"/>
                          </a:highlight>
                        </a:rPr>
                        <a:t>35-40%</a:t>
                      </a:r>
                      <a:endParaRPr sz="1500">
                        <a:highlight>
                          <a:srgbClr val="FFFFFF"/>
                        </a:highlight>
                      </a:endParaRPr>
                    </a:p>
                  </a:txBody>
                  <a:tcPr marT="63500" marB="63500" marR="63500" marL="63500" anchor="ctr"/>
                </a:tc>
              </a:tr>
              <a:tr h="428375">
                <a:tc>
                  <a:txBody>
                    <a:bodyPr/>
                    <a:lstStyle/>
                    <a:p>
                      <a:pPr indent="0" lvl="0" marL="0" rtl="0" algn="l">
                        <a:lnSpc>
                          <a:spcPct val="115000"/>
                        </a:lnSpc>
                        <a:spcBef>
                          <a:spcPts val="0"/>
                        </a:spcBef>
                        <a:spcAft>
                          <a:spcPts val="1000"/>
                        </a:spcAft>
                        <a:buNone/>
                      </a:pPr>
                      <a:r>
                        <a:rPr lang="en-GB" sz="1500">
                          <a:highlight>
                            <a:srgbClr val="FFFFFF"/>
                          </a:highlight>
                        </a:rPr>
                        <a:t>91-95%</a:t>
                      </a:r>
                      <a:endParaRPr sz="1500">
                        <a:highlight>
                          <a:srgbClr val="FFFFFF"/>
                        </a:highlight>
                      </a:endParaRPr>
                    </a:p>
                  </a:txBody>
                  <a:tcPr marT="63500" marB="63500" marR="63500" marL="63500" anchor="ctr"/>
                </a:tc>
                <a:tc>
                  <a:txBody>
                    <a:bodyPr/>
                    <a:lstStyle/>
                    <a:p>
                      <a:pPr indent="0" lvl="0" marL="0" rtl="0" algn="l">
                        <a:lnSpc>
                          <a:spcPct val="115000"/>
                        </a:lnSpc>
                        <a:spcBef>
                          <a:spcPts val="0"/>
                        </a:spcBef>
                        <a:spcAft>
                          <a:spcPts val="1000"/>
                        </a:spcAft>
                        <a:buNone/>
                      </a:pPr>
                      <a:r>
                        <a:rPr lang="en-GB" sz="1500">
                          <a:highlight>
                            <a:srgbClr val="FFFFFF"/>
                          </a:highlight>
                        </a:rPr>
                        <a:t>95-100% </a:t>
                      </a:r>
                      <a:endParaRPr sz="1500">
                        <a:highlight>
                          <a:srgbClr val="FFFFFF"/>
                        </a:highlight>
                      </a:endParaRPr>
                    </a:p>
                  </a:txBody>
                  <a:tcPr marT="63500" marB="63500" marR="63500" marL="63500" anchor="ctr"/>
                </a:tc>
              </a:tr>
              <a:tr h="428375">
                <a:tc>
                  <a:txBody>
                    <a:bodyPr/>
                    <a:lstStyle/>
                    <a:p>
                      <a:pPr indent="0" lvl="0" marL="0" rtl="0" algn="l">
                        <a:lnSpc>
                          <a:spcPct val="115000"/>
                        </a:lnSpc>
                        <a:spcBef>
                          <a:spcPts val="0"/>
                        </a:spcBef>
                        <a:spcAft>
                          <a:spcPts val="1000"/>
                        </a:spcAft>
                        <a:buNone/>
                      </a:pPr>
                      <a:r>
                        <a:rPr lang="en-GB" sz="1500">
                          <a:highlight>
                            <a:srgbClr val="FFFFFF"/>
                          </a:highlight>
                        </a:rPr>
                        <a:t>36-40%</a:t>
                      </a:r>
                      <a:endParaRPr sz="1500">
                        <a:highlight>
                          <a:srgbClr val="FFFFFF"/>
                        </a:highlight>
                      </a:endParaRPr>
                    </a:p>
                  </a:txBody>
                  <a:tcPr marT="63500" marB="63500" marR="63500" marL="63500" anchor="ctr"/>
                </a:tc>
                <a:tc>
                  <a:txBody>
                    <a:bodyPr/>
                    <a:lstStyle/>
                    <a:p>
                      <a:pPr indent="0" lvl="0" marL="0" rtl="0" algn="l">
                        <a:lnSpc>
                          <a:spcPct val="115000"/>
                        </a:lnSpc>
                        <a:spcBef>
                          <a:spcPts val="0"/>
                        </a:spcBef>
                        <a:spcAft>
                          <a:spcPts val="1000"/>
                        </a:spcAft>
                        <a:buNone/>
                      </a:pPr>
                      <a:r>
                        <a:rPr lang="en-GB" sz="1500">
                          <a:highlight>
                            <a:srgbClr val="FFFFFF"/>
                          </a:highlight>
                        </a:rPr>
                        <a:t>35-40%</a:t>
                      </a:r>
                      <a:endParaRPr sz="1500">
                        <a:highlight>
                          <a:srgbClr val="FFFFFF"/>
                        </a:highlight>
                      </a:endParaRPr>
                    </a:p>
                  </a:txBody>
                  <a:tcPr marT="63500" marB="63500" marR="63500" marL="63500" anchor="ctr"/>
                </a:tc>
              </a:tr>
              <a:tr h="428375">
                <a:tc>
                  <a:txBody>
                    <a:bodyPr/>
                    <a:lstStyle/>
                    <a:p>
                      <a:pPr indent="0" lvl="0" marL="0" rtl="0" algn="l">
                        <a:lnSpc>
                          <a:spcPct val="115000"/>
                        </a:lnSpc>
                        <a:spcBef>
                          <a:spcPts val="0"/>
                        </a:spcBef>
                        <a:spcAft>
                          <a:spcPts val="1000"/>
                        </a:spcAft>
                        <a:buNone/>
                      </a:pPr>
                      <a:r>
                        <a:rPr lang="en-GB" sz="1500">
                          <a:highlight>
                            <a:srgbClr val="FFFFFF"/>
                          </a:highlight>
                        </a:rPr>
                        <a:t>76-80%</a:t>
                      </a:r>
                      <a:endParaRPr sz="1500">
                        <a:highlight>
                          <a:srgbClr val="FFFFFF"/>
                        </a:highlight>
                      </a:endParaRPr>
                    </a:p>
                  </a:txBody>
                  <a:tcPr marT="63500" marB="63500" marR="63500" marL="63500" anchor="ctr"/>
                </a:tc>
                <a:tc>
                  <a:txBody>
                    <a:bodyPr/>
                    <a:lstStyle/>
                    <a:p>
                      <a:pPr indent="0" lvl="0" marL="0" rtl="0" algn="l">
                        <a:lnSpc>
                          <a:spcPct val="115000"/>
                        </a:lnSpc>
                        <a:spcBef>
                          <a:spcPts val="0"/>
                        </a:spcBef>
                        <a:spcAft>
                          <a:spcPts val="1000"/>
                        </a:spcAft>
                        <a:buNone/>
                      </a:pPr>
                      <a:r>
                        <a:rPr lang="en-GB" sz="1500">
                          <a:highlight>
                            <a:srgbClr val="FFFFFF"/>
                          </a:highlight>
                        </a:rPr>
                        <a:t>80-85%</a:t>
                      </a:r>
                      <a:endParaRPr sz="1500">
                        <a:highlight>
                          <a:srgbClr val="FFFFFF"/>
                        </a:highlight>
                      </a:endParaRPr>
                    </a:p>
                  </a:txBody>
                  <a:tcPr marT="63500" marB="63500" marR="63500" marL="63500" anchor="ctr"/>
                </a:tc>
              </a:tr>
              <a:tr h="428375">
                <a:tc>
                  <a:txBody>
                    <a:bodyPr/>
                    <a:lstStyle/>
                    <a:p>
                      <a:pPr indent="0" lvl="0" marL="0" rtl="0" algn="l">
                        <a:lnSpc>
                          <a:spcPct val="115000"/>
                        </a:lnSpc>
                        <a:spcBef>
                          <a:spcPts val="0"/>
                        </a:spcBef>
                        <a:spcAft>
                          <a:spcPts val="1000"/>
                        </a:spcAft>
                        <a:buNone/>
                      </a:pPr>
                      <a:r>
                        <a:rPr lang="en-GB" sz="1500">
                          <a:highlight>
                            <a:srgbClr val="FFFFFF"/>
                          </a:highlight>
                        </a:rPr>
                        <a:t>81-85%</a:t>
                      </a:r>
                      <a:endParaRPr sz="1500">
                        <a:highlight>
                          <a:srgbClr val="FFFFFF"/>
                        </a:highlight>
                      </a:endParaRPr>
                    </a:p>
                  </a:txBody>
                  <a:tcPr marT="63500" marB="63500" marR="63500" marL="63500" anchor="ctr"/>
                </a:tc>
                <a:tc>
                  <a:txBody>
                    <a:bodyPr/>
                    <a:lstStyle/>
                    <a:p>
                      <a:pPr indent="0" lvl="0" marL="0" rtl="0" algn="l">
                        <a:lnSpc>
                          <a:spcPct val="115000"/>
                        </a:lnSpc>
                        <a:spcBef>
                          <a:spcPts val="0"/>
                        </a:spcBef>
                        <a:spcAft>
                          <a:spcPts val="1000"/>
                        </a:spcAft>
                        <a:buNone/>
                      </a:pPr>
                      <a:r>
                        <a:rPr lang="en-GB" sz="1500">
                          <a:highlight>
                            <a:srgbClr val="FFFFFF"/>
                          </a:highlight>
                        </a:rPr>
                        <a:t>80-85%</a:t>
                      </a:r>
                      <a:endParaRPr sz="1500">
                        <a:highlight>
                          <a:srgbClr val="FFFFFF"/>
                        </a:highlight>
                      </a:endParaRPr>
                    </a:p>
                  </a:txBody>
                  <a:tcPr marT="63500" marB="63500" marR="63500" marL="63500" anchor="ctr"/>
                </a:tc>
              </a:tr>
              <a:tr h="428375">
                <a:tc>
                  <a:txBody>
                    <a:bodyPr/>
                    <a:lstStyle/>
                    <a:p>
                      <a:pPr indent="0" lvl="0" marL="0" rtl="0" algn="l">
                        <a:lnSpc>
                          <a:spcPct val="115000"/>
                        </a:lnSpc>
                        <a:spcBef>
                          <a:spcPts val="0"/>
                        </a:spcBef>
                        <a:spcAft>
                          <a:spcPts val="1000"/>
                        </a:spcAft>
                        <a:buNone/>
                      </a:pPr>
                      <a:r>
                        <a:rPr lang="en-GB" sz="1500">
                          <a:highlight>
                            <a:srgbClr val="FFFFFF"/>
                          </a:highlight>
                        </a:rPr>
                        <a:t>21-25%</a:t>
                      </a:r>
                      <a:endParaRPr sz="1500">
                        <a:highlight>
                          <a:srgbClr val="FFFFFF"/>
                        </a:highlight>
                      </a:endParaRPr>
                    </a:p>
                  </a:txBody>
                  <a:tcPr marT="63500" marB="63500" marR="63500" marL="63500" anchor="ctr"/>
                </a:tc>
                <a:tc>
                  <a:txBody>
                    <a:bodyPr/>
                    <a:lstStyle/>
                    <a:p>
                      <a:pPr indent="0" lvl="0" marL="0" rtl="0" algn="l">
                        <a:lnSpc>
                          <a:spcPct val="115000"/>
                        </a:lnSpc>
                        <a:spcBef>
                          <a:spcPts val="0"/>
                        </a:spcBef>
                        <a:spcAft>
                          <a:spcPts val="1000"/>
                        </a:spcAft>
                        <a:buNone/>
                      </a:pPr>
                      <a:r>
                        <a:rPr lang="en-GB" sz="1500">
                          <a:highlight>
                            <a:srgbClr val="FFFFFF"/>
                          </a:highlight>
                        </a:rPr>
                        <a:t>40-45%</a:t>
                      </a:r>
                      <a:endParaRPr sz="1500">
                        <a:highlight>
                          <a:srgbClr val="FFFFFF"/>
                        </a:highlight>
                      </a:endParaRPr>
                    </a:p>
                  </a:txBody>
                  <a:tcPr marT="63500" marB="63500" marR="63500" marL="63500" anchor="ctr"/>
                </a:tc>
              </a:tr>
              <a:tr h="100000">
                <a:tc>
                  <a:txBody>
                    <a:bodyPr/>
                    <a:lstStyle/>
                    <a:p>
                      <a:pPr indent="0" lvl="0" marL="0" rtl="0" algn="l">
                        <a:lnSpc>
                          <a:spcPct val="115000"/>
                        </a:lnSpc>
                        <a:spcBef>
                          <a:spcPts val="0"/>
                        </a:spcBef>
                        <a:spcAft>
                          <a:spcPts val="1000"/>
                        </a:spcAft>
                        <a:buNone/>
                      </a:pPr>
                      <a:r>
                        <a:rPr lang="en-GB" sz="1500">
                          <a:highlight>
                            <a:srgbClr val="FFFFFF"/>
                          </a:highlight>
                        </a:rPr>
                        <a:t>66-70%</a:t>
                      </a:r>
                      <a:endParaRPr sz="1500">
                        <a:highlight>
                          <a:srgbClr val="FFFFFF"/>
                        </a:highlight>
                      </a:endParaRPr>
                    </a:p>
                  </a:txBody>
                  <a:tcPr marT="63500" marB="63500" marR="63500" marL="63500" anchor="ctr"/>
                </a:tc>
                <a:tc>
                  <a:txBody>
                    <a:bodyPr/>
                    <a:lstStyle/>
                    <a:p>
                      <a:pPr indent="0" lvl="0" marL="0" rtl="0" algn="l">
                        <a:lnSpc>
                          <a:spcPct val="115000"/>
                        </a:lnSpc>
                        <a:spcBef>
                          <a:spcPts val="0"/>
                        </a:spcBef>
                        <a:spcAft>
                          <a:spcPts val="1000"/>
                        </a:spcAft>
                        <a:buNone/>
                      </a:pPr>
                      <a:r>
                        <a:rPr lang="en-GB" sz="1500">
                          <a:highlight>
                            <a:srgbClr val="FFFFFF"/>
                          </a:highlight>
                        </a:rPr>
                        <a:t>70-75%</a:t>
                      </a:r>
                      <a:endParaRPr sz="1500">
                        <a:highlight>
                          <a:srgbClr val="FFFFFF"/>
                        </a:highlight>
                      </a:endParaRPr>
                    </a:p>
                  </a:txBody>
                  <a:tcPr marT="63500" marB="63500" marR="63500" marL="63500"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GB"/>
              <a:t>CalEnviroScreen 3.0 and CalEnviroScreen 4.0 the purpose use of it is the same which identify disadvantaged communities but in 4.0 is the updated version which includes updated demographic data and new data sources in their calculations.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