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1D23D9-4DEC-4820-92CA-8B41B260FB4B}">
  <a:tblStyle styleId="{131D23D9-4DEC-4820-92CA-8B41B260FB4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361e327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361e327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361e327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361e327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61e327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61e327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61e327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61e327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361e327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361e327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361e327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361e327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361e327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361e327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61e327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61e327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61e327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61e327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flipH="1">
            <a:off x="3920925" y="563300"/>
            <a:ext cx="4844851" cy="3916850"/>
          </a:xfrm>
          <a:prstGeom prst="rect">
            <a:avLst/>
          </a:prstGeom>
          <a:noFill/>
          <a:ln>
            <a:noFill/>
          </a:ln>
        </p:spPr>
      </p:pic>
      <p:sp>
        <p:nvSpPr>
          <p:cNvPr id="73" name="Google Shape;73;p13"/>
          <p:cNvSpPr txBox="1"/>
          <p:nvPr>
            <p:ph type="ctrTitle"/>
          </p:nvPr>
        </p:nvSpPr>
        <p:spPr>
          <a:xfrm>
            <a:off x="237625" y="630225"/>
            <a:ext cx="6384000" cy="14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Ground water</a:t>
            </a:r>
            <a:br>
              <a:rPr lang="en" sz="3300"/>
            </a:br>
            <a:r>
              <a:rPr lang="en" sz="2500"/>
              <a:t>Water Quality </a:t>
            </a:r>
            <a:endParaRPr sz="2500"/>
          </a:p>
          <a:p>
            <a:pPr indent="0" lvl="0" marL="0" rtl="0" algn="l">
              <a:spcBef>
                <a:spcPts val="0"/>
              </a:spcBef>
              <a:spcAft>
                <a:spcPts val="0"/>
              </a:spcAft>
              <a:buNone/>
            </a:pPr>
            <a:r>
              <a:rPr lang="en" sz="2500"/>
              <a:t>Regulatory Information</a:t>
            </a:r>
            <a:endParaRPr sz="100">
              <a:highlight>
                <a:srgbClr val="F6F6F6"/>
              </a:highlight>
              <a:latin typeface="Lato"/>
              <a:ea typeface="Lato"/>
              <a:cs typeface="Lato"/>
              <a:sym typeface="Lato"/>
            </a:endParaRPr>
          </a:p>
          <a:p>
            <a:pPr indent="0" lvl="0" marL="0" rtl="0" algn="l">
              <a:spcBef>
                <a:spcPts val="0"/>
              </a:spcBef>
              <a:spcAft>
                <a:spcPts val="0"/>
              </a:spcAft>
              <a:buNone/>
            </a:pPr>
            <a:r>
              <a:rPr lang="en" sz="1700"/>
              <a:t>Cali, USA</a:t>
            </a:r>
            <a:endParaRPr sz="1500"/>
          </a:p>
        </p:txBody>
      </p:sp>
      <p:sp>
        <p:nvSpPr>
          <p:cNvPr id="74" name="Google Shape;74;p13"/>
          <p:cNvSpPr txBox="1"/>
          <p:nvPr>
            <p:ph idx="1" type="subTitle"/>
          </p:nvPr>
        </p:nvSpPr>
        <p:spPr>
          <a:xfrm>
            <a:off x="263867" y="34795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Analytics </a:t>
            </a:r>
            <a:r>
              <a:rPr lang="en" sz="1600"/>
              <a:t>by:</a:t>
            </a:r>
            <a:endParaRPr sz="1600"/>
          </a:p>
          <a:p>
            <a:pPr indent="0" lvl="0" marL="0" rtl="0" algn="l">
              <a:spcBef>
                <a:spcPts val="0"/>
              </a:spcBef>
              <a:spcAft>
                <a:spcPts val="0"/>
              </a:spcAft>
              <a:buNone/>
            </a:pPr>
            <a:r>
              <a:rPr lang="en" sz="1600"/>
              <a:t>Khalid, Amna, Zainab</a:t>
            </a:r>
            <a:r>
              <a:rPr lang="en" sz="2000"/>
              <a:t> </a:t>
            </a:r>
            <a:endParaRPr sz="2000"/>
          </a:p>
          <a:p>
            <a:pPr indent="0" lvl="0" marL="0" rtl="0" algn="l">
              <a:spcBef>
                <a:spcPts val="0"/>
              </a:spcBef>
              <a:spcAft>
                <a:spcPts val="0"/>
              </a:spcAft>
              <a:buNone/>
            </a:pPr>
            <a:r>
              <a:rPr lang="en" sz="1100"/>
              <a:t>(Group 9)</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Aims &amp; Objectives</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3" name="Google Shape;133;p22"/>
          <p:cNvSpPr txBox="1"/>
          <p:nvPr>
            <p:ph idx="4294967295" type="title"/>
          </p:nvPr>
        </p:nvSpPr>
        <p:spPr>
          <a:xfrm>
            <a:off x="584000" y="1174350"/>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highlight>
                  <a:srgbClr val="FFFFFF"/>
                </a:highlight>
              </a:rPr>
              <a:t>People’s Education - by raising </a:t>
            </a:r>
            <a:r>
              <a:rPr b="0" lang="en" sz="1500">
                <a:highlight>
                  <a:srgbClr val="FFFFFF"/>
                </a:highlight>
              </a:rPr>
              <a:t>awareness on sustainable practises (disposable bins for example) and how</a:t>
            </a:r>
            <a:r>
              <a:rPr b="0" lang="en" sz="1500">
                <a:highlight>
                  <a:srgbClr val="FFFFFF"/>
                </a:highlight>
              </a:rPr>
              <a:t> to </a:t>
            </a:r>
            <a:r>
              <a:rPr b="0" lang="en" sz="1500">
                <a:solidFill>
                  <a:srgbClr val="1D1C1D"/>
                </a:solidFill>
                <a:highlight>
                  <a:srgbClr val="F8F8F8"/>
                </a:highlight>
              </a:rPr>
              <a:t>prevent the causes of high pollution which affects the life quality and the water quality in the environment - Objective: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Frequent </a:t>
            </a:r>
            <a:r>
              <a:rPr b="0" lang="en" sz="1500">
                <a:highlight>
                  <a:srgbClr val="FFFFFF"/>
                </a:highlight>
              </a:rPr>
              <a:t>inspections - Increasing the site visits will lead to earlier discovery of leaks to avoid the increasing of pollution.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The use of CalEnviroScreen 4.0 - Using the updated screening tool to have accurate scores and </a:t>
            </a:r>
            <a:r>
              <a:rPr b="0" lang="en" sz="1500">
                <a:solidFill>
                  <a:srgbClr val="1D1C1D"/>
                </a:solidFill>
                <a:highlight>
                  <a:srgbClr val="F8F8F8"/>
                </a:highlight>
              </a:rPr>
              <a:t>updated demographic data to help with quicker and finding of leak locations.</a:t>
            </a:r>
            <a:endParaRPr b="0" sz="1500">
              <a:highlight>
                <a:srgbClr val="FFFFFF"/>
              </a:highlight>
            </a:endParaRPr>
          </a:p>
          <a:p>
            <a:pPr indent="0" lvl="0" marL="0" rtl="0" algn="l">
              <a:lnSpc>
                <a:spcPct val="115000"/>
              </a:lnSpc>
              <a:spcBef>
                <a:spcPts val="1600"/>
              </a:spcBef>
              <a:spcAft>
                <a:spcPts val="1600"/>
              </a:spcAft>
              <a:buNone/>
            </a:pPr>
            <a:r>
              <a:t/>
            </a:r>
            <a:endParaRPr b="0" sz="15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Conclusion &amp;  Recommendations</a:t>
            </a:r>
            <a:endParaRPr sz="2000">
              <a:solidFill>
                <a:schemeClr val="dk1"/>
              </a:solidFill>
              <a:highlight>
                <a:srgbClr val="FFFFFF"/>
              </a:highlight>
            </a:endParaRPr>
          </a:p>
          <a:p>
            <a:pPr indent="0" lvl="0" marL="0" rtl="0" algn="l">
              <a:spcBef>
                <a:spcPts val="1600"/>
              </a:spcBef>
              <a:spcAft>
                <a:spcPts val="0"/>
              </a:spcAft>
              <a:buNone/>
            </a:pPr>
            <a:r>
              <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9" name="Google Shape;139;p23"/>
          <p:cNvSpPr txBox="1"/>
          <p:nvPr>
            <p:ph idx="4294967295" type="title"/>
          </p:nvPr>
        </p:nvSpPr>
        <p:spPr>
          <a:xfrm>
            <a:off x="584000" y="1511925"/>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solidFill>
                  <a:srgbClr val="001D35"/>
                </a:solidFill>
                <a:highlight>
                  <a:srgbClr val="FFFFFF"/>
                </a:highlight>
              </a:rPr>
              <a:t>By investing in public awareness, increasing inspection frequency, and utilizing advanced screening tools, it is possible to significantly reduce pollution, improve environmental quality, and enhance the overall well-being of communities. This holistic approach, combining preventative education with proactive detection and remediation, is essential for creating a more sustainable and healthy environment.</a:t>
            </a:r>
            <a:endParaRPr b="0" sz="1500">
              <a:solidFill>
                <a:srgbClr val="001D35"/>
              </a:solidFill>
              <a:highlight>
                <a:srgbClr val="FFFFFF"/>
              </a:highlight>
            </a:endParaRPr>
          </a:p>
          <a:p>
            <a:pPr indent="0" lvl="0" marL="0" rtl="0" algn="l">
              <a:lnSpc>
                <a:spcPct val="115000"/>
              </a:lnSpc>
              <a:spcBef>
                <a:spcPts val="1600"/>
              </a:spcBef>
              <a:spcAft>
                <a:spcPts val="1600"/>
              </a:spcAft>
              <a:buClr>
                <a:schemeClr val="dk2"/>
              </a:buClr>
              <a:buSzPts val="1100"/>
              <a:buFont typeface="Arial"/>
              <a:buNone/>
            </a:pPr>
            <a:r>
              <a:rPr b="0" lang="en" sz="1500"/>
              <a:t>Implementing a comprehensive strategy to mitigate pollution that includes public education on sustainable practices and increased site inspections, leveraging the CalEnviroScreen 4.0 tool to pinpoint and address pollution sources</a:t>
            </a:r>
            <a:r>
              <a:rPr b="0" lang="en" sz="1500">
                <a:solidFill>
                  <a:srgbClr val="001D35"/>
                </a:solidFill>
                <a:highlight>
                  <a:srgbClr val="FFFFFF"/>
                </a:highlight>
              </a:rPr>
              <a:t>.</a:t>
            </a:r>
            <a:endParaRPr b="0" sz="1500">
              <a:solidFill>
                <a:srgbClr val="001D3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8608200" cy="31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Comic Sans MS"/>
                <a:ea typeface="Comic Sans MS"/>
                <a:cs typeface="Comic Sans MS"/>
                <a:sym typeface="Comic Sans MS"/>
              </a:rPr>
              <a:t>Ground water</a:t>
            </a:r>
            <a:r>
              <a:rPr b="0" lang="en" sz="1500"/>
              <a:t> is the underground water found in soil and rock formations called aquifers which is located beneath the Earth's surface. Ground water gets there through the process of infiltration, where rainwater and surface water seep down through the soil and porous rocks.</a:t>
            </a:r>
            <a:endParaRPr b="0" sz="1500"/>
          </a:p>
          <a:p>
            <a:pPr indent="0" lvl="0" marL="0" rtl="0" algn="l">
              <a:lnSpc>
                <a:spcPct val="115000"/>
              </a:lnSpc>
              <a:spcBef>
                <a:spcPts val="1600"/>
              </a:spcBef>
              <a:spcAft>
                <a:spcPts val="0"/>
              </a:spcAft>
              <a:buClr>
                <a:schemeClr val="dk2"/>
              </a:buClr>
              <a:buSzPts val="1100"/>
              <a:buFont typeface="Arial"/>
              <a:buNone/>
            </a:pPr>
            <a:r>
              <a:rPr b="0" i="1" lang="en" sz="1700">
                <a:latin typeface="Comic Sans MS"/>
                <a:ea typeface="Comic Sans MS"/>
                <a:cs typeface="Comic Sans MS"/>
                <a:sym typeface="Comic Sans MS"/>
              </a:rPr>
              <a:t>Groundwater quality regulation</a:t>
            </a:r>
            <a:r>
              <a:rPr b="0" lang="en" sz="1300">
                <a:latin typeface="Lato"/>
                <a:ea typeface="Lato"/>
                <a:cs typeface="Lato"/>
                <a:sym typeface="Lato"/>
              </a:rPr>
              <a:t> </a:t>
            </a:r>
            <a:r>
              <a:rPr b="0" lang="en" sz="1500"/>
              <a:t>aims to protect underground water resources from pollution and ensure their suitability for various uses,  including drinking water, agriculture, and ecosystem support. </a:t>
            </a:r>
            <a:endParaRPr b="0" sz="1500"/>
          </a:p>
          <a:p>
            <a:pPr indent="0" lvl="0" marL="0" rtl="0" algn="l">
              <a:lnSpc>
                <a:spcPct val="115000"/>
              </a:lnSpc>
              <a:spcBef>
                <a:spcPts val="1600"/>
              </a:spcBef>
              <a:spcAft>
                <a:spcPts val="1600"/>
              </a:spcAft>
              <a:buNone/>
            </a:pPr>
            <a:r>
              <a:t/>
            </a:r>
            <a:endParaRPr b="0"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404400" y="907950"/>
            <a:ext cx="8871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RWQCB - Regional Water Quality Control Board &amp; </a:t>
            </a:r>
            <a:r>
              <a:rPr lang="en" sz="2000">
                <a:solidFill>
                  <a:schemeClr val="dk1"/>
                </a:solidFill>
                <a:highlight>
                  <a:srgbClr val="FFFFFF"/>
                </a:highlight>
              </a:rPr>
              <a:t>CalEnviroScreen</a:t>
            </a:r>
            <a:endParaRPr sz="2300">
              <a:solidFill>
                <a:schemeClr val="dk1"/>
              </a:solidFill>
              <a:highlight>
                <a:srgbClr val="FFFFFF"/>
              </a:highlight>
            </a:endParaRPr>
          </a:p>
          <a:p>
            <a:pPr indent="0" lvl="0" marL="0" rtl="0" algn="l">
              <a:spcBef>
                <a:spcPts val="1600"/>
              </a:spcBef>
              <a:spcAft>
                <a:spcPts val="1600"/>
              </a:spcAft>
              <a:buNone/>
            </a:pPr>
            <a:r>
              <a:t/>
            </a:r>
            <a:endParaRPr b="0" sz="1900">
              <a:solidFill>
                <a:schemeClr val="dk1"/>
              </a:solidFill>
              <a:highlight>
                <a:srgbClr val="FFFFFF"/>
              </a:highlight>
            </a:endParaRPr>
          </a:p>
        </p:txBody>
      </p:sp>
      <p:sp>
        <p:nvSpPr>
          <p:cNvPr id="86" name="Google Shape;86;p15"/>
          <p:cNvSpPr txBox="1"/>
          <p:nvPr>
            <p:ph idx="4294967295" type="title"/>
          </p:nvPr>
        </p:nvSpPr>
        <p:spPr>
          <a:xfrm>
            <a:off x="535800" y="1675950"/>
            <a:ext cx="8608200" cy="18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600">
                <a:solidFill>
                  <a:srgbClr val="001D35"/>
                </a:solidFill>
                <a:highlight>
                  <a:srgbClr val="FFFFFF"/>
                </a:highlight>
              </a:rPr>
              <a:t>California has nine </a:t>
            </a:r>
            <a:r>
              <a:rPr lang="en" sz="1600">
                <a:solidFill>
                  <a:srgbClr val="001D35"/>
                </a:solidFill>
                <a:highlight>
                  <a:srgbClr val="FFFFFF"/>
                </a:highlight>
              </a:rPr>
              <a:t>RWQCBs</a:t>
            </a:r>
            <a:r>
              <a:rPr b="0" lang="en" sz="1600">
                <a:solidFill>
                  <a:srgbClr val="001D35"/>
                </a:solidFill>
                <a:highlight>
                  <a:srgbClr val="FFFFFF"/>
                </a:highlight>
              </a:rPr>
              <a:t>, each responsible for a specific geographic region of the state.</a:t>
            </a:r>
            <a:endParaRPr b="0" sz="1600">
              <a:solidFill>
                <a:srgbClr val="001D35"/>
              </a:solidFill>
              <a:highlight>
                <a:srgbClr val="FFFFFF"/>
              </a:highlight>
            </a:endParaRPr>
          </a:p>
          <a:p>
            <a:pPr indent="0" lvl="0" marL="0" marR="190500" rtl="0" algn="l">
              <a:lnSpc>
                <a:spcPct val="146668"/>
              </a:lnSpc>
              <a:spcBef>
                <a:spcPts val="1600"/>
              </a:spcBef>
              <a:spcAft>
                <a:spcPts val="0"/>
              </a:spcAft>
              <a:buClr>
                <a:schemeClr val="dk2"/>
              </a:buClr>
              <a:buSzPts val="1100"/>
              <a:buFont typeface="Arial"/>
              <a:buNone/>
            </a:pPr>
            <a:r>
              <a:rPr lang="en" sz="1600">
                <a:highlight>
                  <a:srgbClr val="FFFFFF"/>
                </a:highlight>
              </a:rPr>
              <a:t>CalEnviroScreen</a:t>
            </a:r>
            <a:r>
              <a:rPr b="0" lang="en" sz="1600">
                <a:highlight>
                  <a:srgbClr val="FFFFFF"/>
                </a:highlight>
              </a:rPr>
              <a:t> aims to identify communities with high pollution burdens and populations that are particularly sensitive to pollution's impacts. </a:t>
            </a:r>
            <a:endParaRPr b="0" sz="16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584000" y="306250"/>
            <a:ext cx="5856900" cy="6507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2"/>
              </a:buClr>
              <a:buSzPts val="1100"/>
              <a:buFont typeface="Arial"/>
              <a:buNone/>
            </a:pPr>
            <a:r>
              <a:rPr lang="en" sz="1800">
                <a:solidFill>
                  <a:schemeClr val="dk1"/>
                </a:solidFill>
                <a:highlight>
                  <a:srgbClr val="F8F8F8"/>
                </a:highlight>
              </a:rPr>
              <a:t>CalEnviroScreen 3.0 vs CalEnviroScreen 4.0</a:t>
            </a:r>
            <a:endParaRPr sz="1800">
              <a:solidFill>
                <a:schemeClr val="dk1"/>
              </a:solidFill>
              <a:highlight>
                <a:srgbClr val="FFFFFF"/>
              </a:highlight>
            </a:endParaRPr>
          </a:p>
        </p:txBody>
      </p:sp>
      <p:sp>
        <p:nvSpPr>
          <p:cNvPr id="92" name="Google Shape;92;p16"/>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8F8F8"/>
                </a:highlight>
              </a:rPr>
              <a:t>The purpose use of both is the same; </a:t>
            </a:r>
            <a:r>
              <a:rPr b="0" lang="en" sz="1500">
                <a:solidFill>
                  <a:srgbClr val="1D1C1D"/>
                </a:solidFill>
                <a:highlight>
                  <a:srgbClr val="F8F8F8"/>
                </a:highlight>
              </a:rPr>
              <a:t>identifying</a:t>
            </a:r>
            <a:r>
              <a:rPr b="0" lang="en" sz="1500">
                <a:solidFill>
                  <a:srgbClr val="1D1C1D"/>
                </a:solidFill>
                <a:highlight>
                  <a:srgbClr val="F8F8F8"/>
                </a:highlight>
              </a:rPr>
              <a:t> disadvantaged communities. However, 4.0 is the updated version which includes updated demographic data and new data sources in their calculations.</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graphicFrame>
        <p:nvGraphicFramePr>
          <p:cNvPr id="93" name="Google Shape;93;p16"/>
          <p:cNvGraphicFramePr/>
          <p:nvPr/>
        </p:nvGraphicFramePr>
        <p:xfrm>
          <a:off x="436150" y="989975"/>
          <a:ext cx="3000000" cy="3000000"/>
        </p:xfrm>
        <a:graphic>
          <a:graphicData uri="http://schemas.openxmlformats.org/drawingml/2006/table">
            <a:tbl>
              <a:tblPr>
                <a:noFill/>
                <a:tableStyleId>{131D23D9-4DEC-4820-92CA-8B41B260FB4B}</a:tableStyleId>
              </a:tblPr>
              <a:tblGrid>
                <a:gridCol w="2252000"/>
                <a:gridCol w="2221800"/>
              </a:tblGrid>
              <a:tr h="558650">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3 Score</a:t>
                      </a:r>
                      <a:endParaRPr b="1"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4 Score</a:t>
                      </a:r>
                      <a:endParaRPr sz="1900"/>
                    </a:p>
                  </a:txBody>
                  <a:tcPr marT="91425" marB="91425" marR="91425" marL="91425" anchor="ctr"/>
                </a:tc>
              </a:tr>
              <a:tr h="354875">
                <a:tc>
                  <a:txBody>
                    <a:bodyPr/>
                    <a:lstStyle/>
                    <a:p>
                      <a:pPr indent="0" lvl="0" marL="0" rtl="0" algn="ctr">
                        <a:lnSpc>
                          <a:spcPct val="115000"/>
                        </a:lnSpc>
                        <a:spcBef>
                          <a:spcPts val="0"/>
                        </a:spcBef>
                        <a:spcAft>
                          <a:spcPts val="1000"/>
                        </a:spcAft>
                        <a:buNone/>
                      </a:pPr>
                      <a:r>
                        <a:rPr lang="en" sz="1500">
                          <a:highlight>
                            <a:srgbClr val="FFFFFF"/>
                          </a:highlight>
                        </a:rPr>
                        <a:t>16-20%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91-95%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95-100% </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36-40%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76-80%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81-85%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21-25%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40-45%</a:t>
                      </a:r>
                      <a:endParaRPr sz="1500">
                        <a:highlight>
                          <a:srgbClr val="FFFFFF"/>
                        </a:highlight>
                      </a:endParaRPr>
                    </a:p>
                  </a:txBody>
                  <a:tcPr marT="63500" marB="63500" marR="63500" marL="63500" anchor="ctr"/>
                </a:tc>
              </a:tr>
              <a:tr h="294575">
                <a:tc>
                  <a:txBody>
                    <a:bodyPr/>
                    <a:lstStyle/>
                    <a:p>
                      <a:pPr indent="0" lvl="0" marL="0" rtl="0" algn="ctr">
                        <a:lnSpc>
                          <a:spcPct val="115000"/>
                        </a:lnSpc>
                        <a:spcBef>
                          <a:spcPts val="0"/>
                        </a:spcBef>
                        <a:spcAft>
                          <a:spcPts val="1000"/>
                        </a:spcAft>
                        <a:buNone/>
                      </a:pPr>
                      <a:r>
                        <a:rPr lang="en" sz="1500">
                          <a:highlight>
                            <a:srgbClr val="FFFFFF"/>
                          </a:highlight>
                        </a:rPr>
                        <a:t>66-70%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70-75%</a:t>
                      </a:r>
                      <a:endParaRPr sz="1500">
                        <a:highlight>
                          <a:srgbClr val="FFFFFF"/>
                        </a:highlight>
                      </a:endParaRPr>
                    </a:p>
                  </a:txBody>
                  <a:tcPr marT="63500" marB="63500" marR="63500" marL="635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84000" y="306250"/>
            <a:ext cx="5145600" cy="65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chemeClr val="dk1"/>
                </a:solidFill>
                <a:highlight>
                  <a:srgbClr val="FFFFFF"/>
                </a:highlight>
              </a:rPr>
              <a:t>RWQCB Regions with most polluted water</a:t>
            </a:r>
            <a:endParaRPr sz="1900">
              <a:solidFill>
                <a:schemeClr val="dk1"/>
              </a:solidFill>
              <a:highlight>
                <a:srgbClr val="FFFFFF"/>
              </a:highlight>
            </a:endParaRPr>
          </a:p>
        </p:txBody>
      </p:sp>
      <p:sp>
        <p:nvSpPr>
          <p:cNvPr id="99" name="Google Shape;99;p17"/>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FFFFF"/>
                </a:highlight>
              </a:rPr>
              <a:t>This chart show the  RWQCB region with the </a:t>
            </a:r>
            <a:r>
              <a:rPr lang="en" sz="1500">
                <a:solidFill>
                  <a:srgbClr val="1D1C1D"/>
                </a:solidFill>
                <a:highlight>
                  <a:srgbClr val="FFFFFF"/>
                </a:highlight>
              </a:rPr>
              <a:t>most polluted water source</a:t>
            </a:r>
            <a:r>
              <a:rPr b="0" lang="en" sz="1500">
                <a:solidFill>
                  <a:srgbClr val="1D1C1D"/>
                </a:solidFill>
                <a:highlight>
                  <a:srgbClr val="FFFFFF"/>
                </a:highlight>
              </a:rPr>
              <a:t> using the CalEnviroScreen 4.0 tool. So this means the regions shown are </a:t>
            </a:r>
            <a:r>
              <a:rPr lang="en" sz="1500">
                <a:solidFill>
                  <a:srgbClr val="1D1C1D"/>
                </a:solidFill>
                <a:highlight>
                  <a:srgbClr val="FFFFFF"/>
                </a:highlight>
              </a:rPr>
              <a:t>disadvantaged communities</a:t>
            </a:r>
            <a:r>
              <a:rPr b="0" lang="en" sz="1500">
                <a:solidFill>
                  <a:srgbClr val="1D1C1D"/>
                </a:solidFill>
                <a:highlight>
                  <a:srgbClr val="FFFFFF"/>
                </a:highlight>
              </a:rPr>
              <a:t> which can be caused by land or the population.</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pic>
        <p:nvPicPr>
          <p:cNvPr id="100" name="Google Shape;100;p17" title="download.png"/>
          <p:cNvPicPr preferRelativeResize="0"/>
          <p:nvPr/>
        </p:nvPicPr>
        <p:blipFill rotWithShape="1">
          <a:blip r:embed="rId3">
            <a:alphaModFix/>
          </a:blip>
          <a:srcRect b="0" l="0" r="0" t="5571"/>
          <a:stretch/>
        </p:blipFill>
        <p:spPr>
          <a:xfrm>
            <a:off x="231500" y="956850"/>
            <a:ext cx="4943351" cy="34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84000" y="350325"/>
            <a:ext cx="55704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900">
                <a:solidFill>
                  <a:schemeClr val="dk1"/>
                </a:solidFill>
                <a:highlight>
                  <a:srgbClr val="FFFFFF"/>
                </a:highlight>
              </a:rPr>
              <a:t>RWQCB Regions with excellent water quality</a:t>
            </a:r>
            <a:endParaRPr sz="19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06" name="Google Shape;106;p18"/>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solidFill>
                  <a:srgbClr val="1D1C1D"/>
                </a:solidFill>
                <a:highlight>
                  <a:srgbClr val="F8F8F8"/>
                </a:highlight>
              </a:rPr>
              <a:t>The CalEnviroScreen 4.0 score shows here the regions that have </a:t>
            </a:r>
            <a:r>
              <a:rPr lang="en" sz="1500">
                <a:solidFill>
                  <a:srgbClr val="1D1C1D"/>
                </a:solidFill>
                <a:highlight>
                  <a:srgbClr val="F8F8F8"/>
                </a:highlight>
              </a:rPr>
              <a:t>low scores</a:t>
            </a:r>
            <a:r>
              <a:rPr b="0" lang="en" sz="1500">
                <a:solidFill>
                  <a:srgbClr val="1D1C1D"/>
                </a:solidFill>
                <a:highlight>
                  <a:srgbClr val="F8F8F8"/>
                </a:highlight>
              </a:rPr>
              <a:t> that means they have no problem in their environment also the </a:t>
            </a:r>
            <a:r>
              <a:rPr lang="en" sz="1500">
                <a:solidFill>
                  <a:srgbClr val="1D1C1D"/>
                </a:solidFill>
                <a:highlight>
                  <a:srgbClr val="F8F8F8"/>
                </a:highlight>
              </a:rPr>
              <a:t>water quality is clean </a:t>
            </a:r>
            <a:r>
              <a:rPr b="0" lang="en" sz="1500">
                <a:solidFill>
                  <a:srgbClr val="1D1C1D"/>
                </a:solidFill>
                <a:highlight>
                  <a:srgbClr val="F8F8F8"/>
                </a:highlight>
              </a:rPr>
              <a:t>useable for the people</a:t>
            </a:r>
            <a:endParaRPr b="0" sz="1500"/>
          </a:p>
        </p:txBody>
      </p:sp>
      <p:pic>
        <p:nvPicPr>
          <p:cNvPr id="107" name="Google Shape;107;p18"/>
          <p:cNvPicPr preferRelativeResize="0"/>
          <p:nvPr/>
        </p:nvPicPr>
        <p:blipFill rotWithShape="1">
          <a:blip r:embed="rId3">
            <a:alphaModFix/>
          </a:blip>
          <a:srcRect b="0" l="0" r="0" t="6050"/>
          <a:stretch/>
        </p:blipFill>
        <p:spPr>
          <a:xfrm>
            <a:off x="248875" y="1210525"/>
            <a:ext cx="5222476" cy="357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FEFFFF"/>
              </a:buClr>
              <a:buSzPts val="2800"/>
              <a:buFont typeface="Century Gothic"/>
              <a:buNone/>
            </a:pPr>
            <a:r>
              <a:rPr lang="en" sz="1600">
                <a:solidFill>
                  <a:schemeClr val="dk1"/>
                </a:solidFill>
              </a:rPr>
              <a:t>Contamination Discovery to Action</a:t>
            </a:r>
            <a:endParaRPr sz="1600">
              <a:solidFill>
                <a:schemeClr val="dk1"/>
              </a:solidFill>
              <a:highlight>
                <a:srgbClr val="FFFFFF"/>
              </a:highlight>
            </a:endParaRPr>
          </a:p>
        </p:txBody>
      </p:sp>
      <p:sp>
        <p:nvSpPr>
          <p:cNvPr id="113" name="Google Shape;113;p19"/>
          <p:cNvSpPr txBox="1"/>
          <p:nvPr>
            <p:ph idx="4294967295" type="title"/>
          </p:nvPr>
        </p:nvSpPr>
        <p:spPr>
          <a:xfrm>
            <a:off x="6154250" y="1210525"/>
            <a:ext cx="3168300" cy="2411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0" lang="en" sz="1700"/>
              <a:t>Average number of days it takes for an official case to be opened after contamination is discovered. A great improvement seen with promptness of action.</a:t>
            </a:r>
            <a:endParaRPr b="0" sz="1700"/>
          </a:p>
          <a:p>
            <a:pPr indent="0" lvl="0" marL="0" rtl="0" algn="l">
              <a:lnSpc>
                <a:spcPct val="90000"/>
              </a:lnSpc>
              <a:spcBef>
                <a:spcPts val="0"/>
              </a:spcBef>
              <a:spcAft>
                <a:spcPts val="0"/>
              </a:spcAft>
              <a:buNone/>
            </a:pPr>
            <a:r>
              <a:t/>
            </a:r>
            <a:endParaRPr b="0" sz="1800"/>
          </a:p>
        </p:txBody>
      </p:sp>
      <p:pic>
        <p:nvPicPr>
          <p:cNvPr descr="A graph of blue bars&#10;&#10;AI-generated content may be incorrect." id="114" name="Google Shape;114;p19"/>
          <p:cNvPicPr preferRelativeResize="0"/>
          <p:nvPr/>
        </p:nvPicPr>
        <p:blipFill rotWithShape="1">
          <a:blip r:embed="rId3">
            <a:alphaModFix/>
          </a:blip>
          <a:srcRect b="0" l="0" r="0" t="0"/>
          <a:stretch/>
        </p:blipFill>
        <p:spPr>
          <a:xfrm>
            <a:off x="654100" y="1017625"/>
            <a:ext cx="4342101" cy="3278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1"/>
                </a:solidFill>
                <a:highlight>
                  <a:srgbClr val="FFFFFF"/>
                </a:highlight>
              </a:rPr>
              <a:t>Military Sites - Least contamination </a:t>
            </a:r>
            <a:endParaRPr sz="1800">
              <a:solidFill>
                <a:schemeClr val="dk1"/>
              </a:solidFill>
              <a:highlight>
                <a:srgbClr val="FFFFFF"/>
              </a:highlight>
            </a:endParaRPr>
          </a:p>
        </p:txBody>
      </p:sp>
      <p:sp>
        <p:nvSpPr>
          <p:cNvPr id="120" name="Google Shape;120;p20"/>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t>During analysis, it was found that the military sites are the least contaminated.</a:t>
            </a:r>
            <a:endParaRPr b="0" sz="1500"/>
          </a:p>
        </p:txBody>
      </p:sp>
      <p:pic>
        <p:nvPicPr>
          <p:cNvPr id="121" name="Google Shape;121;p20" title="download.png"/>
          <p:cNvPicPr preferRelativeResize="0"/>
          <p:nvPr/>
        </p:nvPicPr>
        <p:blipFill>
          <a:blip r:embed="rId3">
            <a:alphaModFix/>
          </a:blip>
          <a:stretch>
            <a:fillRect/>
          </a:stretch>
        </p:blipFill>
        <p:spPr>
          <a:xfrm>
            <a:off x="465875" y="1042950"/>
            <a:ext cx="4757200" cy="358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84000" y="350325"/>
            <a:ext cx="45426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highlight>
                  <a:srgbClr val="FFFFFF"/>
                </a:highlight>
              </a:rPr>
              <a:t>Problem Statement</a:t>
            </a:r>
            <a:endParaRPr sz="23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27" name="Google Shape;127;p21"/>
          <p:cNvSpPr txBox="1"/>
          <p:nvPr>
            <p:ph idx="4294967295" type="title"/>
          </p:nvPr>
        </p:nvSpPr>
        <p:spPr>
          <a:xfrm>
            <a:off x="584000" y="1174350"/>
            <a:ext cx="7822200" cy="3219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1D1C1D"/>
              </a:buClr>
              <a:buSzPts val="1500"/>
              <a:buChar char="-"/>
            </a:pPr>
            <a:r>
              <a:rPr b="0" lang="en" sz="1500">
                <a:solidFill>
                  <a:srgbClr val="1D1C1D"/>
                </a:solidFill>
                <a:highlight>
                  <a:srgbClr val="F8F8F8"/>
                </a:highlight>
              </a:rPr>
              <a:t>Within the disadvantaged communities - a high number of contaminated areas are found, leading to difficulties in living in these areas and good quality water.</a:t>
            </a:r>
            <a:endParaRPr b="0" sz="1500">
              <a:solidFill>
                <a:srgbClr val="1D1C1D"/>
              </a:solidFill>
              <a:highlight>
                <a:srgbClr val="F8F8F8"/>
              </a:highlight>
            </a:endParaRPr>
          </a:p>
          <a:p>
            <a:pPr indent="0" lvl="0" marL="457200" rtl="0" algn="l">
              <a:lnSpc>
                <a:spcPct val="115000"/>
              </a:lnSpc>
              <a:spcBef>
                <a:spcPts val="1600"/>
              </a:spcBef>
              <a:spcAft>
                <a:spcPts val="0"/>
              </a:spcAft>
              <a:buNone/>
            </a:pPr>
            <a:r>
              <a:t/>
            </a:r>
            <a:endParaRPr b="0" sz="1500">
              <a:solidFill>
                <a:srgbClr val="1D1C1D"/>
              </a:solidFill>
              <a:highlight>
                <a:srgbClr val="F8F8F8"/>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001D35"/>
                </a:solidFill>
                <a:highlight>
                  <a:srgbClr val="FFFFFF"/>
                </a:highlight>
              </a:rPr>
              <a:t>Limited access to resources, poorer health outcomes, lower educational attainment, and social isolation in contaminated areas.</a:t>
            </a:r>
            <a:endParaRPr b="0" sz="1500">
              <a:solidFill>
                <a:srgbClr val="001D35"/>
              </a:solidFill>
              <a:highlight>
                <a:srgbClr val="FFFFFF"/>
              </a:highlight>
            </a:endParaRPr>
          </a:p>
          <a:p>
            <a:pPr indent="0" lvl="0" marL="457200" rtl="0" algn="l">
              <a:lnSpc>
                <a:spcPct val="115000"/>
              </a:lnSpc>
              <a:spcBef>
                <a:spcPts val="1600"/>
              </a:spcBef>
              <a:spcAft>
                <a:spcPts val="0"/>
              </a:spcAft>
              <a:buNone/>
            </a:pPr>
            <a:r>
              <a:t/>
            </a:r>
            <a:endParaRPr b="0" sz="1500">
              <a:solidFill>
                <a:srgbClr val="001D35"/>
              </a:solidFill>
              <a:highlight>
                <a:srgbClr val="FFFFFF"/>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1D1C1D"/>
                </a:solidFill>
                <a:highlight>
                  <a:srgbClr val="F8F8F8"/>
                </a:highlight>
              </a:rPr>
              <a:t>The duration from the finding a leak till a claim is opened and closure is long.</a:t>
            </a:r>
            <a:endParaRPr b="0" sz="1500">
              <a:solidFill>
                <a:srgbClr val="1D1C1D"/>
              </a:solidFill>
              <a:highlight>
                <a:srgbClr val="F8F8F8"/>
              </a:highlight>
            </a:endParaRPr>
          </a:p>
          <a:p>
            <a:pPr indent="0" lvl="0" marL="0" rtl="0" algn="l">
              <a:lnSpc>
                <a:spcPct val="115000"/>
              </a:lnSpc>
              <a:spcBef>
                <a:spcPts val="1600"/>
              </a:spcBef>
              <a:spcAft>
                <a:spcPts val="0"/>
              </a:spcAft>
              <a:buNone/>
            </a:pPr>
            <a:r>
              <a:t/>
            </a:r>
            <a:endParaRPr b="0" sz="1500">
              <a:solidFill>
                <a:srgbClr val="1D1C1D"/>
              </a:solidFill>
              <a:highlight>
                <a:srgbClr val="F8F8F8"/>
              </a:highlight>
            </a:endParaRPr>
          </a:p>
          <a:p>
            <a:pPr indent="0" lvl="0" marL="0" rtl="0" algn="l">
              <a:lnSpc>
                <a:spcPct val="115000"/>
              </a:lnSpc>
              <a:spcBef>
                <a:spcPts val="1600"/>
              </a:spcBef>
              <a:spcAft>
                <a:spcPts val="1600"/>
              </a:spcAft>
              <a:buNone/>
            </a:pPr>
            <a:r>
              <a:t/>
            </a:r>
            <a:endParaRPr b="0" sz="1500">
              <a:solidFill>
                <a:srgbClr val="1D1C1D"/>
              </a:solidFill>
              <a:highlight>
                <a:srgbClr val="F8F8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