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Default Extension="wav" ContentType="audio/wav"/>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86"/>
  </p:notesMasterIdLst>
  <p:sldIdLst>
    <p:sldId id="276" r:id="rId2"/>
    <p:sldId id="277" r:id="rId3"/>
    <p:sldId id="337" r:id="rId4"/>
    <p:sldId id="338" r:id="rId5"/>
    <p:sldId id="342" r:id="rId6"/>
    <p:sldId id="343" r:id="rId7"/>
    <p:sldId id="344" r:id="rId8"/>
    <p:sldId id="339" r:id="rId9"/>
    <p:sldId id="345" r:id="rId10"/>
    <p:sldId id="346" r:id="rId11"/>
    <p:sldId id="347" r:id="rId12"/>
    <p:sldId id="340" r:id="rId13"/>
    <p:sldId id="348" r:id="rId14"/>
    <p:sldId id="341" r:id="rId15"/>
    <p:sldId id="349" r:id="rId16"/>
    <p:sldId id="351" r:id="rId17"/>
    <p:sldId id="350" r:id="rId18"/>
    <p:sldId id="336" r:id="rId19"/>
    <p:sldId id="352" r:id="rId20"/>
    <p:sldId id="354" r:id="rId21"/>
    <p:sldId id="355" r:id="rId22"/>
    <p:sldId id="356" r:id="rId23"/>
    <p:sldId id="357" r:id="rId24"/>
    <p:sldId id="278" r:id="rId25"/>
    <p:sldId id="280" r:id="rId26"/>
    <p:sldId id="288" r:id="rId27"/>
    <p:sldId id="289" r:id="rId28"/>
    <p:sldId id="302" r:id="rId29"/>
    <p:sldId id="291" r:id="rId30"/>
    <p:sldId id="292" r:id="rId31"/>
    <p:sldId id="298" r:id="rId32"/>
    <p:sldId id="299" r:id="rId33"/>
    <p:sldId id="320" r:id="rId34"/>
    <p:sldId id="305" r:id="rId35"/>
    <p:sldId id="304" r:id="rId36"/>
    <p:sldId id="258" r:id="rId37"/>
    <p:sldId id="257" r:id="rId38"/>
    <p:sldId id="306" r:id="rId39"/>
    <p:sldId id="307" r:id="rId40"/>
    <p:sldId id="308" r:id="rId41"/>
    <p:sldId id="309" r:id="rId42"/>
    <p:sldId id="310" r:id="rId43"/>
    <p:sldId id="268" r:id="rId44"/>
    <p:sldId id="259" r:id="rId45"/>
    <p:sldId id="275" r:id="rId46"/>
    <p:sldId id="281" r:id="rId47"/>
    <p:sldId id="260" r:id="rId48"/>
    <p:sldId id="261" r:id="rId49"/>
    <p:sldId id="262" r:id="rId50"/>
    <p:sldId id="263" r:id="rId51"/>
    <p:sldId id="264" r:id="rId52"/>
    <p:sldId id="265" r:id="rId53"/>
    <p:sldId id="266" r:id="rId54"/>
    <p:sldId id="267" r:id="rId55"/>
    <p:sldId id="269" r:id="rId56"/>
    <p:sldId id="270" r:id="rId57"/>
    <p:sldId id="311" r:id="rId58"/>
    <p:sldId id="312" r:id="rId59"/>
    <p:sldId id="313" r:id="rId60"/>
    <p:sldId id="314" r:id="rId61"/>
    <p:sldId id="315" r:id="rId62"/>
    <p:sldId id="316" r:id="rId63"/>
    <p:sldId id="317" r:id="rId64"/>
    <p:sldId id="318" r:id="rId65"/>
    <p:sldId id="319" r:id="rId66"/>
    <p:sldId id="271" r:id="rId67"/>
    <p:sldId id="272" r:id="rId68"/>
    <p:sldId id="273" r:id="rId69"/>
    <p:sldId id="274"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CC"/>
    <a:srgbClr val="CCECFF"/>
    <a:srgbClr val="FFFF99"/>
    <a:srgbClr val="00CC00"/>
    <a:srgbClr val="009900"/>
    <a:srgbClr val="FF33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2787"/>
    <p:restoredTop sz="90929"/>
  </p:normalViewPr>
  <p:slideViewPr>
    <p:cSldViewPr>
      <p:cViewPr varScale="1">
        <p:scale>
          <a:sx n="67" d="100"/>
          <a:sy n="67" d="100"/>
        </p:scale>
        <p:origin x="-98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033413E-209D-4380-9759-FDFA17F48A93}" type="datetimeFigureOut">
              <a:rPr lang="en-US"/>
              <a:pPr>
                <a:defRPr/>
              </a:pPr>
              <a:t>5/18/2013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74ECC01B-974F-487E-898B-767A84AEC4F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91AF76-A45F-4B57-9951-152C4A56DE23}"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BE6849-23CD-4E41-86C9-E7E19EC81BDA}"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82BDCA-C24A-4BE7-9F61-D0614F54D6D7}"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8FDB19-6FD2-4474-9CD1-B0CAA727772B}"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27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C23903-CCDB-4A70-B500-0D5E924F9F0B}"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A64128-D5A1-46DB-9E9A-C09D6C84EE99}"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5AB3A7-7944-4868-BEB1-FFB45B3508F3}"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C33BAE-B4A3-46C0-B020-F5D0C2F1EC29}"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38F7C5-16C7-4484-9EDC-6FFDAE4A510E}"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FA2DA0-09ED-4437-B840-65EAAC65E327}"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8592AE-A05E-4B99-9720-D199C5D83A87}" type="slidenum">
              <a:rPr lang="en-US" smtClean="0"/>
              <a:pPr/>
              <a:t>35</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3F5D66-80FD-48BC-9AB1-BF2CFC7D0F1F}" type="slidenum">
              <a:rPr lang="en-US" smtClean="0"/>
              <a:pPr/>
              <a:t>36</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0B5C402-E22D-47D5-8A12-B2E0802C2D37}" type="slidenum">
              <a:rPr lang="en-US" smtClean="0"/>
              <a:pPr/>
              <a:t>37</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F7B5D4-B6E3-4C68-9C9E-822B260DEF42}" type="slidenum">
              <a:rPr lang="en-US" smtClean="0"/>
              <a:pPr/>
              <a:t>43</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8B81AD0-6CAD-4E14-AAF9-58F2FC7B7288}" type="slidenum">
              <a:rPr lang="en-US" smtClean="0"/>
              <a:pPr/>
              <a:t>44</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6874E5-44A0-4AD6-A740-8F6548E7CA7E}" type="slidenum">
              <a:rPr lang="en-US" smtClean="0"/>
              <a:pPr/>
              <a:t>45</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742607-D8AF-4DE7-A98D-9194215EE287}" type="slidenum">
              <a:rPr lang="en-US" smtClean="0"/>
              <a:pPr/>
              <a:t>46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80333CF-8CB1-455E-AAB4-1A8EA2BD3825}" type="slidenum">
              <a:rPr lang="en-US" smtClean="0"/>
              <a:pPr/>
              <a:t>47</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80C72C-1096-4ED9-AD0B-744D1BFAEBBD}" type="slidenum">
              <a:rPr lang="en-US" smtClean="0"/>
              <a:pPr/>
              <a:t>48</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4E317BF-5B47-4825-B7A0-5EBE3D5A6978}" type="slidenum">
              <a:rPr lang="en-US" smtClean="0"/>
              <a:pPr/>
              <a:t>49</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7D9BBE-99FD-4793-AE4D-29947C4FDEAE}" type="slidenum">
              <a:rPr lang="en-US" smtClean="0"/>
              <a:pPr/>
              <a:t>50</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5A8BD4-7C58-4657-95CD-193DEEFB4437}" type="slidenum">
              <a:rPr lang="en-US" smtClean="0"/>
              <a:pPr/>
              <a:t>51</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ED8C86-4F0C-4520-BC17-62CC164D2197}" type="slidenum">
              <a:rPr lang="en-US" smtClean="0"/>
              <a:pPr/>
              <a:t>52</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5F8C85B-C89E-4F7E-867B-4BAFB8030248}" type="slidenum">
              <a:rPr lang="en-US" smtClean="0"/>
              <a:pPr/>
              <a:t>53</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552DCD-31A2-4ADC-8BD0-12A48B017347}" type="slidenum">
              <a:rPr lang="en-US" smtClean="0"/>
              <a:pPr/>
              <a:t>54</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E91572-330E-4CE8-AE3E-6F0F3262904E}" type="slidenum">
              <a:rPr lang="en-US" smtClean="0"/>
              <a:pPr/>
              <a:t>55</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B0EB0F-0288-43AB-BE83-B1AE169B9DDA}" type="slidenum">
              <a:rPr lang="en-US" smtClean="0"/>
              <a:pPr/>
              <a:t>56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74F8DB-F6AC-4589-97E8-6C30291D123B}" type="slidenum">
              <a:rPr lang="en-US" smtClean="0"/>
              <a:pPr/>
              <a:t>66</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B7F5557-43FB-47A9-9D7D-656C51AC92B1}" type="slidenum">
              <a:rPr lang="en-US" smtClean="0"/>
              <a:pPr/>
              <a:t>67</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87F0C81-D2AC-4FFD-AD44-42C6C1728996}" type="slidenum">
              <a:rPr lang="en-US" smtClean="0"/>
              <a:pPr/>
              <a:t>68</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95B9BE-989B-469C-9AD4-6CB84A563050}" type="slidenum">
              <a:rPr lang="en-US" smtClean="0"/>
              <a:pPr/>
              <a:t>69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0F48BB-4D66-45E6-8FC7-6CCF30151528}"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A8A775-72E4-4577-A243-FEB6913BDB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7ACB29-6350-4708-A210-ACFB81C04E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810AF0-37E8-4581-BBDA-B8CB30C66F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0C1D35-4A84-4100-99BC-75435995DA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C2C458-4F6E-4C84-88DC-E306D834ED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4CB4624-CE6B-4A19-9EE0-4F8E672550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CE73515-DACD-4331-91D2-1ED09D01AC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447F9A4-61F4-45C8-8CC4-968D15E0ACC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CDA8C56-A145-43A5-876B-17DEE040AA4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7FA850-52AB-42B9-AD0A-A38FC86240A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3364B0-6796-4EE8-926C-1500272FD25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D21F3619-9CCF-42F0-B7F4-2663043173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descr="D:\FOTO-FOTO\FOTO 18 MEI 2013\P1011005.jpg"/>
          <p:cNvPicPr>
            <a:picLocks noChangeAspect="1" noChangeArrowheads="1"/>
          </p:cNvPicPr>
          <p:nvPr/>
        </p:nvPicPr>
        <p:blipFill>
          <a:blip r:embed="rId3"/>
          <a:srcRect/>
          <a:stretch>
            <a:fillRect/>
          </a:stretch>
        </p:blipFill>
        <p:spPr bwMode="auto">
          <a:xfrm>
            <a:off x="0" y="0"/>
            <a:ext cx="9144000" cy="6858000"/>
          </a:xfrm>
          <a:prstGeom prst="rect">
            <a:avLst/>
          </a:prstGeom>
          <a:noFill/>
          <a:ln w="9525">
            <a:solidFill>
              <a:srgbClr val="FF0000"/>
            </a:solidFill>
            <a:miter lim="800000"/>
            <a:headEnd/>
            <a:tailEnd/>
          </a:ln>
        </p:spPr>
      </p:pic>
      <p:sp>
        <p:nvSpPr>
          <p:cNvPr id="2051" name="Rectangle 4"/>
          <p:cNvSpPr>
            <a:spLocks noChangeArrowheads="1"/>
          </p:cNvSpPr>
          <p:nvPr/>
        </p:nvSpPr>
        <p:spPr bwMode="auto">
          <a:xfrm>
            <a:off x="0" y="0"/>
            <a:ext cx="9067800" cy="6924973"/>
          </a:xfrm>
          <a:prstGeom prst="rect">
            <a:avLst/>
          </a:prstGeom>
          <a:noFill/>
          <a:ln w="9525">
            <a:solidFill>
              <a:schemeClr val="accent1"/>
            </a:solidFill>
            <a:miter lim="800000"/>
            <a:headEnd/>
            <a:tailEnd/>
          </a:ln>
        </p:spPr>
        <p:txBody>
          <a:bodyPr>
            <a:spAutoFit/>
          </a:bodyPr>
          <a:lstStyle/>
          <a:p>
            <a:pPr algn="ctr"/>
            <a:r>
              <a:rPr lang="en-US" sz="4400" b="1" dirty="0" err="1">
                <a:solidFill>
                  <a:srgbClr val="FF0000"/>
                </a:solidFill>
              </a:rPr>
              <a:t>Klasifikasi</a:t>
            </a:r>
            <a:endParaRPr lang="en-US" sz="4400" b="1" dirty="0">
              <a:solidFill>
                <a:srgbClr val="FF0000"/>
              </a:solidFill>
            </a:endParaRPr>
          </a:p>
          <a:p>
            <a:pPr algn="ctr"/>
            <a:r>
              <a:rPr lang="en-US" sz="4400" b="1" dirty="0">
                <a:solidFill>
                  <a:srgbClr val="FF0000"/>
                </a:solidFill>
              </a:rPr>
              <a:t> </a:t>
            </a:r>
            <a:r>
              <a:rPr lang="en-US" sz="4400" b="1" dirty="0" err="1">
                <a:solidFill>
                  <a:srgbClr val="FF0000"/>
                </a:solidFill>
              </a:rPr>
              <a:t>Kemampuan</a:t>
            </a:r>
            <a:r>
              <a:rPr lang="en-US" sz="4400" b="1" dirty="0">
                <a:solidFill>
                  <a:srgbClr val="FF0000"/>
                </a:solidFill>
              </a:rPr>
              <a:t> </a:t>
            </a:r>
            <a:r>
              <a:rPr lang="en-US" sz="4400" b="1" dirty="0" err="1">
                <a:solidFill>
                  <a:srgbClr val="FF0000"/>
                </a:solidFill>
              </a:rPr>
              <a:t>Kesuburan</a:t>
            </a:r>
            <a:r>
              <a:rPr lang="en-US" sz="4400" b="1" dirty="0">
                <a:solidFill>
                  <a:srgbClr val="FF0000"/>
                </a:solidFill>
              </a:rPr>
              <a:t> Tanah</a:t>
            </a:r>
          </a:p>
          <a:p>
            <a:pPr algn="ctr"/>
            <a:endParaRPr lang="en-US" b="1" dirty="0">
              <a:solidFill>
                <a:srgbClr val="FFFF00"/>
              </a:solidFill>
            </a:endParaRPr>
          </a:p>
          <a:p>
            <a:pPr algn="ctr"/>
            <a:r>
              <a:rPr lang="en-US" b="1" dirty="0" smtClean="0">
                <a:ln>
                  <a:solidFill>
                    <a:sysClr val="windowText" lastClr="000000"/>
                  </a:solidFill>
                </a:ln>
                <a:solidFill>
                  <a:srgbClr val="FFFF00"/>
                </a:solidFill>
              </a:rPr>
              <a:t>“</a:t>
            </a:r>
            <a:r>
              <a:rPr lang="en-US" b="1" dirty="0" err="1" smtClean="0">
                <a:ln>
                  <a:solidFill>
                    <a:sysClr val="windowText" lastClr="000000"/>
                  </a:solidFill>
                </a:ln>
                <a:solidFill>
                  <a:srgbClr val="FFFF00"/>
                </a:solidFill>
              </a:rPr>
              <a:t>Kemampuan</a:t>
            </a:r>
            <a:r>
              <a:rPr lang="en-US" b="1" dirty="0" smtClean="0">
                <a:ln>
                  <a:solidFill>
                    <a:sysClr val="windowText" lastClr="000000"/>
                  </a:solidFill>
                </a:ln>
                <a:solidFill>
                  <a:srgbClr val="FFFF00"/>
                </a:solidFill>
              </a:rPr>
              <a:t> </a:t>
            </a:r>
            <a:r>
              <a:rPr lang="en-US" b="1" dirty="0" err="1" smtClean="0">
                <a:ln>
                  <a:solidFill>
                    <a:sysClr val="windowText" lastClr="000000"/>
                  </a:solidFill>
                </a:ln>
                <a:solidFill>
                  <a:srgbClr val="FFFF00"/>
                </a:solidFill>
              </a:rPr>
              <a:t>tanah</a:t>
            </a:r>
            <a:r>
              <a:rPr lang="en-US" b="1" dirty="0" smtClean="0">
                <a:ln>
                  <a:solidFill>
                    <a:sysClr val="windowText" lastClr="000000"/>
                  </a:solidFill>
                </a:ln>
                <a:solidFill>
                  <a:srgbClr val="FFFF00"/>
                </a:solidFill>
              </a:rPr>
              <a:t> </a:t>
            </a:r>
            <a:r>
              <a:rPr lang="en-US" b="1" dirty="0" err="1" smtClean="0">
                <a:ln>
                  <a:solidFill>
                    <a:sysClr val="windowText" lastClr="000000"/>
                  </a:solidFill>
                </a:ln>
                <a:solidFill>
                  <a:srgbClr val="FFFF00"/>
                </a:solidFill>
              </a:rPr>
              <a:t>untuk</a:t>
            </a:r>
            <a:r>
              <a:rPr lang="en-US" b="1" dirty="0" smtClean="0">
                <a:ln>
                  <a:solidFill>
                    <a:sysClr val="windowText" lastClr="000000"/>
                  </a:solidFill>
                </a:ln>
                <a:solidFill>
                  <a:srgbClr val="FFFF00"/>
                </a:solidFill>
              </a:rPr>
              <a:t> </a:t>
            </a:r>
            <a:r>
              <a:rPr lang="en-US" b="1" dirty="0" err="1" smtClean="0">
                <a:ln>
                  <a:solidFill>
                    <a:sysClr val="windowText" lastClr="000000"/>
                  </a:solidFill>
                </a:ln>
                <a:solidFill>
                  <a:srgbClr val="FFFF00"/>
                </a:solidFill>
              </a:rPr>
              <a:t>mensuplai</a:t>
            </a:r>
            <a:r>
              <a:rPr lang="en-US" b="1" dirty="0" smtClean="0">
                <a:ln>
                  <a:solidFill>
                    <a:sysClr val="windowText" lastClr="000000"/>
                  </a:solidFill>
                </a:ln>
                <a:solidFill>
                  <a:srgbClr val="FFFF00"/>
                </a:solidFill>
              </a:rPr>
              <a:t> </a:t>
            </a:r>
            <a:r>
              <a:rPr lang="en-US" b="1" dirty="0" err="1" smtClean="0">
                <a:ln>
                  <a:solidFill>
                    <a:sysClr val="windowText" lastClr="000000"/>
                  </a:solidFill>
                </a:ln>
                <a:solidFill>
                  <a:srgbClr val="FFFF00"/>
                </a:solidFill>
              </a:rPr>
              <a:t>sunsur</a:t>
            </a:r>
            <a:r>
              <a:rPr lang="en-US" b="1" dirty="0" smtClean="0">
                <a:ln>
                  <a:solidFill>
                    <a:sysClr val="windowText" lastClr="000000"/>
                  </a:solidFill>
                </a:ln>
                <a:solidFill>
                  <a:srgbClr val="FFFF00"/>
                </a:solidFill>
              </a:rPr>
              <a:t> </a:t>
            </a:r>
            <a:r>
              <a:rPr lang="en-US" b="1" dirty="0" err="1" smtClean="0">
                <a:ln>
                  <a:solidFill>
                    <a:sysClr val="windowText" lastClr="000000"/>
                  </a:solidFill>
                </a:ln>
                <a:solidFill>
                  <a:srgbClr val="FFFF00"/>
                </a:solidFill>
              </a:rPr>
              <a:t>hara</a:t>
            </a:r>
            <a:r>
              <a:rPr lang="en-US" b="1" dirty="0" smtClean="0">
                <a:ln>
                  <a:solidFill>
                    <a:sysClr val="windowText" lastClr="000000"/>
                  </a:solidFill>
                </a:ln>
                <a:solidFill>
                  <a:srgbClr val="FFFF00"/>
                </a:solidFill>
              </a:rPr>
              <a:t> </a:t>
            </a:r>
            <a:r>
              <a:rPr lang="en-US" b="1" dirty="0" err="1" smtClean="0">
                <a:ln>
                  <a:solidFill>
                    <a:sysClr val="windowText" lastClr="000000"/>
                  </a:solidFill>
                </a:ln>
                <a:solidFill>
                  <a:srgbClr val="FFFF00"/>
                </a:solidFill>
              </a:rPr>
              <a:t>tersedia</a:t>
            </a:r>
            <a:r>
              <a:rPr lang="en-US" b="1" dirty="0" smtClean="0">
                <a:solidFill>
                  <a:schemeClr val="bg1"/>
                </a:solidFill>
              </a:rPr>
              <a:t>” </a:t>
            </a:r>
            <a:r>
              <a:rPr lang="en-US" dirty="0">
                <a:solidFill>
                  <a:schemeClr val="bg1"/>
                </a:solidFill>
              </a:rPr>
              <a:t/>
            </a:r>
            <a:br>
              <a:rPr lang="en-US" dirty="0">
                <a:solidFill>
                  <a:schemeClr val="bg1"/>
                </a:solidFill>
              </a:rPr>
            </a:br>
            <a:endParaRPr lang="en-US" sz="4400" dirty="0">
              <a:solidFill>
                <a:schemeClr val="bg1"/>
              </a:solidFill>
            </a:endParaRPr>
          </a:p>
          <a:p>
            <a:pPr algn="ctr"/>
            <a:endParaRPr lang="en-US" sz="4400" b="1" dirty="0">
              <a:solidFill>
                <a:srgbClr val="FFFF00"/>
              </a:solidFill>
            </a:endParaRPr>
          </a:p>
          <a:p>
            <a:pPr algn="ctr"/>
            <a:endParaRPr lang="en-US" sz="4400" b="1" dirty="0">
              <a:solidFill>
                <a:srgbClr val="FFFF00"/>
              </a:solidFill>
            </a:endParaRPr>
          </a:p>
          <a:p>
            <a:pPr algn="ctr"/>
            <a:r>
              <a:rPr lang="en-US" sz="4400" b="1" dirty="0">
                <a:solidFill>
                  <a:srgbClr val="FFFF00"/>
                </a:solidFill>
              </a:rPr>
              <a:t/>
            </a:r>
            <a:br>
              <a:rPr lang="en-US" sz="4400" b="1" dirty="0">
                <a:solidFill>
                  <a:srgbClr val="FFFF00"/>
                </a:solidFill>
              </a:rPr>
            </a:br>
            <a:r>
              <a:rPr lang="en-US" sz="4400" b="1" dirty="0">
                <a:solidFill>
                  <a:srgbClr val="FFFF00"/>
                </a:solidFill>
              </a:rPr>
              <a:t> </a:t>
            </a:r>
            <a:r>
              <a:rPr lang="en-US" sz="3200" b="1" dirty="0">
                <a:solidFill>
                  <a:srgbClr val="FFFF00"/>
                </a:solidFill>
                <a:latin typeface="Arial Black" pitchFamily="34" charset="0"/>
              </a:rPr>
              <a:t>Fertility Capability </a:t>
            </a:r>
            <a:r>
              <a:rPr lang="en-US" sz="3200" b="1" dirty="0" err="1">
                <a:solidFill>
                  <a:srgbClr val="FFFF00"/>
                </a:solidFill>
                <a:latin typeface="Arial Black" pitchFamily="34" charset="0"/>
              </a:rPr>
              <a:t>Clasification</a:t>
            </a:r>
            <a:endParaRPr lang="en-US" sz="3200" b="1" dirty="0">
              <a:solidFill>
                <a:srgbClr val="FFFF00"/>
              </a:solidFill>
              <a:latin typeface="Arial Black" pitchFamily="34" charset="0"/>
            </a:endParaRPr>
          </a:p>
          <a:p>
            <a:pPr algn="ctr"/>
            <a:r>
              <a:rPr lang="en-US" sz="4400" b="1" dirty="0">
                <a:solidFill>
                  <a:srgbClr val="FFFF00"/>
                </a:solidFill>
              </a:rPr>
              <a:t>( F C </a:t>
            </a:r>
            <a:r>
              <a:rPr lang="en-US" sz="4400" b="1" dirty="0" err="1">
                <a:solidFill>
                  <a:srgbClr val="FFFF00"/>
                </a:solidFill>
              </a:rPr>
              <a:t>C</a:t>
            </a:r>
            <a:r>
              <a:rPr lang="en-US" sz="4400" b="1" dirty="0">
                <a:solidFill>
                  <a:srgbClr val="FFFF00"/>
                </a:solidFill>
              </a:rPr>
              <a:t> )</a:t>
            </a:r>
          </a:p>
          <a:p>
            <a:pPr algn="ctr"/>
            <a:endParaRPr lang="en-US" sz="4400" b="1" dirty="0">
              <a:solidFill>
                <a:srgbClr val="FFFF00"/>
              </a:solidFill>
            </a:endParaRPr>
          </a:p>
        </p:txBody>
      </p:sp>
      <p:sp>
        <p:nvSpPr>
          <p:cNvPr id="2052" name="TextBox 4"/>
          <p:cNvSpPr txBox="1">
            <a:spLocks noChangeArrowheads="1"/>
          </p:cNvSpPr>
          <p:nvPr/>
        </p:nvSpPr>
        <p:spPr bwMode="auto">
          <a:xfrm>
            <a:off x="0" y="6457950"/>
            <a:ext cx="3810000" cy="400050"/>
          </a:xfrm>
          <a:prstGeom prst="rect">
            <a:avLst/>
          </a:prstGeom>
          <a:solidFill>
            <a:srgbClr val="FFFF00"/>
          </a:solidFill>
          <a:ln w="9525">
            <a:noFill/>
            <a:miter lim="800000"/>
            <a:headEnd/>
            <a:tailEnd/>
          </a:ln>
        </p:spPr>
        <p:txBody>
          <a:bodyPr>
            <a:spAutoFit/>
          </a:bodyPr>
          <a:lstStyle/>
          <a:p>
            <a:pPr algn="ctr"/>
            <a:r>
              <a:rPr lang="en-US" sz="2000" b="1"/>
              <a:t>Kuliah STELA, Mei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685800"/>
          </a:xfrm>
          <a:solidFill>
            <a:schemeClr val="tx1"/>
          </a:solidFill>
          <a:ln>
            <a:solidFill>
              <a:schemeClr val="accent1"/>
            </a:solidFill>
          </a:ln>
        </p:spPr>
        <p:txBody>
          <a:bodyPr/>
          <a:lstStyle/>
          <a:p>
            <a:pPr eaLnBrk="1" hangingPunct="1"/>
            <a:r>
              <a:rPr lang="en-US" sz="3600" b="1" dirty="0" err="1" smtClean="0">
                <a:solidFill>
                  <a:schemeClr val="bg1"/>
                </a:solidFill>
              </a:rPr>
              <a:t>Kemasaman</a:t>
            </a:r>
            <a:r>
              <a:rPr lang="en-US" sz="3600" b="1" dirty="0" smtClean="0">
                <a:solidFill>
                  <a:schemeClr val="bg1"/>
                </a:solidFill>
              </a:rPr>
              <a:t> Tanah (pH Tanah)</a:t>
            </a:r>
          </a:p>
        </p:txBody>
      </p:sp>
      <p:sp>
        <p:nvSpPr>
          <p:cNvPr id="4" name="TextBox 3"/>
          <p:cNvSpPr txBox="1"/>
          <p:nvPr/>
        </p:nvSpPr>
        <p:spPr>
          <a:xfrm>
            <a:off x="0" y="730508"/>
            <a:ext cx="9144000" cy="5693866"/>
          </a:xfrm>
          <a:prstGeom prst="rect">
            <a:avLst/>
          </a:prstGeom>
          <a:solidFill>
            <a:schemeClr val="tx1"/>
          </a:solidFill>
          <a:ln>
            <a:solidFill>
              <a:schemeClr val="accent1"/>
            </a:solidFill>
          </a:ln>
        </p:spPr>
        <p:txBody>
          <a:bodyPr wrap="square" rtlCol="0">
            <a:spAutoFit/>
          </a:bodyPr>
          <a:lstStyle/>
          <a:p>
            <a:pPr algn="ctr"/>
            <a:endParaRPr lang="en-US" sz="2800" b="1" dirty="0" smtClean="0">
              <a:solidFill>
                <a:schemeClr val="bg1"/>
              </a:solidFill>
            </a:endParaRPr>
          </a:p>
          <a:p>
            <a:pPr algn="ctr"/>
            <a:endParaRPr lang="en-US" sz="2800" b="1" dirty="0" smtClean="0">
              <a:solidFill>
                <a:schemeClr val="bg1"/>
              </a:solidFill>
            </a:endParaRPr>
          </a:p>
          <a:p>
            <a:pPr algn="ctr"/>
            <a:r>
              <a:rPr lang="en-US" sz="2800" b="1" dirty="0" err="1" smtClean="0">
                <a:solidFill>
                  <a:schemeClr val="bg1"/>
                </a:solidFill>
              </a:rPr>
              <a:t>Kisaran</a:t>
            </a:r>
            <a:r>
              <a:rPr lang="en-US" sz="2800" b="1" dirty="0" smtClean="0">
                <a:solidFill>
                  <a:schemeClr val="bg1"/>
                </a:solidFill>
              </a:rPr>
              <a:t> pH </a:t>
            </a:r>
            <a:r>
              <a:rPr lang="en-US" sz="2800" b="1" dirty="0" err="1" smtClean="0">
                <a:solidFill>
                  <a:schemeClr val="bg1"/>
                </a:solidFill>
              </a:rPr>
              <a:t>larutan</a:t>
            </a:r>
            <a:r>
              <a:rPr lang="en-US" sz="2800" b="1" dirty="0" smtClean="0">
                <a:solidFill>
                  <a:schemeClr val="bg1"/>
                </a:solidFill>
              </a:rPr>
              <a:t> </a:t>
            </a:r>
            <a:r>
              <a:rPr lang="en-US" sz="2800" b="1" dirty="0" err="1" smtClean="0">
                <a:solidFill>
                  <a:schemeClr val="bg1"/>
                </a:solidFill>
              </a:rPr>
              <a:t>tanagh</a:t>
            </a:r>
            <a:r>
              <a:rPr lang="en-US" sz="2800" b="1" dirty="0" smtClean="0">
                <a:solidFill>
                  <a:schemeClr val="bg1"/>
                </a:solidFill>
              </a:rPr>
              <a:t> </a:t>
            </a:r>
            <a:r>
              <a:rPr lang="en-US" sz="2800" b="1" dirty="0" err="1" smtClean="0">
                <a:solidFill>
                  <a:schemeClr val="bg1"/>
                </a:solidFill>
              </a:rPr>
              <a:t>adalah</a:t>
            </a:r>
            <a:r>
              <a:rPr lang="en-US" sz="2800" b="1" dirty="0" smtClean="0">
                <a:solidFill>
                  <a:schemeClr val="bg1"/>
                </a:solidFill>
              </a:rPr>
              <a:t> pH 3 - 10. </a:t>
            </a:r>
          </a:p>
          <a:p>
            <a:pPr algn="ctr"/>
            <a:endParaRPr lang="en-US" sz="2800" b="1" dirty="0" smtClean="0">
              <a:solidFill>
                <a:schemeClr val="bg1"/>
              </a:solidFill>
            </a:endParaRPr>
          </a:p>
          <a:p>
            <a:pPr algn="ctr"/>
            <a:endParaRPr lang="en-US" sz="2800" b="1" dirty="0" smtClean="0">
              <a:solidFill>
                <a:schemeClr val="bg1"/>
              </a:solidFill>
            </a:endParaRPr>
          </a:p>
          <a:p>
            <a:pPr algn="ctr"/>
            <a:r>
              <a:rPr lang="en-US" sz="2800" b="1" dirty="0" smtClean="0">
                <a:solidFill>
                  <a:srgbClr val="FFFF00"/>
                </a:solidFill>
              </a:rPr>
              <a:t>An acid is a substance that is a source of hydrogen ion in solution, whereas, a base is a substance that can be combined with hydrogen ion (Rowell, 1994).  </a:t>
            </a:r>
          </a:p>
          <a:p>
            <a:pPr algn="ctr"/>
            <a:endParaRPr lang="en-US" sz="2800" b="1" dirty="0">
              <a:solidFill>
                <a:schemeClr val="bg1"/>
              </a:solidFill>
            </a:endParaRPr>
          </a:p>
          <a:p>
            <a:pPr algn="ctr"/>
            <a:r>
              <a:rPr lang="en-US" sz="2800" b="1" dirty="0" err="1" smtClean="0">
                <a:solidFill>
                  <a:schemeClr val="bg1"/>
                </a:solidFill>
              </a:rPr>
              <a:t>Dalam</a:t>
            </a:r>
            <a:r>
              <a:rPr lang="en-US" sz="2800" b="1" dirty="0" smtClean="0">
                <a:solidFill>
                  <a:schemeClr val="bg1"/>
                </a:solidFill>
              </a:rPr>
              <a:t> </a:t>
            </a:r>
            <a:r>
              <a:rPr lang="en-US" sz="2800" b="1" dirty="0" err="1" smtClean="0">
                <a:solidFill>
                  <a:schemeClr val="bg1"/>
                </a:solidFill>
              </a:rPr>
              <a:t>sekala</a:t>
            </a:r>
            <a:r>
              <a:rPr lang="en-US" sz="2800" b="1" dirty="0" smtClean="0">
                <a:solidFill>
                  <a:schemeClr val="bg1"/>
                </a:solidFill>
              </a:rPr>
              <a:t> pH, </a:t>
            </a:r>
            <a:r>
              <a:rPr lang="en-US" sz="2800" b="1" dirty="0" err="1" smtClean="0">
                <a:solidFill>
                  <a:schemeClr val="bg1"/>
                </a:solidFill>
              </a:rPr>
              <a:t>kisaran</a:t>
            </a:r>
            <a:r>
              <a:rPr lang="en-US" sz="2800" b="1" dirty="0" smtClean="0">
                <a:solidFill>
                  <a:schemeClr val="bg1"/>
                </a:solidFill>
              </a:rPr>
              <a:t> </a:t>
            </a:r>
            <a:r>
              <a:rPr lang="en-US" sz="2800" b="1" dirty="0" err="1" smtClean="0">
                <a:solidFill>
                  <a:schemeClr val="bg1"/>
                </a:solidFill>
              </a:rPr>
              <a:t>nilai</a:t>
            </a:r>
            <a:r>
              <a:rPr lang="en-US" sz="2800" b="1" dirty="0" smtClean="0">
                <a:solidFill>
                  <a:schemeClr val="bg1"/>
                </a:solidFill>
              </a:rPr>
              <a:t> pH 5.5 - 7.0  </a:t>
            </a:r>
            <a:r>
              <a:rPr lang="en-US" sz="2800" b="1" dirty="0" err="1" smtClean="0">
                <a:solidFill>
                  <a:schemeClr val="bg1"/>
                </a:solidFill>
              </a:rPr>
              <a:t>sangat</a:t>
            </a:r>
            <a:r>
              <a:rPr lang="en-US" sz="2800" b="1" dirty="0" smtClean="0">
                <a:solidFill>
                  <a:schemeClr val="bg1"/>
                </a:solidFill>
              </a:rPr>
              <a:t> </a:t>
            </a:r>
            <a:r>
              <a:rPr lang="en-US" sz="2800" b="1" dirty="0" err="1" smtClean="0">
                <a:solidFill>
                  <a:schemeClr val="bg1"/>
                </a:solidFill>
              </a:rPr>
              <a:t>sesuai</a:t>
            </a:r>
            <a:r>
              <a:rPr lang="en-US" sz="2800" b="1" dirty="0" smtClean="0">
                <a:solidFill>
                  <a:schemeClr val="bg1"/>
                </a:solidFill>
              </a:rPr>
              <a:t> </a:t>
            </a:r>
            <a:r>
              <a:rPr lang="en-US" sz="2800" b="1" dirty="0" err="1" smtClean="0">
                <a:solidFill>
                  <a:schemeClr val="bg1"/>
                </a:solidFill>
              </a:rPr>
              <a:t>bagi</a:t>
            </a:r>
            <a:r>
              <a:rPr lang="en-US" sz="2800" b="1" dirty="0" smtClean="0">
                <a:solidFill>
                  <a:schemeClr val="bg1"/>
                </a:solidFill>
              </a:rPr>
              <a:t> </a:t>
            </a:r>
            <a:r>
              <a:rPr lang="en-US" sz="2800" b="1" dirty="0" err="1" smtClean="0">
                <a:solidFill>
                  <a:schemeClr val="bg1"/>
                </a:solidFill>
              </a:rPr>
              <a:t>kebanyakan</a:t>
            </a:r>
            <a:r>
              <a:rPr lang="en-US" sz="2800" b="1" dirty="0" smtClean="0">
                <a:solidFill>
                  <a:schemeClr val="bg1"/>
                </a:solidFill>
              </a:rPr>
              <a:t> </a:t>
            </a:r>
            <a:r>
              <a:rPr lang="en-US" sz="2800" b="1" dirty="0" err="1" smtClean="0">
                <a:solidFill>
                  <a:schemeClr val="bg1"/>
                </a:solidFill>
              </a:rPr>
              <a:t>tanaman</a:t>
            </a:r>
            <a:r>
              <a:rPr lang="en-US" sz="2800" b="1" dirty="0" smtClean="0">
                <a:solidFill>
                  <a:schemeClr val="bg1"/>
                </a:solidFill>
              </a:rPr>
              <a:t> (Brady, 1996). </a:t>
            </a:r>
          </a:p>
          <a:p>
            <a:pPr algn="ctr"/>
            <a:endParaRPr lang="en-US" sz="2800" b="1" dirty="0" smtClean="0">
              <a:solidFill>
                <a:schemeClr val="bg1"/>
              </a:solidFill>
            </a:endParaRPr>
          </a:p>
          <a:p>
            <a:pPr algn="ctr"/>
            <a:endParaRPr lang="en-US" sz="2800" b="1" dirty="0" smtClean="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685800"/>
          </a:xfrm>
          <a:solidFill>
            <a:schemeClr val="tx1"/>
          </a:solidFill>
          <a:ln>
            <a:solidFill>
              <a:schemeClr val="accent1"/>
            </a:solidFill>
          </a:ln>
        </p:spPr>
        <p:txBody>
          <a:bodyPr/>
          <a:lstStyle/>
          <a:p>
            <a:pPr eaLnBrk="1" hangingPunct="1"/>
            <a:r>
              <a:rPr lang="en-US" sz="3600" b="1" dirty="0" err="1" smtClean="0">
                <a:solidFill>
                  <a:schemeClr val="bg1"/>
                </a:solidFill>
              </a:rPr>
              <a:t>Kemasaman</a:t>
            </a:r>
            <a:r>
              <a:rPr lang="en-US" sz="3600" b="1" dirty="0" smtClean="0">
                <a:solidFill>
                  <a:schemeClr val="bg1"/>
                </a:solidFill>
              </a:rPr>
              <a:t> Tanah (pH Tanah)</a:t>
            </a:r>
          </a:p>
        </p:txBody>
      </p:sp>
      <p:sp>
        <p:nvSpPr>
          <p:cNvPr id="4" name="TextBox 3"/>
          <p:cNvSpPr txBox="1"/>
          <p:nvPr/>
        </p:nvSpPr>
        <p:spPr>
          <a:xfrm>
            <a:off x="0" y="762000"/>
            <a:ext cx="9144000" cy="5170646"/>
          </a:xfrm>
          <a:prstGeom prst="rect">
            <a:avLst/>
          </a:prstGeom>
          <a:noFill/>
          <a:ln>
            <a:solidFill>
              <a:schemeClr val="accent1"/>
            </a:solidFill>
          </a:ln>
        </p:spPr>
        <p:txBody>
          <a:bodyPr wrap="square" rtlCol="0">
            <a:spAutoFit/>
          </a:bodyPr>
          <a:lstStyle/>
          <a:p>
            <a:pPr algn="ctr"/>
            <a:endParaRPr lang="en-US" sz="2200" b="1" dirty="0" smtClean="0"/>
          </a:p>
          <a:p>
            <a:pPr algn="ctr"/>
            <a:r>
              <a:rPr lang="en-US" sz="2200" b="1" dirty="0" err="1" smtClean="0"/>
              <a:t>Kisaran</a:t>
            </a:r>
            <a:r>
              <a:rPr lang="en-US" sz="2200" b="1" dirty="0" smtClean="0"/>
              <a:t> </a:t>
            </a:r>
            <a:r>
              <a:rPr lang="en-US" sz="2200" b="1" dirty="0" err="1" smtClean="0"/>
              <a:t>nilai</a:t>
            </a:r>
            <a:r>
              <a:rPr lang="en-US" sz="2200" b="1" dirty="0" smtClean="0"/>
              <a:t> pH yang </a:t>
            </a:r>
            <a:r>
              <a:rPr lang="en-US" sz="2200" b="1" dirty="0" err="1" smtClean="0"/>
              <a:t>setara</a:t>
            </a:r>
            <a:r>
              <a:rPr lang="en-US" sz="2200" b="1" dirty="0" smtClean="0"/>
              <a:t> </a:t>
            </a:r>
            <a:r>
              <a:rPr lang="en-US" sz="2200" b="1" dirty="0" err="1" smtClean="0"/>
              <a:t>dengan</a:t>
            </a:r>
            <a:r>
              <a:rPr lang="en-US" sz="2200" b="1" dirty="0" smtClean="0"/>
              <a:t> </a:t>
            </a:r>
            <a:r>
              <a:rPr lang="en-US" sz="2200" b="1" dirty="0" err="1" smtClean="0"/>
              <a:t>kondisi</a:t>
            </a:r>
            <a:r>
              <a:rPr lang="en-US" sz="2200" b="1" dirty="0" smtClean="0"/>
              <a:t> </a:t>
            </a:r>
            <a:r>
              <a:rPr lang="en-US" sz="2200" b="1" dirty="0" err="1" smtClean="0"/>
              <a:t>kemasaman</a:t>
            </a:r>
            <a:r>
              <a:rPr lang="en-US" sz="2200" b="1" dirty="0" smtClean="0"/>
              <a:t> </a:t>
            </a:r>
            <a:r>
              <a:rPr lang="en-US" sz="2200" b="1" dirty="0" err="1" smtClean="0"/>
              <a:t>tanah</a:t>
            </a:r>
            <a:r>
              <a:rPr lang="en-US" sz="2200" b="1" dirty="0" smtClean="0"/>
              <a:t> </a:t>
            </a:r>
            <a:r>
              <a:rPr lang="en-US" sz="2200" b="1" dirty="0" err="1" smtClean="0"/>
              <a:t>didefinisikan</a:t>
            </a:r>
            <a:r>
              <a:rPr lang="en-US" sz="2200" b="1" dirty="0" smtClean="0"/>
              <a:t> </a:t>
            </a:r>
            <a:r>
              <a:rPr lang="en-US" sz="2200" b="1" dirty="0" err="1" smtClean="0"/>
              <a:t>sbb</a:t>
            </a:r>
            <a:r>
              <a:rPr lang="en-US" sz="2200" b="1" dirty="0" smtClean="0"/>
              <a:t>: (</a:t>
            </a:r>
            <a:r>
              <a:rPr lang="en-US" sz="2200" b="1" dirty="0" err="1" smtClean="0"/>
              <a:t>Foth</a:t>
            </a:r>
            <a:r>
              <a:rPr lang="en-US" sz="2200" b="1" dirty="0" smtClean="0"/>
              <a:t>, 1990). </a:t>
            </a:r>
          </a:p>
          <a:p>
            <a:pPr algn="ctr"/>
            <a:r>
              <a:rPr lang="en-US" sz="2200" b="1" dirty="0" smtClean="0"/>
              <a:t> </a:t>
            </a:r>
          </a:p>
          <a:p>
            <a:pPr marL="457200" algn="just"/>
            <a:r>
              <a:rPr lang="en-US" sz="2200" b="1" dirty="0" smtClean="0"/>
              <a:t>pH       	</a:t>
            </a:r>
            <a:r>
              <a:rPr lang="en-US" sz="2200" b="1" dirty="0" err="1" smtClean="0"/>
              <a:t>Kemasaman</a:t>
            </a:r>
            <a:r>
              <a:rPr lang="en-US" sz="2200" b="1" dirty="0" smtClean="0"/>
              <a:t> Tanah</a:t>
            </a:r>
          </a:p>
          <a:p>
            <a:pPr marL="457200" algn="just"/>
            <a:endParaRPr lang="en-US" sz="2200" b="1" dirty="0" smtClean="0"/>
          </a:p>
          <a:p>
            <a:pPr marL="457200" algn="just"/>
            <a:r>
              <a:rPr lang="en-US" sz="2200" b="1" dirty="0" smtClean="0"/>
              <a:t>3 - 4  	Very strong acidity </a:t>
            </a:r>
          </a:p>
          <a:p>
            <a:pPr marL="457200" algn="just"/>
            <a:r>
              <a:rPr lang="en-US" sz="2200" b="1" dirty="0" smtClean="0"/>
              <a:t>4 - 5  	Strong acidity </a:t>
            </a:r>
          </a:p>
          <a:p>
            <a:pPr marL="457200" algn="just"/>
            <a:r>
              <a:rPr lang="en-US" sz="2200" b="1" dirty="0" smtClean="0"/>
              <a:t>5 - 6  	Moderate acidity </a:t>
            </a:r>
          </a:p>
          <a:p>
            <a:pPr marL="457200" algn="just"/>
            <a:r>
              <a:rPr lang="en-US" sz="2200" b="1" dirty="0" smtClean="0"/>
              <a:t>6 - 7  	Slight acidity </a:t>
            </a:r>
          </a:p>
          <a:p>
            <a:pPr marL="457200" algn="just"/>
            <a:r>
              <a:rPr lang="en-US" sz="2200" b="1" dirty="0" smtClean="0"/>
              <a:t>7 - 8  	Slight alkalinity </a:t>
            </a:r>
          </a:p>
          <a:p>
            <a:pPr marL="457200" algn="just"/>
            <a:r>
              <a:rPr lang="en-US" sz="2200" b="1" dirty="0" smtClean="0"/>
              <a:t>8 - 9  	Moderate alkalinity </a:t>
            </a:r>
          </a:p>
          <a:p>
            <a:pPr marL="457200" algn="just"/>
            <a:r>
              <a:rPr lang="en-US" sz="2200" b="1" dirty="0" smtClean="0"/>
              <a:t>9 - 10  	Strong alkalinity </a:t>
            </a:r>
          </a:p>
          <a:p>
            <a:pPr marL="457200" algn="just"/>
            <a:r>
              <a:rPr lang="en-US" sz="2200" b="1" dirty="0" smtClean="0"/>
              <a:t>10 - 11  	Very strong alkalinity </a:t>
            </a:r>
          </a:p>
          <a:p>
            <a:pPr marL="457200" algn="just"/>
            <a:endParaRPr lang="en-US" sz="2200" b="1" dirty="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smtClean="0">
                <a:solidFill>
                  <a:schemeClr val="bg1"/>
                </a:solidFill>
              </a:rPr>
              <a:t>BOT</a:t>
            </a:r>
          </a:p>
        </p:txBody>
      </p:sp>
      <p:sp>
        <p:nvSpPr>
          <p:cNvPr id="4" name="TextBox 3"/>
          <p:cNvSpPr txBox="1"/>
          <p:nvPr/>
        </p:nvSpPr>
        <p:spPr>
          <a:xfrm>
            <a:off x="0" y="838200"/>
            <a:ext cx="9144000" cy="5478423"/>
          </a:xfrm>
          <a:prstGeom prst="rect">
            <a:avLst/>
          </a:prstGeom>
          <a:solidFill>
            <a:schemeClr val="tx1"/>
          </a:solidFill>
          <a:ln>
            <a:solidFill>
              <a:schemeClr val="accent1"/>
            </a:solidFill>
          </a:ln>
        </p:spPr>
        <p:txBody>
          <a:bodyPr wrap="square" rtlCol="0">
            <a:spAutoFit/>
          </a:bodyPr>
          <a:lstStyle/>
          <a:p>
            <a:pPr algn="ctr"/>
            <a:r>
              <a:rPr lang="en-US" sz="2800" b="1" dirty="0" smtClean="0">
                <a:solidFill>
                  <a:srgbClr val="FFFF00"/>
                </a:solidFill>
              </a:rPr>
              <a:t> </a:t>
            </a:r>
          </a:p>
          <a:p>
            <a:pPr algn="ctr"/>
            <a:r>
              <a:rPr lang="en-US" sz="2800" b="1" dirty="0" err="1" smtClean="0">
                <a:solidFill>
                  <a:srgbClr val="FFFF00"/>
                </a:solidFill>
              </a:rPr>
              <a:t>Hampir</a:t>
            </a:r>
            <a:r>
              <a:rPr lang="en-US" sz="2800" b="1" dirty="0" smtClean="0">
                <a:solidFill>
                  <a:srgbClr val="FFFF00"/>
                </a:solidFill>
              </a:rPr>
              <a:t> </a:t>
            </a:r>
            <a:r>
              <a:rPr lang="en-US" sz="2800" b="1" dirty="0" err="1" smtClean="0">
                <a:solidFill>
                  <a:srgbClr val="FFFF00"/>
                </a:solidFill>
              </a:rPr>
              <a:t>semua</a:t>
            </a:r>
            <a:r>
              <a:rPr lang="en-US" sz="2800" b="1" dirty="0" smtClean="0">
                <a:solidFill>
                  <a:srgbClr val="FFFF00"/>
                </a:solidFill>
              </a:rPr>
              <a:t> </a:t>
            </a:r>
            <a:r>
              <a:rPr lang="en-US" sz="2800" b="1" dirty="0" err="1" smtClean="0">
                <a:solidFill>
                  <a:srgbClr val="FFFF00"/>
                </a:solidFill>
              </a:rPr>
              <a:t>kehidupan</a:t>
            </a:r>
            <a:r>
              <a:rPr lang="en-US" sz="2800" b="1" dirty="0" smtClean="0">
                <a:solidFill>
                  <a:srgbClr val="FFFF00"/>
                </a:solidFill>
              </a:rPr>
              <a:t> </a:t>
            </a:r>
            <a:r>
              <a:rPr lang="en-US" sz="2800" b="1" dirty="0" err="1" smtClean="0">
                <a:solidFill>
                  <a:srgbClr val="FFFF00"/>
                </a:solidFill>
              </a:rPr>
              <a:t>dalam</a:t>
            </a:r>
            <a:r>
              <a:rPr lang="en-US" sz="2800" b="1" dirty="0" smtClean="0">
                <a:solidFill>
                  <a:srgbClr val="FFFF00"/>
                </a:solidFill>
              </a:rPr>
              <a:t> </a:t>
            </a:r>
            <a:r>
              <a:rPr lang="en-US" sz="2800" b="1" dirty="0" err="1" smtClean="0">
                <a:solidFill>
                  <a:srgbClr val="FFFF00"/>
                </a:solidFill>
              </a:rPr>
              <a:t>tanah</a:t>
            </a:r>
            <a:r>
              <a:rPr lang="en-US" sz="2800" b="1" dirty="0" smtClean="0">
                <a:solidFill>
                  <a:srgbClr val="FFFF00"/>
                </a:solidFill>
              </a:rPr>
              <a:t> </a:t>
            </a:r>
            <a:r>
              <a:rPr lang="en-US" sz="2800" b="1" dirty="0" err="1" smtClean="0">
                <a:solidFill>
                  <a:srgbClr val="FFFF00"/>
                </a:solidFill>
              </a:rPr>
              <a:t>membutuhkan</a:t>
            </a:r>
            <a:r>
              <a:rPr lang="en-US" sz="2800" b="1" dirty="0" smtClean="0">
                <a:solidFill>
                  <a:srgbClr val="FFFF00"/>
                </a:solidFill>
              </a:rPr>
              <a:t> </a:t>
            </a:r>
            <a:r>
              <a:rPr lang="en-US" sz="2800" b="1" dirty="0" err="1" smtClean="0">
                <a:solidFill>
                  <a:srgbClr val="FFFF00"/>
                </a:solidFill>
              </a:rPr>
              <a:t>bahan</a:t>
            </a:r>
            <a:r>
              <a:rPr lang="en-US" sz="2800" b="1" dirty="0" smtClean="0">
                <a:solidFill>
                  <a:srgbClr val="FFFF00"/>
                </a:solidFill>
              </a:rPr>
              <a:t> </a:t>
            </a:r>
            <a:r>
              <a:rPr lang="en-US" sz="2800" b="1" dirty="0" err="1" smtClean="0">
                <a:solidFill>
                  <a:srgbClr val="FFFF00"/>
                </a:solidFill>
              </a:rPr>
              <a:t>organik</a:t>
            </a:r>
            <a:r>
              <a:rPr lang="en-US" sz="2800" b="1" dirty="0" smtClean="0">
                <a:solidFill>
                  <a:srgbClr val="FFFF00"/>
                </a:solidFill>
              </a:rPr>
              <a:t> </a:t>
            </a:r>
            <a:r>
              <a:rPr lang="en-US" sz="2800" b="1" dirty="0" err="1" smtClean="0">
                <a:solidFill>
                  <a:srgbClr val="FFFF00"/>
                </a:solidFill>
              </a:rPr>
              <a:t>sebagai</a:t>
            </a:r>
            <a:r>
              <a:rPr lang="en-US" sz="2800" b="1" dirty="0" smtClean="0">
                <a:solidFill>
                  <a:srgbClr val="FFFF00"/>
                </a:solidFill>
              </a:rPr>
              <a:t> </a:t>
            </a:r>
            <a:r>
              <a:rPr lang="en-US" sz="2800" b="1" dirty="0" err="1" smtClean="0">
                <a:solidFill>
                  <a:srgbClr val="FFFF00"/>
                </a:solidFill>
              </a:rPr>
              <a:t>sumber</a:t>
            </a:r>
            <a:r>
              <a:rPr lang="en-US" sz="2800" b="1" dirty="0" smtClean="0">
                <a:solidFill>
                  <a:srgbClr val="FFFF00"/>
                </a:solidFill>
              </a:rPr>
              <a:t> </a:t>
            </a:r>
            <a:r>
              <a:rPr lang="en-US" sz="2800" b="1" dirty="0" err="1" smtClean="0">
                <a:solidFill>
                  <a:srgbClr val="FFFF00"/>
                </a:solidFill>
              </a:rPr>
              <a:t>hara</a:t>
            </a:r>
            <a:r>
              <a:rPr lang="en-US" sz="2800" b="1" dirty="0" smtClean="0">
                <a:solidFill>
                  <a:srgbClr val="FFFF00"/>
                </a:solidFill>
              </a:rPr>
              <a:t> </a:t>
            </a:r>
            <a:r>
              <a:rPr lang="en-US" sz="2800" b="1" dirty="0" err="1" smtClean="0">
                <a:solidFill>
                  <a:srgbClr val="FFFF00"/>
                </a:solidFill>
              </a:rPr>
              <a:t>dan</a:t>
            </a:r>
            <a:r>
              <a:rPr lang="en-US" sz="2800" b="1" dirty="0" smtClean="0">
                <a:solidFill>
                  <a:srgbClr val="FFFF00"/>
                </a:solidFill>
              </a:rPr>
              <a:t> </a:t>
            </a:r>
            <a:r>
              <a:rPr lang="en-US" sz="2800" b="1" dirty="0" err="1" smtClean="0">
                <a:solidFill>
                  <a:srgbClr val="FFFF00"/>
                </a:solidFill>
              </a:rPr>
              <a:t>energinya</a:t>
            </a:r>
            <a:r>
              <a:rPr lang="en-US" sz="2800" b="1" dirty="0" smtClean="0">
                <a:solidFill>
                  <a:srgbClr val="FFFF00"/>
                </a:solidFill>
              </a:rPr>
              <a:t> (</a:t>
            </a:r>
            <a:r>
              <a:rPr lang="en-US" sz="2800" b="1" dirty="0" err="1" smtClean="0">
                <a:solidFill>
                  <a:srgbClr val="FFFF00"/>
                </a:solidFill>
              </a:rPr>
              <a:t>Foth</a:t>
            </a:r>
            <a:r>
              <a:rPr lang="en-US" sz="2800" b="1" dirty="0" smtClean="0">
                <a:solidFill>
                  <a:srgbClr val="FFFF00"/>
                </a:solidFill>
              </a:rPr>
              <a:t>, 1990). </a:t>
            </a:r>
          </a:p>
          <a:p>
            <a:pPr algn="ctr"/>
            <a:endParaRPr lang="en-US" sz="2800" b="1" dirty="0" smtClean="0">
              <a:solidFill>
                <a:srgbClr val="FFFF00"/>
              </a:solidFill>
            </a:endParaRPr>
          </a:p>
          <a:p>
            <a:pPr algn="ctr"/>
            <a:r>
              <a:rPr lang="en-US" sz="2800" b="1" dirty="0" err="1" smtClean="0">
                <a:solidFill>
                  <a:srgbClr val="FFFF00"/>
                </a:solidFill>
              </a:rPr>
              <a:t>Janick</a:t>
            </a:r>
            <a:r>
              <a:rPr lang="en-US" sz="2800" b="1" dirty="0" smtClean="0">
                <a:solidFill>
                  <a:srgbClr val="FFFF00"/>
                </a:solidFill>
              </a:rPr>
              <a:t> </a:t>
            </a:r>
            <a:r>
              <a:rPr lang="en-US" sz="2800" b="1" dirty="0" err="1" smtClean="0">
                <a:solidFill>
                  <a:srgbClr val="FFFF00"/>
                </a:solidFill>
              </a:rPr>
              <a:t>dan</a:t>
            </a:r>
            <a:r>
              <a:rPr lang="en-US" sz="2800" b="1" dirty="0" smtClean="0">
                <a:solidFill>
                  <a:srgbClr val="FFFF00"/>
                </a:solidFill>
              </a:rPr>
              <a:t> </a:t>
            </a:r>
            <a:r>
              <a:rPr lang="en-US" sz="2800" b="1" dirty="0" err="1" smtClean="0">
                <a:solidFill>
                  <a:srgbClr val="FFFF00"/>
                </a:solidFill>
              </a:rPr>
              <a:t>Schery</a:t>
            </a:r>
            <a:r>
              <a:rPr lang="en-US" sz="2800" b="1" dirty="0" smtClean="0">
                <a:solidFill>
                  <a:srgbClr val="FFFF00"/>
                </a:solidFill>
              </a:rPr>
              <a:t> (1981) : </a:t>
            </a:r>
            <a:r>
              <a:rPr lang="en-US" sz="2800" b="1" dirty="0" err="1" smtClean="0">
                <a:solidFill>
                  <a:srgbClr val="FFFF00"/>
                </a:solidFill>
              </a:rPr>
              <a:t>residu</a:t>
            </a:r>
            <a:r>
              <a:rPr lang="en-US" sz="2800" b="1" dirty="0" smtClean="0">
                <a:solidFill>
                  <a:srgbClr val="FFFF00"/>
                </a:solidFill>
              </a:rPr>
              <a:t> </a:t>
            </a:r>
            <a:r>
              <a:rPr lang="en-US" sz="2800" b="1" dirty="0" err="1" smtClean="0">
                <a:solidFill>
                  <a:srgbClr val="FFFF00"/>
                </a:solidFill>
              </a:rPr>
              <a:t>binatang</a:t>
            </a:r>
            <a:r>
              <a:rPr lang="en-US" sz="2800" b="1" dirty="0" smtClean="0">
                <a:solidFill>
                  <a:srgbClr val="FFFF00"/>
                </a:solidFill>
              </a:rPr>
              <a:t> </a:t>
            </a:r>
            <a:r>
              <a:rPr lang="en-US" sz="2800" b="1" dirty="0" err="1" smtClean="0">
                <a:solidFill>
                  <a:srgbClr val="FFFF00"/>
                </a:solidFill>
              </a:rPr>
              <a:t>mempengaruhi</a:t>
            </a:r>
            <a:r>
              <a:rPr lang="en-US" sz="2800" b="1" dirty="0" smtClean="0">
                <a:solidFill>
                  <a:srgbClr val="FFFF00"/>
                </a:solidFill>
              </a:rPr>
              <a:t> </a:t>
            </a:r>
            <a:r>
              <a:rPr lang="en-US" sz="2800" b="1" dirty="0" err="1" smtClean="0">
                <a:solidFill>
                  <a:srgbClr val="FFFF00"/>
                </a:solidFill>
              </a:rPr>
              <a:t>kondisi</a:t>
            </a:r>
            <a:r>
              <a:rPr lang="en-US" sz="2800" b="1" dirty="0" smtClean="0">
                <a:solidFill>
                  <a:srgbClr val="FFFF00"/>
                </a:solidFill>
              </a:rPr>
              <a:t> </a:t>
            </a:r>
            <a:r>
              <a:rPr lang="en-US" sz="2800" b="1" dirty="0" err="1" smtClean="0">
                <a:solidFill>
                  <a:srgbClr val="FFFF00"/>
                </a:solidFill>
              </a:rPr>
              <a:t>fisika</a:t>
            </a:r>
            <a:r>
              <a:rPr lang="en-US" sz="2800" b="1" dirty="0" smtClean="0">
                <a:solidFill>
                  <a:srgbClr val="FFFF00"/>
                </a:solidFill>
              </a:rPr>
              <a:t> </a:t>
            </a:r>
            <a:r>
              <a:rPr lang="en-US" sz="2800" b="1" dirty="0" err="1" smtClean="0">
                <a:solidFill>
                  <a:srgbClr val="FFFF00"/>
                </a:solidFill>
              </a:rPr>
              <a:t>dan</a:t>
            </a:r>
            <a:r>
              <a:rPr lang="en-US" sz="2800" b="1" dirty="0" smtClean="0">
                <a:solidFill>
                  <a:srgbClr val="FFFF00"/>
                </a:solidFill>
              </a:rPr>
              <a:t> </a:t>
            </a:r>
            <a:r>
              <a:rPr lang="en-US" sz="2800" b="1" dirty="0" err="1" smtClean="0">
                <a:solidFill>
                  <a:srgbClr val="FFFF00"/>
                </a:solidFill>
              </a:rPr>
              <a:t>kesuburan</a:t>
            </a:r>
            <a:r>
              <a:rPr lang="en-US" sz="2800" b="1" dirty="0" smtClean="0">
                <a:solidFill>
                  <a:srgbClr val="FFFF00"/>
                </a:solidFill>
              </a:rPr>
              <a:t> </a:t>
            </a:r>
            <a:r>
              <a:rPr lang="en-US" sz="2800" b="1" dirty="0" err="1" smtClean="0">
                <a:solidFill>
                  <a:srgbClr val="FFFF00"/>
                </a:solidFill>
              </a:rPr>
              <a:t>tanah</a:t>
            </a:r>
            <a:r>
              <a:rPr lang="en-US" sz="2800" b="1" dirty="0" smtClean="0">
                <a:solidFill>
                  <a:srgbClr val="FFFF00"/>
                </a:solidFill>
              </a:rPr>
              <a:t>.</a:t>
            </a:r>
          </a:p>
          <a:p>
            <a:pPr algn="ctr"/>
            <a:endParaRPr lang="en-US" sz="1400" b="1" dirty="0" smtClean="0">
              <a:solidFill>
                <a:srgbClr val="FFFF00"/>
              </a:solidFill>
            </a:endParaRPr>
          </a:p>
          <a:p>
            <a:pPr algn="ctr"/>
            <a:r>
              <a:rPr lang="en-US" sz="2800" b="1" dirty="0" smtClean="0">
                <a:solidFill>
                  <a:schemeClr val="bg1"/>
                </a:solidFill>
              </a:rPr>
              <a:t>Once organic matter becomes a part of soil,  it begins to decay and is soon converted to water, carbon dioxide, few mineral elements, and  other by – products. </a:t>
            </a:r>
          </a:p>
          <a:p>
            <a:pPr algn="ctr"/>
            <a:endParaRPr lang="en-US" sz="2800" b="1" dirty="0">
              <a:solidFill>
                <a:srgbClr val="FFFF00"/>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smtClean="0">
                <a:solidFill>
                  <a:schemeClr val="bg1"/>
                </a:solidFill>
              </a:rPr>
              <a:t>BOT</a:t>
            </a:r>
          </a:p>
        </p:txBody>
      </p:sp>
      <p:sp>
        <p:nvSpPr>
          <p:cNvPr id="4" name="TextBox 3"/>
          <p:cNvSpPr txBox="1"/>
          <p:nvPr/>
        </p:nvSpPr>
        <p:spPr>
          <a:xfrm>
            <a:off x="0" y="838200"/>
            <a:ext cx="9144000" cy="5262979"/>
          </a:xfrm>
          <a:prstGeom prst="rect">
            <a:avLst/>
          </a:prstGeom>
          <a:noFill/>
          <a:ln>
            <a:solidFill>
              <a:schemeClr val="accent1"/>
            </a:solidFill>
          </a:ln>
        </p:spPr>
        <p:txBody>
          <a:bodyPr wrap="square" rtlCol="0">
            <a:spAutoFit/>
          </a:bodyPr>
          <a:lstStyle/>
          <a:p>
            <a:pPr algn="ctr"/>
            <a:r>
              <a:rPr lang="en-US" b="1" dirty="0" smtClean="0"/>
              <a:t> </a:t>
            </a:r>
          </a:p>
          <a:p>
            <a:pPr algn="ctr"/>
            <a:r>
              <a:rPr lang="en-US" b="1" dirty="0" err="1" smtClean="0"/>
              <a:t>Berikut</a:t>
            </a:r>
            <a:r>
              <a:rPr lang="en-US" b="1" dirty="0" smtClean="0"/>
              <a:t> </a:t>
            </a:r>
            <a:r>
              <a:rPr lang="en-US" b="1" dirty="0" err="1" smtClean="0"/>
              <a:t>ini</a:t>
            </a:r>
            <a:r>
              <a:rPr lang="en-US" b="1" dirty="0" smtClean="0"/>
              <a:t> </a:t>
            </a:r>
            <a:r>
              <a:rPr lang="en-US" b="1" dirty="0" err="1" smtClean="0"/>
              <a:t>reaksi</a:t>
            </a:r>
            <a:r>
              <a:rPr lang="en-US" b="1" dirty="0" smtClean="0"/>
              <a:t> </a:t>
            </a:r>
            <a:r>
              <a:rPr lang="en-US" b="1" dirty="0" err="1" smtClean="0"/>
              <a:t>dekomposisi</a:t>
            </a:r>
            <a:r>
              <a:rPr lang="en-US" b="1" dirty="0" smtClean="0"/>
              <a:t> BOT : </a:t>
            </a:r>
          </a:p>
          <a:p>
            <a:pPr algn="ctr"/>
            <a:endParaRPr lang="en-US" b="1" dirty="0" smtClean="0"/>
          </a:p>
          <a:p>
            <a:pPr algn="ctr"/>
            <a:r>
              <a:rPr lang="en-US" b="1" dirty="0" smtClean="0"/>
              <a:t>OM </a:t>
            </a:r>
            <a:r>
              <a:rPr lang="en-US" sz="1800" b="1" dirty="0" err="1" smtClean="0"/>
              <a:t>heterotrophs</a:t>
            </a:r>
            <a:r>
              <a:rPr lang="en-US" b="1" dirty="0" smtClean="0"/>
              <a:t> CO2+H2O + Humus + Nutrients + RCOOH + ROH + </a:t>
            </a:r>
            <a:r>
              <a:rPr lang="en-US" b="1" dirty="0" err="1" smtClean="0"/>
              <a:t>hasil-sisa</a:t>
            </a:r>
            <a:r>
              <a:rPr lang="en-US" b="1" dirty="0" smtClean="0"/>
              <a:t> </a:t>
            </a:r>
            <a:r>
              <a:rPr lang="en-US" b="1" dirty="0" err="1" smtClean="0"/>
              <a:t>lainnya</a:t>
            </a:r>
            <a:r>
              <a:rPr lang="en-US" b="1" dirty="0" smtClean="0"/>
              <a:t>. </a:t>
            </a:r>
          </a:p>
          <a:p>
            <a:pPr algn="ctr"/>
            <a:endParaRPr lang="en-US" b="1" dirty="0" smtClean="0"/>
          </a:p>
          <a:p>
            <a:pPr algn="ctr"/>
            <a:r>
              <a:rPr lang="en-US" b="1" dirty="0" smtClean="0"/>
              <a:t>BOT </a:t>
            </a:r>
            <a:r>
              <a:rPr lang="en-US" b="1" dirty="0" err="1" smtClean="0"/>
              <a:t>merupakan</a:t>
            </a:r>
            <a:r>
              <a:rPr lang="en-US" b="1" dirty="0" smtClean="0"/>
              <a:t> </a:t>
            </a:r>
            <a:r>
              <a:rPr lang="en-US" b="1" dirty="0" err="1" smtClean="0"/>
              <a:t>cadangan</a:t>
            </a:r>
            <a:r>
              <a:rPr lang="en-US" b="1" dirty="0" smtClean="0"/>
              <a:t> </a:t>
            </a:r>
            <a:r>
              <a:rPr lang="en-US" b="1" dirty="0" err="1" smtClean="0"/>
              <a:t>hara</a:t>
            </a:r>
            <a:r>
              <a:rPr lang="en-US" b="1" dirty="0" smtClean="0"/>
              <a:t> </a:t>
            </a:r>
            <a:r>
              <a:rPr lang="en-US" b="1" dirty="0" err="1" smtClean="0"/>
              <a:t>dalam</a:t>
            </a:r>
            <a:r>
              <a:rPr lang="en-US" b="1" dirty="0" smtClean="0"/>
              <a:t> </a:t>
            </a:r>
            <a:r>
              <a:rPr lang="en-US" b="1" dirty="0" err="1" smtClean="0"/>
              <a:t>tanah</a:t>
            </a:r>
            <a:r>
              <a:rPr lang="en-US" b="1" dirty="0" smtClean="0"/>
              <a:t>, </a:t>
            </a:r>
            <a:r>
              <a:rPr lang="en-US" b="1" dirty="0" err="1" smtClean="0"/>
              <a:t>terutama</a:t>
            </a:r>
            <a:r>
              <a:rPr lang="en-US" b="1" dirty="0" smtClean="0"/>
              <a:t> nitrogen , yang </a:t>
            </a:r>
            <a:r>
              <a:rPr lang="en-US" b="1" dirty="0" err="1" smtClean="0"/>
              <a:t>dapat</a:t>
            </a:r>
            <a:r>
              <a:rPr lang="en-US" b="1" dirty="0" smtClean="0"/>
              <a:t> dg </a:t>
            </a:r>
            <a:r>
              <a:rPr lang="en-US" b="1" dirty="0" err="1" smtClean="0"/>
              <a:t>cepat</a:t>
            </a:r>
            <a:r>
              <a:rPr lang="en-US" b="1" dirty="0" smtClean="0"/>
              <a:t> </a:t>
            </a:r>
            <a:r>
              <a:rPr lang="en-US" b="1" dirty="0" err="1" smtClean="0"/>
              <a:t>mengalami</a:t>
            </a:r>
            <a:r>
              <a:rPr lang="en-US" b="1" dirty="0" smtClean="0"/>
              <a:t>  </a:t>
            </a:r>
            <a:r>
              <a:rPr lang="en-US" b="1" dirty="0" err="1" smtClean="0"/>
              <a:t>daur</a:t>
            </a:r>
            <a:r>
              <a:rPr lang="en-US" b="1" dirty="0" smtClean="0"/>
              <a:t> </a:t>
            </a:r>
            <a:r>
              <a:rPr lang="en-US" b="1" dirty="0" err="1" smtClean="0"/>
              <a:t>ulang</a:t>
            </a:r>
            <a:r>
              <a:rPr lang="en-US" b="1" dirty="0" smtClean="0"/>
              <a:t> </a:t>
            </a:r>
            <a:r>
              <a:rPr lang="en-US" b="1" dirty="0" err="1" smtClean="0"/>
              <a:t>dalam</a:t>
            </a:r>
            <a:r>
              <a:rPr lang="en-US" b="1" dirty="0" smtClean="0"/>
              <a:t> </a:t>
            </a:r>
            <a:r>
              <a:rPr lang="en-US" b="1" dirty="0" err="1" smtClean="0"/>
              <a:t>ekosistem</a:t>
            </a:r>
            <a:r>
              <a:rPr lang="en-US" b="1" dirty="0" smtClean="0"/>
              <a:t> </a:t>
            </a:r>
            <a:r>
              <a:rPr lang="en-US" b="1" dirty="0" err="1" smtClean="0"/>
              <a:t>tanah</a:t>
            </a:r>
            <a:r>
              <a:rPr lang="en-US" b="1" dirty="0" smtClean="0"/>
              <a:t>. </a:t>
            </a:r>
          </a:p>
          <a:p>
            <a:pPr algn="ctr"/>
            <a:endParaRPr lang="en-US" b="1" dirty="0"/>
          </a:p>
          <a:p>
            <a:pPr algn="ctr"/>
            <a:r>
              <a:rPr lang="en-US" b="1" dirty="0" smtClean="0">
                <a:solidFill>
                  <a:srgbClr val="FF0000"/>
                </a:solidFill>
              </a:rPr>
              <a:t>Thus, each soil and cropping situation requires the addition of a certain amount of organic matter each year to maintain the status of a good soil (</a:t>
            </a:r>
            <a:r>
              <a:rPr lang="en-US" b="1" dirty="0" err="1" smtClean="0">
                <a:solidFill>
                  <a:srgbClr val="FF0000"/>
                </a:solidFill>
              </a:rPr>
              <a:t>Foth</a:t>
            </a:r>
            <a:r>
              <a:rPr lang="en-US" b="1" dirty="0" smtClean="0">
                <a:solidFill>
                  <a:srgbClr val="FF0000"/>
                </a:solidFill>
              </a:rPr>
              <a:t>, 1990). </a:t>
            </a:r>
          </a:p>
          <a:p>
            <a:pPr algn="ctr"/>
            <a:endParaRPr lang="en-US" b="1" dirty="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cxnSp>
        <p:nvCxnSpPr>
          <p:cNvPr id="7" name="Straight Arrow Connector 6"/>
          <p:cNvCxnSpPr/>
          <p:nvPr/>
        </p:nvCxnSpPr>
        <p:spPr>
          <a:xfrm>
            <a:off x="990600" y="2057400"/>
            <a:ext cx="1447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smtClean="0">
                <a:solidFill>
                  <a:schemeClr val="bg1"/>
                </a:solidFill>
              </a:rPr>
              <a:t>N-Tanah</a:t>
            </a:r>
          </a:p>
        </p:txBody>
      </p:sp>
      <p:sp>
        <p:nvSpPr>
          <p:cNvPr id="4" name="TextBox 3"/>
          <p:cNvSpPr txBox="1"/>
          <p:nvPr/>
        </p:nvSpPr>
        <p:spPr>
          <a:xfrm>
            <a:off x="0" y="838200"/>
            <a:ext cx="9144000" cy="5632311"/>
          </a:xfrm>
          <a:prstGeom prst="rect">
            <a:avLst/>
          </a:prstGeom>
          <a:noFill/>
          <a:ln>
            <a:solidFill>
              <a:schemeClr val="accent1"/>
            </a:solidFill>
          </a:ln>
        </p:spPr>
        <p:txBody>
          <a:bodyPr wrap="square" rtlCol="0">
            <a:spAutoFit/>
          </a:bodyPr>
          <a:lstStyle/>
          <a:p>
            <a:pPr algn="ctr"/>
            <a:r>
              <a:rPr lang="en-US" b="1" dirty="0" smtClean="0"/>
              <a:t>Benton Jones (1991):  N </a:t>
            </a:r>
            <a:r>
              <a:rPr lang="en-US" b="1" dirty="0" err="1" smtClean="0"/>
              <a:t>dalam</a:t>
            </a:r>
            <a:r>
              <a:rPr lang="en-US" b="1" dirty="0" smtClean="0"/>
              <a:t> </a:t>
            </a:r>
            <a:r>
              <a:rPr lang="en-US" b="1" dirty="0" err="1" smtClean="0"/>
              <a:t>tubuh</a:t>
            </a:r>
            <a:r>
              <a:rPr lang="en-US" b="1" dirty="0" smtClean="0"/>
              <a:t> </a:t>
            </a:r>
            <a:r>
              <a:rPr lang="en-US" b="1" dirty="0" err="1" smtClean="0"/>
              <a:t>tanaman</a:t>
            </a:r>
            <a:r>
              <a:rPr lang="en-US" b="1" dirty="0" smtClean="0"/>
              <a:t> </a:t>
            </a:r>
            <a:r>
              <a:rPr lang="en-US" b="1" dirty="0" err="1" smtClean="0"/>
              <a:t>berupa</a:t>
            </a:r>
            <a:r>
              <a:rPr lang="en-US" b="1" dirty="0" smtClean="0"/>
              <a:t> N-</a:t>
            </a:r>
            <a:r>
              <a:rPr lang="en-US" b="1" dirty="0" err="1" smtClean="0"/>
              <a:t>organik</a:t>
            </a:r>
            <a:r>
              <a:rPr lang="en-US" b="1" dirty="0" smtClean="0"/>
              <a:t> </a:t>
            </a:r>
            <a:r>
              <a:rPr lang="en-US" b="1" dirty="0" err="1" smtClean="0"/>
              <a:t>dan</a:t>
            </a:r>
            <a:r>
              <a:rPr lang="en-US" b="1" dirty="0" smtClean="0"/>
              <a:t> N-</a:t>
            </a:r>
            <a:r>
              <a:rPr lang="en-US" b="1" dirty="0" err="1" smtClean="0"/>
              <a:t>anorganik</a:t>
            </a:r>
            <a:r>
              <a:rPr lang="en-US" b="1" dirty="0" smtClean="0"/>
              <a:t>; N </a:t>
            </a:r>
            <a:r>
              <a:rPr lang="en-US" b="1" dirty="0" err="1" smtClean="0"/>
              <a:t>bersenyawa</a:t>
            </a:r>
            <a:r>
              <a:rPr lang="en-US" b="1" dirty="0" smtClean="0"/>
              <a:t> </a:t>
            </a:r>
            <a:r>
              <a:rPr lang="en-US" b="1" dirty="0" err="1" smtClean="0"/>
              <a:t>dnegan</a:t>
            </a:r>
            <a:r>
              <a:rPr lang="en-US" b="1" dirty="0" smtClean="0"/>
              <a:t> carbon, hydrogen, oxygen </a:t>
            </a:r>
            <a:r>
              <a:rPr lang="en-US" b="1" dirty="0" err="1" smtClean="0"/>
              <a:t>dan</a:t>
            </a:r>
            <a:r>
              <a:rPr lang="en-US" b="1" dirty="0" smtClean="0"/>
              <a:t> sulfur </a:t>
            </a:r>
            <a:r>
              <a:rPr lang="en-US" b="1" dirty="0" err="1" smtClean="0"/>
              <a:t>membentuk</a:t>
            </a:r>
            <a:r>
              <a:rPr lang="en-US" b="1" dirty="0" smtClean="0"/>
              <a:t> </a:t>
            </a:r>
            <a:r>
              <a:rPr lang="en-US" b="1" dirty="0" err="1" smtClean="0"/>
              <a:t>asam</a:t>
            </a:r>
            <a:r>
              <a:rPr lang="en-US" b="1" dirty="0" smtClean="0"/>
              <a:t> amino, amino enzymes, nucleic acids, chlorophyll, alkaloids </a:t>
            </a:r>
            <a:r>
              <a:rPr lang="en-US" b="1" dirty="0" err="1" smtClean="0"/>
              <a:t>dan</a:t>
            </a:r>
            <a:r>
              <a:rPr lang="en-US" b="1" dirty="0" smtClean="0"/>
              <a:t> </a:t>
            </a:r>
            <a:r>
              <a:rPr lang="en-US" b="1" dirty="0" err="1" smtClean="0"/>
              <a:t>basa</a:t>
            </a:r>
            <a:r>
              <a:rPr lang="en-US" b="1" dirty="0" smtClean="0"/>
              <a:t>  </a:t>
            </a:r>
            <a:r>
              <a:rPr lang="en-US" b="1" dirty="0" err="1" smtClean="0"/>
              <a:t>purine</a:t>
            </a:r>
            <a:r>
              <a:rPr lang="en-US" b="1" dirty="0" smtClean="0"/>
              <a:t>. </a:t>
            </a:r>
          </a:p>
          <a:p>
            <a:pPr algn="ctr"/>
            <a:endParaRPr lang="en-US" b="1" dirty="0" smtClean="0"/>
          </a:p>
          <a:p>
            <a:pPr algn="ctr"/>
            <a:r>
              <a:rPr lang="en-US" b="1" dirty="0" smtClean="0">
                <a:solidFill>
                  <a:srgbClr val="FF0000"/>
                </a:solidFill>
              </a:rPr>
              <a:t>Nitrogen is found in both organic and inorganic compounds in the soil. Soil nitrogen is most abundant in climatic regions that favor the accumulation of organic matter such as those of grasslands (</a:t>
            </a:r>
            <a:r>
              <a:rPr lang="en-US" b="1" dirty="0" err="1" smtClean="0">
                <a:solidFill>
                  <a:srgbClr val="FF0000"/>
                </a:solidFill>
              </a:rPr>
              <a:t>Janick</a:t>
            </a:r>
            <a:r>
              <a:rPr lang="en-US" b="1" dirty="0" smtClean="0">
                <a:solidFill>
                  <a:srgbClr val="FF0000"/>
                </a:solidFill>
              </a:rPr>
              <a:t> and </a:t>
            </a:r>
            <a:r>
              <a:rPr lang="en-US" b="1" dirty="0" err="1" smtClean="0">
                <a:solidFill>
                  <a:srgbClr val="FF0000"/>
                </a:solidFill>
              </a:rPr>
              <a:t>Schery</a:t>
            </a:r>
            <a:r>
              <a:rPr lang="en-US" b="1" dirty="0" smtClean="0">
                <a:solidFill>
                  <a:srgbClr val="FF0000"/>
                </a:solidFill>
              </a:rPr>
              <a:t>, (1981). </a:t>
            </a:r>
          </a:p>
          <a:p>
            <a:pPr algn="ctr"/>
            <a:endParaRPr lang="en-US" b="1" dirty="0" smtClean="0"/>
          </a:p>
          <a:p>
            <a:pPr algn="ctr"/>
            <a:r>
              <a:rPr lang="en-US" b="1" dirty="0" smtClean="0"/>
              <a:t>Brady (1996): </a:t>
            </a:r>
            <a:r>
              <a:rPr lang="en-US" b="1" dirty="0" err="1" smtClean="0"/>
              <a:t>kandungan</a:t>
            </a:r>
            <a:r>
              <a:rPr lang="en-US" b="1" dirty="0" smtClean="0"/>
              <a:t> N </a:t>
            </a:r>
            <a:r>
              <a:rPr lang="en-US" b="1" dirty="0" err="1" smtClean="0"/>
              <a:t>dalam</a:t>
            </a:r>
            <a:r>
              <a:rPr lang="en-US" b="1" dirty="0" smtClean="0"/>
              <a:t> topsoil </a:t>
            </a:r>
            <a:r>
              <a:rPr lang="en-US" b="1" dirty="0" err="1" smtClean="0"/>
              <a:t>biasanya</a:t>
            </a:r>
            <a:r>
              <a:rPr lang="en-US" b="1" dirty="0" smtClean="0"/>
              <a:t> </a:t>
            </a:r>
            <a:r>
              <a:rPr lang="en-US" b="1" dirty="0" err="1" smtClean="0"/>
              <a:t>berkisar</a:t>
            </a:r>
            <a:r>
              <a:rPr lang="en-US" b="1" dirty="0" smtClean="0"/>
              <a:t> 0.02 -  0.5%, </a:t>
            </a:r>
            <a:r>
              <a:rPr lang="en-US" b="1" dirty="0" err="1" smtClean="0"/>
              <a:t>kandungan</a:t>
            </a:r>
            <a:r>
              <a:rPr lang="en-US" b="1" dirty="0" smtClean="0"/>
              <a:t> N </a:t>
            </a:r>
            <a:r>
              <a:rPr lang="en-US" b="1" dirty="0" err="1" smtClean="0"/>
              <a:t>sekitar</a:t>
            </a:r>
            <a:r>
              <a:rPr lang="en-US" b="1" dirty="0" smtClean="0"/>
              <a:t> 0.15% </a:t>
            </a:r>
            <a:r>
              <a:rPr lang="en-US" b="1" dirty="0" err="1" smtClean="0"/>
              <a:t>menjadi</a:t>
            </a:r>
            <a:r>
              <a:rPr lang="en-US" b="1" dirty="0" smtClean="0"/>
              <a:t> </a:t>
            </a:r>
            <a:r>
              <a:rPr lang="en-US" b="1" dirty="0" err="1" smtClean="0"/>
              <a:t>ciri</a:t>
            </a:r>
            <a:r>
              <a:rPr lang="en-US" b="1" dirty="0" smtClean="0"/>
              <a:t> </a:t>
            </a:r>
            <a:r>
              <a:rPr lang="en-US" b="1" dirty="0" err="1" smtClean="0"/>
              <a:t>tanah-tanah</a:t>
            </a:r>
            <a:r>
              <a:rPr lang="en-US" b="1" dirty="0" smtClean="0"/>
              <a:t> </a:t>
            </a:r>
            <a:r>
              <a:rPr lang="en-US" b="1" dirty="0" err="1" smtClean="0"/>
              <a:t>pertanian</a:t>
            </a:r>
            <a:r>
              <a:rPr lang="en-US" b="1" dirty="0" smtClean="0"/>
              <a:t>. </a:t>
            </a:r>
          </a:p>
          <a:p>
            <a:pPr algn="ctr"/>
            <a:endParaRPr lang="en-US" b="1" dirty="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smtClean="0">
                <a:solidFill>
                  <a:schemeClr val="bg1"/>
                </a:solidFill>
              </a:rPr>
              <a:t>P-Tanah :</a:t>
            </a:r>
          </a:p>
        </p:txBody>
      </p:sp>
      <p:sp>
        <p:nvSpPr>
          <p:cNvPr id="4" name="TextBox 3"/>
          <p:cNvSpPr txBox="1"/>
          <p:nvPr/>
        </p:nvSpPr>
        <p:spPr>
          <a:xfrm>
            <a:off x="0" y="920889"/>
            <a:ext cx="9144000" cy="5632311"/>
          </a:xfrm>
          <a:prstGeom prst="rect">
            <a:avLst/>
          </a:prstGeom>
          <a:solidFill>
            <a:schemeClr val="tx1"/>
          </a:solidFill>
          <a:ln>
            <a:solidFill>
              <a:schemeClr val="accent1"/>
            </a:solidFill>
          </a:ln>
        </p:spPr>
        <p:txBody>
          <a:bodyPr wrap="square" rtlCol="0">
            <a:spAutoFit/>
          </a:bodyPr>
          <a:lstStyle/>
          <a:p>
            <a:pPr algn="ctr"/>
            <a:endParaRPr lang="en-US" b="1" dirty="0" smtClean="0">
              <a:solidFill>
                <a:schemeClr val="bg1"/>
              </a:solidFill>
            </a:endParaRPr>
          </a:p>
          <a:p>
            <a:pPr algn="ctr"/>
            <a:r>
              <a:rPr lang="en-US" b="1" dirty="0" smtClean="0">
                <a:solidFill>
                  <a:schemeClr val="bg1"/>
                </a:solidFill>
              </a:rPr>
              <a:t>Thompson </a:t>
            </a:r>
            <a:r>
              <a:rPr lang="en-US" b="1" dirty="0" err="1" smtClean="0">
                <a:solidFill>
                  <a:schemeClr val="bg1"/>
                </a:solidFill>
              </a:rPr>
              <a:t>dan</a:t>
            </a:r>
            <a:r>
              <a:rPr lang="en-US" b="1" dirty="0" smtClean="0">
                <a:solidFill>
                  <a:schemeClr val="bg1"/>
                </a:solidFill>
              </a:rPr>
              <a:t> </a:t>
            </a:r>
            <a:r>
              <a:rPr lang="en-US" b="1" dirty="0" err="1" smtClean="0">
                <a:solidFill>
                  <a:schemeClr val="bg1"/>
                </a:solidFill>
              </a:rPr>
              <a:t>Troeh</a:t>
            </a:r>
            <a:r>
              <a:rPr lang="en-US" b="1" dirty="0" smtClean="0">
                <a:solidFill>
                  <a:schemeClr val="bg1"/>
                </a:solidFill>
              </a:rPr>
              <a:t> (1978) : P </a:t>
            </a:r>
            <a:r>
              <a:rPr lang="en-US" b="1" dirty="0" err="1" smtClean="0">
                <a:solidFill>
                  <a:schemeClr val="bg1"/>
                </a:solidFill>
              </a:rPr>
              <a:t>diserap</a:t>
            </a:r>
            <a:r>
              <a:rPr lang="en-US" b="1" dirty="0" smtClean="0">
                <a:solidFill>
                  <a:schemeClr val="bg1"/>
                </a:solidFill>
              </a:rPr>
              <a:t> </a:t>
            </a:r>
            <a:r>
              <a:rPr lang="en-US" b="1" dirty="0" err="1" smtClean="0">
                <a:solidFill>
                  <a:schemeClr val="bg1"/>
                </a:solidFill>
              </a:rPr>
              <a:t>akar</a:t>
            </a:r>
            <a:r>
              <a:rPr lang="en-US" b="1" dirty="0" smtClean="0">
                <a:solidFill>
                  <a:schemeClr val="bg1"/>
                </a:solidFill>
              </a:rPr>
              <a:t> </a:t>
            </a:r>
            <a:r>
              <a:rPr lang="en-US" b="1" dirty="0" err="1" smtClean="0">
                <a:solidFill>
                  <a:schemeClr val="bg1"/>
                </a:solidFill>
              </a:rPr>
              <a:t>tanaman</a:t>
            </a:r>
            <a:r>
              <a:rPr lang="en-US" b="1" dirty="0" smtClean="0">
                <a:solidFill>
                  <a:schemeClr val="bg1"/>
                </a:solidFill>
              </a:rPr>
              <a:t> </a:t>
            </a:r>
            <a:r>
              <a:rPr lang="en-US" b="1" dirty="0" err="1" smtClean="0">
                <a:solidFill>
                  <a:schemeClr val="bg1"/>
                </a:solidFill>
              </a:rPr>
              <a:t>dalam</a:t>
            </a:r>
            <a:r>
              <a:rPr lang="en-US" b="1" dirty="0" smtClean="0">
                <a:solidFill>
                  <a:schemeClr val="bg1"/>
                </a:solidFill>
              </a:rPr>
              <a:t> </a:t>
            </a:r>
            <a:r>
              <a:rPr lang="en-US" b="1" dirty="0" err="1" smtClean="0">
                <a:solidFill>
                  <a:schemeClr val="bg1"/>
                </a:solidFill>
              </a:rPr>
              <a:t>bentuk</a:t>
            </a:r>
            <a:r>
              <a:rPr lang="en-US" b="1" dirty="0" smtClean="0">
                <a:solidFill>
                  <a:schemeClr val="bg1"/>
                </a:solidFill>
              </a:rPr>
              <a:t> anion </a:t>
            </a:r>
            <a:r>
              <a:rPr lang="en-US" b="1" dirty="0" err="1" smtClean="0">
                <a:solidFill>
                  <a:schemeClr val="bg1"/>
                </a:solidFill>
              </a:rPr>
              <a:t>fosfat</a:t>
            </a:r>
            <a:r>
              <a:rPr lang="en-US" b="1" dirty="0" smtClean="0">
                <a:solidFill>
                  <a:schemeClr val="bg1"/>
                </a:solidFill>
              </a:rPr>
              <a:t>. Ion-ion </a:t>
            </a:r>
            <a:r>
              <a:rPr lang="en-US" b="1" dirty="0" err="1" smtClean="0">
                <a:solidFill>
                  <a:schemeClr val="bg1"/>
                </a:solidFill>
              </a:rPr>
              <a:t>ini</a:t>
            </a:r>
            <a:r>
              <a:rPr lang="en-US" b="1" dirty="0" smtClean="0">
                <a:solidFill>
                  <a:schemeClr val="bg1"/>
                </a:solidFill>
              </a:rPr>
              <a:t> </a:t>
            </a:r>
            <a:r>
              <a:rPr lang="en-US" b="1" dirty="0" err="1" smtClean="0">
                <a:solidFill>
                  <a:schemeClr val="bg1"/>
                </a:solidFill>
              </a:rPr>
              <a:t>disebut</a:t>
            </a:r>
            <a:r>
              <a:rPr lang="en-US" b="1" dirty="0" smtClean="0">
                <a:solidFill>
                  <a:schemeClr val="bg1"/>
                </a:solidFill>
              </a:rPr>
              <a:t> </a:t>
            </a:r>
            <a:r>
              <a:rPr lang="en-US" b="1" dirty="0" err="1" smtClean="0">
                <a:solidFill>
                  <a:schemeClr val="bg1"/>
                </a:solidFill>
              </a:rPr>
              <a:t>dihydrogen</a:t>
            </a:r>
            <a:r>
              <a:rPr lang="en-US" b="1" dirty="0">
                <a:solidFill>
                  <a:schemeClr val="bg1"/>
                </a:solidFill>
              </a:rPr>
              <a:t>-</a:t>
            </a:r>
            <a:r>
              <a:rPr lang="en-US" b="1" dirty="0" smtClean="0">
                <a:solidFill>
                  <a:schemeClr val="bg1"/>
                </a:solidFill>
              </a:rPr>
              <a:t>phosphate (H2PO4-), </a:t>
            </a:r>
            <a:r>
              <a:rPr lang="en-US" b="1" dirty="0" err="1" smtClean="0">
                <a:solidFill>
                  <a:schemeClr val="bg1"/>
                </a:solidFill>
              </a:rPr>
              <a:t>monohydrogen</a:t>
            </a:r>
            <a:r>
              <a:rPr lang="en-US" b="1" dirty="0">
                <a:solidFill>
                  <a:schemeClr val="bg1"/>
                </a:solidFill>
              </a:rPr>
              <a:t>-</a:t>
            </a:r>
            <a:r>
              <a:rPr lang="en-US" b="1" dirty="0" smtClean="0">
                <a:solidFill>
                  <a:schemeClr val="bg1"/>
                </a:solidFill>
              </a:rPr>
              <a:t>phosphate (HPO4=) </a:t>
            </a:r>
            <a:r>
              <a:rPr lang="en-US" b="1" dirty="0" err="1" smtClean="0">
                <a:solidFill>
                  <a:schemeClr val="bg1"/>
                </a:solidFill>
              </a:rPr>
              <a:t>dan</a:t>
            </a:r>
            <a:r>
              <a:rPr lang="en-US" b="1" dirty="0" smtClean="0">
                <a:solidFill>
                  <a:schemeClr val="bg1"/>
                </a:solidFill>
              </a:rPr>
              <a:t> phosphate-ion (PO4≡). </a:t>
            </a:r>
            <a:r>
              <a:rPr lang="en-US" b="1" dirty="0" err="1" smtClean="0">
                <a:solidFill>
                  <a:schemeClr val="bg1"/>
                </a:solidFill>
              </a:rPr>
              <a:t>Bentuk</a:t>
            </a:r>
            <a:r>
              <a:rPr lang="en-US" b="1" dirty="0" smtClean="0">
                <a:solidFill>
                  <a:schemeClr val="bg1"/>
                </a:solidFill>
              </a:rPr>
              <a:t> anion </a:t>
            </a:r>
            <a:r>
              <a:rPr lang="en-US" b="1" dirty="0" err="1" smtClean="0">
                <a:solidFill>
                  <a:schemeClr val="bg1"/>
                </a:solidFill>
              </a:rPr>
              <a:t>fosfat</a:t>
            </a:r>
            <a:r>
              <a:rPr lang="en-US" b="1" dirty="0" smtClean="0">
                <a:solidFill>
                  <a:schemeClr val="bg1"/>
                </a:solidFill>
              </a:rPr>
              <a:t> </a:t>
            </a:r>
            <a:r>
              <a:rPr lang="en-US" b="1" dirty="0" err="1" smtClean="0">
                <a:solidFill>
                  <a:schemeClr val="bg1"/>
                </a:solidFill>
              </a:rPr>
              <a:t>dalam</a:t>
            </a:r>
            <a:r>
              <a:rPr lang="en-US" b="1" dirty="0" smtClean="0">
                <a:solidFill>
                  <a:schemeClr val="bg1"/>
                </a:solidFill>
              </a:rPr>
              <a:t> </a:t>
            </a:r>
            <a:r>
              <a:rPr lang="en-US" b="1" dirty="0" err="1" smtClean="0">
                <a:solidFill>
                  <a:schemeClr val="bg1"/>
                </a:solidFill>
              </a:rPr>
              <a:t>larutan</a:t>
            </a:r>
            <a:r>
              <a:rPr lang="en-US" b="1" dirty="0" smtClean="0">
                <a:solidFill>
                  <a:schemeClr val="bg1"/>
                </a:solidFill>
              </a:rPr>
              <a:t> </a:t>
            </a:r>
            <a:r>
              <a:rPr lang="en-US" b="1" dirty="0" err="1" smtClean="0">
                <a:solidFill>
                  <a:schemeClr val="bg1"/>
                </a:solidFill>
              </a:rPr>
              <a:t>tanah</a:t>
            </a:r>
            <a:r>
              <a:rPr lang="en-US" b="1" dirty="0" smtClean="0">
                <a:solidFill>
                  <a:schemeClr val="bg1"/>
                </a:solidFill>
              </a:rPr>
              <a:t> </a:t>
            </a:r>
            <a:r>
              <a:rPr lang="en-US" b="1" dirty="0" err="1" smtClean="0">
                <a:solidFill>
                  <a:schemeClr val="bg1"/>
                </a:solidFill>
              </a:rPr>
              <a:t>snagat</a:t>
            </a:r>
            <a:r>
              <a:rPr lang="en-US" b="1" dirty="0" smtClean="0">
                <a:solidFill>
                  <a:schemeClr val="bg1"/>
                </a:solidFill>
              </a:rPr>
              <a:t> </a:t>
            </a:r>
            <a:r>
              <a:rPr lang="en-US" b="1" dirty="0" err="1" smtClean="0">
                <a:solidFill>
                  <a:schemeClr val="bg1"/>
                </a:solidFill>
              </a:rPr>
              <a:t>ditentukan</a:t>
            </a:r>
            <a:r>
              <a:rPr lang="en-US" b="1" dirty="0" smtClean="0">
                <a:solidFill>
                  <a:schemeClr val="bg1"/>
                </a:solidFill>
              </a:rPr>
              <a:t> </a:t>
            </a:r>
            <a:r>
              <a:rPr lang="en-US" b="1" dirty="0" err="1" smtClean="0">
                <a:solidFill>
                  <a:schemeClr val="bg1"/>
                </a:solidFill>
              </a:rPr>
              <a:t>oleh</a:t>
            </a:r>
            <a:r>
              <a:rPr lang="en-US" b="1" dirty="0" smtClean="0">
                <a:solidFill>
                  <a:schemeClr val="bg1"/>
                </a:solidFill>
              </a:rPr>
              <a:t> pH </a:t>
            </a:r>
            <a:r>
              <a:rPr lang="en-US" b="1" dirty="0" err="1" smtClean="0">
                <a:solidFill>
                  <a:schemeClr val="bg1"/>
                </a:solidFill>
              </a:rPr>
              <a:t>tanah</a:t>
            </a:r>
            <a:r>
              <a:rPr lang="en-US" b="1" dirty="0" smtClean="0">
                <a:solidFill>
                  <a:schemeClr val="bg1"/>
                </a:solidFill>
              </a:rPr>
              <a:t>. </a:t>
            </a:r>
          </a:p>
          <a:p>
            <a:pPr algn="ctr"/>
            <a:endParaRPr lang="en-US" b="1" dirty="0" smtClean="0">
              <a:solidFill>
                <a:schemeClr val="bg1"/>
              </a:solidFill>
            </a:endParaRPr>
          </a:p>
          <a:p>
            <a:pPr algn="ctr"/>
            <a:r>
              <a:rPr lang="en-US" b="1" dirty="0" smtClean="0">
                <a:solidFill>
                  <a:schemeClr val="bg1"/>
                </a:solidFill>
              </a:rPr>
              <a:t>Benton Jones (1991): P </a:t>
            </a:r>
            <a:r>
              <a:rPr lang="en-US" b="1" dirty="0" err="1" smtClean="0">
                <a:solidFill>
                  <a:schemeClr val="bg1"/>
                </a:solidFill>
              </a:rPr>
              <a:t>dalam</a:t>
            </a:r>
            <a:r>
              <a:rPr lang="en-US" b="1" dirty="0" smtClean="0">
                <a:solidFill>
                  <a:schemeClr val="bg1"/>
                </a:solidFill>
              </a:rPr>
              <a:t> </a:t>
            </a:r>
            <a:r>
              <a:rPr lang="en-US" b="1" dirty="0" err="1" smtClean="0">
                <a:solidFill>
                  <a:schemeClr val="bg1"/>
                </a:solidFill>
              </a:rPr>
              <a:t>tanah</a:t>
            </a:r>
            <a:r>
              <a:rPr lang="en-US" b="1" dirty="0" smtClean="0">
                <a:solidFill>
                  <a:schemeClr val="bg1"/>
                </a:solidFill>
              </a:rPr>
              <a:t> </a:t>
            </a:r>
            <a:r>
              <a:rPr lang="en-US" b="1" dirty="0" err="1" smtClean="0">
                <a:solidFill>
                  <a:schemeClr val="bg1"/>
                </a:solidFill>
              </a:rPr>
              <a:t>juga</a:t>
            </a:r>
            <a:r>
              <a:rPr lang="en-US" b="1" dirty="0" smtClean="0">
                <a:solidFill>
                  <a:schemeClr val="bg1"/>
                </a:solidFill>
              </a:rPr>
              <a:t> </a:t>
            </a:r>
            <a:r>
              <a:rPr lang="en-US" b="1" dirty="0" err="1" smtClean="0">
                <a:solidFill>
                  <a:schemeClr val="bg1"/>
                </a:solidFill>
              </a:rPr>
              <a:t>berupa</a:t>
            </a:r>
            <a:r>
              <a:rPr lang="en-US" b="1" dirty="0" smtClean="0">
                <a:solidFill>
                  <a:schemeClr val="bg1"/>
                </a:solidFill>
              </a:rPr>
              <a:t> P-</a:t>
            </a:r>
            <a:r>
              <a:rPr lang="en-US" b="1" dirty="0" err="1" smtClean="0">
                <a:solidFill>
                  <a:schemeClr val="bg1"/>
                </a:solidFill>
              </a:rPr>
              <a:t>organik</a:t>
            </a:r>
            <a:r>
              <a:rPr lang="en-US" b="1" dirty="0" smtClean="0">
                <a:solidFill>
                  <a:schemeClr val="bg1"/>
                </a:solidFill>
              </a:rPr>
              <a:t>. </a:t>
            </a:r>
          </a:p>
          <a:p>
            <a:pPr algn="ctr"/>
            <a:endParaRPr lang="en-US" b="1" dirty="0">
              <a:solidFill>
                <a:schemeClr val="bg1"/>
              </a:solidFill>
            </a:endParaRPr>
          </a:p>
          <a:p>
            <a:pPr algn="ctr"/>
            <a:r>
              <a:rPr lang="en-US" b="1" dirty="0" err="1" smtClean="0">
                <a:solidFill>
                  <a:schemeClr val="bg1"/>
                </a:solidFill>
              </a:rPr>
              <a:t>Dihydrogen</a:t>
            </a:r>
            <a:r>
              <a:rPr lang="en-US" b="1" dirty="0">
                <a:solidFill>
                  <a:schemeClr val="bg1"/>
                </a:solidFill>
              </a:rPr>
              <a:t>-</a:t>
            </a:r>
            <a:r>
              <a:rPr lang="en-US" b="1" dirty="0" smtClean="0">
                <a:solidFill>
                  <a:schemeClr val="bg1"/>
                </a:solidFill>
              </a:rPr>
              <a:t>phosphate and </a:t>
            </a:r>
            <a:r>
              <a:rPr lang="en-US" b="1" dirty="0" err="1" smtClean="0">
                <a:solidFill>
                  <a:schemeClr val="bg1"/>
                </a:solidFill>
              </a:rPr>
              <a:t>monohydrogen</a:t>
            </a:r>
            <a:r>
              <a:rPr lang="en-US" b="1" dirty="0" smtClean="0">
                <a:solidFill>
                  <a:schemeClr val="bg1"/>
                </a:solidFill>
              </a:rPr>
              <a:t>-phosphate, </a:t>
            </a:r>
            <a:r>
              <a:rPr lang="en-US" b="1" dirty="0" err="1" smtClean="0">
                <a:solidFill>
                  <a:schemeClr val="bg1"/>
                </a:solidFill>
              </a:rPr>
              <a:t>keberadaannya</a:t>
            </a:r>
            <a:r>
              <a:rPr lang="en-US" b="1" dirty="0" smtClean="0">
                <a:solidFill>
                  <a:schemeClr val="bg1"/>
                </a:solidFill>
              </a:rPr>
              <a:t> </a:t>
            </a:r>
            <a:r>
              <a:rPr lang="en-US" b="1" dirty="0" err="1" smtClean="0">
                <a:solidFill>
                  <a:schemeClr val="bg1"/>
                </a:solidFill>
              </a:rPr>
              <a:t>dalam</a:t>
            </a:r>
            <a:r>
              <a:rPr lang="en-US" b="1" dirty="0" smtClean="0">
                <a:solidFill>
                  <a:schemeClr val="bg1"/>
                </a:solidFill>
              </a:rPr>
              <a:t> </a:t>
            </a:r>
            <a:r>
              <a:rPr lang="en-US" b="1" dirty="0" err="1" smtClean="0">
                <a:solidFill>
                  <a:schemeClr val="bg1"/>
                </a:solidFill>
              </a:rPr>
              <a:t>larutan</a:t>
            </a:r>
            <a:r>
              <a:rPr lang="en-US" b="1" dirty="0" smtClean="0">
                <a:solidFill>
                  <a:schemeClr val="bg1"/>
                </a:solidFill>
              </a:rPr>
              <a:t> </a:t>
            </a:r>
            <a:r>
              <a:rPr lang="en-US" b="1" dirty="0" err="1" smtClean="0">
                <a:solidFill>
                  <a:schemeClr val="bg1"/>
                </a:solidFill>
              </a:rPr>
              <a:t>tanag</a:t>
            </a:r>
            <a:r>
              <a:rPr lang="en-US" b="1" dirty="0" smtClean="0">
                <a:solidFill>
                  <a:schemeClr val="bg1"/>
                </a:solidFill>
              </a:rPr>
              <a:t> </a:t>
            </a:r>
            <a:r>
              <a:rPr lang="en-US" b="1" dirty="0" err="1" smtClean="0">
                <a:solidFill>
                  <a:schemeClr val="bg1"/>
                </a:solidFill>
              </a:rPr>
              <a:t>ditentukan</a:t>
            </a:r>
            <a:r>
              <a:rPr lang="en-US" b="1" dirty="0" smtClean="0">
                <a:solidFill>
                  <a:schemeClr val="bg1"/>
                </a:solidFill>
              </a:rPr>
              <a:t> </a:t>
            </a:r>
            <a:r>
              <a:rPr lang="en-US" b="1" dirty="0" err="1" smtClean="0">
                <a:solidFill>
                  <a:schemeClr val="bg1"/>
                </a:solidFill>
              </a:rPr>
              <a:t>oleh</a:t>
            </a:r>
            <a:r>
              <a:rPr lang="en-US" b="1" dirty="0" smtClean="0">
                <a:solidFill>
                  <a:schemeClr val="bg1"/>
                </a:solidFill>
              </a:rPr>
              <a:t> pH </a:t>
            </a:r>
            <a:r>
              <a:rPr lang="en-US" b="1" dirty="0" err="1" smtClean="0">
                <a:solidFill>
                  <a:schemeClr val="bg1"/>
                </a:solidFill>
              </a:rPr>
              <a:t>tanah</a:t>
            </a:r>
            <a:r>
              <a:rPr lang="en-US" b="1" dirty="0" smtClean="0">
                <a:solidFill>
                  <a:schemeClr val="bg1"/>
                </a:solidFill>
              </a:rPr>
              <a:t>. </a:t>
            </a:r>
          </a:p>
          <a:p>
            <a:pPr algn="ctr"/>
            <a:r>
              <a:rPr lang="en-US" b="1" dirty="0" smtClean="0">
                <a:solidFill>
                  <a:srgbClr val="FFFF00"/>
                </a:solidFill>
              </a:rPr>
              <a:t>Phosphorus is released into the soil solution with the decomposition of crop and animal residues. </a:t>
            </a:r>
          </a:p>
          <a:p>
            <a:pPr algn="ctr"/>
            <a:endParaRPr lang="en-US" b="1" dirty="0">
              <a:solidFill>
                <a:schemeClr val="bg1"/>
              </a:solidFill>
            </a:endParaRPr>
          </a:p>
        </p:txBody>
      </p:sp>
      <p:sp>
        <p:nvSpPr>
          <p:cNvPr id="5" name="TextBox 4"/>
          <p:cNvSpPr txBox="1"/>
          <p:nvPr/>
        </p:nvSpPr>
        <p:spPr>
          <a:xfrm>
            <a:off x="0" y="65502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smtClean="0">
                <a:solidFill>
                  <a:schemeClr val="bg1"/>
                </a:solidFill>
              </a:rPr>
              <a:t>Al-</a:t>
            </a:r>
            <a:r>
              <a:rPr lang="en-US" b="1" dirty="0" err="1" smtClean="0">
                <a:solidFill>
                  <a:schemeClr val="bg1"/>
                </a:solidFill>
              </a:rPr>
              <a:t>tukar</a:t>
            </a:r>
            <a:endParaRPr lang="en-US" b="1" dirty="0" smtClean="0">
              <a:solidFill>
                <a:schemeClr val="bg1"/>
              </a:solidFill>
            </a:endParaRPr>
          </a:p>
        </p:txBody>
      </p:sp>
      <p:sp>
        <p:nvSpPr>
          <p:cNvPr id="4" name="TextBox 3"/>
          <p:cNvSpPr txBox="1"/>
          <p:nvPr/>
        </p:nvSpPr>
        <p:spPr>
          <a:xfrm>
            <a:off x="0" y="838200"/>
            <a:ext cx="9144000" cy="6124754"/>
          </a:xfrm>
          <a:prstGeom prst="rect">
            <a:avLst/>
          </a:prstGeom>
          <a:noFill/>
          <a:ln>
            <a:solidFill>
              <a:schemeClr val="accent1"/>
            </a:solidFill>
          </a:ln>
        </p:spPr>
        <p:txBody>
          <a:bodyPr wrap="square" rtlCol="0">
            <a:spAutoFit/>
          </a:bodyPr>
          <a:lstStyle/>
          <a:p>
            <a:pPr algn="ctr"/>
            <a:endParaRPr lang="en-US" sz="2800" b="1" dirty="0" smtClean="0"/>
          </a:p>
          <a:p>
            <a:pPr algn="ctr"/>
            <a:r>
              <a:rPr lang="en-US" sz="2800" b="1" dirty="0" err="1" smtClean="0"/>
              <a:t>Kandungan</a:t>
            </a:r>
            <a:r>
              <a:rPr lang="en-US" sz="2800" b="1" dirty="0" smtClean="0"/>
              <a:t> Al-</a:t>
            </a:r>
            <a:r>
              <a:rPr lang="en-US" sz="2800" b="1" dirty="0" err="1" smtClean="0"/>
              <a:t>tukar</a:t>
            </a:r>
            <a:r>
              <a:rPr lang="en-US" sz="2800" b="1" dirty="0" smtClean="0"/>
              <a:t> </a:t>
            </a:r>
            <a:r>
              <a:rPr lang="en-US" sz="2800" b="1" dirty="0" err="1" smtClean="0"/>
              <a:t>dalam</a:t>
            </a:r>
            <a:r>
              <a:rPr lang="en-US" sz="2800" b="1" dirty="0" smtClean="0"/>
              <a:t> </a:t>
            </a:r>
            <a:r>
              <a:rPr lang="en-US" sz="2800" b="1" dirty="0" err="1" smtClean="0"/>
              <a:t>tanah</a:t>
            </a:r>
            <a:r>
              <a:rPr lang="en-US" sz="2800" b="1" dirty="0" smtClean="0"/>
              <a:t> </a:t>
            </a:r>
            <a:r>
              <a:rPr lang="en-US" sz="2800" b="1" dirty="0" err="1" smtClean="0"/>
              <a:t>menjadi</a:t>
            </a:r>
            <a:r>
              <a:rPr lang="en-US" sz="2800" b="1" dirty="0" smtClean="0"/>
              <a:t> </a:t>
            </a:r>
            <a:r>
              <a:rPr lang="en-US" sz="2800" b="1" dirty="0" err="1" smtClean="0"/>
              <a:t>dasar</a:t>
            </a:r>
            <a:r>
              <a:rPr lang="en-US" sz="2800" b="1" dirty="0" smtClean="0"/>
              <a:t> </a:t>
            </a:r>
            <a:r>
              <a:rPr lang="en-US" sz="2800" b="1" dirty="0" err="1" smtClean="0"/>
              <a:t>perhitungan</a:t>
            </a:r>
            <a:r>
              <a:rPr lang="en-US" sz="2800" b="1" dirty="0" smtClean="0"/>
              <a:t> </a:t>
            </a:r>
            <a:r>
              <a:rPr lang="en-US" sz="2800" b="1" dirty="0" err="1" smtClean="0"/>
              <a:t>kebutuhan</a:t>
            </a:r>
            <a:r>
              <a:rPr lang="en-US" sz="2800" b="1" dirty="0" smtClean="0"/>
              <a:t> </a:t>
            </a:r>
            <a:r>
              <a:rPr lang="en-US" sz="2800" b="1" dirty="0" err="1" smtClean="0"/>
              <a:t>kapur</a:t>
            </a:r>
            <a:r>
              <a:rPr lang="en-US" sz="2800" b="1" dirty="0" smtClean="0"/>
              <a:t>. </a:t>
            </a:r>
          </a:p>
          <a:p>
            <a:pPr algn="ctr"/>
            <a:endParaRPr lang="en-US" sz="2800" b="1" dirty="0" smtClean="0"/>
          </a:p>
          <a:p>
            <a:pPr algn="ctr"/>
            <a:r>
              <a:rPr lang="en-US" sz="2800" b="1" dirty="0" smtClean="0">
                <a:solidFill>
                  <a:srgbClr val="FF0000"/>
                </a:solidFill>
              </a:rPr>
              <a:t>The difference between the total exchangeable aluminum will give the amount of exchangeable hydrogen (Lambert, 1995-96). </a:t>
            </a:r>
          </a:p>
          <a:p>
            <a:pPr algn="ctr"/>
            <a:endParaRPr lang="en-US" sz="2800" b="1" dirty="0" smtClean="0"/>
          </a:p>
          <a:p>
            <a:pPr algn="ctr"/>
            <a:r>
              <a:rPr lang="en-US" sz="2800" b="1" dirty="0" smtClean="0"/>
              <a:t>Consequently, acidity in soil stimulates the development of additional acidity through aluminum hydrolysis, and aluminum hydrolysis becomes a very important source of hydrogen ions (H+) when soils become acid (</a:t>
            </a:r>
            <a:r>
              <a:rPr lang="en-US" sz="2800" b="1" dirty="0" err="1" smtClean="0"/>
              <a:t>Foth</a:t>
            </a:r>
            <a:r>
              <a:rPr lang="en-US" sz="2800" b="1" dirty="0" smtClean="0"/>
              <a:t>, 1990).</a:t>
            </a:r>
          </a:p>
          <a:p>
            <a:pPr algn="ctr"/>
            <a:endParaRPr lang="en-US" sz="2800" b="1" dirty="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smtClean="0">
                <a:solidFill>
                  <a:schemeClr val="bg1"/>
                </a:solidFill>
              </a:rPr>
              <a:t>Al-</a:t>
            </a:r>
            <a:r>
              <a:rPr lang="en-US" b="1" dirty="0" err="1" smtClean="0">
                <a:solidFill>
                  <a:schemeClr val="bg1"/>
                </a:solidFill>
              </a:rPr>
              <a:t>tukar</a:t>
            </a:r>
            <a:endParaRPr lang="en-US" b="1" dirty="0" smtClean="0">
              <a:solidFill>
                <a:schemeClr val="bg1"/>
              </a:solidFill>
            </a:endParaRPr>
          </a:p>
        </p:txBody>
      </p:sp>
      <p:sp>
        <p:nvSpPr>
          <p:cNvPr id="4" name="TextBox 3"/>
          <p:cNvSpPr txBox="1"/>
          <p:nvPr/>
        </p:nvSpPr>
        <p:spPr>
          <a:xfrm>
            <a:off x="0" y="838200"/>
            <a:ext cx="9144000" cy="5078313"/>
          </a:xfrm>
          <a:prstGeom prst="rect">
            <a:avLst/>
          </a:prstGeom>
          <a:noFill/>
          <a:ln>
            <a:solidFill>
              <a:schemeClr val="accent1"/>
            </a:solidFill>
          </a:ln>
        </p:spPr>
        <p:txBody>
          <a:bodyPr wrap="square" rtlCol="0">
            <a:spAutoFit/>
          </a:bodyPr>
          <a:lstStyle/>
          <a:p>
            <a:pPr algn="ctr"/>
            <a:r>
              <a:rPr lang="en-US" b="1" dirty="0" smtClean="0"/>
              <a:t>Sys (1979) </a:t>
            </a:r>
            <a:r>
              <a:rPr lang="en-US" b="1" dirty="0" err="1" smtClean="0"/>
              <a:t>dan</a:t>
            </a:r>
            <a:r>
              <a:rPr lang="en-US" b="1" dirty="0" smtClean="0"/>
              <a:t> </a:t>
            </a:r>
            <a:r>
              <a:rPr lang="en-US" b="1" dirty="0" err="1" smtClean="0"/>
              <a:t>Ranst</a:t>
            </a:r>
            <a:r>
              <a:rPr lang="en-US" b="1" dirty="0" smtClean="0"/>
              <a:t> Van (1993), </a:t>
            </a:r>
            <a:r>
              <a:rPr lang="en-US" b="1" dirty="0" err="1" smtClean="0"/>
              <a:t>efek</a:t>
            </a:r>
            <a:r>
              <a:rPr lang="en-US" b="1" dirty="0" smtClean="0"/>
              <a:t> Al-</a:t>
            </a:r>
            <a:r>
              <a:rPr lang="en-US" b="1" dirty="0" err="1" smtClean="0"/>
              <a:t>tukar</a:t>
            </a:r>
            <a:r>
              <a:rPr lang="en-US" b="1" dirty="0" smtClean="0"/>
              <a:t> </a:t>
            </a:r>
            <a:r>
              <a:rPr lang="en-US" b="1" dirty="0" err="1" smtClean="0"/>
              <a:t>adalah</a:t>
            </a:r>
            <a:r>
              <a:rPr lang="en-US" b="1" dirty="0" smtClean="0"/>
              <a:t> :  </a:t>
            </a:r>
          </a:p>
          <a:p>
            <a:pPr marL="457200" indent="-457200">
              <a:buFont typeface="+mj-lt"/>
              <a:buAutoNum type="arabicPeriod"/>
            </a:pPr>
            <a:endParaRPr lang="en-US" sz="2000" b="1" dirty="0" smtClean="0"/>
          </a:p>
          <a:p>
            <a:pPr marL="457200" indent="-457200">
              <a:buFont typeface="+mj-lt"/>
              <a:buAutoNum type="arabicPeriod"/>
            </a:pPr>
            <a:r>
              <a:rPr lang="en-US" sz="2000" b="1" dirty="0" smtClean="0"/>
              <a:t>Al-</a:t>
            </a:r>
            <a:r>
              <a:rPr lang="en-US" sz="2000" b="1" dirty="0" err="1" smtClean="0"/>
              <a:t>tukar</a:t>
            </a:r>
            <a:r>
              <a:rPr lang="en-US" sz="2000" b="1" dirty="0" smtClean="0"/>
              <a:t> </a:t>
            </a:r>
            <a:r>
              <a:rPr lang="en-US" sz="2000" b="1" dirty="0" err="1" smtClean="0"/>
              <a:t>mempengaruhi</a:t>
            </a:r>
            <a:r>
              <a:rPr lang="en-US" sz="2000" b="1" dirty="0" smtClean="0"/>
              <a:t> </a:t>
            </a:r>
            <a:r>
              <a:rPr lang="en-US" sz="2000" b="1" dirty="0" err="1" smtClean="0"/>
              <a:t>aktivitas</a:t>
            </a:r>
            <a:r>
              <a:rPr lang="en-US" sz="2000" b="1" dirty="0" smtClean="0"/>
              <a:t> </a:t>
            </a:r>
            <a:r>
              <a:rPr lang="en-US" sz="2000" b="1" dirty="0" err="1" smtClean="0"/>
              <a:t>mikroba</a:t>
            </a:r>
            <a:r>
              <a:rPr lang="en-US" sz="2000" b="1" dirty="0" smtClean="0"/>
              <a:t> </a:t>
            </a:r>
            <a:r>
              <a:rPr lang="en-US" sz="2000" b="1" dirty="0" err="1" smtClean="0"/>
              <a:t>tanah</a:t>
            </a:r>
            <a:r>
              <a:rPr lang="en-US" sz="2000" b="1" dirty="0" smtClean="0">
                <a:solidFill>
                  <a:srgbClr val="FF0000"/>
                </a:solidFill>
              </a:rPr>
              <a:t>; in the first place </a:t>
            </a:r>
            <a:r>
              <a:rPr lang="en-US" sz="2000" b="1" dirty="0" err="1" smtClean="0">
                <a:solidFill>
                  <a:srgbClr val="FF0000"/>
                </a:solidFill>
              </a:rPr>
              <a:t>rhizobium</a:t>
            </a:r>
            <a:r>
              <a:rPr lang="en-US" sz="2000" b="1" dirty="0" smtClean="0">
                <a:solidFill>
                  <a:srgbClr val="FF0000"/>
                </a:solidFill>
              </a:rPr>
              <a:t> is affected. Normally if exchangeable aluminum represents 30% or more of the exchangeable basis action, no more development of </a:t>
            </a:r>
            <a:r>
              <a:rPr lang="en-US" sz="2000" b="1" dirty="0" err="1" smtClean="0">
                <a:solidFill>
                  <a:srgbClr val="FF0000"/>
                </a:solidFill>
              </a:rPr>
              <a:t>rhizobium</a:t>
            </a:r>
            <a:r>
              <a:rPr lang="en-US" sz="2000" b="1" dirty="0" smtClean="0">
                <a:solidFill>
                  <a:srgbClr val="FF0000"/>
                </a:solidFill>
              </a:rPr>
              <a:t> occurs; also development of fungi may be affected. Therefore, decomposition or organic matter stops in acid tropical soils with high aluminum content; </a:t>
            </a:r>
          </a:p>
          <a:p>
            <a:pPr marL="457200" indent="-457200">
              <a:buFont typeface="+mj-lt"/>
              <a:buAutoNum type="arabicPeriod"/>
            </a:pPr>
            <a:r>
              <a:rPr lang="en-US" sz="2000" b="1" dirty="0" smtClean="0"/>
              <a:t>Al </a:t>
            </a:r>
            <a:r>
              <a:rPr lang="en-US" sz="2000" b="1" dirty="0" err="1" smtClean="0"/>
              <a:t>juga</a:t>
            </a:r>
            <a:r>
              <a:rPr lang="en-US" sz="2000" b="1" dirty="0" smtClean="0"/>
              <a:t> </a:t>
            </a:r>
            <a:r>
              <a:rPr lang="en-US" sz="2000" b="1" dirty="0" err="1" smtClean="0"/>
              <a:t>mempengaruhi</a:t>
            </a:r>
            <a:r>
              <a:rPr lang="en-US" sz="2000" b="1" dirty="0" smtClean="0"/>
              <a:t> </a:t>
            </a:r>
            <a:r>
              <a:rPr lang="en-US" sz="2000" b="1" dirty="0" err="1" smtClean="0"/>
              <a:t>fisiologi</a:t>
            </a:r>
            <a:r>
              <a:rPr lang="en-US" sz="2000" b="1" dirty="0" smtClean="0"/>
              <a:t> </a:t>
            </a:r>
            <a:r>
              <a:rPr lang="en-US" sz="2000" b="1" dirty="0" err="1" smtClean="0"/>
              <a:t>tanaman</a:t>
            </a:r>
            <a:r>
              <a:rPr lang="en-US" sz="2000" b="1" dirty="0" smtClean="0"/>
              <a:t>. As all mineral elements, aluminum is indispensable for plant growth; in weak concentration it has a beneficial effects;</a:t>
            </a:r>
          </a:p>
          <a:p>
            <a:pPr marL="457200" indent="-457200">
              <a:buFont typeface="+mj-lt"/>
              <a:buAutoNum type="arabicPeriod"/>
            </a:pPr>
            <a:r>
              <a:rPr lang="en-US" sz="2000" b="1" dirty="0" err="1" smtClean="0"/>
              <a:t>Tingginya</a:t>
            </a:r>
            <a:r>
              <a:rPr lang="en-US" sz="2000" b="1" dirty="0" smtClean="0"/>
              <a:t> Al-</a:t>
            </a:r>
            <a:r>
              <a:rPr lang="en-US" sz="2000" b="1" dirty="0" err="1" smtClean="0"/>
              <a:t>larut</a:t>
            </a:r>
            <a:r>
              <a:rPr lang="en-US" sz="2000" b="1" dirty="0" smtClean="0"/>
              <a:t> </a:t>
            </a:r>
            <a:r>
              <a:rPr lang="en-US" sz="2000" b="1" dirty="0" err="1" smtClean="0"/>
              <a:t>dalam</a:t>
            </a:r>
            <a:r>
              <a:rPr lang="en-US" sz="2000" b="1" dirty="0" smtClean="0"/>
              <a:t> </a:t>
            </a:r>
            <a:r>
              <a:rPr lang="en-US" sz="2000" b="1" dirty="0" err="1" smtClean="0"/>
              <a:t>larutan</a:t>
            </a:r>
            <a:r>
              <a:rPr lang="en-US" sz="2000" b="1" dirty="0" smtClean="0"/>
              <a:t> </a:t>
            </a:r>
            <a:r>
              <a:rPr lang="en-US" sz="2000" b="1" dirty="0" err="1" smtClean="0"/>
              <a:t>tanah</a:t>
            </a:r>
            <a:r>
              <a:rPr lang="en-US" sz="2000" b="1" dirty="0" smtClean="0"/>
              <a:t> </a:t>
            </a:r>
            <a:r>
              <a:rPr lang="en-US" sz="2000" b="1" dirty="0" err="1" smtClean="0"/>
              <a:t>dapat</a:t>
            </a:r>
            <a:r>
              <a:rPr lang="en-US" sz="2000" b="1" dirty="0" smtClean="0"/>
              <a:t> </a:t>
            </a:r>
            <a:r>
              <a:rPr lang="en-US" sz="2000" b="1" dirty="0" err="1" smtClean="0"/>
              <a:t>bersifat</a:t>
            </a:r>
            <a:r>
              <a:rPr lang="en-US" sz="2000" b="1" dirty="0" smtClean="0"/>
              <a:t> </a:t>
            </a:r>
            <a:r>
              <a:rPr lang="en-US" sz="2000" b="1" dirty="0" err="1" smtClean="0"/>
              <a:t>racun</a:t>
            </a:r>
            <a:r>
              <a:rPr lang="en-US" sz="2000" b="1" dirty="0" smtClean="0"/>
              <a:t>. Aluminum, being relatively immobile in the plant, could stop all division of the terminal root </a:t>
            </a:r>
            <a:r>
              <a:rPr lang="en-US" sz="2000" b="1" dirty="0" err="1" smtClean="0"/>
              <a:t>meristem</a:t>
            </a:r>
            <a:r>
              <a:rPr lang="en-US" sz="2000" b="1" dirty="0" smtClean="0"/>
              <a:t> and the </a:t>
            </a:r>
            <a:r>
              <a:rPr lang="en-US" sz="2000" b="1" dirty="0" err="1" smtClean="0"/>
              <a:t>acrial</a:t>
            </a:r>
            <a:r>
              <a:rPr lang="en-US" sz="2000" b="1" dirty="0" smtClean="0"/>
              <a:t> grown buds. Aluminum precipitates phosphorus as aluminum phosphate in the root cells preventing phosphorus transportation in the plants. </a:t>
            </a:r>
            <a:endParaRPr lang="en-US" sz="2000" b="1" dirty="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smtClean="0">
                <a:solidFill>
                  <a:schemeClr val="bg1"/>
                </a:solidFill>
              </a:rPr>
              <a:t>Pengelolaan Kesuburan Tanah :</a:t>
            </a:r>
          </a:p>
        </p:txBody>
      </p:sp>
      <p:sp>
        <p:nvSpPr>
          <p:cNvPr id="3075" name="Content Placeholder 2"/>
          <p:cNvSpPr>
            <a:spLocks noGrp="1"/>
          </p:cNvSpPr>
          <p:nvPr>
            <p:ph idx="1"/>
          </p:nvPr>
        </p:nvSpPr>
        <p:spPr>
          <a:xfrm>
            <a:off x="457200" y="1143000"/>
            <a:ext cx="8153400" cy="5486400"/>
          </a:xfrm>
          <a:solidFill>
            <a:schemeClr val="tx1"/>
          </a:solidFill>
        </p:spPr>
        <p:txBody>
          <a:bodyPr/>
          <a:lstStyle/>
          <a:p>
            <a:pPr marL="514350" indent="-514350" eaLnBrk="1" hangingPunct="1">
              <a:buFont typeface="Calibri" pitchFamily="34" charset="0"/>
              <a:buAutoNum type="arabicPeriod"/>
            </a:pPr>
            <a:endParaRPr lang="en-US" b="1" smtClean="0">
              <a:solidFill>
                <a:schemeClr val="bg1"/>
              </a:solidFill>
            </a:endParaRPr>
          </a:p>
          <a:p>
            <a:pPr marL="514350" indent="-514350" eaLnBrk="1" hangingPunct="1">
              <a:buFont typeface="Calibri" pitchFamily="34" charset="0"/>
              <a:buAutoNum type="arabicPeriod"/>
            </a:pPr>
            <a:r>
              <a:rPr lang="en-US" b="1" smtClean="0">
                <a:solidFill>
                  <a:schemeClr val="bg1"/>
                </a:solidFill>
              </a:rPr>
              <a:t>Unsur hara esensial, jumlah dan ketersediaan</a:t>
            </a:r>
          </a:p>
          <a:p>
            <a:pPr marL="514350" indent="-514350" eaLnBrk="1" hangingPunct="1">
              <a:buFont typeface="Calibri" pitchFamily="34" charset="0"/>
              <a:buAutoNum type="arabicPeriod"/>
            </a:pPr>
            <a:r>
              <a:rPr lang="en-US" b="1" smtClean="0">
                <a:solidFill>
                  <a:schemeClr val="bg1"/>
                </a:solidFill>
              </a:rPr>
              <a:t>Reaksi kimia dalam tanah : pH</a:t>
            </a:r>
          </a:p>
          <a:p>
            <a:pPr marL="514350" indent="-514350" eaLnBrk="1" hangingPunct="1">
              <a:buFont typeface="Calibri" pitchFamily="34" charset="0"/>
              <a:buAutoNum type="arabicPeriod"/>
            </a:pPr>
            <a:r>
              <a:rPr lang="en-US" b="1" smtClean="0">
                <a:solidFill>
                  <a:schemeClr val="bg1"/>
                </a:solidFill>
              </a:rPr>
              <a:t>Mekanisme kehilangan unsur hara : air</a:t>
            </a:r>
          </a:p>
          <a:p>
            <a:pPr marL="514350" indent="-514350" eaLnBrk="1" hangingPunct="1">
              <a:buFont typeface="Calibri" pitchFamily="34" charset="0"/>
              <a:buAutoNum type="arabicPeriod"/>
            </a:pPr>
            <a:r>
              <a:rPr lang="en-US" b="1" smtClean="0">
                <a:solidFill>
                  <a:schemeClr val="bg1"/>
                </a:solidFill>
              </a:rPr>
              <a:t>Proses yang mengakibatkan ketidaktersediaan bagi tanaman : KTK , KB, pH, lainnya</a:t>
            </a:r>
          </a:p>
          <a:p>
            <a:pPr marL="514350" indent="-514350" eaLnBrk="1" hangingPunct="1">
              <a:buFont typeface="Calibri" pitchFamily="34" charset="0"/>
              <a:buAutoNum type="arabicPeriod"/>
            </a:pPr>
            <a:r>
              <a:rPr lang="en-US" b="1" smtClean="0">
                <a:solidFill>
                  <a:schemeClr val="bg1"/>
                </a:solidFill>
              </a:rPr>
              <a:t>Bagaimana penambahan ke dalam tanah : sumber</a:t>
            </a:r>
          </a:p>
          <a:p>
            <a:pPr marL="514350" indent="-514350" eaLnBrk="1" hangingPunct="1">
              <a:buFont typeface="Calibri" pitchFamily="34" charset="0"/>
              <a:buAutoNum type="arabicPeriod"/>
            </a:pPr>
            <a:endParaRPr lang="en-US" b="1" smtClean="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sz="3600" b="1" dirty="0" err="1" smtClean="0">
                <a:solidFill>
                  <a:schemeClr val="bg1"/>
                </a:solidFill>
              </a:rPr>
              <a:t>Faktor</a:t>
            </a:r>
            <a:r>
              <a:rPr lang="en-US" sz="3600" b="1" dirty="0" smtClean="0">
                <a:solidFill>
                  <a:schemeClr val="bg1"/>
                </a:solidFill>
              </a:rPr>
              <a:t> </a:t>
            </a:r>
            <a:r>
              <a:rPr lang="en-US" sz="3600" b="1" dirty="0" err="1" smtClean="0">
                <a:solidFill>
                  <a:schemeClr val="bg1"/>
                </a:solidFill>
              </a:rPr>
              <a:t>Kesuburan</a:t>
            </a:r>
            <a:r>
              <a:rPr lang="en-US" sz="3600" b="1" dirty="0" smtClean="0">
                <a:solidFill>
                  <a:schemeClr val="bg1"/>
                </a:solidFill>
              </a:rPr>
              <a:t> Tanah</a:t>
            </a: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http://www.organicagriculture.co/soil-fertility-management.php </a:t>
            </a:r>
            <a:endParaRPr lang="en-US" sz="1400" b="1" dirty="0"/>
          </a:p>
        </p:txBody>
      </p:sp>
      <p:pic>
        <p:nvPicPr>
          <p:cNvPr id="114689" name="Picture 1" descr="http://www.organicagriculture.co/resources/factore-%20soil%20fertility.png"/>
          <p:cNvPicPr>
            <a:picLocks noChangeAspect="1" noChangeArrowheads="1"/>
          </p:cNvPicPr>
          <p:nvPr/>
        </p:nvPicPr>
        <p:blipFill>
          <a:blip r:embed="rId3"/>
          <a:srcRect/>
          <a:stretch>
            <a:fillRect/>
          </a:stretch>
        </p:blipFill>
        <p:spPr bwMode="auto">
          <a:xfrm>
            <a:off x="228600" y="990600"/>
            <a:ext cx="8686800" cy="5334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err="1" smtClean="0">
                <a:solidFill>
                  <a:schemeClr val="bg1"/>
                </a:solidFill>
              </a:rPr>
              <a:t>Sifat</a:t>
            </a:r>
            <a:r>
              <a:rPr lang="en-US" b="1" dirty="0" smtClean="0">
                <a:solidFill>
                  <a:schemeClr val="bg1"/>
                </a:solidFill>
              </a:rPr>
              <a:t> Tanah </a:t>
            </a:r>
            <a:r>
              <a:rPr lang="en-US" b="1" dirty="0" err="1" smtClean="0">
                <a:solidFill>
                  <a:schemeClr val="bg1"/>
                </a:solidFill>
              </a:rPr>
              <a:t>Subur</a:t>
            </a:r>
            <a:r>
              <a:rPr lang="en-US" b="1" dirty="0" smtClean="0">
                <a:solidFill>
                  <a:schemeClr val="bg1"/>
                </a:solidFill>
              </a:rPr>
              <a:t>:</a:t>
            </a:r>
          </a:p>
        </p:txBody>
      </p:sp>
      <p:sp>
        <p:nvSpPr>
          <p:cNvPr id="4" name="TextBox 3"/>
          <p:cNvSpPr txBox="1"/>
          <p:nvPr/>
        </p:nvSpPr>
        <p:spPr>
          <a:xfrm>
            <a:off x="0" y="838200"/>
            <a:ext cx="9144000" cy="5601533"/>
          </a:xfrm>
          <a:prstGeom prst="rect">
            <a:avLst/>
          </a:prstGeom>
          <a:noFill/>
          <a:ln>
            <a:solidFill>
              <a:schemeClr val="accent1"/>
            </a:solidFill>
          </a:ln>
        </p:spPr>
        <p:txBody>
          <a:bodyPr wrap="square" rtlCol="0">
            <a:spAutoFit/>
          </a:bodyPr>
          <a:lstStyle/>
          <a:p>
            <a:pPr algn="ctr"/>
            <a:endParaRPr lang="en-US" sz="2800" b="1" dirty="0" smtClean="0"/>
          </a:p>
          <a:p>
            <a:pPr marL="457200" indent="-457200">
              <a:buFont typeface="+mj-lt"/>
              <a:buAutoNum type="arabicPeriod"/>
            </a:pPr>
            <a:r>
              <a:rPr lang="en-US" sz="2200" b="1" dirty="0" err="1" smtClean="0"/>
              <a:t>Kaya</a:t>
            </a:r>
            <a:r>
              <a:rPr lang="en-US" sz="2200" b="1" dirty="0" smtClean="0"/>
              <a:t> </a:t>
            </a:r>
            <a:r>
              <a:rPr lang="en-US" sz="2200" b="1" dirty="0" err="1" smtClean="0"/>
              <a:t>hara</a:t>
            </a:r>
            <a:r>
              <a:rPr lang="en-US" sz="2200" b="1" dirty="0" smtClean="0"/>
              <a:t> </a:t>
            </a:r>
            <a:r>
              <a:rPr lang="en-US" sz="2200" b="1" dirty="0" err="1" smtClean="0"/>
              <a:t>esensial</a:t>
            </a:r>
            <a:r>
              <a:rPr lang="en-US" sz="2200" b="1" dirty="0" smtClean="0"/>
              <a:t> </a:t>
            </a:r>
            <a:r>
              <a:rPr lang="en-US" sz="2200" b="1" dirty="0" err="1" smtClean="0"/>
              <a:t>bagi</a:t>
            </a:r>
            <a:r>
              <a:rPr lang="en-US" sz="2200" b="1" dirty="0" smtClean="0"/>
              <a:t> </a:t>
            </a:r>
            <a:r>
              <a:rPr lang="en-US" sz="2200" b="1" dirty="0" err="1" smtClean="0"/>
              <a:t>tanaman</a:t>
            </a:r>
            <a:r>
              <a:rPr lang="en-US" sz="2200" b="1" dirty="0" smtClean="0"/>
              <a:t>, </a:t>
            </a:r>
            <a:r>
              <a:rPr lang="en-US" sz="2200" b="1" dirty="0" err="1" smtClean="0"/>
              <a:t>seperti</a:t>
            </a:r>
            <a:r>
              <a:rPr lang="en-US" sz="2200" b="1" dirty="0" smtClean="0"/>
              <a:t> nitrogen, phosphorus </a:t>
            </a:r>
            <a:r>
              <a:rPr lang="en-US" sz="2200" b="1" dirty="0" err="1" smtClean="0"/>
              <a:t>dan</a:t>
            </a:r>
            <a:r>
              <a:rPr lang="en-US" sz="2200" b="1" dirty="0" smtClean="0"/>
              <a:t> </a:t>
            </a:r>
            <a:r>
              <a:rPr lang="en-US" sz="2200" b="1" dirty="0" err="1" smtClean="0"/>
              <a:t>kalium</a:t>
            </a:r>
            <a:r>
              <a:rPr lang="en-US" sz="2200" b="1" dirty="0" smtClean="0"/>
              <a:t>.</a:t>
            </a:r>
          </a:p>
          <a:p>
            <a:pPr marL="457200" indent="-457200">
              <a:buFont typeface="+mj-lt"/>
              <a:buAutoNum type="arabicPeriod"/>
            </a:pPr>
            <a:r>
              <a:rPr lang="en-US" sz="2200" b="1" dirty="0" err="1" smtClean="0"/>
              <a:t>Cukup</a:t>
            </a:r>
            <a:r>
              <a:rPr lang="en-US" sz="2200" b="1" dirty="0" smtClean="0"/>
              <a:t> </a:t>
            </a:r>
            <a:r>
              <a:rPr lang="en-US" sz="2200" b="1" dirty="0" err="1" smtClean="0"/>
              <a:t>mengandung</a:t>
            </a:r>
            <a:r>
              <a:rPr lang="en-US" sz="2200" b="1" dirty="0" smtClean="0"/>
              <a:t> </a:t>
            </a:r>
            <a:r>
              <a:rPr lang="en-US" sz="2200" b="1" dirty="0" err="1" smtClean="0"/>
              <a:t>hara</a:t>
            </a:r>
            <a:r>
              <a:rPr lang="en-US" sz="2200" b="1" dirty="0" smtClean="0"/>
              <a:t> </a:t>
            </a:r>
            <a:r>
              <a:rPr lang="en-US" sz="2200" b="1" dirty="0" err="1" smtClean="0"/>
              <a:t>mikro</a:t>
            </a:r>
            <a:r>
              <a:rPr lang="en-US" sz="2200" b="1" dirty="0" smtClean="0"/>
              <a:t> </a:t>
            </a:r>
            <a:r>
              <a:rPr lang="en-US" sz="2200" b="1" dirty="0" err="1" smtClean="0"/>
              <a:t>seperti</a:t>
            </a:r>
            <a:r>
              <a:rPr lang="en-US" sz="2200" b="1" dirty="0" smtClean="0"/>
              <a:t> boron, chlorine, cobalt, copper, iron, manganese, magnesium, molybdenum, sulfur, </a:t>
            </a:r>
            <a:r>
              <a:rPr lang="en-US" sz="2200" b="1" dirty="0" err="1" smtClean="0"/>
              <a:t>dan</a:t>
            </a:r>
            <a:r>
              <a:rPr lang="en-US" sz="2200" b="1" dirty="0" smtClean="0"/>
              <a:t> zinc.</a:t>
            </a:r>
          </a:p>
          <a:p>
            <a:pPr marL="457200" indent="-457200">
              <a:buFont typeface="+mj-lt"/>
              <a:buAutoNum type="arabicPeriod"/>
            </a:pPr>
            <a:r>
              <a:rPr lang="en-US" sz="2200" b="1" dirty="0" err="1" smtClean="0"/>
              <a:t>Mengandung</a:t>
            </a:r>
            <a:r>
              <a:rPr lang="en-US" sz="2200" b="1" dirty="0" smtClean="0"/>
              <a:t> BOT yang </a:t>
            </a:r>
            <a:r>
              <a:rPr lang="en-US" sz="2200" b="1" dirty="0" err="1" smtClean="0"/>
              <a:t>dapat</a:t>
            </a:r>
            <a:r>
              <a:rPr lang="en-US" sz="2200" b="1" dirty="0" smtClean="0"/>
              <a:t> </a:t>
            </a:r>
            <a:r>
              <a:rPr lang="en-US" sz="2200" b="1" dirty="0" err="1" smtClean="0"/>
              <a:t>memperbaiki</a:t>
            </a:r>
            <a:r>
              <a:rPr lang="en-US" sz="2200" b="1" dirty="0" smtClean="0"/>
              <a:t> </a:t>
            </a:r>
            <a:r>
              <a:rPr lang="en-US" sz="2200" b="1" dirty="0" err="1" smtClean="0"/>
              <a:t>struktur</a:t>
            </a:r>
            <a:r>
              <a:rPr lang="en-US" sz="2200" b="1" dirty="0" smtClean="0"/>
              <a:t> </a:t>
            </a:r>
            <a:r>
              <a:rPr lang="en-US" sz="2200" b="1" dirty="0" err="1" smtClean="0"/>
              <a:t>tanah</a:t>
            </a:r>
            <a:r>
              <a:rPr lang="en-US" sz="2200" b="1" dirty="0" smtClean="0"/>
              <a:t> </a:t>
            </a:r>
            <a:r>
              <a:rPr lang="en-US" sz="2200" b="1" dirty="0" err="1" smtClean="0"/>
              <a:t>dan</a:t>
            </a:r>
            <a:r>
              <a:rPr lang="en-US" sz="2200" b="1" dirty="0" smtClean="0"/>
              <a:t> </a:t>
            </a:r>
            <a:r>
              <a:rPr lang="en-US" sz="2200" b="1" dirty="0" err="1" smtClean="0"/>
              <a:t>saya</a:t>
            </a:r>
            <a:r>
              <a:rPr lang="en-US" sz="2200" b="1" dirty="0" smtClean="0"/>
              <a:t> </a:t>
            </a:r>
            <a:r>
              <a:rPr lang="en-US" sz="2200" b="1" dirty="0" err="1" smtClean="0"/>
              <a:t>simpan</a:t>
            </a:r>
            <a:r>
              <a:rPr lang="en-US" sz="2200" b="1" dirty="0" smtClean="0"/>
              <a:t> air-</a:t>
            </a:r>
            <a:r>
              <a:rPr lang="en-US" sz="2200" b="1" dirty="0" err="1" smtClean="0"/>
              <a:t>tersedia</a:t>
            </a:r>
            <a:r>
              <a:rPr lang="en-US" sz="2200" b="1" dirty="0" smtClean="0"/>
              <a:t>.</a:t>
            </a:r>
          </a:p>
          <a:p>
            <a:pPr marL="457200" indent="-457200">
              <a:buFont typeface="+mj-lt"/>
              <a:buAutoNum type="arabicPeriod"/>
            </a:pPr>
            <a:r>
              <a:rPr lang="en-US" sz="2200" b="1" dirty="0" smtClean="0"/>
              <a:t>pH </a:t>
            </a:r>
            <a:r>
              <a:rPr lang="en-US" sz="2200" b="1" dirty="0" err="1" smtClean="0"/>
              <a:t>tanah</a:t>
            </a:r>
            <a:r>
              <a:rPr lang="en-US" sz="2200" b="1" dirty="0" smtClean="0"/>
              <a:t> </a:t>
            </a:r>
            <a:r>
              <a:rPr lang="en-US" sz="2200" b="1" dirty="0" err="1" smtClean="0"/>
              <a:t>berkisar</a:t>
            </a:r>
            <a:r>
              <a:rPr lang="en-US" sz="2200" b="1" dirty="0" smtClean="0"/>
              <a:t> 6.0 - 6.8 </a:t>
            </a:r>
            <a:r>
              <a:rPr lang="en-US" sz="2200" b="1" dirty="0" err="1" smtClean="0"/>
              <a:t>untuk</a:t>
            </a:r>
            <a:r>
              <a:rPr lang="en-US" sz="2200" b="1" dirty="0" smtClean="0"/>
              <a:t> </a:t>
            </a:r>
            <a:r>
              <a:rPr lang="en-US" sz="2200" b="1" dirty="0" err="1" smtClean="0"/>
              <a:t>kebanyakan</a:t>
            </a:r>
            <a:r>
              <a:rPr lang="en-US" sz="2200" b="1" dirty="0" smtClean="0"/>
              <a:t> </a:t>
            </a:r>
            <a:r>
              <a:rPr lang="en-US" sz="2200" b="1" dirty="0" err="1" smtClean="0"/>
              <a:t>tanaman</a:t>
            </a:r>
            <a:r>
              <a:rPr lang="en-US" sz="2200" b="1" dirty="0" smtClean="0"/>
              <a:t> , </a:t>
            </a:r>
            <a:r>
              <a:rPr lang="en-US" sz="2200" b="1" dirty="0" err="1" smtClean="0"/>
              <a:t>tetapi</a:t>
            </a:r>
            <a:r>
              <a:rPr lang="en-US" sz="2200" b="1" dirty="0" smtClean="0"/>
              <a:t> </a:t>
            </a:r>
            <a:r>
              <a:rPr lang="en-US" sz="2200" b="1" dirty="0" err="1" smtClean="0"/>
              <a:t>beberapa</a:t>
            </a:r>
            <a:r>
              <a:rPr lang="en-US" sz="2200" b="1" dirty="0" smtClean="0"/>
              <a:t> </a:t>
            </a:r>
            <a:r>
              <a:rPr lang="en-US" sz="2200" b="1" dirty="0" err="1" smtClean="0"/>
              <a:t>jenis</a:t>
            </a:r>
            <a:r>
              <a:rPr lang="en-US" sz="2200" b="1" dirty="0" smtClean="0"/>
              <a:t> </a:t>
            </a:r>
            <a:r>
              <a:rPr lang="en-US" sz="2200" b="1" dirty="0" err="1" smtClean="0"/>
              <a:t>tanaman</a:t>
            </a:r>
            <a:r>
              <a:rPr lang="en-US" sz="2200" b="1" dirty="0" smtClean="0"/>
              <a:t> </a:t>
            </a:r>
            <a:r>
              <a:rPr lang="en-US" sz="2200" b="1" dirty="0" err="1" smtClean="0"/>
              <a:t>senang</a:t>
            </a:r>
            <a:r>
              <a:rPr lang="en-US" sz="2200" b="1" dirty="0" smtClean="0"/>
              <a:t> </a:t>
            </a:r>
            <a:r>
              <a:rPr lang="en-US" sz="2200" b="1" dirty="0" err="1" smtClean="0"/>
              <a:t>kondisi</a:t>
            </a:r>
            <a:r>
              <a:rPr lang="en-US" sz="2200" b="1" dirty="0" smtClean="0"/>
              <a:t> </a:t>
            </a:r>
            <a:r>
              <a:rPr lang="en-US" sz="2200" b="1" dirty="0" err="1" smtClean="0"/>
              <a:t>masam</a:t>
            </a:r>
            <a:r>
              <a:rPr lang="en-US" sz="2200" b="1" dirty="0" smtClean="0"/>
              <a:t> </a:t>
            </a:r>
            <a:r>
              <a:rPr lang="en-US" sz="2200" b="1" dirty="0" err="1" smtClean="0"/>
              <a:t>atau</a:t>
            </a:r>
            <a:r>
              <a:rPr lang="en-US" sz="2200" b="1" dirty="0" smtClean="0"/>
              <a:t> alkalis.</a:t>
            </a:r>
          </a:p>
          <a:p>
            <a:pPr marL="457200" indent="-457200">
              <a:buFont typeface="+mj-lt"/>
              <a:buAutoNum type="arabicPeriod"/>
            </a:pPr>
            <a:r>
              <a:rPr lang="en-US" sz="2200" b="1" dirty="0" smtClean="0">
                <a:solidFill>
                  <a:srgbClr val="FF0000"/>
                </a:solidFill>
              </a:rPr>
              <a:t>Good soil structure, creating well drained soil, but some soils are wetter (as for producing rice) or drier (as for producing plants susceptible to fungi or rot).</a:t>
            </a:r>
          </a:p>
          <a:p>
            <a:pPr marL="457200" indent="-457200">
              <a:buFont typeface="+mj-lt"/>
              <a:buAutoNum type="arabicPeriod"/>
            </a:pPr>
            <a:r>
              <a:rPr lang="en-US" sz="2200" b="1" dirty="0" smtClean="0">
                <a:solidFill>
                  <a:srgbClr val="FF0000"/>
                </a:solidFill>
              </a:rPr>
              <a:t>A range of microorganisms that support plant growth.</a:t>
            </a:r>
          </a:p>
          <a:p>
            <a:pPr marL="457200" indent="-457200">
              <a:buFont typeface="+mj-lt"/>
              <a:buAutoNum type="arabicPeriod"/>
            </a:pPr>
            <a:endParaRPr lang="en-US" sz="2200" b="1" dirty="0" smtClean="0"/>
          </a:p>
          <a:p>
            <a:pPr marL="457200" indent="-457200">
              <a:buFont typeface="+mj-lt"/>
              <a:buAutoNum type="arabicPeriod"/>
            </a:pPr>
            <a:r>
              <a:rPr lang="en-US" sz="2200" b="1" dirty="0" err="1" smtClean="0"/>
              <a:t>Lapisan</a:t>
            </a:r>
            <a:r>
              <a:rPr lang="en-US" sz="2200" b="1" dirty="0" smtClean="0"/>
              <a:t> </a:t>
            </a:r>
            <a:r>
              <a:rPr lang="en-US" sz="2200" b="1" dirty="0" err="1" smtClean="0"/>
              <a:t>topsoilnya</a:t>
            </a:r>
            <a:r>
              <a:rPr lang="en-US" sz="2200" b="1" dirty="0" smtClean="0"/>
              <a:t> </a:t>
            </a:r>
            <a:r>
              <a:rPr lang="en-US" sz="2200" b="1" dirty="0" err="1" smtClean="0"/>
              <a:t>cukup</a:t>
            </a:r>
            <a:r>
              <a:rPr lang="en-US" sz="2200" b="1" dirty="0" smtClean="0"/>
              <a:t> </a:t>
            </a:r>
            <a:r>
              <a:rPr lang="en-US" sz="2200" b="1" dirty="0" err="1" smtClean="0"/>
              <a:t>tebal</a:t>
            </a:r>
            <a:r>
              <a:rPr lang="en-US" sz="2200" b="1" dirty="0" smtClean="0"/>
              <a:t>.</a:t>
            </a:r>
            <a:endParaRPr lang="en-US" sz="2200" b="1" dirty="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http://en.wikipedia.org/wiki/Fertility_%28soil%29 </a:t>
            </a:r>
            <a:endParaRPr lang="en-US" sz="1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sz="3600" b="1" dirty="0" smtClean="0">
                <a:solidFill>
                  <a:schemeClr val="bg1"/>
                </a:solidFill>
              </a:rPr>
              <a:t>NPK : </a:t>
            </a:r>
            <a:r>
              <a:rPr lang="en-US" sz="3600" b="1" dirty="0" err="1" smtClean="0">
                <a:solidFill>
                  <a:schemeClr val="bg1"/>
                </a:solidFill>
              </a:rPr>
              <a:t>Unsur</a:t>
            </a:r>
            <a:r>
              <a:rPr lang="en-US" sz="3600" b="1" dirty="0" smtClean="0">
                <a:solidFill>
                  <a:schemeClr val="bg1"/>
                </a:solidFill>
              </a:rPr>
              <a:t> Hara </a:t>
            </a:r>
            <a:r>
              <a:rPr lang="en-US" sz="3600" b="1" dirty="0" err="1" smtClean="0">
                <a:solidFill>
                  <a:schemeClr val="bg1"/>
                </a:solidFill>
              </a:rPr>
              <a:t>Makro</a:t>
            </a:r>
            <a:endParaRPr lang="en-US" sz="3600" b="1" dirty="0" smtClean="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http://www.organicagriculture.co/soil-fertility-management.php </a:t>
            </a:r>
            <a:endParaRPr lang="en-US" sz="1400" b="1" dirty="0"/>
          </a:p>
        </p:txBody>
      </p:sp>
      <p:pic>
        <p:nvPicPr>
          <p:cNvPr id="166913" name="Picture 1" descr="http://www.organicagriculture.co/resources/13%20nutrients.png"/>
          <p:cNvPicPr>
            <a:picLocks noChangeAspect="1" noChangeArrowheads="1"/>
          </p:cNvPicPr>
          <p:nvPr/>
        </p:nvPicPr>
        <p:blipFill>
          <a:blip r:embed="rId3"/>
          <a:srcRect/>
          <a:stretch>
            <a:fillRect/>
          </a:stretch>
        </p:blipFill>
        <p:spPr bwMode="auto">
          <a:xfrm>
            <a:off x="0" y="838200"/>
            <a:ext cx="9144000" cy="5638800"/>
          </a:xfrm>
          <a:prstGeom prst="rect">
            <a:avLst/>
          </a:prstGeom>
          <a:noFill/>
          <a:ln>
            <a:solidFill>
              <a:schemeClr val="tx1"/>
            </a:solidFill>
          </a:ln>
        </p:spPr>
      </p:pic>
      <p:sp>
        <p:nvSpPr>
          <p:cNvPr id="166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sz="3600" b="1" dirty="0" err="1" smtClean="0">
                <a:solidFill>
                  <a:schemeClr val="bg1"/>
                </a:solidFill>
              </a:rPr>
              <a:t>Kandungan</a:t>
            </a:r>
            <a:r>
              <a:rPr lang="en-US" sz="3600" b="1" dirty="0" smtClean="0">
                <a:solidFill>
                  <a:schemeClr val="bg1"/>
                </a:solidFill>
              </a:rPr>
              <a:t> BOT - </a:t>
            </a:r>
            <a:r>
              <a:rPr lang="en-US" sz="3600" b="1" dirty="0" err="1" smtClean="0">
                <a:solidFill>
                  <a:schemeClr val="bg1"/>
                </a:solidFill>
              </a:rPr>
              <a:t>Kompos</a:t>
            </a:r>
            <a:endParaRPr lang="en-US" sz="3600" b="1" dirty="0" smtClean="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http://www.organicagriculture.co/soil-fertility-management.php </a:t>
            </a:r>
            <a:endParaRPr lang="en-US" sz="1400" b="1" dirty="0"/>
          </a:p>
        </p:txBody>
      </p:sp>
      <p:pic>
        <p:nvPicPr>
          <p:cNvPr id="164866" name="Picture 2" descr="http://www.organicagriculture.co/resources/increase%20soil%20organic%20matter.png"/>
          <p:cNvPicPr>
            <a:picLocks noChangeAspect="1" noChangeArrowheads="1"/>
          </p:cNvPicPr>
          <p:nvPr/>
        </p:nvPicPr>
        <p:blipFill>
          <a:blip r:embed="rId3"/>
          <a:srcRect/>
          <a:stretch>
            <a:fillRect/>
          </a:stretch>
        </p:blipFill>
        <p:spPr bwMode="auto">
          <a:xfrm>
            <a:off x="228600" y="990600"/>
            <a:ext cx="8382000" cy="541020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sz="3600" b="1" dirty="0" err="1" smtClean="0">
                <a:solidFill>
                  <a:schemeClr val="bg1"/>
                </a:solidFill>
              </a:rPr>
              <a:t>Kandungan</a:t>
            </a:r>
            <a:r>
              <a:rPr lang="en-US" sz="3600" b="1" dirty="0" smtClean="0">
                <a:solidFill>
                  <a:schemeClr val="bg1"/>
                </a:solidFill>
              </a:rPr>
              <a:t> BOT – </a:t>
            </a:r>
            <a:r>
              <a:rPr lang="en-US" sz="3600" b="1" dirty="0" err="1" smtClean="0">
                <a:solidFill>
                  <a:schemeClr val="bg1"/>
                </a:solidFill>
              </a:rPr>
              <a:t>Pupuk</a:t>
            </a:r>
            <a:r>
              <a:rPr lang="en-US" sz="3600" b="1" dirty="0" smtClean="0">
                <a:solidFill>
                  <a:schemeClr val="bg1"/>
                </a:solidFill>
              </a:rPr>
              <a:t> </a:t>
            </a:r>
            <a:r>
              <a:rPr lang="en-US" sz="3600" b="1" dirty="0" err="1" smtClean="0">
                <a:solidFill>
                  <a:schemeClr val="bg1"/>
                </a:solidFill>
              </a:rPr>
              <a:t>Hijau</a:t>
            </a:r>
            <a:endParaRPr lang="en-US" sz="3600" b="1" dirty="0" smtClean="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http://www.organicagriculture.co/soil-fertility-management.php </a:t>
            </a:r>
            <a:endParaRPr lang="en-US" sz="1400" b="1" dirty="0"/>
          </a:p>
        </p:txBody>
      </p:sp>
      <p:pic>
        <p:nvPicPr>
          <p:cNvPr id="162817" name="Picture 1" descr="http://www.organicagriculture.co/resources/ideal%20green%20manure.png.opt515x306o0,0s515x306.png"/>
          <p:cNvPicPr>
            <a:picLocks noChangeAspect="1" noChangeArrowheads="1"/>
          </p:cNvPicPr>
          <p:nvPr/>
        </p:nvPicPr>
        <p:blipFill>
          <a:blip r:embed="rId3"/>
          <a:srcRect/>
          <a:stretch>
            <a:fillRect/>
          </a:stretch>
        </p:blipFill>
        <p:spPr bwMode="auto">
          <a:xfrm>
            <a:off x="381000" y="914400"/>
            <a:ext cx="8380506" cy="548640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sz="3600" b="1" dirty="0" err="1" smtClean="0">
                <a:solidFill>
                  <a:schemeClr val="bg1"/>
                </a:solidFill>
              </a:rPr>
              <a:t>Pupuk</a:t>
            </a:r>
            <a:r>
              <a:rPr lang="en-US" sz="3600" b="1" dirty="0" smtClean="0">
                <a:solidFill>
                  <a:schemeClr val="bg1"/>
                </a:solidFill>
              </a:rPr>
              <a:t> </a:t>
            </a:r>
            <a:r>
              <a:rPr lang="en-US" sz="3600" b="1" dirty="0" err="1" smtClean="0">
                <a:solidFill>
                  <a:schemeClr val="bg1"/>
                </a:solidFill>
              </a:rPr>
              <a:t>Hijau</a:t>
            </a:r>
            <a:endParaRPr lang="en-US" sz="3600" b="1" dirty="0" smtClean="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http://www.organicagriculture.co/soil-fertility-management.php </a:t>
            </a:r>
            <a:endParaRPr lang="en-US" sz="1400" b="1" dirty="0"/>
          </a:p>
        </p:txBody>
      </p:sp>
      <p:pic>
        <p:nvPicPr>
          <p:cNvPr id="160769" name="Picture 1" descr="http://www.organicagriculture.co/resources/green%20maniuring.png.opt508x321o0,0s508x321.png"/>
          <p:cNvPicPr>
            <a:picLocks noChangeAspect="1" noChangeArrowheads="1"/>
          </p:cNvPicPr>
          <p:nvPr/>
        </p:nvPicPr>
        <p:blipFill>
          <a:blip r:embed="rId3"/>
          <a:srcRect/>
          <a:stretch>
            <a:fillRect/>
          </a:stretch>
        </p:blipFill>
        <p:spPr bwMode="auto">
          <a:xfrm>
            <a:off x="228600" y="990600"/>
            <a:ext cx="8610600" cy="538065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9144000" cy="1143000"/>
          </a:xfrm>
          <a:solidFill>
            <a:srgbClr val="FFFF00"/>
          </a:solidFill>
          <a:ln>
            <a:solidFill>
              <a:schemeClr val="accent1"/>
            </a:solidFill>
          </a:ln>
        </p:spPr>
        <p:txBody>
          <a:bodyPr/>
          <a:lstStyle/>
          <a:p>
            <a:pPr eaLnBrk="1" hangingPunct="1"/>
            <a:r>
              <a:rPr lang="en-US" b="1" smtClean="0"/>
              <a:t>Kesuburan Tanah</a:t>
            </a:r>
          </a:p>
        </p:txBody>
      </p:sp>
      <p:sp>
        <p:nvSpPr>
          <p:cNvPr id="5123" name="Content Placeholder 2"/>
          <p:cNvSpPr>
            <a:spLocks noGrp="1"/>
          </p:cNvSpPr>
          <p:nvPr>
            <p:ph idx="1"/>
          </p:nvPr>
        </p:nvSpPr>
        <p:spPr>
          <a:solidFill>
            <a:schemeClr val="tx1"/>
          </a:solidFill>
        </p:spPr>
        <p:txBody>
          <a:bodyPr rtlCol="0">
            <a:normAutofit/>
          </a:bodyPr>
          <a:lstStyle/>
          <a:p>
            <a:pPr marL="457200" indent="-457200" eaLnBrk="1" fontAlgn="auto" hangingPunct="1">
              <a:spcAft>
                <a:spcPts val="0"/>
              </a:spcAft>
              <a:buFont typeface="+mj-lt"/>
              <a:buAutoNum type="arabicPeriod"/>
              <a:defRPr/>
            </a:pPr>
            <a:endParaRPr lang="en-US" sz="2400" b="1" dirty="0" smtClean="0">
              <a:solidFill>
                <a:schemeClr val="bg1"/>
              </a:solidFill>
              <a:latin typeface="Arial Black" pitchFamily="34" charset="0"/>
            </a:endParaRPr>
          </a:p>
          <a:p>
            <a:pPr marL="457200" indent="-457200" eaLnBrk="1" fontAlgn="auto" hangingPunct="1">
              <a:spcAft>
                <a:spcPts val="0"/>
              </a:spcAft>
              <a:buFont typeface="+mj-lt"/>
              <a:buAutoNum type="arabicPeriod"/>
              <a:defRPr/>
            </a:pPr>
            <a:r>
              <a:rPr lang="en-US" sz="2400" b="1" dirty="0" err="1" smtClean="0">
                <a:solidFill>
                  <a:schemeClr val="bg1"/>
                </a:solidFill>
                <a:latin typeface="Arial Black" pitchFamily="34" charset="0"/>
              </a:rPr>
              <a:t>Kesuburan</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Potensial</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sasaran</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survai</a:t>
            </a:r>
            <a:endParaRPr lang="en-US" sz="2400" b="1" dirty="0" smtClean="0">
              <a:solidFill>
                <a:schemeClr val="bg1"/>
              </a:solidFill>
              <a:latin typeface="Arial Black" pitchFamily="34" charset="0"/>
            </a:endParaRPr>
          </a:p>
          <a:p>
            <a:pPr marL="457200" indent="-457200" eaLnBrk="1" fontAlgn="auto" hangingPunct="1">
              <a:spcAft>
                <a:spcPts val="0"/>
              </a:spcAft>
              <a:buFont typeface="+mj-lt"/>
              <a:buAutoNum type="arabicPeriod"/>
              <a:defRPr/>
            </a:pPr>
            <a:r>
              <a:rPr lang="en-US" sz="2400" b="1" dirty="0" err="1" smtClean="0">
                <a:solidFill>
                  <a:schemeClr val="bg1"/>
                </a:solidFill>
                <a:latin typeface="Arial Black" pitchFamily="34" charset="0"/>
              </a:rPr>
              <a:t>Kesuburan</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Aktual</a:t>
            </a:r>
            <a:r>
              <a:rPr lang="en-US" sz="2400" b="1" dirty="0" smtClean="0">
                <a:solidFill>
                  <a:schemeClr val="bg1"/>
                </a:solidFill>
                <a:latin typeface="Arial Black" pitchFamily="34" charset="0"/>
              </a:rPr>
              <a:t>:</a:t>
            </a:r>
          </a:p>
          <a:p>
            <a:pPr marL="457200" indent="-457200" eaLnBrk="1" fontAlgn="auto" hangingPunct="1">
              <a:spcAft>
                <a:spcPts val="0"/>
              </a:spcAft>
              <a:buFont typeface="+mj-lt"/>
              <a:buAutoNum type="arabicPeriod"/>
              <a:defRPr/>
            </a:pPr>
            <a:endParaRPr lang="en-US" sz="2400" b="1" dirty="0" smtClean="0">
              <a:solidFill>
                <a:schemeClr val="bg1"/>
              </a:solidFill>
              <a:latin typeface="Arial Black" pitchFamily="34" charset="0"/>
            </a:endParaRPr>
          </a:p>
          <a:p>
            <a:pPr marL="914400" indent="-457200" eaLnBrk="1" fontAlgn="auto" hangingPunct="1">
              <a:spcBef>
                <a:spcPts val="0"/>
              </a:spcBef>
              <a:spcAft>
                <a:spcPts val="0"/>
              </a:spcAft>
              <a:buFont typeface="+mj-lt"/>
              <a:buAutoNum type="alphaLcPeriod"/>
              <a:defRPr/>
            </a:pPr>
            <a:r>
              <a:rPr lang="en-US" sz="2400" b="1" dirty="0" err="1" smtClean="0">
                <a:solidFill>
                  <a:schemeClr val="bg1"/>
                </a:solidFill>
                <a:latin typeface="Arial Black" pitchFamily="34" charset="0"/>
              </a:rPr>
              <a:t>Pada</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tanah</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lapisan</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atas</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lapisan</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olah</a:t>
            </a:r>
            <a:r>
              <a:rPr lang="en-US" sz="2400" b="1" dirty="0" smtClean="0">
                <a:solidFill>
                  <a:schemeClr val="bg1"/>
                </a:solidFill>
                <a:latin typeface="Arial Black" pitchFamily="34" charset="0"/>
              </a:rPr>
              <a:t>)</a:t>
            </a:r>
          </a:p>
          <a:p>
            <a:pPr marL="914400" indent="-457200" eaLnBrk="1" fontAlgn="auto" hangingPunct="1">
              <a:spcBef>
                <a:spcPts val="0"/>
              </a:spcBef>
              <a:spcAft>
                <a:spcPts val="0"/>
              </a:spcAft>
              <a:buFont typeface="+mj-lt"/>
              <a:buAutoNum type="alphaLcPeriod"/>
              <a:defRPr/>
            </a:pPr>
            <a:r>
              <a:rPr lang="en-US" sz="2400" b="1" dirty="0" err="1" smtClean="0">
                <a:solidFill>
                  <a:schemeClr val="bg1"/>
                </a:solidFill>
                <a:latin typeface="Arial Black" pitchFamily="34" charset="0"/>
              </a:rPr>
              <a:t>Sumber</a:t>
            </a:r>
            <a:r>
              <a:rPr lang="en-US" sz="2400" b="1" dirty="0" smtClean="0">
                <a:solidFill>
                  <a:schemeClr val="bg1"/>
                </a:solidFill>
                <a:latin typeface="Arial Black" pitchFamily="34" charset="0"/>
              </a:rPr>
              <a:t> : </a:t>
            </a:r>
            <a:r>
              <a:rPr lang="en-US" sz="2400" b="1" dirty="0" err="1" smtClean="0">
                <a:solidFill>
                  <a:schemeClr val="bg1"/>
                </a:solidFill>
                <a:latin typeface="Arial Black" pitchFamily="34" charset="0"/>
              </a:rPr>
              <a:t>setiap</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sifat</a:t>
            </a:r>
            <a:r>
              <a:rPr lang="en-US" sz="2400" b="1" dirty="0" smtClean="0">
                <a:solidFill>
                  <a:schemeClr val="bg1"/>
                </a:solidFill>
                <a:latin typeface="Arial Black" pitchFamily="34" charset="0"/>
              </a:rPr>
              <a:t> , </a:t>
            </a:r>
            <a:r>
              <a:rPr lang="en-US" sz="2400" b="1" dirty="0" err="1" smtClean="0">
                <a:solidFill>
                  <a:schemeClr val="bg1"/>
                </a:solidFill>
                <a:latin typeface="Arial Black" pitchFamily="34" charset="0"/>
              </a:rPr>
              <a:t>misal</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unsur</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hara</a:t>
            </a:r>
            <a:endParaRPr lang="en-US" sz="2400" b="1" dirty="0" smtClean="0">
              <a:solidFill>
                <a:schemeClr val="bg1"/>
              </a:solidFill>
              <a:latin typeface="Arial Black" pitchFamily="34" charset="0"/>
            </a:endParaRPr>
          </a:p>
          <a:p>
            <a:pPr marL="914400" indent="-457200" eaLnBrk="1" fontAlgn="auto" hangingPunct="1">
              <a:spcBef>
                <a:spcPts val="0"/>
              </a:spcBef>
              <a:spcAft>
                <a:spcPts val="0"/>
              </a:spcAft>
              <a:buFont typeface="+mj-lt"/>
              <a:buAutoNum type="alphaLcPeriod"/>
              <a:defRPr/>
            </a:pPr>
            <a:r>
              <a:rPr lang="en-US" sz="2400" b="1" dirty="0" err="1" smtClean="0">
                <a:solidFill>
                  <a:schemeClr val="bg1"/>
                </a:solidFill>
                <a:latin typeface="Arial Black" pitchFamily="34" charset="0"/>
              </a:rPr>
              <a:t>Perilaku</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unsur</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hara</a:t>
            </a:r>
            <a:endParaRPr lang="en-US" sz="2400" b="1" dirty="0" smtClean="0">
              <a:solidFill>
                <a:schemeClr val="bg1"/>
              </a:solidFill>
              <a:latin typeface="Arial Black" pitchFamily="34" charset="0"/>
            </a:endParaRPr>
          </a:p>
          <a:p>
            <a:pPr marL="914400" indent="-457200" eaLnBrk="1" fontAlgn="auto" hangingPunct="1">
              <a:spcBef>
                <a:spcPts val="0"/>
              </a:spcBef>
              <a:spcAft>
                <a:spcPts val="0"/>
              </a:spcAft>
              <a:buFont typeface="+mj-lt"/>
              <a:buAutoNum type="alphaLcPeriod"/>
              <a:defRPr/>
            </a:pPr>
            <a:r>
              <a:rPr lang="en-US" sz="2400" b="1" dirty="0" err="1" smtClean="0">
                <a:solidFill>
                  <a:schemeClr val="bg1"/>
                </a:solidFill>
                <a:latin typeface="Arial Black" pitchFamily="34" charset="0"/>
              </a:rPr>
              <a:t>Analisis</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Uji</a:t>
            </a:r>
            <a:r>
              <a:rPr lang="en-US" sz="2400" b="1" dirty="0" smtClean="0">
                <a:solidFill>
                  <a:schemeClr val="bg1"/>
                </a:solidFill>
                <a:latin typeface="Arial Black" pitchFamily="34" charset="0"/>
              </a:rPr>
              <a:t> Tanah</a:t>
            </a:r>
          </a:p>
          <a:p>
            <a:pPr marL="914400" indent="-457200" eaLnBrk="1" fontAlgn="auto" hangingPunct="1">
              <a:spcBef>
                <a:spcPts val="0"/>
              </a:spcBef>
              <a:spcAft>
                <a:spcPts val="0"/>
              </a:spcAft>
              <a:buFont typeface="+mj-lt"/>
              <a:buAutoNum type="alphaLcPeriod"/>
              <a:defRPr/>
            </a:pPr>
            <a:r>
              <a:rPr lang="en-US" sz="2400" b="1" dirty="0" err="1" smtClean="0">
                <a:solidFill>
                  <a:schemeClr val="bg1"/>
                </a:solidFill>
                <a:latin typeface="Arial Black" pitchFamily="34" charset="0"/>
              </a:rPr>
              <a:t>Interpretasi</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hasil</a:t>
            </a:r>
            <a:r>
              <a:rPr lang="en-US" sz="2400" b="1" dirty="0" smtClean="0">
                <a:solidFill>
                  <a:schemeClr val="bg1"/>
                </a:solidFill>
                <a:latin typeface="Arial Black" pitchFamily="34" charset="0"/>
              </a:rPr>
              <a:t> </a:t>
            </a:r>
            <a:r>
              <a:rPr lang="en-US" sz="2400" b="1" dirty="0" err="1" smtClean="0">
                <a:solidFill>
                  <a:schemeClr val="bg1"/>
                </a:solidFill>
                <a:latin typeface="Arial Black" pitchFamily="34" charset="0"/>
              </a:rPr>
              <a:t>analisis</a:t>
            </a:r>
            <a:endParaRPr lang="en-US" sz="2400" b="1" dirty="0" smtClean="0">
              <a:solidFill>
                <a:schemeClr val="bg1"/>
              </a:solidFill>
              <a:latin typeface="Arial Black"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9144000" cy="666750"/>
          </a:xfrm>
          <a:solidFill>
            <a:srgbClr val="FFFF00"/>
          </a:solidFill>
          <a:ln>
            <a:solidFill>
              <a:schemeClr val="accent1"/>
            </a:solidFill>
          </a:ln>
        </p:spPr>
        <p:txBody>
          <a:bodyPr rtlCol="0">
            <a:normAutofit fontScale="90000"/>
          </a:bodyPr>
          <a:lstStyle/>
          <a:p>
            <a:pPr eaLnBrk="1" fontAlgn="auto" hangingPunct="1">
              <a:spcAft>
                <a:spcPts val="0"/>
              </a:spcAft>
              <a:defRPr/>
            </a:pPr>
            <a:r>
              <a:rPr lang="en-US" b="1" dirty="0" err="1" smtClean="0"/>
              <a:t>Dasar</a:t>
            </a:r>
            <a:r>
              <a:rPr lang="en-US" b="1" dirty="0" smtClean="0"/>
              <a:t> </a:t>
            </a:r>
            <a:r>
              <a:rPr lang="en-US" b="1" dirty="0" err="1" smtClean="0"/>
              <a:t>Kesuburan</a:t>
            </a:r>
            <a:r>
              <a:rPr lang="en-US" b="1" dirty="0" smtClean="0"/>
              <a:t> Tanah</a:t>
            </a:r>
          </a:p>
        </p:txBody>
      </p:sp>
      <p:sp>
        <p:nvSpPr>
          <p:cNvPr id="6147" name="Content Placeholder 2"/>
          <p:cNvSpPr>
            <a:spLocks noGrp="1"/>
          </p:cNvSpPr>
          <p:nvPr>
            <p:ph idx="1"/>
          </p:nvPr>
        </p:nvSpPr>
        <p:spPr>
          <a:xfrm>
            <a:off x="0" y="990600"/>
            <a:ext cx="9144000" cy="5486400"/>
          </a:xfrm>
        </p:spPr>
        <p:txBody>
          <a:bodyPr rtlCol="0">
            <a:normAutofit/>
          </a:bodyPr>
          <a:lstStyle/>
          <a:p>
            <a:pPr marL="514350" indent="-5143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Tekstur</a:t>
            </a:r>
            <a:r>
              <a:rPr lang="en-US" sz="2800" b="1" dirty="0" smtClean="0">
                <a:latin typeface="Arial Rounded MT Bold" pitchFamily="34" charset="0"/>
              </a:rPr>
              <a:t> </a:t>
            </a:r>
            <a:r>
              <a:rPr lang="en-US" sz="2800" b="1" dirty="0" err="1" smtClean="0">
                <a:latin typeface="Arial Rounded MT Bold" pitchFamily="34" charset="0"/>
              </a:rPr>
              <a:t>dan</a:t>
            </a:r>
            <a:r>
              <a:rPr lang="en-US" sz="2800" b="1" dirty="0" smtClean="0">
                <a:latin typeface="Arial Rounded MT Bold" pitchFamily="34" charset="0"/>
              </a:rPr>
              <a:t> </a:t>
            </a:r>
            <a:r>
              <a:rPr lang="en-US" sz="2800" b="1" dirty="0" err="1" smtClean="0">
                <a:latin typeface="Arial Rounded MT Bold" pitchFamily="34" charset="0"/>
              </a:rPr>
              <a:t>struktur</a:t>
            </a:r>
            <a:r>
              <a:rPr lang="en-US" sz="2800" b="1" dirty="0" smtClean="0">
                <a:latin typeface="Arial Rounded MT Bold" pitchFamily="34" charset="0"/>
              </a:rPr>
              <a:t> </a:t>
            </a:r>
            <a:r>
              <a:rPr lang="en-US" sz="2800" b="1" dirty="0" err="1" smtClean="0">
                <a:latin typeface="Arial Rounded MT Bold" pitchFamily="34" charset="0"/>
              </a:rPr>
              <a:t>tanah</a:t>
            </a:r>
            <a:endParaRPr lang="en-US" sz="2800" b="1" dirty="0" smtClean="0">
              <a:latin typeface="Arial Rounded MT Bold" pitchFamily="34" charset="0"/>
            </a:endParaRPr>
          </a:p>
          <a:p>
            <a:pPr marL="514350" indent="-5143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Bahan</a:t>
            </a:r>
            <a:r>
              <a:rPr lang="en-US" sz="2800" b="1" dirty="0" smtClean="0">
                <a:latin typeface="Arial Rounded MT Bold" pitchFamily="34" charset="0"/>
              </a:rPr>
              <a:t> </a:t>
            </a:r>
            <a:r>
              <a:rPr lang="en-US" sz="2800" b="1" dirty="0" err="1" smtClean="0">
                <a:latin typeface="Arial Rounded MT Bold" pitchFamily="34" charset="0"/>
              </a:rPr>
              <a:t>organik</a:t>
            </a:r>
            <a:r>
              <a:rPr lang="en-US" sz="2800" b="1" dirty="0" smtClean="0">
                <a:latin typeface="Arial Rounded MT Bold" pitchFamily="34" charset="0"/>
              </a:rPr>
              <a:t> ( C </a:t>
            </a:r>
            <a:r>
              <a:rPr lang="en-US" sz="2800" b="1" dirty="0" err="1" smtClean="0">
                <a:latin typeface="Arial Rounded MT Bold" pitchFamily="34" charset="0"/>
              </a:rPr>
              <a:t>organik</a:t>
            </a:r>
            <a:r>
              <a:rPr lang="en-US" sz="2800" b="1" dirty="0" smtClean="0">
                <a:latin typeface="Arial Rounded MT Bold" pitchFamily="34" charset="0"/>
              </a:rPr>
              <a:t>) </a:t>
            </a:r>
            <a:r>
              <a:rPr lang="en-US" sz="2800" b="1" dirty="0" err="1" smtClean="0">
                <a:latin typeface="Arial Rounded MT Bold" pitchFamily="34" charset="0"/>
              </a:rPr>
              <a:t>tanah</a:t>
            </a:r>
            <a:endParaRPr lang="en-US" sz="2800" b="1" dirty="0" smtClean="0">
              <a:latin typeface="Arial Rounded MT Bold" pitchFamily="34" charset="0"/>
            </a:endParaRPr>
          </a:p>
          <a:p>
            <a:pPr marL="514350" indent="-5143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Unsur</a:t>
            </a:r>
            <a:r>
              <a:rPr lang="en-US" sz="2800" b="1" dirty="0" smtClean="0">
                <a:latin typeface="Arial Rounded MT Bold" pitchFamily="34" charset="0"/>
              </a:rPr>
              <a:t> Hara : N, P K S Ca Mg, </a:t>
            </a:r>
            <a:r>
              <a:rPr lang="en-US" sz="2800" b="1" dirty="0" err="1" smtClean="0">
                <a:latin typeface="Arial Rounded MT Bold" pitchFamily="34" charset="0"/>
              </a:rPr>
              <a:t>unsur</a:t>
            </a:r>
            <a:r>
              <a:rPr lang="en-US" sz="2800" b="1" dirty="0" smtClean="0">
                <a:latin typeface="Arial Rounded MT Bold" pitchFamily="34" charset="0"/>
              </a:rPr>
              <a:t> </a:t>
            </a:r>
            <a:r>
              <a:rPr lang="en-US" sz="2800" b="1" dirty="0" err="1" smtClean="0">
                <a:latin typeface="Arial Rounded MT Bold" pitchFamily="34" charset="0"/>
              </a:rPr>
              <a:t>mikro</a:t>
            </a:r>
            <a:endParaRPr lang="en-US" sz="2800" b="1" dirty="0" smtClean="0">
              <a:latin typeface="Arial Rounded MT Bold" pitchFamily="34" charset="0"/>
            </a:endParaRPr>
          </a:p>
          <a:p>
            <a:pPr marL="514350" indent="-514350" eaLnBrk="1" fontAlgn="auto" hangingPunct="1">
              <a:spcAft>
                <a:spcPts val="0"/>
              </a:spcAft>
              <a:buClr>
                <a:schemeClr val="accent3"/>
              </a:buClr>
              <a:buFont typeface="+mj-lt"/>
              <a:buAutoNum type="arabicPeriod"/>
              <a:defRPr/>
            </a:pPr>
            <a:r>
              <a:rPr lang="en-US" sz="2800" b="1" dirty="0" smtClean="0">
                <a:latin typeface="Arial Rounded MT Bold" pitchFamily="34" charset="0"/>
              </a:rPr>
              <a:t>pH, </a:t>
            </a:r>
            <a:r>
              <a:rPr lang="en-US" sz="2800" b="1" dirty="0" err="1" smtClean="0">
                <a:latin typeface="Arial Rounded MT Bold" pitchFamily="34" charset="0"/>
              </a:rPr>
              <a:t>kemasaman</a:t>
            </a:r>
            <a:r>
              <a:rPr lang="en-US" sz="2800" b="1" dirty="0" smtClean="0">
                <a:latin typeface="Arial Rounded MT Bold" pitchFamily="34" charset="0"/>
              </a:rPr>
              <a:t> </a:t>
            </a:r>
            <a:r>
              <a:rPr lang="en-US" sz="2800" b="1" dirty="0" err="1" smtClean="0">
                <a:latin typeface="Arial Rounded MT Bold" pitchFamily="34" charset="0"/>
              </a:rPr>
              <a:t>tanah</a:t>
            </a:r>
            <a:endParaRPr lang="en-US" sz="2800" b="1" dirty="0" smtClean="0">
              <a:latin typeface="Arial Rounded MT Bold" pitchFamily="34" charset="0"/>
            </a:endParaRPr>
          </a:p>
          <a:p>
            <a:pPr marL="514350" indent="-5143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Kapasitas</a:t>
            </a:r>
            <a:r>
              <a:rPr lang="en-US" sz="2800" b="1" dirty="0" smtClean="0">
                <a:latin typeface="Arial Rounded MT Bold" pitchFamily="34" charset="0"/>
              </a:rPr>
              <a:t> </a:t>
            </a:r>
            <a:r>
              <a:rPr lang="en-US" sz="2800" b="1" dirty="0" err="1" smtClean="0">
                <a:latin typeface="Arial Rounded MT Bold" pitchFamily="34" charset="0"/>
              </a:rPr>
              <a:t>Tukar</a:t>
            </a:r>
            <a:r>
              <a:rPr lang="en-US" sz="2800" b="1" dirty="0" smtClean="0">
                <a:latin typeface="Arial Rounded MT Bold" pitchFamily="34" charset="0"/>
              </a:rPr>
              <a:t> </a:t>
            </a:r>
            <a:r>
              <a:rPr lang="en-US" sz="2800" b="1" dirty="0" err="1" smtClean="0">
                <a:latin typeface="Arial Rounded MT Bold" pitchFamily="34" charset="0"/>
              </a:rPr>
              <a:t>Kation</a:t>
            </a:r>
            <a:r>
              <a:rPr lang="en-US" sz="2800" b="1" dirty="0" smtClean="0">
                <a:latin typeface="Arial Rounded MT Bold" pitchFamily="34" charset="0"/>
              </a:rPr>
              <a:t> </a:t>
            </a:r>
            <a:r>
              <a:rPr lang="en-US" sz="2800" b="1" dirty="0" err="1" smtClean="0">
                <a:latin typeface="Arial Rounded MT Bold" pitchFamily="34" charset="0"/>
              </a:rPr>
              <a:t>dan</a:t>
            </a:r>
            <a:r>
              <a:rPr lang="en-US" sz="2800" b="1" dirty="0" smtClean="0">
                <a:latin typeface="Arial Rounded MT Bold" pitchFamily="34" charset="0"/>
              </a:rPr>
              <a:t> KT Anion</a:t>
            </a:r>
          </a:p>
          <a:p>
            <a:pPr marL="514350" indent="-5143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Kejenuhan</a:t>
            </a:r>
            <a:r>
              <a:rPr lang="en-US" sz="2800" b="1" dirty="0" smtClean="0">
                <a:latin typeface="Arial Rounded MT Bold" pitchFamily="34" charset="0"/>
              </a:rPr>
              <a:t> </a:t>
            </a:r>
            <a:r>
              <a:rPr lang="en-US" sz="2800" b="1" dirty="0" err="1" smtClean="0">
                <a:latin typeface="Arial Rounded MT Bold" pitchFamily="34" charset="0"/>
              </a:rPr>
              <a:t>Basa</a:t>
            </a:r>
            <a:r>
              <a:rPr lang="en-US" sz="2800" b="1" dirty="0" smtClean="0">
                <a:latin typeface="Arial Rounded MT Bold" pitchFamily="34" charset="0"/>
              </a:rPr>
              <a:t> (KB)</a:t>
            </a:r>
          </a:p>
          <a:p>
            <a:pPr marL="514350" indent="-514350" eaLnBrk="1" fontAlgn="auto" hangingPunct="1">
              <a:spcAft>
                <a:spcPts val="0"/>
              </a:spcAft>
              <a:buClr>
                <a:schemeClr val="accent3"/>
              </a:buClr>
              <a:buFont typeface="+mj-lt"/>
              <a:buAutoNum type="arabicPeriod"/>
              <a:defRPr/>
            </a:pPr>
            <a:r>
              <a:rPr lang="en-US" sz="2800" b="1" dirty="0" smtClean="0">
                <a:latin typeface="Arial Rounded MT Bold" pitchFamily="34" charset="0"/>
              </a:rPr>
              <a:t>Air Tanah ‘ </a:t>
            </a:r>
            <a:r>
              <a:rPr lang="en-US" sz="2800" b="1" dirty="0" err="1" smtClean="0">
                <a:latin typeface="Arial Rounded MT Bold" pitchFamily="34" charset="0"/>
              </a:rPr>
              <a:t>Lengas</a:t>
            </a:r>
            <a:r>
              <a:rPr lang="en-US" sz="2800" b="1" dirty="0" smtClean="0">
                <a:latin typeface="Arial Rounded MT Bold" pitchFamily="34" charset="0"/>
              </a:rPr>
              <a:t> </a:t>
            </a:r>
            <a:r>
              <a:rPr lang="en-US" sz="2800" b="1" dirty="0" err="1" smtClean="0">
                <a:latin typeface="Arial Rounded MT Bold" pitchFamily="34" charset="0"/>
              </a:rPr>
              <a:t>tanah</a:t>
            </a:r>
            <a:endParaRPr lang="en-US" sz="2800" b="1" dirty="0" smtClean="0">
              <a:latin typeface="Arial Rounded MT Bold" pitchFamily="34" charset="0"/>
            </a:endParaRPr>
          </a:p>
          <a:p>
            <a:pPr marL="514350" indent="-514350" eaLnBrk="1" fontAlgn="auto" hangingPunct="1">
              <a:spcAft>
                <a:spcPts val="0"/>
              </a:spcAft>
              <a:buClr>
                <a:schemeClr val="accent3"/>
              </a:buClr>
              <a:buFont typeface="+mj-lt"/>
              <a:buAutoNum type="arabicPeriod"/>
              <a:defRPr/>
            </a:pPr>
            <a:r>
              <a:rPr lang="en-US" sz="2800" b="1" dirty="0" smtClean="0">
                <a:latin typeface="Arial Rounded MT Bold" pitchFamily="34" charset="0"/>
              </a:rPr>
              <a:t>Mineral </a:t>
            </a:r>
            <a:r>
              <a:rPr lang="en-US" sz="2800" b="1" dirty="0" err="1" smtClean="0">
                <a:latin typeface="Arial Rounded MT Bold" pitchFamily="34" charset="0"/>
              </a:rPr>
              <a:t>Liat</a:t>
            </a:r>
            <a:r>
              <a:rPr lang="en-US" sz="2800" b="1" dirty="0" smtClean="0">
                <a:latin typeface="Arial Rounded MT Bold" pitchFamily="34" charset="0"/>
              </a:rPr>
              <a:t> , </a:t>
            </a:r>
            <a:r>
              <a:rPr lang="en-US" sz="2800" b="1" dirty="0" err="1" smtClean="0">
                <a:latin typeface="Arial Rounded MT Bold" pitchFamily="34" charset="0"/>
              </a:rPr>
              <a:t>mis</a:t>
            </a:r>
            <a:r>
              <a:rPr lang="en-US" sz="2800" b="1" dirty="0" smtClean="0">
                <a:latin typeface="Arial Rounded MT Bold" pitchFamily="34" charset="0"/>
              </a:rPr>
              <a:t>. </a:t>
            </a:r>
            <a:r>
              <a:rPr lang="en-US" sz="2800" b="1" dirty="0" err="1" smtClean="0">
                <a:latin typeface="Arial Rounded MT Bold" pitchFamily="34" charset="0"/>
              </a:rPr>
              <a:t>Alumino</a:t>
            </a:r>
            <a:r>
              <a:rPr lang="en-US" sz="2800" b="1" dirty="0" smtClean="0">
                <a:latin typeface="Arial Rounded MT Bold" pitchFamily="34" charset="0"/>
              </a:rPr>
              <a:t> </a:t>
            </a:r>
            <a:r>
              <a:rPr lang="en-US" sz="2800" b="1" dirty="0" err="1" smtClean="0">
                <a:latin typeface="Arial Rounded MT Bold" pitchFamily="34" charset="0"/>
              </a:rPr>
              <a:t>silikat</a:t>
            </a:r>
            <a:endParaRPr lang="en-US" sz="2800" b="1" dirty="0" smtClean="0">
              <a:latin typeface="Arial Rounded MT Bold" pitchFamily="34" charset="0"/>
            </a:endParaRPr>
          </a:p>
          <a:p>
            <a:pPr marL="514350" indent="-5143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Nisbah</a:t>
            </a:r>
            <a:r>
              <a:rPr lang="en-US" sz="2800" b="1" dirty="0" smtClean="0">
                <a:latin typeface="Arial Rounded MT Bold" pitchFamily="34" charset="0"/>
              </a:rPr>
              <a:t> C / N</a:t>
            </a:r>
          </a:p>
          <a:p>
            <a:pPr marL="742950" indent="-742950" eaLnBrk="1" fontAlgn="auto" hangingPunct="1">
              <a:spcAft>
                <a:spcPts val="0"/>
              </a:spcAft>
              <a:buClr>
                <a:schemeClr val="accent3"/>
              </a:buClr>
              <a:buFont typeface="+mj-lt"/>
              <a:buAutoNum type="arabicPeriod"/>
              <a:defRPr/>
            </a:pPr>
            <a:r>
              <a:rPr lang="en-US" sz="2800" b="1" dirty="0" err="1" smtClean="0">
                <a:latin typeface="Arial Rounded MT Bold" pitchFamily="34" charset="0"/>
              </a:rPr>
              <a:t>Mana</a:t>
            </a:r>
            <a:r>
              <a:rPr lang="en-US" sz="2800" b="1" dirty="0" smtClean="0">
                <a:latin typeface="Arial Rounded MT Bold" pitchFamily="34" charset="0"/>
              </a:rPr>
              <a:t> yang </a:t>
            </a:r>
            <a:r>
              <a:rPr lang="en-US" sz="2800" b="1" dirty="0" err="1" smtClean="0">
                <a:latin typeface="Arial Rounded MT Bold" pitchFamily="34" charset="0"/>
              </a:rPr>
              <a:t>Relatif</a:t>
            </a:r>
            <a:r>
              <a:rPr lang="en-US" sz="2800" b="1" dirty="0" smtClean="0">
                <a:latin typeface="Arial Rounded MT Bold" pitchFamily="34" charset="0"/>
              </a:rPr>
              <a:t> </a:t>
            </a:r>
            <a:r>
              <a:rPr lang="en-US" sz="2800" b="1" dirty="0" err="1" smtClean="0">
                <a:latin typeface="Arial Rounded MT Bold" pitchFamily="34" charset="0"/>
              </a:rPr>
              <a:t>Mudah</a:t>
            </a:r>
            <a:r>
              <a:rPr lang="en-US" sz="2800" b="1" dirty="0" smtClean="0">
                <a:latin typeface="Arial Rounded MT Bold" pitchFamily="34" charset="0"/>
              </a:rPr>
              <a:t> </a:t>
            </a:r>
            <a:r>
              <a:rPr lang="en-US" sz="2800" b="1" dirty="0" err="1" smtClean="0">
                <a:latin typeface="Arial Rounded MT Bold" pitchFamily="34" charset="0"/>
              </a:rPr>
              <a:t>Berubah</a:t>
            </a:r>
            <a:r>
              <a:rPr lang="en-US" sz="2800" b="1" dirty="0" smtClean="0">
                <a:latin typeface="Arial Rounded MT Bold" pitchFamily="34" charset="0"/>
              </a:rPr>
              <a:t> ???</a:t>
            </a: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666750"/>
          </a:xfrm>
          <a:solidFill>
            <a:srgbClr val="FFFF00"/>
          </a:solidFill>
          <a:ln>
            <a:solidFill>
              <a:schemeClr val="accent1"/>
            </a:solidFill>
          </a:ln>
        </p:spPr>
        <p:txBody>
          <a:bodyPr rtlCol="0">
            <a:normAutofit fontScale="90000"/>
          </a:bodyPr>
          <a:lstStyle/>
          <a:p>
            <a:pPr marL="838200" indent="-838200" eaLnBrk="1" fontAlgn="auto" hangingPunct="1">
              <a:spcAft>
                <a:spcPts val="0"/>
              </a:spcAft>
              <a:defRPr/>
            </a:pPr>
            <a:r>
              <a:rPr lang="en-GB" sz="4800" b="1" dirty="0" smtClean="0">
                <a:solidFill>
                  <a:schemeClr val="tx1">
                    <a:lumMod val="95000"/>
                  </a:schemeClr>
                </a:solidFill>
              </a:rPr>
              <a:t>Indi</a:t>
            </a:r>
            <a:r>
              <a:rPr lang="en-US" sz="4800" b="1" dirty="0" smtClean="0">
                <a:solidFill>
                  <a:schemeClr val="tx1">
                    <a:lumMod val="95000"/>
                  </a:schemeClr>
                </a:solidFill>
              </a:rPr>
              <a:t>k</a:t>
            </a:r>
            <a:r>
              <a:rPr lang="en-GB" sz="4800" b="1" dirty="0" err="1" smtClean="0">
                <a:solidFill>
                  <a:schemeClr val="tx1">
                    <a:lumMod val="95000"/>
                  </a:schemeClr>
                </a:solidFill>
              </a:rPr>
              <a:t>ator</a:t>
            </a:r>
            <a:r>
              <a:rPr lang="en-GB" sz="4800" b="1" dirty="0" smtClean="0">
                <a:solidFill>
                  <a:schemeClr val="tx1">
                    <a:lumMod val="95000"/>
                  </a:schemeClr>
                </a:solidFill>
              </a:rPr>
              <a:t> </a:t>
            </a:r>
            <a:r>
              <a:rPr lang="en-US" sz="4800" b="1" dirty="0" err="1" smtClean="0">
                <a:solidFill>
                  <a:schemeClr val="tx1">
                    <a:lumMod val="95000"/>
                  </a:schemeClr>
                </a:solidFill>
              </a:rPr>
              <a:t>Fisik-Morfologi</a:t>
            </a:r>
            <a:r>
              <a:rPr lang="en-GB" sz="4800" b="1" dirty="0" smtClean="0">
                <a:solidFill>
                  <a:schemeClr val="tx1">
                    <a:lumMod val="95000"/>
                  </a:schemeClr>
                </a:solidFill>
              </a:rPr>
              <a:t>:</a:t>
            </a:r>
          </a:p>
        </p:txBody>
      </p:sp>
      <p:sp>
        <p:nvSpPr>
          <p:cNvPr id="17411" name="Rectangle 3"/>
          <p:cNvSpPr>
            <a:spLocks noGrp="1" noChangeArrowheads="1"/>
          </p:cNvSpPr>
          <p:nvPr>
            <p:ph idx="1"/>
          </p:nvPr>
        </p:nvSpPr>
        <p:spPr>
          <a:xfrm>
            <a:off x="0" y="838200"/>
            <a:ext cx="9144000" cy="5562600"/>
          </a:xfrm>
        </p:spPr>
        <p:txBody>
          <a:bodyPr rtlCol="0">
            <a:normAutofit/>
          </a:bodyPr>
          <a:lstStyle/>
          <a:p>
            <a:pPr marL="514350" indent="-514350" eaLnBrk="1" fontAlgn="auto" hangingPunct="1">
              <a:lnSpc>
                <a:spcPct val="90000"/>
              </a:lnSpc>
              <a:spcAft>
                <a:spcPts val="0"/>
              </a:spcAft>
              <a:buFont typeface="+mj-lt"/>
              <a:buAutoNum type="arabicPeriod"/>
              <a:defRPr/>
            </a:pPr>
            <a:r>
              <a:rPr lang="en-US" b="1" dirty="0" err="1" smtClean="0"/>
              <a:t>Kapasitas</a:t>
            </a:r>
            <a:r>
              <a:rPr lang="en-US" b="1" dirty="0" smtClean="0"/>
              <a:t> </a:t>
            </a:r>
            <a:r>
              <a:rPr lang="en-US" b="1" dirty="0" err="1" smtClean="0"/>
              <a:t>Menahan</a:t>
            </a:r>
            <a:r>
              <a:rPr lang="en-US" b="1" dirty="0" smtClean="0"/>
              <a:t> (</a:t>
            </a:r>
            <a:r>
              <a:rPr lang="en-US" b="1" dirty="0" err="1" smtClean="0"/>
              <a:t>menyimpan</a:t>
            </a:r>
            <a:r>
              <a:rPr lang="en-US" b="1" dirty="0" smtClean="0"/>
              <a:t>) Air</a:t>
            </a:r>
          </a:p>
          <a:p>
            <a:pPr marL="514350" indent="-514350" eaLnBrk="1" fontAlgn="auto" hangingPunct="1">
              <a:lnSpc>
                <a:spcPct val="90000"/>
              </a:lnSpc>
              <a:spcAft>
                <a:spcPts val="0"/>
              </a:spcAft>
              <a:buFont typeface="+mj-lt"/>
              <a:buAutoNum type="arabicPeriod"/>
              <a:defRPr/>
            </a:pPr>
            <a:r>
              <a:rPr lang="en-US" b="1" dirty="0" smtClean="0">
                <a:cs typeface="Times New Roman" pitchFamily="18" charset="0"/>
              </a:rPr>
              <a:t>Tingkat </a:t>
            </a:r>
            <a:r>
              <a:rPr lang="en-US" b="1" dirty="0" err="1" smtClean="0">
                <a:cs typeface="Times New Roman" pitchFamily="18" charset="0"/>
              </a:rPr>
              <a:t>Infiltrasi</a:t>
            </a:r>
            <a:r>
              <a:rPr lang="en-US" b="1" dirty="0" smtClean="0">
                <a:cs typeface="Times New Roman" pitchFamily="18" charset="0"/>
              </a:rPr>
              <a:t> / </a:t>
            </a:r>
            <a:r>
              <a:rPr lang="en-US" b="1" dirty="0" err="1" smtClean="0">
                <a:cs typeface="Times New Roman" pitchFamily="18" charset="0"/>
              </a:rPr>
              <a:t>Permeabilitas</a:t>
            </a:r>
            <a:r>
              <a:rPr lang="en-US" b="1" dirty="0" smtClean="0">
                <a:cs typeface="Times New Roman" pitchFamily="18" charset="0"/>
              </a:rPr>
              <a:t> Tanah</a:t>
            </a:r>
          </a:p>
          <a:p>
            <a:pPr marL="514350" indent="-514350" eaLnBrk="1" fontAlgn="auto" hangingPunct="1">
              <a:lnSpc>
                <a:spcPct val="90000"/>
              </a:lnSpc>
              <a:spcAft>
                <a:spcPts val="0"/>
              </a:spcAft>
              <a:buFont typeface="+mj-lt"/>
              <a:buAutoNum type="arabicPeriod"/>
              <a:defRPr/>
            </a:pPr>
            <a:r>
              <a:rPr lang="en-GB" b="1" dirty="0" smtClean="0">
                <a:cs typeface="Times New Roman" pitchFamily="18" charset="0"/>
              </a:rPr>
              <a:t>Te</a:t>
            </a:r>
            <a:r>
              <a:rPr lang="en-US" b="1" dirty="0" err="1" smtClean="0">
                <a:cs typeface="Times New Roman" pitchFamily="18" charset="0"/>
              </a:rPr>
              <a:t>ks</a:t>
            </a:r>
            <a:r>
              <a:rPr lang="en-GB" b="1" dirty="0" err="1" smtClean="0">
                <a:cs typeface="Times New Roman" pitchFamily="18" charset="0"/>
              </a:rPr>
              <a:t>tur</a:t>
            </a:r>
            <a:r>
              <a:rPr lang="en-US" b="1" dirty="0" smtClean="0">
                <a:cs typeface="Times New Roman" pitchFamily="18" charset="0"/>
              </a:rPr>
              <a:t> </a:t>
            </a:r>
            <a:r>
              <a:rPr lang="en-US" b="1" dirty="0" err="1" smtClean="0">
                <a:cs typeface="Times New Roman" pitchFamily="18" charset="0"/>
              </a:rPr>
              <a:t>dan</a:t>
            </a:r>
            <a:r>
              <a:rPr lang="en-GB" b="1" dirty="0" smtClean="0">
                <a:cs typeface="Times New Roman" pitchFamily="18" charset="0"/>
              </a:rPr>
              <a:t> </a:t>
            </a:r>
            <a:r>
              <a:rPr lang="en-GB" b="1" dirty="0" err="1" smtClean="0">
                <a:cs typeface="Times New Roman" pitchFamily="18" charset="0"/>
              </a:rPr>
              <a:t>Stru</a:t>
            </a:r>
            <a:r>
              <a:rPr lang="en-US" b="1" dirty="0" smtClean="0">
                <a:cs typeface="Times New Roman" pitchFamily="18" charset="0"/>
              </a:rPr>
              <a:t>k</a:t>
            </a:r>
            <a:r>
              <a:rPr lang="en-GB" b="1" dirty="0" err="1" smtClean="0">
                <a:cs typeface="Times New Roman" pitchFamily="18" charset="0"/>
              </a:rPr>
              <a:t>tur</a:t>
            </a:r>
            <a:r>
              <a:rPr lang="en-GB" b="1" dirty="0" smtClean="0">
                <a:cs typeface="Times New Roman" pitchFamily="18" charset="0"/>
              </a:rPr>
              <a:t> Tanah</a:t>
            </a:r>
            <a:endParaRPr lang="en-US" b="1" dirty="0" smtClean="0">
              <a:cs typeface="Times New Roman" pitchFamily="18" charset="0"/>
            </a:endParaRPr>
          </a:p>
          <a:p>
            <a:pPr marL="514350" indent="-514350" eaLnBrk="1" fontAlgn="auto" hangingPunct="1">
              <a:lnSpc>
                <a:spcPct val="90000"/>
              </a:lnSpc>
              <a:spcAft>
                <a:spcPts val="0"/>
              </a:spcAft>
              <a:buFont typeface="+mj-lt"/>
              <a:buAutoNum type="arabicPeriod"/>
              <a:defRPr/>
            </a:pPr>
            <a:r>
              <a:rPr lang="en-US" b="1" dirty="0" err="1" smtClean="0">
                <a:cs typeface="Times New Roman" pitchFamily="18" charset="0"/>
              </a:rPr>
              <a:t>Kedalaman</a:t>
            </a:r>
            <a:r>
              <a:rPr lang="en-US" b="1" dirty="0" smtClean="0">
                <a:cs typeface="Times New Roman" pitchFamily="18" charset="0"/>
              </a:rPr>
              <a:t> </a:t>
            </a:r>
            <a:r>
              <a:rPr lang="en-US" b="1" dirty="0" err="1" smtClean="0">
                <a:cs typeface="Times New Roman" pitchFamily="18" charset="0"/>
              </a:rPr>
              <a:t>Efektif</a:t>
            </a:r>
            <a:r>
              <a:rPr lang="en-US" b="1" dirty="0" smtClean="0">
                <a:cs typeface="Times New Roman" pitchFamily="18" charset="0"/>
              </a:rPr>
              <a:t>  Tanah</a:t>
            </a:r>
          </a:p>
          <a:p>
            <a:pPr marL="514350" indent="-514350" eaLnBrk="1" fontAlgn="auto" hangingPunct="1">
              <a:lnSpc>
                <a:spcPct val="90000"/>
              </a:lnSpc>
              <a:spcAft>
                <a:spcPts val="0"/>
              </a:spcAft>
              <a:buFont typeface="+mj-lt"/>
              <a:buAutoNum type="arabicPeriod"/>
              <a:defRPr/>
            </a:pPr>
            <a:r>
              <a:rPr lang="en-US" b="1" dirty="0" err="1" smtClean="0">
                <a:cs typeface="Times New Roman" pitchFamily="18" charset="0"/>
              </a:rPr>
              <a:t>Berat</a:t>
            </a:r>
            <a:r>
              <a:rPr lang="en-US" b="1" dirty="0" smtClean="0">
                <a:cs typeface="Times New Roman" pitchFamily="18" charset="0"/>
              </a:rPr>
              <a:t> </a:t>
            </a:r>
            <a:r>
              <a:rPr lang="en-US" b="1" dirty="0" err="1" smtClean="0">
                <a:cs typeface="Times New Roman" pitchFamily="18" charset="0"/>
              </a:rPr>
              <a:t>Isi</a:t>
            </a:r>
            <a:r>
              <a:rPr lang="en-US" b="1" dirty="0" smtClean="0">
                <a:cs typeface="Times New Roman" pitchFamily="18" charset="0"/>
              </a:rPr>
              <a:t> </a:t>
            </a:r>
            <a:r>
              <a:rPr lang="en-GB" b="1" dirty="0" smtClean="0">
                <a:cs typeface="Times New Roman" pitchFamily="18" charset="0"/>
              </a:rPr>
              <a:t>/ </a:t>
            </a:r>
            <a:r>
              <a:rPr lang="en-GB" b="1" dirty="0" err="1" smtClean="0">
                <a:cs typeface="Times New Roman" pitchFamily="18" charset="0"/>
              </a:rPr>
              <a:t>Bobot</a:t>
            </a:r>
            <a:r>
              <a:rPr lang="en-GB" b="1" dirty="0" smtClean="0">
                <a:cs typeface="Times New Roman" pitchFamily="18" charset="0"/>
              </a:rPr>
              <a:t> Volume / Compaction</a:t>
            </a:r>
            <a:endParaRPr lang="en-US" b="1" dirty="0" smtClean="0">
              <a:cs typeface="Times New Roman" pitchFamily="18" charset="0"/>
            </a:endParaRPr>
          </a:p>
          <a:p>
            <a:pPr marL="514350" indent="-514350" eaLnBrk="1" fontAlgn="auto" hangingPunct="1">
              <a:lnSpc>
                <a:spcPct val="90000"/>
              </a:lnSpc>
              <a:spcAft>
                <a:spcPts val="0"/>
              </a:spcAft>
              <a:buFont typeface="+mj-lt"/>
              <a:buAutoNum type="arabicPeriod"/>
              <a:defRPr/>
            </a:pPr>
            <a:r>
              <a:rPr lang="en-GB" b="1" dirty="0" err="1" smtClean="0">
                <a:cs typeface="Times New Roman" pitchFamily="18" charset="0"/>
              </a:rPr>
              <a:t>Stabilit</a:t>
            </a:r>
            <a:r>
              <a:rPr lang="en-US" b="1" dirty="0" smtClean="0">
                <a:cs typeface="Times New Roman" pitchFamily="18" charset="0"/>
              </a:rPr>
              <a:t>as </a:t>
            </a:r>
            <a:r>
              <a:rPr lang="en-US" b="1" dirty="0" err="1" smtClean="0">
                <a:cs typeface="Times New Roman" pitchFamily="18" charset="0"/>
              </a:rPr>
              <a:t>agregat</a:t>
            </a:r>
            <a:r>
              <a:rPr lang="en-US" b="1" dirty="0" smtClean="0">
                <a:cs typeface="Times New Roman" pitchFamily="18" charset="0"/>
              </a:rPr>
              <a:t>, </a:t>
            </a:r>
            <a:r>
              <a:rPr lang="en-US" b="1" dirty="0" err="1" smtClean="0">
                <a:cs typeface="Times New Roman" pitchFamily="18" charset="0"/>
              </a:rPr>
              <a:t>Konsistensi</a:t>
            </a:r>
            <a:endParaRPr lang="en-US" b="1" dirty="0" smtClean="0">
              <a:cs typeface="Times New Roman" pitchFamily="18" charset="0"/>
            </a:endParaRPr>
          </a:p>
          <a:p>
            <a:pPr marL="514350" indent="-514350" eaLnBrk="1" fontAlgn="auto" hangingPunct="1">
              <a:lnSpc>
                <a:spcPct val="90000"/>
              </a:lnSpc>
              <a:spcAft>
                <a:spcPts val="0"/>
              </a:spcAft>
              <a:buFont typeface="+mj-lt"/>
              <a:buAutoNum type="arabicPeriod"/>
              <a:defRPr/>
            </a:pPr>
            <a:r>
              <a:rPr lang="en-US" b="1" dirty="0" err="1" smtClean="0">
                <a:cs typeface="Times New Roman" pitchFamily="18" charset="0"/>
              </a:rPr>
              <a:t>Pengerasan</a:t>
            </a:r>
            <a:r>
              <a:rPr lang="en-GB" b="1" dirty="0" smtClean="0">
                <a:cs typeface="Times New Roman" pitchFamily="18" charset="0"/>
              </a:rPr>
              <a:t> / Dispersible Clay</a:t>
            </a:r>
            <a:endParaRPr lang="en-US" b="1" dirty="0" smtClean="0">
              <a:cs typeface="Times New Roman" pitchFamily="18" charset="0"/>
            </a:endParaRPr>
          </a:p>
          <a:p>
            <a:pPr marL="514350" indent="-514350" eaLnBrk="1" fontAlgn="auto" hangingPunct="1">
              <a:lnSpc>
                <a:spcPct val="90000"/>
              </a:lnSpc>
              <a:spcAft>
                <a:spcPts val="0"/>
              </a:spcAft>
              <a:buFont typeface="+mj-lt"/>
              <a:buAutoNum type="arabicPeriod"/>
              <a:defRPr/>
            </a:pPr>
            <a:r>
              <a:rPr lang="en-US" b="1" dirty="0" err="1" smtClean="0">
                <a:cs typeface="Times New Roman" pitchFamily="18" charset="0"/>
              </a:rPr>
              <a:t>Susunan</a:t>
            </a:r>
            <a:r>
              <a:rPr lang="en-US" b="1" dirty="0" smtClean="0">
                <a:cs typeface="Times New Roman" pitchFamily="18" charset="0"/>
              </a:rPr>
              <a:t> </a:t>
            </a:r>
            <a:r>
              <a:rPr lang="en-US" b="1" dirty="0" err="1" smtClean="0">
                <a:cs typeface="Times New Roman" pitchFamily="18" charset="0"/>
              </a:rPr>
              <a:t>Lapisan</a:t>
            </a:r>
            <a:r>
              <a:rPr lang="en-US" b="1" dirty="0" smtClean="0">
                <a:cs typeface="Times New Roman" pitchFamily="18" charset="0"/>
              </a:rPr>
              <a:t> / Horizon</a:t>
            </a:r>
          </a:p>
          <a:p>
            <a:pPr marL="514350" indent="-514350" eaLnBrk="1" fontAlgn="auto" hangingPunct="1">
              <a:lnSpc>
                <a:spcPct val="90000"/>
              </a:lnSpc>
              <a:spcAft>
                <a:spcPts val="0"/>
              </a:spcAft>
              <a:buFont typeface="+mj-lt"/>
              <a:buAutoNum type="arabicPeriod"/>
              <a:defRPr/>
            </a:pPr>
            <a:r>
              <a:rPr lang="en-US" b="1" dirty="0" smtClean="0">
                <a:cs typeface="Times New Roman" pitchFamily="18" charset="0"/>
              </a:rPr>
              <a:t>Tata </a:t>
            </a:r>
            <a:r>
              <a:rPr lang="en-US" b="1" dirty="0" err="1" smtClean="0">
                <a:cs typeface="Times New Roman" pitchFamily="18" charset="0"/>
              </a:rPr>
              <a:t>udara</a:t>
            </a:r>
            <a:r>
              <a:rPr lang="en-US" b="1" dirty="0" smtClean="0">
                <a:cs typeface="Times New Roman" pitchFamily="18" charset="0"/>
              </a:rPr>
              <a:t> / </a:t>
            </a:r>
            <a:r>
              <a:rPr lang="en-US" b="1" dirty="0" err="1" smtClean="0">
                <a:cs typeface="Times New Roman" pitchFamily="18" charset="0"/>
              </a:rPr>
              <a:t>aerasi</a:t>
            </a:r>
            <a:r>
              <a:rPr lang="en-US" b="1" dirty="0" smtClean="0">
                <a:cs typeface="Times New Roman" pitchFamily="18" charset="0"/>
              </a:rPr>
              <a:t> </a:t>
            </a:r>
            <a:r>
              <a:rPr lang="en-US" b="1" dirty="0" err="1" smtClean="0">
                <a:cs typeface="Times New Roman" pitchFamily="18" charset="0"/>
              </a:rPr>
              <a:t>tanah</a:t>
            </a:r>
            <a:r>
              <a:rPr lang="en-US" b="1" dirty="0" smtClean="0">
                <a:cs typeface="Times New Roman" pitchFamily="18" charset="0"/>
              </a:rPr>
              <a:t>.</a:t>
            </a:r>
            <a:endParaRPr lang="en-GB" b="1" dirty="0" smtClean="0">
              <a:cs typeface="Times New Roman" pitchFamily="18" charset="0"/>
            </a:endParaRPr>
          </a:p>
          <a:p>
            <a:pPr eaLnBrk="1" fontAlgn="auto" hangingPunct="1">
              <a:lnSpc>
                <a:spcPct val="90000"/>
              </a:lnSpc>
              <a:spcAft>
                <a:spcPts val="0"/>
              </a:spcAft>
              <a:buFont typeface="Arial" pitchFamily="34" charset="0"/>
              <a:buChar char="•"/>
              <a:defRPr/>
            </a:pPr>
            <a:endParaRPr lang="en-GB"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ox(out)">
                                      <p:cBhvr>
                                        <p:cTn id="7" dur="500"/>
                                        <p:tgtEl>
                                          <p:spTgt spid="174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 calcmode="lin" valueType="num">
                                      <p:cBhvr additive="base">
                                        <p:cTn id="12"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7411">
                                            <p:txEl>
                                              <p:pRg st="1" end="1"/>
                                            </p:txEl>
                                          </p:spTgt>
                                        </p:tgtEl>
                                        <p:attrNameLst>
                                          <p:attrName>style.visibility</p:attrName>
                                        </p:attrNameLst>
                                      </p:cBhvr>
                                      <p:to>
                                        <p:strVal val="visible"/>
                                      </p:to>
                                    </p:set>
                                    <p:anim calcmode="lin" valueType="num">
                                      <p:cBhvr additive="base">
                                        <p:cTn id="18"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41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 calcmode="lin" valueType="num">
                                      <p:cBhvr additive="base">
                                        <p:cTn id="24"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41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7411">
                                            <p:txEl>
                                              <p:pRg st="3" end="3"/>
                                            </p:txEl>
                                          </p:spTgt>
                                        </p:tgtEl>
                                        <p:attrNameLst>
                                          <p:attrName>style.visibility</p:attrName>
                                        </p:attrNameLst>
                                      </p:cBhvr>
                                      <p:to>
                                        <p:strVal val="visible"/>
                                      </p:to>
                                    </p:set>
                                    <p:anim calcmode="lin" valueType="num">
                                      <p:cBhvr additive="base">
                                        <p:cTn id="30"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411">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7411">
                                            <p:txEl>
                                              <p:pRg st="4" end="4"/>
                                            </p:txEl>
                                          </p:spTgt>
                                        </p:tgtEl>
                                        <p:attrNameLst>
                                          <p:attrName>style.visibility</p:attrName>
                                        </p:attrNameLst>
                                      </p:cBhvr>
                                      <p:to>
                                        <p:strVal val="visible"/>
                                      </p:to>
                                    </p:set>
                                    <p:anim calcmode="lin" valueType="num">
                                      <p:cBhvr additive="base">
                                        <p:cTn id="36"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41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7411">
                                            <p:txEl>
                                              <p:pRg st="5" end="5"/>
                                            </p:txEl>
                                          </p:spTgt>
                                        </p:tgtEl>
                                        <p:attrNameLst>
                                          <p:attrName>style.visibility</p:attrName>
                                        </p:attrNameLst>
                                      </p:cBhvr>
                                      <p:to>
                                        <p:strVal val="visible"/>
                                      </p:to>
                                    </p:set>
                                    <p:anim calcmode="lin" valueType="num">
                                      <p:cBhvr additive="base">
                                        <p:cTn id="42"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7411">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7411">
                                            <p:txEl>
                                              <p:pRg st="6" end="6"/>
                                            </p:txEl>
                                          </p:spTgt>
                                        </p:tgtEl>
                                        <p:attrNameLst>
                                          <p:attrName>style.visibility</p:attrName>
                                        </p:attrNameLst>
                                      </p:cBhvr>
                                      <p:to>
                                        <p:strVal val="visible"/>
                                      </p:to>
                                    </p:set>
                                    <p:anim calcmode="lin" valueType="num">
                                      <p:cBhvr additive="base">
                                        <p:cTn id="48"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41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7411">
                                            <p:txEl>
                                              <p:pRg st="7" end="7"/>
                                            </p:txEl>
                                          </p:spTgt>
                                        </p:tgtEl>
                                        <p:attrNameLst>
                                          <p:attrName>style.visibility</p:attrName>
                                        </p:attrNameLst>
                                      </p:cBhvr>
                                      <p:to>
                                        <p:strVal val="visible"/>
                                      </p:to>
                                    </p:set>
                                    <p:anim calcmode="lin" valueType="num">
                                      <p:cBhvr additive="base">
                                        <p:cTn id="54"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7411">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17411">
                                            <p:txEl>
                                              <p:pRg st="8" end="8"/>
                                            </p:txEl>
                                          </p:spTgt>
                                        </p:tgtEl>
                                        <p:attrNameLst>
                                          <p:attrName>style.visibility</p:attrName>
                                        </p:attrNameLst>
                                      </p:cBhvr>
                                      <p:to>
                                        <p:strVal val="visible"/>
                                      </p:to>
                                    </p:set>
                                    <p:anim calcmode="lin" valueType="num">
                                      <p:cBhvr additive="base">
                                        <p:cTn id="60"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7411">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P spid="174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914400"/>
          </a:xfrm>
          <a:solidFill>
            <a:srgbClr val="CCECFF"/>
          </a:solidFill>
          <a:ln>
            <a:solidFill>
              <a:schemeClr val="accent1"/>
            </a:solidFill>
          </a:ln>
        </p:spPr>
        <p:txBody>
          <a:bodyPr/>
          <a:lstStyle/>
          <a:p>
            <a:pPr marL="838200" indent="-838200" eaLnBrk="1" hangingPunct="1"/>
            <a:r>
              <a:rPr lang="en-GB" sz="4800" b="1" smtClean="0">
                <a:latin typeface="Arial Black" pitchFamily="34" charset="0"/>
              </a:rPr>
              <a:t> Indi</a:t>
            </a:r>
            <a:r>
              <a:rPr lang="en-US" sz="4800" b="1" smtClean="0">
                <a:latin typeface="Arial Black" pitchFamily="34" charset="0"/>
              </a:rPr>
              <a:t>k</a:t>
            </a:r>
            <a:r>
              <a:rPr lang="en-GB" sz="4800" b="1" smtClean="0">
                <a:latin typeface="Arial Black" pitchFamily="34" charset="0"/>
              </a:rPr>
              <a:t>ator</a:t>
            </a:r>
            <a:r>
              <a:rPr lang="en-US" sz="4800" b="1" smtClean="0">
                <a:latin typeface="Arial Black" pitchFamily="34" charset="0"/>
              </a:rPr>
              <a:t> Kimia</a:t>
            </a:r>
            <a:r>
              <a:rPr lang="en-GB" sz="4800" b="1" smtClean="0">
                <a:latin typeface="Arial Black" pitchFamily="34" charset="0"/>
              </a:rPr>
              <a:t> :</a:t>
            </a:r>
          </a:p>
        </p:txBody>
      </p:sp>
      <p:sp>
        <p:nvSpPr>
          <p:cNvPr id="18435" name="Rectangle 3"/>
          <p:cNvSpPr>
            <a:spLocks noGrp="1" noChangeArrowheads="1"/>
          </p:cNvSpPr>
          <p:nvPr>
            <p:ph idx="1"/>
          </p:nvPr>
        </p:nvSpPr>
        <p:spPr>
          <a:xfrm>
            <a:off x="0" y="1066800"/>
            <a:ext cx="9144000" cy="5257800"/>
          </a:xfrm>
        </p:spPr>
        <p:txBody>
          <a:bodyPr rtlCol="0">
            <a:normAutofit/>
          </a:bodyPr>
          <a:lstStyle/>
          <a:p>
            <a:pPr marL="742950" indent="-742950" eaLnBrk="1" fontAlgn="auto" hangingPunct="1">
              <a:lnSpc>
                <a:spcPct val="90000"/>
              </a:lnSpc>
              <a:spcAft>
                <a:spcPts val="0"/>
              </a:spcAft>
              <a:buClr>
                <a:schemeClr val="accent3"/>
              </a:buClr>
              <a:buFont typeface="+mj-lt"/>
              <a:buAutoNum type="arabicPeriod"/>
              <a:defRPr/>
            </a:pPr>
            <a:r>
              <a:rPr lang="en-US" sz="3600" b="1" dirty="0" err="1" smtClean="0">
                <a:cs typeface="Times New Roman" pitchFamily="18" charset="0"/>
              </a:rPr>
              <a:t>Ketersediaan</a:t>
            </a:r>
            <a:r>
              <a:rPr lang="en-US" sz="3600" b="1" dirty="0" smtClean="0">
                <a:cs typeface="Times New Roman" pitchFamily="18" charset="0"/>
              </a:rPr>
              <a:t> </a:t>
            </a:r>
            <a:r>
              <a:rPr lang="en-US" sz="3600" b="1" dirty="0" err="1" smtClean="0">
                <a:cs typeface="Times New Roman" pitchFamily="18" charset="0"/>
              </a:rPr>
              <a:t>Unsur</a:t>
            </a:r>
            <a:r>
              <a:rPr lang="en-US" sz="3600" b="1" dirty="0" smtClean="0">
                <a:cs typeface="Times New Roman" pitchFamily="18" charset="0"/>
              </a:rPr>
              <a:t> Hara : N, P, K, Ca, Mg, S, B, </a:t>
            </a:r>
            <a:r>
              <a:rPr lang="en-US" sz="3600" b="1" dirty="0" err="1" smtClean="0">
                <a:cs typeface="Times New Roman" pitchFamily="18" charset="0"/>
              </a:rPr>
              <a:t>Cl</a:t>
            </a:r>
            <a:r>
              <a:rPr lang="en-US" sz="3600" b="1" dirty="0" smtClean="0">
                <a:cs typeface="Times New Roman" pitchFamily="18" charset="0"/>
              </a:rPr>
              <a:t>, Cu, Fe, </a:t>
            </a:r>
            <a:r>
              <a:rPr lang="en-US" sz="3600" b="1" dirty="0" err="1" smtClean="0">
                <a:cs typeface="Times New Roman" pitchFamily="18" charset="0"/>
              </a:rPr>
              <a:t>Mn</a:t>
            </a:r>
            <a:r>
              <a:rPr lang="en-US" sz="3600" b="1" dirty="0" smtClean="0">
                <a:cs typeface="Times New Roman" pitchFamily="18" charset="0"/>
              </a:rPr>
              <a:t>, Mo, Zn</a:t>
            </a:r>
            <a:endParaRPr lang="en-US" sz="3600" b="1" dirty="0" smtClean="0"/>
          </a:p>
          <a:p>
            <a:pPr marL="742950" indent="-742950" eaLnBrk="1" fontAlgn="auto" hangingPunct="1">
              <a:lnSpc>
                <a:spcPct val="90000"/>
              </a:lnSpc>
              <a:spcAft>
                <a:spcPts val="0"/>
              </a:spcAft>
              <a:buClr>
                <a:schemeClr val="accent3"/>
              </a:buClr>
              <a:buFont typeface="+mj-lt"/>
              <a:buAutoNum type="arabicPeriod"/>
              <a:defRPr/>
            </a:pPr>
            <a:r>
              <a:rPr lang="en-GB" sz="3600" b="1" dirty="0" smtClean="0">
                <a:cs typeface="Times New Roman" pitchFamily="18" charset="0"/>
              </a:rPr>
              <a:t>pH </a:t>
            </a:r>
            <a:r>
              <a:rPr lang="en-GB" sz="3600" b="1" dirty="0" err="1" smtClean="0">
                <a:cs typeface="Times New Roman" pitchFamily="18" charset="0"/>
              </a:rPr>
              <a:t>tanah</a:t>
            </a:r>
            <a:endParaRPr lang="en-US" sz="3600" b="1" dirty="0" smtClean="0">
              <a:cs typeface="Times New Roman" pitchFamily="18" charset="0"/>
            </a:endParaRPr>
          </a:p>
          <a:p>
            <a:pPr marL="742950" indent="-742950" eaLnBrk="1" fontAlgn="auto" hangingPunct="1">
              <a:lnSpc>
                <a:spcPct val="90000"/>
              </a:lnSpc>
              <a:spcAft>
                <a:spcPts val="0"/>
              </a:spcAft>
              <a:buClr>
                <a:schemeClr val="accent3"/>
              </a:buClr>
              <a:buFont typeface="+mj-lt"/>
              <a:buAutoNum type="arabicPeriod"/>
              <a:defRPr/>
            </a:pPr>
            <a:r>
              <a:rPr lang="en-US" sz="3600" b="1" dirty="0" err="1" smtClean="0">
                <a:cs typeface="Times New Roman" pitchFamily="18" charset="0"/>
              </a:rPr>
              <a:t>Kapasitas</a:t>
            </a:r>
            <a:r>
              <a:rPr lang="en-US" sz="3600" b="1" dirty="0" smtClean="0">
                <a:cs typeface="Times New Roman" pitchFamily="18" charset="0"/>
              </a:rPr>
              <a:t> </a:t>
            </a:r>
            <a:r>
              <a:rPr lang="en-US" sz="3600" b="1" dirty="0" err="1" smtClean="0">
                <a:cs typeface="Times New Roman" pitchFamily="18" charset="0"/>
              </a:rPr>
              <a:t>Tukar</a:t>
            </a:r>
            <a:r>
              <a:rPr lang="en-US" sz="3600" b="1" dirty="0" smtClean="0">
                <a:cs typeface="Times New Roman" pitchFamily="18" charset="0"/>
              </a:rPr>
              <a:t> </a:t>
            </a:r>
            <a:r>
              <a:rPr lang="en-US" sz="3600" b="1" dirty="0" err="1" smtClean="0">
                <a:cs typeface="Times New Roman" pitchFamily="18" charset="0"/>
              </a:rPr>
              <a:t>Kation</a:t>
            </a:r>
            <a:r>
              <a:rPr lang="en-US" sz="3600" b="1" dirty="0" smtClean="0">
                <a:cs typeface="Times New Roman" pitchFamily="18" charset="0"/>
              </a:rPr>
              <a:t> / Anion / KTK/KTA</a:t>
            </a:r>
          </a:p>
          <a:p>
            <a:pPr marL="742950" indent="-742950" eaLnBrk="1" fontAlgn="auto" hangingPunct="1">
              <a:lnSpc>
                <a:spcPct val="90000"/>
              </a:lnSpc>
              <a:spcAft>
                <a:spcPts val="0"/>
              </a:spcAft>
              <a:buClr>
                <a:schemeClr val="accent3"/>
              </a:buClr>
              <a:buFont typeface="+mj-lt"/>
              <a:buAutoNum type="arabicPeriod"/>
              <a:defRPr/>
            </a:pPr>
            <a:r>
              <a:rPr lang="en-US" sz="3600" b="1" dirty="0" err="1" smtClean="0">
                <a:cs typeface="Times New Roman" pitchFamily="18" charset="0"/>
              </a:rPr>
              <a:t>Kejenuhan</a:t>
            </a:r>
            <a:r>
              <a:rPr lang="en-US" sz="3600" b="1" dirty="0" smtClean="0">
                <a:cs typeface="Times New Roman" pitchFamily="18" charset="0"/>
              </a:rPr>
              <a:t> </a:t>
            </a:r>
            <a:r>
              <a:rPr lang="en-US" sz="3600" b="1" dirty="0" err="1" smtClean="0">
                <a:cs typeface="Times New Roman" pitchFamily="18" charset="0"/>
              </a:rPr>
              <a:t>Basa</a:t>
            </a:r>
            <a:r>
              <a:rPr lang="en-US" sz="3600" b="1" dirty="0" smtClean="0">
                <a:cs typeface="Times New Roman" pitchFamily="18" charset="0"/>
              </a:rPr>
              <a:t> (KB</a:t>
            </a:r>
          </a:p>
          <a:p>
            <a:pPr marL="742950" indent="-742950" eaLnBrk="1" fontAlgn="auto" hangingPunct="1">
              <a:lnSpc>
                <a:spcPct val="90000"/>
              </a:lnSpc>
              <a:spcAft>
                <a:spcPts val="0"/>
              </a:spcAft>
              <a:buClr>
                <a:schemeClr val="accent3"/>
              </a:buClr>
              <a:buFont typeface="+mj-lt"/>
              <a:buAutoNum type="arabicPeriod"/>
              <a:defRPr/>
            </a:pPr>
            <a:r>
              <a:rPr lang="en-GB" sz="3600" b="1" dirty="0" err="1" smtClean="0">
                <a:cs typeface="Times New Roman" pitchFamily="18" charset="0"/>
              </a:rPr>
              <a:t>Salinit</a:t>
            </a:r>
            <a:r>
              <a:rPr lang="en-US" sz="3600" b="1" dirty="0" smtClean="0">
                <a:cs typeface="Times New Roman" pitchFamily="18" charset="0"/>
              </a:rPr>
              <a:t>as </a:t>
            </a:r>
            <a:r>
              <a:rPr lang="en-US" sz="3600" b="1" dirty="0" err="1" smtClean="0">
                <a:cs typeface="Times New Roman" pitchFamily="18" charset="0"/>
              </a:rPr>
              <a:t>tanah</a:t>
            </a:r>
            <a:endParaRPr lang="en-US" sz="3600" b="1" dirty="0" smtClean="0">
              <a:cs typeface="Times New Roman" pitchFamily="18" charset="0"/>
            </a:endParaRPr>
          </a:p>
          <a:p>
            <a:pPr marL="742950" indent="-742950" eaLnBrk="1" fontAlgn="auto" hangingPunct="1">
              <a:lnSpc>
                <a:spcPct val="90000"/>
              </a:lnSpc>
              <a:spcAft>
                <a:spcPts val="0"/>
              </a:spcAft>
              <a:buClr>
                <a:schemeClr val="accent3"/>
              </a:buClr>
              <a:buFont typeface="+mj-lt"/>
              <a:buAutoNum type="arabicPeriod"/>
              <a:defRPr/>
            </a:pPr>
            <a:r>
              <a:rPr lang="en-US" sz="3600" b="1" dirty="0" err="1" smtClean="0">
                <a:cs typeface="Times New Roman" pitchFamily="18" charset="0"/>
              </a:rPr>
              <a:t>Keracunan</a:t>
            </a:r>
            <a:r>
              <a:rPr lang="en-US" sz="3600" b="1" dirty="0" smtClean="0">
                <a:cs typeface="Times New Roman" pitchFamily="18" charset="0"/>
              </a:rPr>
              <a:t> </a:t>
            </a:r>
            <a:r>
              <a:rPr lang="en-GB" sz="3600" b="1" dirty="0" smtClean="0">
                <a:cs typeface="Times New Roman" pitchFamily="18" charset="0"/>
              </a:rPr>
              <a:t>: </a:t>
            </a:r>
            <a:r>
              <a:rPr lang="en-US" sz="3600" b="1" dirty="0" err="1" smtClean="0">
                <a:cs typeface="Times New Roman" pitchFamily="18" charset="0"/>
              </a:rPr>
              <a:t>Logam</a:t>
            </a:r>
            <a:r>
              <a:rPr lang="en-US" sz="3600" b="1" dirty="0" smtClean="0">
                <a:cs typeface="Times New Roman" pitchFamily="18" charset="0"/>
              </a:rPr>
              <a:t> </a:t>
            </a:r>
            <a:r>
              <a:rPr lang="en-US" sz="3600" b="1" dirty="0" err="1" smtClean="0">
                <a:cs typeface="Times New Roman" pitchFamily="18" charset="0"/>
              </a:rPr>
              <a:t>Berat</a:t>
            </a:r>
            <a:r>
              <a:rPr lang="en-GB" sz="3600" b="1" dirty="0" smtClean="0">
                <a:cs typeface="Times New Roman" pitchFamily="18" charset="0"/>
              </a:rPr>
              <a:t>, </a:t>
            </a:r>
            <a:r>
              <a:rPr lang="en-GB" sz="3600" b="1" dirty="0" err="1" smtClean="0">
                <a:cs typeface="Times New Roman" pitchFamily="18" charset="0"/>
              </a:rPr>
              <a:t>Pesti</a:t>
            </a:r>
            <a:r>
              <a:rPr lang="en-US" sz="3600" b="1" dirty="0" smtClean="0">
                <a:cs typeface="Times New Roman" pitchFamily="18" charset="0"/>
              </a:rPr>
              <a:t>s</a:t>
            </a:r>
            <a:r>
              <a:rPr lang="en-GB" sz="3600" b="1" dirty="0" smtClean="0">
                <a:cs typeface="Times New Roman" pitchFamily="18" charset="0"/>
              </a:rPr>
              <a:t>id</a:t>
            </a:r>
            <a:r>
              <a:rPr lang="en-US" sz="3600" b="1" dirty="0" smtClean="0">
                <a:cs typeface="Times New Roman" pitchFamily="18" charset="0"/>
              </a:rPr>
              <a:t>a</a:t>
            </a:r>
            <a:r>
              <a:rPr lang="en-GB" sz="3600" b="1" dirty="0" smtClean="0">
                <a:cs typeface="Times New Roman" pitchFamily="18" charset="0"/>
              </a:rPr>
              <a:t>, </a:t>
            </a:r>
            <a:r>
              <a:rPr lang="en-US" sz="3600" b="1" dirty="0" err="1" smtClean="0">
                <a:cs typeface="Times New Roman" pitchFamily="18" charset="0"/>
              </a:rPr>
              <a:t>Senyawa</a:t>
            </a:r>
            <a:r>
              <a:rPr lang="en-US" sz="3600" b="1" dirty="0" smtClean="0">
                <a:cs typeface="Times New Roman" pitchFamily="18" charset="0"/>
              </a:rPr>
              <a:t> </a:t>
            </a:r>
            <a:r>
              <a:rPr lang="en-GB" sz="3600" b="1" dirty="0" err="1" smtClean="0">
                <a:cs typeface="Times New Roman" pitchFamily="18" charset="0"/>
              </a:rPr>
              <a:t>Organi</a:t>
            </a:r>
            <a:r>
              <a:rPr lang="en-US" sz="3600" b="1" dirty="0" smtClean="0">
                <a:cs typeface="Times New Roman" pitchFamily="18" charset="0"/>
              </a:rPr>
              <a:t>k</a:t>
            </a:r>
          </a:p>
          <a:p>
            <a:pPr marL="457200" indent="-457200" eaLnBrk="1" fontAlgn="auto" hangingPunct="1">
              <a:lnSpc>
                <a:spcPct val="90000"/>
              </a:lnSpc>
              <a:spcAft>
                <a:spcPts val="0"/>
              </a:spcAft>
              <a:buClr>
                <a:schemeClr val="accent3"/>
              </a:buClr>
              <a:buFont typeface="+mj-lt"/>
              <a:buAutoNum type="arabicPeriod"/>
              <a:defRPr/>
            </a:pPr>
            <a:endParaRPr lang="en-GB" sz="2400" b="1" dirty="0" smtClean="0">
              <a:cs typeface="Times New Roman" pitchFamily="18" charset="0"/>
            </a:endParaRPr>
          </a:p>
          <a:p>
            <a:pPr marL="457200" indent="-457200" eaLnBrk="1" fontAlgn="auto" hangingPunct="1">
              <a:lnSpc>
                <a:spcPct val="90000"/>
              </a:lnSpc>
              <a:spcAft>
                <a:spcPts val="0"/>
              </a:spcAft>
              <a:buClr>
                <a:schemeClr val="accent3"/>
              </a:buClr>
              <a:buFont typeface="+mj-lt"/>
              <a:buAutoNum type="arabicPeriod"/>
              <a:defRPr/>
            </a:pPr>
            <a:endParaRPr lang="en-GB"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dissolve">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wipe(left)">
                                      <p:cBhvr>
                                        <p:cTn id="12" dur="500"/>
                                        <p:tgtEl>
                                          <p:spTgt spid="18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wipe(left)">
                                      <p:cBhvr>
                                        <p:cTn id="17" dur="500"/>
                                        <p:tgtEl>
                                          <p:spTgt spid="18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5">
                                            <p:txEl>
                                              <p:pRg st="2" end="2"/>
                                            </p:txEl>
                                          </p:spTgt>
                                        </p:tgtEl>
                                        <p:attrNameLst>
                                          <p:attrName>style.visibility</p:attrName>
                                        </p:attrNameLst>
                                      </p:cBhvr>
                                      <p:to>
                                        <p:strVal val="visible"/>
                                      </p:to>
                                    </p:set>
                                    <p:animEffect transition="in" filter="wipe(left)">
                                      <p:cBhvr>
                                        <p:cTn id="22" dur="500"/>
                                        <p:tgtEl>
                                          <p:spTgt spid="18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5">
                                            <p:txEl>
                                              <p:pRg st="3" end="3"/>
                                            </p:txEl>
                                          </p:spTgt>
                                        </p:tgtEl>
                                        <p:attrNameLst>
                                          <p:attrName>style.visibility</p:attrName>
                                        </p:attrNameLst>
                                      </p:cBhvr>
                                      <p:to>
                                        <p:strVal val="visible"/>
                                      </p:to>
                                    </p:set>
                                    <p:animEffect transition="in" filter="wipe(left)">
                                      <p:cBhvr>
                                        <p:cTn id="27" dur="500"/>
                                        <p:tgtEl>
                                          <p:spTgt spid="18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5">
                                            <p:txEl>
                                              <p:pRg st="4" end="4"/>
                                            </p:txEl>
                                          </p:spTgt>
                                        </p:tgtEl>
                                        <p:attrNameLst>
                                          <p:attrName>style.visibility</p:attrName>
                                        </p:attrNameLst>
                                      </p:cBhvr>
                                      <p:to>
                                        <p:strVal val="visible"/>
                                      </p:to>
                                    </p:set>
                                    <p:animEffect transition="in" filter="wipe(left)">
                                      <p:cBhvr>
                                        <p:cTn id="32" dur="500"/>
                                        <p:tgtEl>
                                          <p:spTgt spid="18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Effect transition="in" filter="wipe(left)">
                                      <p:cBhvr>
                                        <p:cTn id="37"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p:bldP spid="1843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990600"/>
          </a:xfrm>
          <a:solidFill>
            <a:srgbClr val="99FFCC"/>
          </a:solidFill>
          <a:ln w="38100">
            <a:solidFill>
              <a:srgbClr val="FF0000"/>
            </a:solidFill>
          </a:ln>
        </p:spPr>
        <p:txBody>
          <a:bodyPr/>
          <a:lstStyle/>
          <a:p>
            <a:pPr marL="838200" indent="-838200" eaLnBrk="1" hangingPunct="1"/>
            <a:r>
              <a:rPr lang="en-GB" b="1" smtClean="0"/>
              <a:t>Indi</a:t>
            </a:r>
            <a:r>
              <a:rPr lang="en-US" b="1" smtClean="0"/>
              <a:t>k</a:t>
            </a:r>
            <a:r>
              <a:rPr lang="en-GB" b="1" smtClean="0"/>
              <a:t>ator</a:t>
            </a:r>
            <a:r>
              <a:rPr lang="en-US" b="1" smtClean="0"/>
              <a:t> Biologis</a:t>
            </a:r>
            <a:endParaRPr lang="en-GB" b="1" smtClean="0"/>
          </a:p>
        </p:txBody>
      </p:sp>
      <p:sp>
        <p:nvSpPr>
          <p:cNvPr id="19459" name="Rectangle 3"/>
          <p:cNvSpPr>
            <a:spLocks noGrp="1" noChangeArrowheads="1"/>
          </p:cNvSpPr>
          <p:nvPr>
            <p:ph idx="1"/>
          </p:nvPr>
        </p:nvSpPr>
        <p:spPr>
          <a:xfrm>
            <a:off x="0" y="1143000"/>
            <a:ext cx="9144000" cy="5334000"/>
          </a:xfrm>
        </p:spPr>
        <p:txBody>
          <a:bodyPr rtlCol="0">
            <a:normAutofit/>
          </a:bodyPr>
          <a:lstStyle/>
          <a:p>
            <a:pPr marL="514350" indent="-514350" eaLnBrk="1" fontAlgn="auto" hangingPunct="1">
              <a:lnSpc>
                <a:spcPct val="90000"/>
              </a:lnSpc>
              <a:spcAft>
                <a:spcPts val="0"/>
              </a:spcAft>
              <a:buClr>
                <a:schemeClr val="accent3"/>
              </a:buClr>
              <a:buFont typeface="+mj-lt"/>
              <a:buAutoNum type="arabicPeriod"/>
              <a:defRPr/>
            </a:pPr>
            <a:r>
              <a:rPr lang="en-US" sz="2800" b="1" dirty="0" err="1" smtClean="0">
                <a:latin typeface="Arial Rounded MT Bold" pitchFamily="34" charset="0"/>
                <a:cs typeface="Times New Roman" pitchFamily="18" charset="0"/>
              </a:rPr>
              <a:t>Bahan</a:t>
            </a:r>
            <a:r>
              <a:rPr lang="en-US" sz="2800" b="1" dirty="0" smtClean="0">
                <a:latin typeface="Arial Rounded MT Bold" pitchFamily="34" charset="0"/>
                <a:cs typeface="Times New Roman" pitchFamily="18" charset="0"/>
              </a:rPr>
              <a:t> </a:t>
            </a:r>
            <a:r>
              <a:rPr lang="en-GB" sz="2800" b="1" dirty="0" err="1" smtClean="0">
                <a:latin typeface="Arial Rounded MT Bold" pitchFamily="34" charset="0"/>
                <a:cs typeface="Times New Roman" pitchFamily="18" charset="0"/>
              </a:rPr>
              <a:t>Organi</a:t>
            </a:r>
            <a:r>
              <a:rPr lang="en-US" sz="2800" b="1" dirty="0" smtClean="0">
                <a:latin typeface="Arial Rounded MT Bold" pitchFamily="34" charset="0"/>
                <a:cs typeface="Times New Roman" pitchFamily="18" charset="0"/>
              </a:rPr>
              <a:t>k</a:t>
            </a:r>
            <a:r>
              <a:rPr lang="en-GB" sz="2800" b="1" dirty="0" smtClean="0">
                <a:latin typeface="Arial Rounded MT Bold" pitchFamily="34" charset="0"/>
              </a:rPr>
              <a:t> Tanah (BOT)</a:t>
            </a:r>
            <a:endParaRPr lang="en-US" sz="2800" b="1" dirty="0" smtClean="0">
              <a:latin typeface="Arial Rounded MT Bold" pitchFamily="34" charset="0"/>
            </a:endParaRPr>
          </a:p>
          <a:p>
            <a:pPr marL="742950" indent="-742950" eaLnBrk="1" fontAlgn="auto" hangingPunct="1">
              <a:lnSpc>
                <a:spcPct val="90000"/>
              </a:lnSpc>
              <a:spcAft>
                <a:spcPts val="0"/>
              </a:spcAft>
              <a:buClr>
                <a:schemeClr val="accent3"/>
              </a:buClr>
              <a:buFont typeface="+mj-lt"/>
              <a:buAutoNum type="arabicPeriod"/>
              <a:defRPr/>
            </a:pPr>
            <a:r>
              <a:rPr lang="en-GB" sz="2800" b="1" dirty="0" smtClean="0">
                <a:latin typeface="Arial Rounded MT Bold" pitchFamily="34" charset="0"/>
                <a:cs typeface="Times New Roman" pitchFamily="18" charset="0"/>
              </a:rPr>
              <a:t>Microbial Biomass</a:t>
            </a:r>
            <a:endParaRPr lang="en-US" sz="2800" b="1" dirty="0" smtClean="0">
              <a:latin typeface="Arial Rounded MT Bold" pitchFamily="34" charset="0"/>
              <a:cs typeface="Times New Roman" pitchFamily="18" charset="0"/>
            </a:endParaRPr>
          </a:p>
          <a:p>
            <a:pPr marL="742950" indent="-742950" eaLnBrk="1" fontAlgn="auto" hangingPunct="1">
              <a:lnSpc>
                <a:spcPct val="90000"/>
              </a:lnSpc>
              <a:spcAft>
                <a:spcPts val="0"/>
              </a:spcAft>
              <a:buClr>
                <a:schemeClr val="accent3"/>
              </a:buClr>
              <a:buFont typeface="+mj-lt"/>
              <a:buAutoNum type="arabicPeriod"/>
              <a:defRPr/>
            </a:pPr>
            <a:r>
              <a:rPr lang="en-GB" sz="2800" b="1" dirty="0" err="1" smtClean="0">
                <a:latin typeface="Arial Rounded MT Bold" pitchFamily="34" charset="0"/>
                <a:cs typeface="Times New Roman" pitchFamily="18" charset="0"/>
              </a:rPr>
              <a:t>Respira</a:t>
            </a:r>
            <a:r>
              <a:rPr lang="en-US" sz="2800" b="1" dirty="0" err="1" smtClean="0">
                <a:latin typeface="Arial Rounded MT Bold" pitchFamily="34" charset="0"/>
                <a:cs typeface="Times New Roman" pitchFamily="18" charset="0"/>
              </a:rPr>
              <a:t>si</a:t>
            </a:r>
            <a:r>
              <a:rPr lang="en-US" sz="2800" b="1" dirty="0" smtClean="0">
                <a:latin typeface="Arial Rounded MT Bold" pitchFamily="34" charset="0"/>
                <a:cs typeface="Times New Roman" pitchFamily="18" charset="0"/>
              </a:rPr>
              <a:t> Tanah</a:t>
            </a:r>
          </a:p>
          <a:p>
            <a:pPr marL="742950" indent="-742950" eaLnBrk="1" fontAlgn="auto" hangingPunct="1">
              <a:lnSpc>
                <a:spcPct val="90000"/>
              </a:lnSpc>
              <a:spcAft>
                <a:spcPts val="0"/>
              </a:spcAft>
              <a:buClr>
                <a:schemeClr val="accent3"/>
              </a:buClr>
              <a:buFont typeface="+mj-lt"/>
              <a:buAutoNum type="arabicPeriod"/>
              <a:defRPr/>
            </a:pPr>
            <a:r>
              <a:rPr lang="en-US" sz="2800" b="1" dirty="0" err="1" smtClean="0">
                <a:latin typeface="Arial Rounded MT Bold" pitchFamily="34" charset="0"/>
                <a:cs typeface="Times New Roman" pitchFamily="18" charset="0"/>
              </a:rPr>
              <a:t>Keanekaragaman</a:t>
            </a:r>
            <a:r>
              <a:rPr lang="en-US" sz="2800" b="1" dirty="0" smtClean="0">
                <a:latin typeface="Arial Rounded MT Bold" pitchFamily="34" charset="0"/>
                <a:cs typeface="Times New Roman" pitchFamily="18" charset="0"/>
              </a:rPr>
              <a:t> </a:t>
            </a:r>
            <a:r>
              <a:rPr lang="en-GB" sz="2800" b="1" dirty="0" err="1" smtClean="0">
                <a:latin typeface="Arial Rounded MT Bold" pitchFamily="34" charset="0"/>
                <a:cs typeface="Times New Roman" pitchFamily="18" charset="0"/>
              </a:rPr>
              <a:t>Spe</a:t>
            </a:r>
            <a:r>
              <a:rPr lang="en-US" sz="2800" b="1" dirty="0" err="1" smtClean="0">
                <a:latin typeface="Arial Rounded MT Bold" pitchFamily="34" charset="0"/>
                <a:cs typeface="Times New Roman" pitchFamily="18" charset="0"/>
              </a:rPr>
              <a:t>sifik</a:t>
            </a:r>
            <a:r>
              <a:rPr lang="en-US" sz="2800" b="1" dirty="0" smtClean="0">
                <a:latin typeface="Arial Rounded MT Bold" pitchFamily="34" charset="0"/>
                <a:cs typeface="Times New Roman" pitchFamily="18" charset="0"/>
              </a:rPr>
              <a:t> / </a:t>
            </a:r>
            <a:r>
              <a:rPr lang="en-US" sz="2800" b="1" dirty="0" err="1" smtClean="0">
                <a:latin typeface="Arial Rounded MT Bold" pitchFamily="34" charset="0"/>
                <a:cs typeface="Times New Roman" pitchFamily="18" charset="0"/>
              </a:rPr>
              <a:t>Diversitas</a:t>
            </a:r>
            <a:r>
              <a:rPr lang="en-US" sz="2800" b="1" dirty="0" smtClean="0">
                <a:latin typeface="Arial Rounded MT Bold" pitchFamily="34" charset="0"/>
                <a:cs typeface="Times New Roman" pitchFamily="18" charset="0"/>
              </a:rPr>
              <a:t> </a:t>
            </a:r>
            <a:r>
              <a:rPr lang="en-US" sz="2800" b="1" dirty="0" err="1" smtClean="0">
                <a:latin typeface="Arial Rounded MT Bold" pitchFamily="34" charset="0"/>
                <a:cs typeface="Times New Roman" pitchFamily="18" charset="0"/>
              </a:rPr>
              <a:t>organisme</a:t>
            </a:r>
            <a:endParaRPr lang="en-US" sz="2800" b="1" dirty="0" smtClean="0">
              <a:latin typeface="Arial Rounded MT Bold" pitchFamily="34" charset="0"/>
              <a:cs typeface="Times New Roman" pitchFamily="18" charset="0"/>
            </a:endParaRPr>
          </a:p>
          <a:p>
            <a:pPr marL="742950" indent="-742950" eaLnBrk="1" fontAlgn="auto" hangingPunct="1">
              <a:lnSpc>
                <a:spcPct val="90000"/>
              </a:lnSpc>
              <a:spcAft>
                <a:spcPts val="0"/>
              </a:spcAft>
              <a:buClr>
                <a:schemeClr val="accent3"/>
              </a:buClr>
              <a:buFont typeface="+mj-lt"/>
              <a:buAutoNum type="arabicPeriod"/>
              <a:defRPr/>
            </a:pPr>
            <a:r>
              <a:rPr lang="en-US" sz="2800" b="1" dirty="0" err="1" smtClean="0">
                <a:latin typeface="Arial Rounded MT Bold" pitchFamily="34" charset="0"/>
                <a:cs typeface="Times New Roman" pitchFamily="18" charset="0"/>
              </a:rPr>
              <a:t>Pengujian</a:t>
            </a:r>
            <a:r>
              <a:rPr lang="en-US" sz="2800" b="1" dirty="0" smtClean="0">
                <a:latin typeface="Arial Rounded MT Bold" pitchFamily="34" charset="0"/>
                <a:cs typeface="Times New Roman" pitchFamily="18" charset="0"/>
              </a:rPr>
              <a:t> </a:t>
            </a:r>
            <a:r>
              <a:rPr lang="en-GB" sz="2800" b="1" dirty="0" smtClean="0">
                <a:latin typeface="Arial Rounded MT Bold" pitchFamily="34" charset="0"/>
                <a:cs typeface="Times New Roman" pitchFamily="18" charset="0"/>
              </a:rPr>
              <a:t>Enzyme </a:t>
            </a:r>
            <a:endParaRPr lang="en-US" sz="2800" b="1" dirty="0" smtClean="0">
              <a:latin typeface="Arial Rounded MT Bold" pitchFamily="34" charset="0"/>
              <a:cs typeface="Times New Roman" pitchFamily="18" charset="0"/>
            </a:endParaRPr>
          </a:p>
          <a:p>
            <a:pPr marL="742950" indent="-742950" eaLnBrk="1" fontAlgn="auto" hangingPunct="1">
              <a:lnSpc>
                <a:spcPct val="90000"/>
              </a:lnSpc>
              <a:spcAft>
                <a:spcPts val="0"/>
              </a:spcAft>
              <a:buClr>
                <a:schemeClr val="accent3"/>
              </a:buClr>
              <a:buFont typeface="+mj-lt"/>
              <a:buAutoNum type="arabicPeriod"/>
              <a:defRPr/>
            </a:pPr>
            <a:r>
              <a:rPr lang="en-GB" sz="2800" b="1" dirty="0" err="1" smtClean="0">
                <a:latin typeface="Arial Rounded MT Bold" pitchFamily="34" charset="0"/>
                <a:cs typeface="Times New Roman" pitchFamily="18" charset="0"/>
              </a:rPr>
              <a:t>Mineralizable</a:t>
            </a:r>
            <a:r>
              <a:rPr lang="en-GB" sz="2800" b="1" dirty="0" smtClean="0">
                <a:latin typeface="Arial Rounded MT Bold" pitchFamily="34" charset="0"/>
                <a:cs typeface="Times New Roman" pitchFamily="18" charset="0"/>
              </a:rPr>
              <a:t> N</a:t>
            </a:r>
            <a:endParaRPr lang="en-US" sz="2800" b="1" dirty="0" smtClean="0">
              <a:latin typeface="Arial Rounded MT Bold" pitchFamily="34" charset="0"/>
              <a:cs typeface="Times New Roman" pitchFamily="18" charset="0"/>
            </a:endParaRPr>
          </a:p>
          <a:p>
            <a:pPr marL="742950" indent="-742950" eaLnBrk="1" fontAlgn="auto" hangingPunct="1">
              <a:lnSpc>
                <a:spcPct val="90000"/>
              </a:lnSpc>
              <a:spcAft>
                <a:spcPts val="0"/>
              </a:spcAft>
              <a:buClr>
                <a:schemeClr val="accent3"/>
              </a:buClr>
              <a:buFont typeface="+mj-lt"/>
              <a:buAutoNum type="arabicPeriod"/>
              <a:defRPr/>
            </a:pPr>
            <a:r>
              <a:rPr lang="en-US" sz="2800" b="1" dirty="0" err="1" smtClean="0">
                <a:latin typeface="Arial Rounded MT Bold" pitchFamily="34" charset="0"/>
                <a:cs typeface="Times New Roman" pitchFamily="18" charset="0"/>
              </a:rPr>
              <a:t>Kemampuan</a:t>
            </a:r>
            <a:r>
              <a:rPr lang="en-US" sz="2800" b="1" dirty="0" smtClean="0">
                <a:latin typeface="Arial Rounded MT Bold" pitchFamily="34" charset="0"/>
                <a:cs typeface="Times New Roman" pitchFamily="18" charset="0"/>
              </a:rPr>
              <a:t> </a:t>
            </a:r>
            <a:r>
              <a:rPr lang="en-GB" sz="2800" b="1" dirty="0" err="1" smtClean="0">
                <a:latin typeface="Arial Rounded MT Bold" pitchFamily="34" charset="0"/>
                <a:cs typeface="Times New Roman" pitchFamily="18" charset="0"/>
              </a:rPr>
              <a:t>Metaboli</a:t>
            </a:r>
            <a:r>
              <a:rPr lang="en-US" sz="2800" b="1" dirty="0" smtClean="0">
                <a:latin typeface="Arial Rounded MT Bold" pitchFamily="34" charset="0"/>
                <a:cs typeface="Times New Roman" pitchFamily="18" charset="0"/>
              </a:rPr>
              <a:t>k</a:t>
            </a:r>
          </a:p>
          <a:p>
            <a:pPr marL="742950" indent="-742950" eaLnBrk="1" fontAlgn="auto" hangingPunct="1">
              <a:lnSpc>
                <a:spcPct val="90000"/>
              </a:lnSpc>
              <a:spcAft>
                <a:spcPts val="0"/>
              </a:spcAft>
              <a:buClr>
                <a:schemeClr val="accent3"/>
              </a:buClr>
              <a:buFont typeface="+mj-lt"/>
              <a:buAutoNum type="arabicPeriod"/>
              <a:defRPr/>
            </a:pPr>
            <a:r>
              <a:rPr lang="en-US" sz="2800" b="1" dirty="0" err="1" smtClean="0">
                <a:latin typeface="Arial Rounded MT Bold" pitchFamily="34" charset="0"/>
                <a:cs typeface="Times New Roman" pitchFamily="18" charset="0"/>
              </a:rPr>
              <a:t>Makro</a:t>
            </a:r>
            <a:r>
              <a:rPr lang="en-US" sz="2800" b="1" dirty="0" smtClean="0">
                <a:latin typeface="Arial Rounded MT Bold" pitchFamily="34" charset="0"/>
                <a:cs typeface="Times New Roman" pitchFamily="18" charset="0"/>
              </a:rPr>
              <a:t>-fauna</a:t>
            </a:r>
          </a:p>
          <a:p>
            <a:pPr marL="742950" indent="-742950" eaLnBrk="1" fontAlgn="auto" hangingPunct="1">
              <a:lnSpc>
                <a:spcPct val="90000"/>
              </a:lnSpc>
              <a:spcAft>
                <a:spcPts val="0"/>
              </a:spcAft>
              <a:buClr>
                <a:schemeClr val="accent3"/>
              </a:buClr>
              <a:buFont typeface="+mj-lt"/>
              <a:buAutoNum type="arabicPeriod"/>
              <a:defRPr/>
            </a:pPr>
            <a:r>
              <a:rPr lang="en-US" sz="2800" b="1" dirty="0" err="1" smtClean="0">
                <a:latin typeface="Arial Rounded MT Bold" pitchFamily="34" charset="0"/>
                <a:cs typeface="Times New Roman" pitchFamily="18" charset="0"/>
              </a:rPr>
              <a:t>Perakaran</a:t>
            </a:r>
            <a:r>
              <a:rPr lang="en-US" sz="2800" b="1" dirty="0" smtClean="0">
                <a:latin typeface="Arial Rounded MT Bold" pitchFamily="34" charset="0"/>
                <a:cs typeface="Times New Roman" pitchFamily="18" charset="0"/>
              </a:rPr>
              <a:t> </a:t>
            </a:r>
            <a:r>
              <a:rPr lang="en-US" sz="2800" b="1" dirty="0" err="1" smtClean="0">
                <a:latin typeface="Arial Rounded MT Bold" pitchFamily="34" charset="0"/>
                <a:cs typeface="Times New Roman" pitchFamily="18" charset="0"/>
              </a:rPr>
              <a:t>Tanaman</a:t>
            </a:r>
            <a:r>
              <a:rPr lang="en-US" sz="2800" b="1" dirty="0" smtClean="0">
                <a:latin typeface="Arial Rounded MT Bold" pitchFamily="34" charset="0"/>
                <a:cs typeface="Times New Roman" pitchFamily="18" charset="0"/>
              </a:rPr>
              <a:t>.</a:t>
            </a:r>
            <a:endParaRPr lang="en-GB" sz="2800" b="1" dirty="0" smtClean="0">
              <a:latin typeface="Arial Rounded MT Bold" pitchFamily="34" charset="0"/>
              <a:cs typeface="Times New Roman" pitchFamily="18" charset="0"/>
            </a:endParaRPr>
          </a:p>
          <a:p>
            <a:pPr marL="514350" indent="-514350" eaLnBrk="1" fontAlgn="auto" hangingPunct="1">
              <a:lnSpc>
                <a:spcPct val="90000"/>
              </a:lnSpc>
              <a:spcAft>
                <a:spcPts val="0"/>
              </a:spcAft>
              <a:buClr>
                <a:schemeClr val="accent3"/>
              </a:buClr>
              <a:buFont typeface="+mj-lt"/>
              <a:buAutoNum type="arabicPeriod"/>
              <a:defRPr/>
            </a:pPr>
            <a:endParaRPr lang="en-GB" sz="2800" b="1" dirty="0" smtClean="0">
              <a:latin typeface="Arial Rounded MT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dissolve">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 calcmode="lin" valueType="num">
                                      <p:cBhvr additive="base">
                                        <p:cTn id="12"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4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9459">
                                            <p:txEl>
                                              <p:pRg st="1" end="1"/>
                                            </p:txEl>
                                          </p:spTgt>
                                        </p:tgtEl>
                                        <p:attrNameLst>
                                          <p:attrName>style.visibility</p:attrName>
                                        </p:attrNameLst>
                                      </p:cBhvr>
                                      <p:to>
                                        <p:strVal val="visible"/>
                                      </p:to>
                                    </p:set>
                                    <p:anim calcmode="lin" valueType="num">
                                      <p:cBhvr additive="base">
                                        <p:cTn id="18"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94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9459">
                                            <p:txEl>
                                              <p:pRg st="2" end="2"/>
                                            </p:txEl>
                                          </p:spTgt>
                                        </p:tgtEl>
                                        <p:attrNameLst>
                                          <p:attrName>style.visibility</p:attrName>
                                        </p:attrNameLst>
                                      </p:cBhvr>
                                      <p:to>
                                        <p:strVal val="visible"/>
                                      </p:to>
                                    </p:set>
                                    <p:anim calcmode="lin" valueType="num">
                                      <p:cBhvr additive="base">
                                        <p:cTn id="24"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45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9459">
                                            <p:txEl>
                                              <p:pRg st="3" end="3"/>
                                            </p:txEl>
                                          </p:spTgt>
                                        </p:tgtEl>
                                        <p:attrNameLst>
                                          <p:attrName>style.visibility</p:attrName>
                                        </p:attrNameLst>
                                      </p:cBhvr>
                                      <p:to>
                                        <p:strVal val="visible"/>
                                      </p:to>
                                    </p:set>
                                    <p:anim calcmode="lin" valueType="num">
                                      <p:cBhvr additive="base">
                                        <p:cTn id="30"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45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9459">
                                            <p:txEl>
                                              <p:pRg st="4" end="4"/>
                                            </p:txEl>
                                          </p:spTgt>
                                        </p:tgtEl>
                                        <p:attrNameLst>
                                          <p:attrName>style.visibility</p:attrName>
                                        </p:attrNameLst>
                                      </p:cBhvr>
                                      <p:to>
                                        <p:strVal val="visible"/>
                                      </p:to>
                                    </p:set>
                                    <p:anim calcmode="lin" valueType="num">
                                      <p:cBhvr additive="base">
                                        <p:cTn id="36"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945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9459">
                                            <p:txEl>
                                              <p:pRg st="5" end="5"/>
                                            </p:txEl>
                                          </p:spTgt>
                                        </p:tgtEl>
                                        <p:attrNameLst>
                                          <p:attrName>style.visibility</p:attrName>
                                        </p:attrNameLst>
                                      </p:cBhvr>
                                      <p:to>
                                        <p:strVal val="visible"/>
                                      </p:to>
                                    </p:set>
                                    <p:anim calcmode="lin" valueType="num">
                                      <p:cBhvr additive="base">
                                        <p:cTn id="42"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9459">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9459">
                                            <p:txEl>
                                              <p:pRg st="6" end="6"/>
                                            </p:txEl>
                                          </p:spTgt>
                                        </p:tgtEl>
                                        <p:attrNameLst>
                                          <p:attrName>style.visibility</p:attrName>
                                        </p:attrNameLst>
                                      </p:cBhvr>
                                      <p:to>
                                        <p:strVal val="visible"/>
                                      </p:to>
                                    </p:set>
                                    <p:anim calcmode="lin" valueType="num">
                                      <p:cBhvr additive="base">
                                        <p:cTn id="48"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945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9459">
                                            <p:txEl>
                                              <p:pRg st="7" end="7"/>
                                            </p:txEl>
                                          </p:spTgt>
                                        </p:tgtEl>
                                        <p:attrNameLst>
                                          <p:attrName>style.visibility</p:attrName>
                                        </p:attrNameLst>
                                      </p:cBhvr>
                                      <p:to>
                                        <p:strVal val="visible"/>
                                      </p:to>
                                    </p:set>
                                    <p:anim calcmode="lin" valueType="num">
                                      <p:cBhvr additive="base">
                                        <p:cTn id="54"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9459">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19459">
                                            <p:txEl>
                                              <p:pRg st="8" end="8"/>
                                            </p:txEl>
                                          </p:spTgt>
                                        </p:tgtEl>
                                        <p:attrNameLst>
                                          <p:attrName>style.visibility</p:attrName>
                                        </p:attrNameLst>
                                      </p:cBhvr>
                                      <p:to>
                                        <p:strVal val="visible"/>
                                      </p:to>
                                    </p:set>
                                    <p:anim calcmode="lin" valueType="num">
                                      <p:cBhvr additive="base">
                                        <p:cTn id="60"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9459">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5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762000"/>
          </a:xfrm>
          <a:solidFill>
            <a:srgbClr val="99FFCC"/>
          </a:solidFill>
          <a:ln>
            <a:solidFill>
              <a:srgbClr val="FF0000"/>
            </a:solidFill>
          </a:ln>
        </p:spPr>
        <p:txBody>
          <a:bodyPr/>
          <a:lstStyle/>
          <a:p>
            <a:pPr eaLnBrk="1" hangingPunct="1"/>
            <a:r>
              <a:rPr lang="en-US" b="1" smtClean="0"/>
              <a:t>Kriteria Penilaian Kecukupan</a:t>
            </a:r>
            <a:endParaRPr lang="en-GB" b="1" smtClean="0"/>
          </a:p>
        </p:txBody>
      </p:sp>
      <p:sp>
        <p:nvSpPr>
          <p:cNvPr id="10243" name="Rectangle 3"/>
          <p:cNvSpPr>
            <a:spLocks noGrp="1" noChangeArrowheads="1"/>
          </p:cNvSpPr>
          <p:nvPr>
            <p:ph idx="1"/>
          </p:nvPr>
        </p:nvSpPr>
        <p:spPr>
          <a:xfrm>
            <a:off x="228600" y="990600"/>
            <a:ext cx="8229600" cy="4525963"/>
          </a:xfrm>
        </p:spPr>
        <p:txBody>
          <a:bodyPr rtlCol="0">
            <a:normAutofit lnSpcReduction="10000"/>
          </a:bodyPr>
          <a:lstStyle/>
          <a:p>
            <a:pPr marL="514350" indent="-514350" eaLnBrk="1" fontAlgn="auto" hangingPunct="1">
              <a:lnSpc>
                <a:spcPct val="90000"/>
              </a:lnSpc>
              <a:spcAft>
                <a:spcPts val="0"/>
              </a:spcAft>
              <a:buFont typeface="+mj-lt"/>
              <a:buAutoNum type="arabicPeriod"/>
              <a:defRPr/>
            </a:pPr>
            <a:r>
              <a:rPr lang="en-US" b="1" dirty="0" smtClean="0"/>
              <a:t>C-</a:t>
            </a:r>
            <a:r>
              <a:rPr lang="en-US" b="1" dirty="0" err="1" smtClean="0"/>
              <a:t>Organik</a:t>
            </a:r>
            <a:r>
              <a:rPr lang="en-US" b="1" dirty="0" smtClean="0"/>
              <a:t> : 2 – 3 %</a:t>
            </a:r>
          </a:p>
          <a:p>
            <a:pPr marL="514350" indent="-514350" eaLnBrk="1" fontAlgn="auto" hangingPunct="1">
              <a:lnSpc>
                <a:spcPct val="90000"/>
              </a:lnSpc>
              <a:spcAft>
                <a:spcPts val="0"/>
              </a:spcAft>
              <a:buFont typeface="+mj-lt"/>
              <a:buAutoNum type="arabicPeriod"/>
              <a:defRPr/>
            </a:pPr>
            <a:r>
              <a:rPr lang="en-US" b="1" dirty="0" smtClean="0"/>
              <a:t>N-Total : 0.21 – 0.50 %, C / N : 11 – 15</a:t>
            </a:r>
          </a:p>
          <a:p>
            <a:pPr marL="514350" indent="-514350" eaLnBrk="1" fontAlgn="auto" hangingPunct="1">
              <a:lnSpc>
                <a:spcPct val="90000"/>
              </a:lnSpc>
              <a:spcAft>
                <a:spcPts val="0"/>
              </a:spcAft>
              <a:buFont typeface="+mj-lt"/>
              <a:buAutoNum type="arabicPeriod"/>
              <a:defRPr/>
            </a:pPr>
            <a:r>
              <a:rPr lang="en-US" b="1" dirty="0" smtClean="0"/>
              <a:t>P2O5 (</a:t>
            </a:r>
            <a:r>
              <a:rPr lang="en-US" b="1" dirty="0" err="1" smtClean="0"/>
              <a:t>HCl</a:t>
            </a:r>
            <a:r>
              <a:rPr lang="en-US" b="1" dirty="0" smtClean="0"/>
              <a:t>) : 21 – 40 mg / 100 g</a:t>
            </a:r>
          </a:p>
          <a:p>
            <a:pPr marL="514350" indent="-514350" eaLnBrk="1" fontAlgn="auto" hangingPunct="1">
              <a:lnSpc>
                <a:spcPct val="90000"/>
              </a:lnSpc>
              <a:spcAft>
                <a:spcPts val="0"/>
              </a:spcAft>
              <a:buFont typeface="+mj-lt"/>
              <a:buAutoNum type="arabicPeriod"/>
              <a:defRPr/>
            </a:pPr>
            <a:r>
              <a:rPr lang="en-US" b="1" dirty="0" smtClean="0"/>
              <a:t>P2O5 (Bray 1) : 16 – 25 </a:t>
            </a:r>
            <a:r>
              <a:rPr lang="en-US" b="1" dirty="0" err="1" smtClean="0"/>
              <a:t>ppm</a:t>
            </a:r>
            <a:endParaRPr lang="en-US" b="1" dirty="0" smtClean="0"/>
          </a:p>
          <a:p>
            <a:pPr marL="514350" indent="-514350" eaLnBrk="1" fontAlgn="auto" hangingPunct="1">
              <a:lnSpc>
                <a:spcPct val="90000"/>
              </a:lnSpc>
              <a:spcAft>
                <a:spcPts val="0"/>
              </a:spcAft>
              <a:buFont typeface="+mj-lt"/>
              <a:buAutoNum type="arabicPeriod"/>
              <a:defRPr/>
            </a:pPr>
            <a:r>
              <a:rPr lang="en-US" b="1" dirty="0" smtClean="0"/>
              <a:t>P2O5 (Olsen) : 26 – 45 </a:t>
            </a:r>
            <a:r>
              <a:rPr lang="en-US" b="1" dirty="0" err="1" smtClean="0"/>
              <a:t>ppm</a:t>
            </a:r>
            <a:endParaRPr lang="en-US" b="1" dirty="0" smtClean="0"/>
          </a:p>
          <a:p>
            <a:pPr marL="514350" indent="-514350" eaLnBrk="1" fontAlgn="auto" hangingPunct="1">
              <a:lnSpc>
                <a:spcPct val="90000"/>
              </a:lnSpc>
              <a:spcAft>
                <a:spcPts val="0"/>
              </a:spcAft>
              <a:buFont typeface="+mj-lt"/>
              <a:buAutoNum type="arabicPeriod"/>
              <a:defRPr/>
            </a:pPr>
            <a:r>
              <a:rPr lang="en-US" b="1" dirty="0" smtClean="0"/>
              <a:t>K2O (</a:t>
            </a:r>
            <a:r>
              <a:rPr lang="en-US" b="1" dirty="0" err="1" smtClean="0"/>
              <a:t>HCl</a:t>
            </a:r>
            <a:r>
              <a:rPr lang="en-US" b="1" dirty="0" smtClean="0"/>
              <a:t> 25%) : 21 – 40 mg / 100 g</a:t>
            </a:r>
          </a:p>
          <a:p>
            <a:pPr marL="514350" indent="-514350" eaLnBrk="1" fontAlgn="auto" hangingPunct="1">
              <a:lnSpc>
                <a:spcPct val="90000"/>
              </a:lnSpc>
              <a:spcAft>
                <a:spcPts val="0"/>
              </a:spcAft>
              <a:buFont typeface="+mj-lt"/>
              <a:buAutoNum type="arabicPeriod"/>
              <a:defRPr/>
            </a:pPr>
            <a:r>
              <a:rPr lang="en-US" b="1" dirty="0" smtClean="0"/>
              <a:t>KTK =  17 – 24 mg / 100 g</a:t>
            </a:r>
          </a:p>
          <a:p>
            <a:pPr marL="514350" indent="-514350" eaLnBrk="1" fontAlgn="auto" hangingPunct="1">
              <a:lnSpc>
                <a:spcPct val="90000"/>
              </a:lnSpc>
              <a:spcAft>
                <a:spcPts val="0"/>
              </a:spcAft>
              <a:buFont typeface="+mj-lt"/>
              <a:buAutoNum type="arabicPeriod"/>
              <a:defRPr/>
            </a:pPr>
            <a:r>
              <a:rPr lang="en-US" b="1" dirty="0" err="1" smtClean="0"/>
              <a:t>Kejenuhan</a:t>
            </a:r>
            <a:r>
              <a:rPr lang="en-US" b="1" dirty="0" smtClean="0"/>
              <a:t> </a:t>
            </a:r>
            <a:r>
              <a:rPr lang="en-US" b="1" dirty="0" err="1" smtClean="0"/>
              <a:t>Basa</a:t>
            </a:r>
            <a:r>
              <a:rPr lang="en-US" b="1" dirty="0" smtClean="0"/>
              <a:t> (KB) : 36 – 50 %</a:t>
            </a:r>
          </a:p>
          <a:p>
            <a:pPr marL="514350" indent="-514350" eaLnBrk="1" fontAlgn="auto" hangingPunct="1">
              <a:lnSpc>
                <a:spcPct val="90000"/>
              </a:lnSpc>
              <a:spcAft>
                <a:spcPts val="0"/>
              </a:spcAft>
              <a:buFont typeface="+mj-lt"/>
              <a:buAutoNum type="arabicPeriod"/>
              <a:defRPr/>
            </a:pPr>
            <a:r>
              <a:rPr lang="en-US" b="1" dirty="0" smtClean="0"/>
              <a:t>pH =  5.5 – 6.5  (6.6 – 7.5)</a:t>
            </a:r>
            <a:endParaRPr lang="en-GB"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err="1" smtClean="0">
                <a:solidFill>
                  <a:schemeClr val="bg1"/>
                </a:solidFill>
              </a:rPr>
              <a:t>Kesuburan</a:t>
            </a:r>
            <a:r>
              <a:rPr lang="en-US" b="1" dirty="0" smtClean="0">
                <a:solidFill>
                  <a:schemeClr val="bg1"/>
                </a:solidFill>
              </a:rPr>
              <a:t> Tanah :</a:t>
            </a:r>
          </a:p>
        </p:txBody>
      </p:sp>
      <p:sp>
        <p:nvSpPr>
          <p:cNvPr id="4" name="TextBox 3"/>
          <p:cNvSpPr txBox="1"/>
          <p:nvPr/>
        </p:nvSpPr>
        <p:spPr>
          <a:xfrm>
            <a:off x="0" y="838200"/>
            <a:ext cx="9144000" cy="6217087"/>
          </a:xfrm>
          <a:prstGeom prst="rect">
            <a:avLst/>
          </a:prstGeom>
          <a:noFill/>
          <a:ln>
            <a:solidFill>
              <a:schemeClr val="accent1"/>
            </a:solidFill>
          </a:ln>
        </p:spPr>
        <p:txBody>
          <a:bodyPr wrap="square" rtlCol="0">
            <a:spAutoFit/>
          </a:bodyPr>
          <a:lstStyle/>
          <a:p>
            <a:pPr algn="ctr"/>
            <a:r>
              <a:rPr lang="en-US" b="1" dirty="0" smtClean="0"/>
              <a:t> </a:t>
            </a:r>
          </a:p>
          <a:p>
            <a:pPr algn="ctr"/>
            <a:r>
              <a:rPr lang="en-US" b="1" dirty="0" err="1" smtClean="0"/>
              <a:t>Sifat</a:t>
            </a:r>
            <a:r>
              <a:rPr lang="en-US" b="1" dirty="0" smtClean="0"/>
              <a:t> </a:t>
            </a:r>
            <a:r>
              <a:rPr lang="en-US" b="1" dirty="0" err="1" smtClean="0"/>
              <a:t>tanah</a:t>
            </a:r>
            <a:r>
              <a:rPr lang="en-US" b="1" dirty="0" smtClean="0"/>
              <a:t> </a:t>
            </a:r>
            <a:r>
              <a:rPr lang="en-US" b="1" dirty="0" err="1" smtClean="0"/>
              <a:t>mempengaruhi</a:t>
            </a:r>
            <a:r>
              <a:rPr lang="en-US" b="1" dirty="0" smtClean="0"/>
              <a:t> </a:t>
            </a:r>
            <a:r>
              <a:rPr lang="en-US" b="1" dirty="0" err="1" smtClean="0"/>
              <a:t>berbagai</a:t>
            </a:r>
            <a:r>
              <a:rPr lang="en-US" b="1" dirty="0" smtClean="0"/>
              <a:t> </a:t>
            </a:r>
            <a:r>
              <a:rPr lang="en-US" b="1" dirty="0" err="1" smtClean="0"/>
              <a:t>aspek</a:t>
            </a:r>
            <a:r>
              <a:rPr lang="en-US" b="1" dirty="0" smtClean="0"/>
              <a:t> </a:t>
            </a:r>
            <a:r>
              <a:rPr lang="en-US" b="1" dirty="0" err="1" smtClean="0"/>
              <a:t>tanaman</a:t>
            </a:r>
            <a:r>
              <a:rPr lang="en-US" b="1" dirty="0" smtClean="0"/>
              <a:t> </a:t>
            </a:r>
            <a:r>
              <a:rPr lang="en-US" b="1" dirty="0" err="1" smtClean="0"/>
              <a:t>pertanian</a:t>
            </a:r>
            <a:r>
              <a:rPr lang="en-US" b="1" dirty="0" smtClean="0"/>
              <a:t>. </a:t>
            </a:r>
            <a:r>
              <a:rPr lang="en-US" b="1" dirty="0" err="1" smtClean="0"/>
              <a:t>Faktor-faktor</a:t>
            </a:r>
            <a:r>
              <a:rPr lang="en-US" b="1" dirty="0" smtClean="0"/>
              <a:t> </a:t>
            </a:r>
            <a:r>
              <a:rPr lang="en-US" b="1" dirty="0" err="1" smtClean="0"/>
              <a:t>berikut</a:t>
            </a:r>
            <a:r>
              <a:rPr lang="en-US" b="1" dirty="0" smtClean="0"/>
              <a:t> </a:t>
            </a:r>
            <a:r>
              <a:rPr lang="en-US" b="1" dirty="0" err="1" smtClean="0"/>
              <a:t>ini</a:t>
            </a:r>
            <a:r>
              <a:rPr lang="en-US" b="1" dirty="0" smtClean="0"/>
              <a:t> </a:t>
            </a:r>
            <a:r>
              <a:rPr lang="en-US" b="1" dirty="0" err="1" smtClean="0"/>
              <a:t>sangat</a:t>
            </a:r>
            <a:r>
              <a:rPr lang="en-US" b="1" dirty="0" smtClean="0"/>
              <a:t> </a:t>
            </a:r>
            <a:r>
              <a:rPr lang="en-US" b="1" dirty="0" err="1" smtClean="0"/>
              <a:t>penting</a:t>
            </a:r>
            <a:r>
              <a:rPr lang="en-US" b="1" dirty="0" smtClean="0"/>
              <a:t> </a:t>
            </a:r>
            <a:r>
              <a:rPr lang="en-US" b="1" dirty="0" err="1" smtClean="0"/>
              <a:t>dalam</a:t>
            </a:r>
            <a:r>
              <a:rPr lang="en-US" b="1" dirty="0" smtClean="0"/>
              <a:t> </a:t>
            </a:r>
            <a:r>
              <a:rPr lang="en-US" b="1" dirty="0" err="1" smtClean="0"/>
              <a:t>produksi</a:t>
            </a:r>
            <a:r>
              <a:rPr lang="en-US" b="1" dirty="0" smtClean="0"/>
              <a:t> </a:t>
            </a:r>
            <a:r>
              <a:rPr lang="en-US" b="1" dirty="0" err="1" smtClean="0"/>
              <a:t>tanaman</a:t>
            </a:r>
            <a:r>
              <a:rPr lang="en-US" b="1" dirty="0" smtClean="0"/>
              <a:t> </a:t>
            </a:r>
            <a:r>
              <a:rPr lang="en-US" b="1" dirty="0" err="1" smtClean="0"/>
              <a:t>pertanian</a:t>
            </a:r>
            <a:r>
              <a:rPr lang="en-US" b="1" dirty="0" smtClean="0"/>
              <a:t>. </a:t>
            </a:r>
          </a:p>
          <a:p>
            <a:pPr algn="ctr"/>
            <a:endParaRPr lang="en-US" sz="1400" b="1" dirty="0" smtClean="0"/>
          </a:p>
          <a:p>
            <a:pPr algn="ctr"/>
            <a:r>
              <a:rPr lang="en-US" b="1" dirty="0" smtClean="0">
                <a:solidFill>
                  <a:srgbClr val="FF0000"/>
                </a:solidFill>
              </a:rPr>
              <a:t>Soil physical properties play an important part in the growth of plants. Since the soil serves as an anchorage for plant roots, it should possess the favorable physical conditions that  promote root growth. That will allow the roots to move easily with in the soil in search for moisture and nutrients. It is necessary for a farmland to have a good soil </a:t>
            </a:r>
            <a:r>
              <a:rPr lang="en-US" b="1" dirty="0" err="1" smtClean="0">
                <a:solidFill>
                  <a:srgbClr val="FF0000"/>
                </a:solidFill>
              </a:rPr>
              <a:t>tilth</a:t>
            </a:r>
            <a:r>
              <a:rPr lang="en-US" b="1" dirty="0" smtClean="0">
                <a:solidFill>
                  <a:srgbClr val="FF0000"/>
                </a:solidFill>
              </a:rPr>
              <a:t>. </a:t>
            </a:r>
          </a:p>
          <a:p>
            <a:pPr algn="ctr"/>
            <a:endParaRPr lang="en-US" b="1" dirty="0" smtClean="0"/>
          </a:p>
          <a:p>
            <a:pPr algn="ctr"/>
            <a:r>
              <a:rPr lang="en-US" b="1" dirty="0" smtClean="0"/>
              <a:t>Tanah </a:t>
            </a:r>
            <a:r>
              <a:rPr lang="en-US" b="1" dirty="0" err="1" smtClean="0"/>
              <a:t>yg</a:t>
            </a:r>
            <a:r>
              <a:rPr lang="en-US" b="1" dirty="0" smtClean="0"/>
              <a:t> </a:t>
            </a:r>
            <a:r>
              <a:rPr lang="en-US" b="1" dirty="0" err="1" smtClean="0"/>
              <a:t>sifat-olahnya</a:t>
            </a:r>
            <a:r>
              <a:rPr lang="en-US" b="1" dirty="0" smtClean="0"/>
              <a:t> </a:t>
            </a:r>
            <a:r>
              <a:rPr lang="en-US" b="1" dirty="0" err="1" smtClean="0"/>
              <a:t>baik</a:t>
            </a:r>
            <a:r>
              <a:rPr lang="en-US" b="1" dirty="0" smtClean="0"/>
              <a:t> </a:t>
            </a:r>
            <a:r>
              <a:rPr lang="en-US" b="1" dirty="0" err="1" smtClean="0"/>
              <a:t>biasanya</a:t>
            </a:r>
            <a:r>
              <a:rPr lang="en-US" b="1" dirty="0" smtClean="0"/>
              <a:t> </a:t>
            </a:r>
            <a:r>
              <a:rPr lang="en-US" b="1" dirty="0" err="1" smtClean="0"/>
              <a:t>mudah</a:t>
            </a:r>
            <a:r>
              <a:rPr lang="en-US" b="1" dirty="0" smtClean="0"/>
              <a:t> </a:t>
            </a:r>
            <a:r>
              <a:rPr lang="en-US" b="1" dirty="0" err="1" smtClean="0"/>
              <a:t>diolah</a:t>
            </a:r>
            <a:r>
              <a:rPr lang="en-US" b="1" dirty="0" smtClean="0"/>
              <a:t> </a:t>
            </a:r>
            <a:r>
              <a:rPr lang="en-US" b="1" dirty="0" err="1" smtClean="0"/>
              <a:t>dan</a:t>
            </a:r>
            <a:r>
              <a:rPr lang="en-US" b="1" dirty="0" smtClean="0"/>
              <a:t> </a:t>
            </a:r>
            <a:r>
              <a:rPr lang="en-US" b="1" dirty="0" err="1" smtClean="0"/>
              <a:t>memudahkan</a:t>
            </a:r>
            <a:r>
              <a:rPr lang="en-US" b="1" dirty="0" smtClean="0"/>
              <a:t> </a:t>
            </a:r>
            <a:r>
              <a:rPr lang="en-US" b="1" dirty="0" err="1" smtClean="0"/>
              <a:t>perkecambahan</a:t>
            </a:r>
            <a:r>
              <a:rPr lang="en-US" b="1" dirty="0" smtClean="0"/>
              <a:t> </a:t>
            </a:r>
            <a:r>
              <a:rPr lang="en-US" b="1" dirty="0" err="1" smtClean="0"/>
              <a:t>biji</a:t>
            </a:r>
            <a:r>
              <a:rPr lang="en-US" b="1" dirty="0" smtClean="0"/>
              <a:t> </a:t>
            </a:r>
            <a:r>
              <a:rPr lang="en-US" b="1" dirty="0" err="1" smtClean="0"/>
              <a:t>dan</a:t>
            </a:r>
            <a:r>
              <a:rPr lang="en-US" b="1" dirty="0" smtClean="0"/>
              <a:t> </a:t>
            </a:r>
            <a:r>
              <a:rPr lang="en-US" b="1" dirty="0" err="1" smtClean="0"/>
              <a:t>pertumbuhan</a:t>
            </a:r>
            <a:r>
              <a:rPr lang="en-US" b="1" dirty="0" smtClean="0"/>
              <a:t> </a:t>
            </a:r>
            <a:r>
              <a:rPr lang="en-US" b="1" dirty="0" err="1" smtClean="0"/>
              <a:t>akar</a:t>
            </a:r>
            <a:r>
              <a:rPr lang="en-US" b="1" dirty="0" smtClean="0"/>
              <a:t>. </a:t>
            </a:r>
          </a:p>
          <a:p>
            <a:pPr algn="ctr"/>
            <a:r>
              <a:rPr lang="en-US" b="1" dirty="0" err="1" smtClean="0"/>
              <a:t>Kondisi</a:t>
            </a:r>
            <a:r>
              <a:rPr lang="en-US" b="1" dirty="0" smtClean="0"/>
              <a:t> </a:t>
            </a:r>
            <a:r>
              <a:rPr lang="en-US" b="1" dirty="0" err="1" smtClean="0"/>
              <a:t>ini</a:t>
            </a:r>
            <a:r>
              <a:rPr lang="en-US" b="1" dirty="0" smtClean="0"/>
              <a:t> </a:t>
            </a:r>
            <a:r>
              <a:rPr lang="en-US" b="1" dirty="0" err="1" smtClean="0"/>
              <a:t>dipengaruhi</a:t>
            </a:r>
            <a:r>
              <a:rPr lang="en-US" b="1" dirty="0" smtClean="0"/>
              <a:t> </a:t>
            </a:r>
            <a:r>
              <a:rPr lang="en-US" b="1" dirty="0" err="1" smtClean="0"/>
              <a:t>oleh</a:t>
            </a:r>
            <a:r>
              <a:rPr lang="en-US" b="1" dirty="0" smtClean="0"/>
              <a:t> </a:t>
            </a:r>
            <a:r>
              <a:rPr lang="en-US" b="1" dirty="0" err="1" smtClean="0"/>
              <a:t>tekstur</a:t>
            </a:r>
            <a:r>
              <a:rPr lang="en-US" b="1" dirty="0" smtClean="0"/>
              <a:t> </a:t>
            </a:r>
            <a:r>
              <a:rPr lang="en-US" b="1" dirty="0" err="1" smtClean="0"/>
              <a:t>tanah</a:t>
            </a:r>
            <a:r>
              <a:rPr lang="en-US" b="1" dirty="0" smtClean="0"/>
              <a:t>, </a:t>
            </a:r>
            <a:r>
              <a:rPr lang="en-US" b="1" dirty="0" err="1" smtClean="0"/>
              <a:t>porositas</a:t>
            </a:r>
            <a:r>
              <a:rPr lang="en-US" b="1" dirty="0" smtClean="0"/>
              <a:t>, </a:t>
            </a:r>
            <a:r>
              <a:rPr lang="en-US" b="1" dirty="0" err="1" smtClean="0"/>
              <a:t>bobot</a:t>
            </a:r>
            <a:r>
              <a:rPr lang="en-US" b="1" dirty="0" smtClean="0"/>
              <a:t> </a:t>
            </a:r>
            <a:r>
              <a:rPr lang="en-US" b="1" dirty="0" err="1" smtClean="0"/>
              <a:t>isi</a:t>
            </a:r>
            <a:r>
              <a:rPr lang="en-US" b="1" dirty="0" smtClean="0"/>
              <a:t>, </a:t>
            </a:r>
            <a:r>
              <a:rPr lang="en-US" b="1" dirty="0" err="1" smtClean="0"/>
              <a:t>dan</a:t>
            </a:r>
            <a:r>
              <a:rPr lang="en-US" b="1" dirty="0" smtClean="0"/>
              <a:t> </a:t>
            </a:r>
            <a:r>
              <a:rPr lang="en-US" b="1" dirty="0" err="1" smtClean="0"/>
              <a:t>daya</a:t>
            </a:r>
            <a:r>
              <a:rPr lang="en-US" b="1" dirty="0" smtClean="0"/>
              <a:t> </a:t>
            </a:r>
            <a:r>
              <a:rPr lang="en-US" b="1" dirty="0" err="1" smtClean="0"/>
              <a:t>simpan</a:t>
            </a:r>
            <a:r>
              <a:rPr lang="en-US" b="1" dirty="0" smtClean="0"/>
              <a:t> air (WHC).</a:t>
            </a:r>
          </a:p>
          <a:p>
            <a:pPr algn="ctr"/>
            <a:r>
              <a:rPr lang="en-US" b="1" dirty="0" smtClean="0"/>
              <a:t> </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914400"/>
          </a:xfrm>
          <a:solidFill>
            <a:srgbClr val="FFFF00"/>
          </a:solidFill>
          <a:ln>
            <a:solidFill>
              <a:srgbClr val="FF0000"/>
            </a:solidFill>
          </a:ln>
        </p:spPr>
        <p:txBody>
          <a:bodyPr/>
          <a:lstStyle/>
          <a:p>
            <a:pPr eaLnBrk="1" hangingPunct="1"/>
            <a:r>
              <a:rPr lang="en-US" sz="4000" b="1" smtClean="0"/>
              <a:t>Kriteria Penilaian Kecukupan</a:t>
            </a:r>
            <a:endParaRPr lang="en-GB" sz="4000" b="1" smtClean="0"/>
          </a:p>
        </p:txBody>
      </p:sp>
      <p:sp>
        <p:nvSpPr>
          <p:cNvPr id="10243" name="Rectangle 3"/>
          <p:cNvSpPr>
            <a:spLocks noGrp="1" noChangeArrowheads="1"/>
          </p:cNvSpPr>
          <p:nvPr>
            <p:ph idx="1"/>
          </p:nvPr>
        </p:nvSpPr>
        <p:spPr>
          <a:xfrm>
            <a:off x="228600" y="1219200"/>
            <a:ext cx="8686800" cy="4525963"/>
          </a:xfrm>
        </p:spPr>
        <p:txBody>
          <a:bodyPr/>
          <a:lstStyle/>
          <a:p>
            <a:pPr eaLnBrk="1" hangingPunct="1">
              <a:lnSpc>
                <a:spcPct val="90000"/>
              </a:lnSpc>
              <a:buFont typeface="Wingdings" pitchFamily="2" charset="2"/>
              <a:buNone/>
            </a:pPr>
            <a:r>
              <a:rPr lang="en-US" sz="4000" b="1" smtClean="0"/>
              <a:t>Susunan Kation : me / 100 g </a:t>
            </a:r>
          </a:p>
          <a:p>
            <a:pPr eaLnBrk="1" hangingPunct="1">
              <a:lnSpc>
                <a:spcPct val="90000"/>
              </a:lnSpc>
              <a:buFont typeface="Wingdings" pitchFamily="2" charset="2"/>
              <a:buNone/>
            </a:pPr>
            <a:r>
              <a:rPr lang="en-US" sz="4000" b="1" smtClean="0"/>
              <a:t>   K     : 0.3 – 0.5</a:t>
            </a:r>
          </a:p>
          <a:p>
            <a:pPr eaLnBrk="1" hangingPunct="1">
              <a:lnSpc>
                <a:spcPct val="90000"/>
              </a:lnSpc>
              <a:buFont typeface="Wingdings" pitchFamily="2" charset="2"/>
              <a:buNone/>
            </a:pPr>
            <a:r>
              <a:rPr lang="en-US" sz="4000" b="1" smtClean="0"/>
              <a:t>   Na   : 0.4 – 0.7</a:t>
            </a:r>
          </a:p>
          <a:p>
            <a:pPr eaLnBrk="1" hangingPunct="1">
              <a:lnSpc>
                <a:spcPct val="90000"/>
              </a:lnSpc>
              <a:buFont typeface="Wingdings" pitchFamily="2" charset="2"/>
              <a:buNone/>
            </a:pPr>
            <a:r>
              <a:rPr lang="en-US" sz="4000" b="1" smtClean="0"/>
              <a:t>   Mg  : 1.1 – 2.0</a:t>
            </a:r>
          </a:p>
          <a:p>
            <a:pPr eaLnBrk="1" hangingPunct="1">
              <a:lnSpc>
                <a:spcPct val="90000"/>
              </a:lnSpc>
              <a:buFont typeface="Wingdings" pitchFamily="2" charset="2"/>
              <a:buNone/>
            </a:pPr>
            <a:r>
              <a:rPr lang="en-US" sz="4000" b="1" smtClean="0"/>
              <a:t>   Ca   :  6 – 10</a:t>
            </a:r>
          </a:p>
          <a:p>
            <a:pPr eaLnBrk="1" hangingPunct="1">
              <a:lnSpc>
                <a:spcPct val="90000"/>
              </a:lnSpc>
              <a:buFont typeface="Wingdings" pitchFamily="2" charset="2"/>
              <a:buNone/>
            </a:pPr>
            <a:r>
              <a:rPr lang="en-US" sz="4000" b="1" smtClean="0"/>
              <a:t>Kejenuhan Al : 21 – 30 %</a:t>
            </a:r>
            <a:endParaRPr lang="en-GB" sz="4000" b="1"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0"/>
            <a:ext cx="9144000" cy="914400"/>
          </a:xfrm>
          <a:solidFill>
            <a:schemeClr val="tx1"/>
          </a:solidFill>
          <a:ln>
            <a:solidFill>
              <a:schemeClr val="accent1"/>
            </a:solidFill>
          </a:ln>
        </p:spPr>
        <p:txBody>
          <a:bodyPr/>
          <a:lstStyle/>
          <a:p>
            <a:pPr eaLnBrk="1" hangingPunct="1"/>
            <a:r>
              <a:rPr lang="en-US" sz="2800" b="1" smtClean="0">
                <a:solidFill>
                  <a:schemeClr val="bg1"/>
                </a:solidFill>
              </a:rPr>
              <a:t>Kisaran Normal Kadar Unsur Hara dalam Tanah dan Tanaman</a:t>
            </a:r>
            <a:endParaRPr lang="en-GB" sz="2800" b="1" smtClean="0">
              <a:solidFill>
                <a:schemeClr val="bg1"/>
              </a:solidFill>
            </a:endParaRPr>
          </a:p>
        </p:txBody>
      </p:sp>
      <p:graphicFrame>
        <p:nvGraphicFramePr>
          <p:cNvPr id="64635" name="Group 123"/>
          <p:cNvGraphicFramePr>
            <a:graphicFrameLocks noGrp="1"/>
          </p:cNvGraphicFramePr>
          <p:nvPr/>
        </p:nvGraphicFramePr>
        <p:xfrm>
          <a:off x="304800" y="990600"/>
          <a:ext cx="8534400" cy="5296790"/>
        </p:xfrm>
        <a:graphic>
          <a:graphicData uri="http://schemas.openxmlformats.org/drawingml/2006/table">
            <a:tbl>
              <a:tblPr/>
              <a:tblGrid>
                <a:gridCol w="2087927"/>
                <a:gridCol w="2087927"/>
                <a:gridCol w="2089558"/>
                <a:gridCol w="2268988"/>
              </a:tblGrid>
              <a:tr h="549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rPr>
                        <a:t>Unsur</a:t>
                      </a:r>
                      <a:endParaRPr kumimoji="0" lang="en-GB"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Total (DalamTanah)</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Terekstrak</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(Dalam Tanah),ppm</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Dalam Tanaman</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65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Phosphor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 P ) </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0.05 – 0.25 %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P2O5</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0.5 - 500</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0.03 – 1.0 %</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65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Kalium (K) </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0.1 – 4.0 %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K2O</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50 – 4 000</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0.2 – 10 %</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66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Calcium (Ca)</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2.5 % CaO</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100 – 15 000</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0.1 – 10 %</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63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Magnesium</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0.21 – 2.0 %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MgO</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 – 3 000</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0.05 – 2.0 %</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667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Sulfur (S)</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0.05 – 0.4 %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SO3</a:t>
                      </a:r>
                      <a:endParaRPr kumimoji="0" lang="en-GB"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5 - 50</a:t>
                      </a:r>
                      <a:endParaRPr kumimoji="0" lang="en-GB"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rPr>
                        <a:t>0.1 – 1 %</a:t>
                      </a:r>
                      <a:endParaRPr kumimoji="0" lang="en-GB"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checkerboard(across)">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4635"/>
                                        </p:tgtEl>
                                        <p:attrNameLst>
                                          <p:attrName>style.visibility</p:attrName>
                                        </p:attrNameLst>
                                      </p:cBhvr>
                                      <p:to>
                                        <p:strVal val="visible"/>
                                      </p:to>
                                    </p:set>
                                    <p:animEffect transition="in" filter="dissolve">
                                      <p:cBhvr>
                                        <p:cTn id="12" dur="500"/>
                                        <p:tgtEl>
                                          <p:spTgt spid="64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612" name="Group 76"/>
          <p:cNvGraphicFramePr>
            <a:graphicFrameLocks noGrp="1"/>
          </p:cNvGraphicFramePr>
          <p:nvPr/>
        </p:nvGraphicFramePr>
        <p:xfrm>
          <a:off x="304800" y="1397000"/>
          <a:ext cx="8534400" cy="5200016"/>
        </p:xfrm>
        <a:graphic>
          <a:graphicData uri="http://schemas.openxmlformats.org/drawingml/2006/table">
            <a:tbl>
              <a:tblPr/>
              <a:tblGrid>
                <a:gridCol w="2133600"/>
                <a:gridCol w="2133600"/>
                <a:gridCol w="2133600"/>
                <a:gridCol w="2133600"/>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Unsur</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Total dalam Tanah</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Terekstrak dalam Tanah (ppm)</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Dalam Tanaman (ppm)</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Besi (Fe)</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0.1 – 8.0 %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Fe2O3</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10 - 1 000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20 - 200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Mangan (Mn)</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0.05 % MnO</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 – 500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5 – 5 000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70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Tembaga (Cu)</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2-200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 – 1 000) ppm</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0.5 - 100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1 - 25</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Seng (Zn)</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 – 300 ppm</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1 - 100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5 – 300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(5-1 500)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Boron (B)</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3 – 200 ppm</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0.1 – 2.0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10 –100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(5 – 1 500)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Molibdenum (Mo)</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0.2 – 5 %</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0.5 - 10</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0.01 - 25</a:t>
                      </a:r>
                      <a:endParaRPr kumimoji="0" lang="en-GB"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5" name="Rectangle 2"/>
          <p:cNvSpPr>
            <a:spLocks noGrp="1" noChangeArrowheads="1"/>
          </p:cNvSpPr>
          <p:nvPr>
            <p:ph type="title"/>
          </p:nvPr>
        </p:nvSpPr>
        <p:spPr>
          <a:xfrm>
            <a:off x="0" y="0"/>
            <a:ext cx="9144000" cy="914400"/>
          </a:xfrm>
          <a:solidFill>
            <a:schemeClr val="tx1"/>
          </a:solidFill>
          <a:ln>
            <a:solidFill>
              <a:schemeClr val="accent1"/>
            </a:solidFill>
          </a:ln>
        </p:spPr>
        <p:txBody>
          <a:bodyPr/>
          <a:lstStyle/>
          <a:p>
            <a:pPr eaLnBrk="1" hangingPunct="1"/>
            <a:r>
              <a:rPr lang="en-US" sz="2800" b="1" smtClean="0">
                <a:solidFill>
                  <a:schemeClr val="bg1"/>
                </a:solidFill>
              </a:rPr>
              <a:t>Kisaran Normal Kadar Unsur Hara dalam Tanah dan Tanaman</a:t>
            </a:r>
            <a:endParaRPr lang="en-GB" sz="2800" b="1"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5612"/>
                                        </p:tgtEl>
                                        <p:attrNameLst>
                                          <p:attrName>style.visibility</p:attrName>
                                        </p:attrNameLst>
                                      </p:cBhvr>
                                      <p:to>
                                        <p:strVal val="visible"/>
                                      </p:to>
                                    </p:set>
                                    <p:anim calcmode="lin" valueType="num">
                                      <p:cBhvr>
                                        <p:cTn id="7" dur="500" fill="hold"/>
                                        <p:tgtEl>
                                          <p:spTgt spid="65612"/>
                                        </p:tgtEl>
                                        <p:attrNameLst>
                                          <p:attrName>ppt_w</p:attrName>
                                        </p:attrNameLst>
                                      </p:cBhvr>
                                      <p:tavLst>
                                        <p:tav tm="0">
                                          <p:val>
                                            <p:fltVal val="0"/>
                                          </p:val>
                                        </p:tav>
                                        <p:tav tm="100000">
                                          <p:val>
                                            <p:strVal val="#ppt_w"/>
                                          </p:val>
                                        </p:tav>
                                      </p:tavLst>
                                    </p:anim>
                                    <p:anim calcmode="lin" valueType="num">
                                      <p:cBhvr>
                                        <p:cTn id="8" dur="500" fill="hold"/>
                                        <p:tgtEl>
                                          <p:spTgt spid="6561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0" y="0"/>
            <a:ext cx="9144000" cy="7078663"/>
          </a:xfrm>
          <a:prstGeom prst="rect">
            <a:avLst/>
          </a:prstGeom>
          <a:solidFill>
            <a:srgbClr val="FFFF00"/>
          </a:solidFill>
          <a:ln w="9525">
            <a:solidFill>
              <a:schemeClr val="accent1"/>
            </a:solidFill>
            <a:miter lim="800000"/>
            <a:headEnd/>
            <a:tailEnd/>
          </a:ln>
        </p:spPr>
        <p:txBody>
          <a:bodyPr>
            <a:spAutoFit/>
          </a:bodyPr>
          <a:lstStyle/>
          <a:p>
            <a:pPr algn="ctr"/>
            <a:endParaRPr lang="en-US" sz="3200" b="1">
              <a:latin typeface="Cooper Std Black" pitchFamily="18" charset="0"/>
            </a:endParaRPr>
          </a:p>
          <a:p>
            <a:pPr algn="ctr"/>
            <a:endParaRPr lang="en-US" sz="4400" b="1">
              <a:latin typeface="Cooper Std Black" pitchFamily="18" charset="0"/>
            </a:endParaRPr>
          </a:p>
          <a:p>
            <a:pPr algn="ctr"/>
            <a:endParaRPr lang="en-US" sz="4400" b="1">
              <a:latin typeface="Cooper Std Black" pitchFamily="18" charset="0"/>
            </a:endParaRPr>
          </a:p>
          <a:p>
            <a:pPr algn="ctr"/>
            <a:r>
              <a:rPr lang="en-US" sz="4400" b="1">
                <a:latin typeface="Cooper Std Black" pitchFamily="18" charset="0"/>
              </a:rPr>
              <a:t>KLASIFIKASI </a:t>
            </a:r>
          </a:p>
          <a:p>
            <a:pPr algn="ctr"/>
            <a:r>
              <a:rPr lang="en-US" sz="5400" b="1">
                <a:latin typeface="Cooper Std Black" pitchFamily="18" charset="0"/>
              </a:rPr>
              <a:t>KAPABILITAS </a:t>
            </a:r>
          </a:p>
          <a:p>
            <a:pPr algn="ctr"/>
            <a:r>
              <a:rPr lang="en-US" sz="4400" b="1">
                <a:latin typeface="Cooper Std Black" pitchFamily="18" charset="0"/>
              </a:rPr>
              <a:t>KESUBURAN TANAH</a:t>
            </a:r>
            <a:endParaRPr lang="en-US" sz="3200" b="1">
              <a:latin typeface="Cooper Std Black" pitchFamily="18" charset="0"/>
            </a:endParaRPr>
          </a:p>
          <a:p>
            <a:pPr algn="ctr"/>
            <a:endParaRPr lang="en-US" sz="3200" b="1">
              <a:latin typeface="Cooper Std Black" pitchFamily="18" charset="0"/>
            </a:endParaRPr>
          </a:p>
          <a:p>
            <a:pPr algn="ctr"/>
            <a:endParaRPr lang="en-US" sz="3200" b="1">
              <a:latin typeface="Cooper Std Black" pitchFamily="18" charset="0"/>
            </a:endParaRPr>
          </a:p>
          <a:p>
            <a:pPr algn="ctr"/>
            <a:endParaRPr lang="en-US" sz="3200" b="1">
              <a:latin typeface="Cooper Std Black" pitchFamily="18" charset="0"/>
            </a:endParaRPr>
          </a:p>
          <a:p>
            <a:pPr algn="ctr"/>
            <a:r>
              <a:rPr lang="en-US" sz="3200" b="1">
                <a:latin typeface="Cooper Std Black" pitchFamily="18" charset="0"/>
              </a:rPr>
              <a:t> </a:t>
            </a:r>
          </a:p>
          <a:p>
            <a:pPr algn="ctr"/>
            <a:endParaRPr lang="en-US" sz="3200" b="1">
              <a:latin typeface="Cooper Std Black" pitchFamily="18" charset="0"/>
            </a:endParaRPr>
          </a:p>
          <a:p>
            <a:pPr algn="ctr"/>
            <a:endParaRPr lang="en-US" sz="3200" b="1">
              <a:latin typeface="Cooper Std Black"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
        <p:nvSpPr>
          <p:cNvPr id="14339" name="TextBox 5"/>
          <p:cNvSpPr txBox="1">
            <a:spLocks noChangeArrowheads="1"/>
          </p:cNvSpPr>
          <p:nvPr/>
        </p:nvSpPr>
        <p:spPr bwMode="auto">
          <a:xfrm>
            <a:off x="0" y="609600"/>
            <a:ext cx="9144000" cy="5181600"/>
          </a:xfrm>
          <a:prstGeom prst="rect">
            <a:avLst/>
          </a:prstGeom>
          <a:solidFill>
            <a:schemeClr val="tx1"/>
          </a:solidFill>
          <a:ln w="9525">
            <a:solidFill>
              <a:schemeClr val="accent1"/>
            </a:solidFill>
            <a:miter lim="800000"/>
            <a:headEnd/>
            <a:tailEnd/>
          </a:ln>
        </p:spPr>
        <p:txBody>
          <a:bodyPr>
            <a:spAutoFit/>
          </a:bodyPr>
          <a:lstStyle/>
          <a:p>
            <a:pPr algn="ctr"/>
            <a:r>
              <a:rPr lang="en-US" sz="3200" b="1">
                <a:solidFill>
                  <a:schemeClr val="bg1"/>
                </a:solidFill>
              </a:rPr>
              <a:t>FCC: Fertility Capability Soil Classification  System</a:t>
            </a:r>
          </a:p>
          <a:p>
            <a:pPr algn="ctr"/>
            <a:endParaRPr lang="en-US" b="1">
              <a:solidFill>
                <a:schemeClr val="bg1"/>
              </a:solidFill>
            </a:endParaRPr>
          </a:p>
          <a:p>
            <a:pPr algn="ctr"/>
            <a:r>
              <a:rPr lang="en-US" b="1">
                <a:solidFill>
                  <a:schemeClr val="bg1"/>
                </a:solidFill>
              </a:rPr>
              <a:t>Sistem ini dibahas dalam Sánchez, Couto &amp; Buol (1982). </a:t>
            </a:r>
          </a:p>
          <a:p>
            <a:pPr algn="ctr"/>
            <a:r>
              <a:rPr lang="en-US" b="1">
                <a:solidFill>
                  <a:schemeClr val="bg1"/>
                </a:solidFill>
              </a:rPr>
              <a:t>Christopher Smith dari USDA/SCS, seorang mahasiswa Stan Buol, memperbaiki sistem ini dalam disertasinya (Smith, 1989), yang belum dipublikasi dlama jurnal.</a:t>
            </a:r>
          </a:p>
          <a:p>
            <a:pPr algn="ctr"/>
            <a:endParaRPr lang="en-US" b="1">
              <a:solidFill>
                <a:schemeClr val="bg1"/>
              </a:solidFill>
            </a:endParaRPr>
          </a:p>
          <a:p>
            <a:pPr algn="ctr"/>
            <a:r>
              <a:rPr lang="en-US" b="1">
                <a:solidFill>
                  <a:schemeClr val="bg1"/>
                </a:solidFill>
              </a:rPr>
              <a:t>Ini merupakan contoh yg baik dari sistem klasifikasi tanah (bukan untuk me-ranking” tanah</a:t>
            </a:r>
            <a:r>
              <a:rPr lang="en-US" b="1" i="1">
                <a:solidFill>
                  <a:schemeClr val="bg1"/>
                </a:solidFill>
              </a:rPr>
              <a:t> ) </a:t>
            </a:r>
            <a:r>
              <a:rPr lang="en-US" b="1">
                <a:solidFill>
                  <a:schemeClr val="bg1"/>
                </a:solidFill>
              </a:rPr>
              <a:t>yg berfungsi untuk tujuan khusus tanpa melakukan evaluasi lahan. </a:t>
            </a:r>
          </a:p>
          <a:p>
            <a:pPr algn="ctr"/>
            <a:r>
              <a:rPr lang="en-US" b="1">
                <a:solidFill>
                  <a:schemeClr val="bg1"/>
                </a:solidFill>
              </a:rPr>
              <a:t>Sistem klasifikasi ini dapat berdiri sendiri atau menjadi masukan bagi evaluasi lahan.</a:t>
            </a:r>
          </a:p>
        </p:txBody>
      </p:sp>
      <p:sp>
        <p:nvSpPr>
          <p:cNvPr id="14340" name="TextBox 6"/>
          <p:cNvSpPr txBox="1">
            <a:spLocks noChangeArrowheads="1"/>
          </p:cNvSpPr>
          <p:nvPr/>
        </p:nvSpPr>
        <p:spPr bwMode="auto">
          <a:xfrm>
            <a:off x="0" y="5903913"/>
            <a:ext cx="9144000" cy="954087"/>
          </a:xfrm>
          <a:prstGeom prst="rect">
            <a:avLst/>
          </a:prstGeom>
          <a:solidFill>
            <a:srgbClr val="CCFFCC"/>
          </a:solidFill>
          <a:ln w="9525">
            <a:solidFill>
              <a:schemeClr val="accent1"/>
            </a:solidFill>
            <a:miter lim="800000"/>
            <a:headEnd/>
            <a:tailEnd/>
          </a:ln>
        </p:spPr>
        <p:txBody>
          <a:bodyPr>
            <a:spAutoFit/>
          </a:bodyPr>
          <a:lstStyle/>
          <a:p>
            <a:pPr marL="342900" indent="-342900">
              <a:buFont typeface="Calibri" pitchFamily="34" charset="0"/>
              <a:buAutoNum type="arabicPeriod"/>
            </a:pPr>
            <a:r>
              <a:rPr lang="en-US" sz="1400"/>
              <a:t>Sánchez, P.A., Couto, W. &amp; Buol, S.W. 1982. The fertility capability soil  classification system: interpretation, applicability and modification. Geoderma 27(4): 283-309.</a:t>
            </a:r>
          </a:p>
          <a:p>
            <a:pPr marL="342900" indent="-342900">
              <a:buFont typeface="Calibri" pitchFamily="34" charset="0"/>
              <a:buAutoNum type="arabicPeriod"/>
            </a:pPr>
            <a:r>
              <a:rPr lang="en-US" sz="1400"/>
              <a:t>Smith, C.W. 1989. The Fertility Capability Classification System (FCC) -3rd Approximation: A technical soil classification system relating pedon characterization data to inherent fertility characteristics. North Carolina State University.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a:solidFill>
            <a:srgbClr val="FFFF00"/>
          </a:solidFill>
          <a:ln>
            <a:solidFill>
              <a:srgbClr val="FF0000"/>
            </a:solidFill>
          </a:ln>
        </p:spPr>
        <p:txBody>
          <a:bodyPr/>
          <a:lstStyle/>
          <a:p>
            <a:pPr eaLnBrk="1" hangingPunct="1"/>
            <a:r>
              <a:rPr lang="en-US" sz="2800" b="1" smtClean="0"/>
              <a:t>Klasifikasi kemampuan kesuburan</a:t>
            </a:r>
            <a:br>
              <a:rPr lang="en-US" sz="2800" b="1" smtClean="0"/>
            </a:br>
            <a:r>
              <a:rPr lang="en-US" sz="2800" b="1" smtClean="0"/>
              <a:t> (Fertility Capability Clasification)</a:t>
            </a:r>
          </a:p>
        </p:txBody>
      </p:sp>
      <p:sp>
        <p:nvSpPr>
          <p:cNvPr id="24579" name="Rectangle 3"/>
          <p:cNvSpPr>
            <a:spLocks noGrp="1" noChangeArrowheads="1"/>
          </p:cNvSpPr>
          <p:nvPr>
            <p:ph idx="1"/>
          </p:nvPr>
        </p:nvSpPr>
        <p:spPr>
          <a:xfrm>
            <a:off x="228600" y="1295400"/>
            <a:ext cx="8534400" cy="5257800"/>
          </a:xfrm>
        </p:spPr>
        <p:txBody>
          <a:bodyPr/>
          <a:lstStyle/>
          <a:p>
            <a:pPr eaLnBrk="1" hangingPunct="1">
              <a:buFont typeface="Arial" charset="0"/>
              <a:buNone/>
            </a:pPr>
            <a:r>
              <a:rPr lang="en-US" sz="2800" b="1" smtClean="0"/>
              <a:t>Pendahuluan</a:t>
            </a:r>
          </a:p>
          <a:p>
            <a:pPr lvl="1" eaLnBrk="1" hangingPunct="1"/>
            <a:r>
              <a:rPr lang="en-US" sz="2400" b="1" smtClean="0"/>
              <a:t>Cara pengelolaan kesuburan tanah yang disamakan untuk kondisi kesuburan lahan yang berbeda adalah tindakan yang kurang benar/kurang efisien</a:t>
            </a:r>
          </a:p>
          <a:p>
            <a:pPr lvl="1" eaLnBrk="1" hangingPunct="1"/>
            <a:r>
              <a:rPr lang="en-US" sz="2400" b="1" smtClean="0"/>
              <a:t>Setiap lahan mempunyai perbedaan nilai keuntungan secara ekonomis</a:t>
            </a:r>
          </a:p>
          <a:p>
            <a:pPr lvl="1" eaLnBrk="1" hangingPunct="1"/>
            <a:r>
              <a:rPr lang="en-US" sz="2400" b="1" smtClean="0"/>
              <a:t>Tanah merupakan media tumbuh tanaman yang mempunyai sifat dinamis dan sebagai media transformasi energi</a:t>
            </a:r>
          </a:p>
          <a:p>
            <a:pPr lvl="1" eaLnBrk="1" hangingPunct="1"/>
            <a:r>
              <a:rPr lang="en-US" sz="2400" b="1" smtClean="0"/>
              <a:t>Dapat meningkatkan efisiensi dan media informasi bagi pakar tanah</a:t>
            </a:r>
          </a:p>
          <a:p>
            <a:pPr lvl="1" eaLnBrk="1" hangingPunct="1"/>
            <a:r>
              <a:rPr lang="en-US" sz="2400" b="1" smtClean="0"/>
              <a:t>Dapat mempersempit / menjembatani  kesenjangan antara pakar klasifikasi dan kesuburan tanah.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wipe(up)">
                                      <p:cBhvr>
                                        <p:cTn id="7" dur="75"/>
                                        <p:tgtEl>
                                          <p:spTgt spid="2457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24579">
                                            <p:txEl>
                                              <p:pRg st="0" end="0"/>
                                            </p:txEl>
                                          </p:spTgt>
                                        </p:tgtEl>
                                        <p:attrNameLst>
                                          <p:attrName>style.visibility</p:attrName>
                                        </p:attrNameLst>
                                      </p:cBhvr>
                                      <p:to>
                                        <p:strVal val="visible"/>
                                      </p:to>
                                    </p:set>
                                    <p:anim calcmode="lin" valueType="num">
                                      <p:cBhvr additive="base">
                                        <p:cTn id="12" dur="3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24579">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iterate type="wd">
                                    <p:tmPct val="100000"/>
                                  </p:iterate>
                                  <p:childTnLst>
                                    <p:set>
                                      <p:cBhvr>
                                        <p:cTn id="15" dur="1" fill="hold">
                                          <p:stCondLst>
                                            <p:cond delay="0"/>
                                          </p:stCondLst>
                                        </p:cTn>
                                        <p:tgtEl>
                                          <p:spTgt spid="24579">
                                            <p:txEl>
                                              <p:pRg st="1" end="1"/>
                                            </p:txEl>
                                          </p:spTgt>
                                        </p:tgtEl>
                                        <p:attrNameLst>
                                          <p:attrName>style.visibility</p:attrName>
                                        </p:attrNameLst>
                                      </p:cBhvr>
                                      <p:to>
                                        <p:strVal val="visible"/>
                                      </p:to>
                                    </p:set>
                                    <p:anim calcmode="lin" valueType="num">
                                      <p:cBhvr additive="base">
                                        <p:cTn id="16" dur="3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7" dur="300" fill="hold"/>
                                        <p:tgtEl>
                                          <p:spTgt spid="24579">
                                            <p:txEl>
                                              <p:pRg st="1" end="1"/>
                                            </p:txEl>
                                          </p:spTgt>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iterate type="wd">
                                    <p:tmPct val="100000"/>
                                  </p:iterate>
                                  <p:childTnLst>
                                    <p:set>
                                      <p:cBhvr>
                                        <p:cTn id="19" dur="1" fill="hold">
                                          <p:stCondLst>
                                            <p:cond delay="0"/>
                                          </p:stCondLst>
                                        </p:cTn>
                                        <p:tgtEl>
                                          <p:spTgt spid="24579">
                                            <p:txEl>
                                              <p:pRg st="2" end="2"/>
                                            </p:txEl>
                                          </p:spTgt>
                                        </p:tgtEl>
                                        <p:attrNameLst>
                                          <p:attrName>style.visibility</p:attrName>
                                        </p:attrNameLst>
                                      </p:cBhvr>
                                      <p:to>
                                        <p:strVal val="visible"/>
                                      </p:to>
                                    </p:set>
                                    <p:anim calcmode="lin" valueType="num">
                                      <p:cBhvr additive="base">
                                        <p:cTn id="20" dur="3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1" dur="300" fill="hold"/>
                                        <p:tgtEl>
                                          <p:spTgt spid="24579">
                                            <p:txEl>
                                              <p:pRg st="2" end="2"/>
                                            </p:txEl>
                                          </p:spTgt>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iterate type="wd">
                                    <p:tmPct val="100000"/>
                                  </p:iterate>
                                  <p:childTnLst>
                                    <p:set>
                                      <p:cBhvr>
                                        <p:cTn id="23" dur="1" fill="hold">
                                          <p:stCondLst>
                                            <p:cond delay="0"/>
                                          </p:stCondLst>
                                        </p:cTn>
                                        <p:tgtEl>
                                          <p:spTgt spid="24579">
                                            <p:txEl>
                                              <p:pRg st="3" end="3"/>
                                            </p:txEl>
                                          </p:spTgt>
                                        </p:tgtEl>
                                        <p:attrNameLst>
                                          <p:attrName>style.visibility</p:attrName>
                                        </p:attrNameLst>
                                      </p:cBhvr>
                                      <p:to>
                                        <p:strVal val="visible"/>
                                      </p:to>
                                    </p:set>
                                    <p:anim calcmode="lin" valueType="num">
                                      <p:cBhvr additive="base">
                                        <p:cTn id="24" dur="3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24579">
                                            <p:txEl>
                                              <p:pRg st="3" end="3"/>
                                            </p:txEl>
                                          </p:spTgt>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iterate type="wd">
                                    <p:tmPct val="100000"/>
                                  </p:iterate>
                                  <p:childTnLst>
                                    <p:set>
                                      <p:cBhvr>
                                        <p:cTn id="27" dur="1" fill="hold">
                                          <p:stCondLst>
                                            <p:cond delay="0"/>
                                          </p:stCondLst>
                                        </p:cTn>
                                        <p:tgtEl>
                                          <p:spTgt spid="24579">
                                            <p:txEl>
                                              <p:pRg st="4" end="4"/>
                                            </p:txEl>
                                          </p:spTgt>
                                        </p:tgtEl>
                                        <p:attrNameLst>
                                          <p:attrName>style.visibility</p:attrName>
                                        </p:attrNameLst>
                                      </p:cBhvr>
                                      <p:to>
                                        <p:strVal val="visible"/>
                                      </p:to>
                                    </p:set>
                                    <p:anim calcmode="lin" valueType="num">
                                      <p:cBhvr additive="base">
                                        <p:cTn id="28" dur="3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9" dur="300" fill="hold"/>
                                        <p:tgtEl>
                                          <p:spTgt spid="24579">
                                            <p:txEl>
                                              <p:pRg st="4" end="4"/>
                                            </p:txEl>
                                          </p:spTgt>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iterate type="wd">
                                    <p:tmPct val="100000"/>
                                  </p:iterate>
                                  <p:childTnLst>
                                    <p:set>
                                      <p:cBhvr>
                                        <p:cTn id="31" dur="1" fill="hold">
                                          <p:stCondLst>
                                            <p:cond delay="0"/>
                                          </p:stCondLst>
                                        </p:cTn>
                                        <p:tgtEl>
                                          <p:spTgt spid="24579">
                                            <p:txEl>
                                              <p:pRg st="5" end="5"/>
                                            </p:txEl>
                                          </p:spTgt>
                                        </p:tgtEl>
                                        <p:attrNameLst>
                                          <p:attrName>style.visibility</p:attrName>
                                        </p:attrNameLst>
                                      </p:cBhvr>
                                      <p:to>
                                        <p:strVal val="visible"/>
                                      </p:to>
                                    </p:set>
                                    <p:anim calcmode="lin" valueType="num">
                                      <p:cBhvr additive="base">
                                        <p:cTn id="32" dur="3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33" dur="300" fill="hold"/>
                                        <p:tgtEl>
                                          <p:spTgt spid="24579">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P spid="2457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143000"/>
          </a:xfrm>
          <a:solidFill>
            <a:srgbClr val="FFFF00"/>
          </a:solidFill>
          <a:ln>
            <a:solidFill>
              <a:srgbClr val="FF0000"/>
            </a:solidFill>
          </a:ln>
        </p:spPr>
        <p:txBody>
          <a:bodyPr/>
          <a:lstStyle/>
          <a:p>
            <a:pPr eaLnBrk="1" hangingPunct="1"/>
            <a:r>
              <a:rPr lang="en-US" b="1" smtClean="0"/>
              <a:t>Sejarah perkembangan</a:t>
            </a:r>
          </a:p>
        </p:txBody>
      </p:sp>
      <p:sp>
        <p:nvSpPr>
          <p:cNvPr id="26627" name="Rectangle 3"/>
          <p:cNvSpPr>
            <a:spLocks noGrp="1" noChangeArrowheads="1"/>
          </p:cNvSpPr>
          <p:nvPr>
            <p:ph idx="1"/>
          </p:nvPr>
        </p:nvSpPr>
        <p:spPr>
          <a:xfrm>
            <a:off x="381000" y="1295400"/>
            <a:ext cx="8229600" cy="5257800"/>
          </a:xfrm>
        </p:spPr>
        <p:txBody>
          <a:bodyPr/>
          <a:lstStyle/>
          <a:p>
            <a:pPr marL="514350" indent="-514350" eaLnBrk="1" hangingPunct="1">
              <a:lnSpc>
                <a:spcPct val="90000"/>
              </a:lnSpc>
              <a:buFont typeface="Calibri" pitchFamily="34" charset="0"/>
              <a:buAutoNum type="arabicPeriod"/>
            </a:pPr>
            <a:r>
              <a:rPr lang="en-US" sz="2800" b="1" smtClean="0"/>
              <a:t>Sistem FCC disusun oleh Buol tahun 1971</a:t>
            </a:r>
          </a:p>
          <a:p>
            <a:pPr marL="514350" indent="-514350" eaLnBrk="1" hangingPunct="1">
              <a:lnSpc>
                <a:spcPct val="90000"/>
              </a:lnSpc>
              <a:buFont typeface="Calibri" pitchFamily="34" charset="0"/>
              <a:buAutoNum type="arabicPeriod"/>
            </a:pPr>
            <a:r>
              <a:rPr lang="en-US" sz="2800" b="1" smtClean="0"/>
              <a:t>Sebagai alat </a:t>
            </a:r>
            <a:r>
              <a:rPr lang="en-US" b="1" smtClean="0"/>
              <a:t>untuk menginterpretasi hasil laporan survei tanah agar dapat dimanfaatkan untuk keperluan penilaian status kesuburan</a:t>
            </a:r>
            <a:r>
              <a:rPr lang="en-US" sz="2800" b="1" smtClean="0"/>
              <a:t> dan cara pengelolaanya</a:t>
            </a:r>
          </a:p>
          <a:p>
            <a:pPr marL="514350" indent="-514350" eaLnBrk="1" hangingPunct="1">
              <a:lnSpc>
                <a:spcPct val="90000"/>
              </a:lnSpc>
              <a:buFont typeface="Calibri" pitchFamily="34" charset="0"/>
              <a:buAutoNum type="arabicPeriod"/>
            </a:pPr>
            <a:r>
              <a:rPr lang="en-US" sz="2800" b="1" smtClean="0"/>
              <a:t>Menduga faktor pembatas yang terkait dengan masalah cara pengelolaan kesuburan</a:t>
            </a:r>
          </a:p>
          <a:p>
            <a:pPr marL="514350" indent="-514350" eaLnBrk="1" hangingPunct="1">
              <a:lnSpc>
                <a:spcPct val="90000"/>
              </a:lnSpc>
              <a:buFont typeface="Calibri" pitchFamily="34" charset="0"/>
              <a:buAutoNum type="arabicPeriod"/>
            </a:pPr>
            <a:r>
              <a:rPr lang="en-US" sz="2800" b="1" smtClean="0"/>
              <a:t>Pengambilan keputusan didalam merencanakan penelitian bidang kesuburan tanah</a:t>
            </a:r>
          </a:p>
          <a:p>
            <a:pPr marL="514350" indent="-514350" eaLnBrk="1" hangingPunct="1">
              <a:lnSpc>
                <a:spcPct val="90000"/>
              </a:lnSpc>
              <a:buFont typeface="Calibri" pitchFamily="34" charset="0"/>
              <a:buAutoNum type="arabicPeriod"/>
            </a:pPr>
            <a:r>
              <a:rPr lang="en-US" sz="2800" b="1" smtClean="0"/>
              <a:t>Pengambilan kesimpulan dari hasil-hasil penelitian bidang kesuburan tanah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up)">
                                      <p:cBhvr>
                                        <p:cTn id="7" dur="75"/>
                                        <p:tgtEl>
                                          <p:spTgt spid="266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26627">
                                            <p:txEl>
                                              <p:pRg st="0" end="0"/>
                                            </p:txEl>
                                          </p:spTgt>
                                        </p:tgtEl>
                                        <p:attrNameLst>
                                          <p:attrName>style.visibility</p:attrName>
                                        </p:attrNameLst>
                                      </p:cBhvr>
                                      <p:to>
                                        <p:strVal val="visible"/>
                                      </p:to>
                                    </p:set>
                                    <p:anim calcmode="lin" valueType="num">
                                      <p:cBhvr additive="base">
                                        <p:cTn id="12" dur="3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266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iterate type="wd">
                                    <p:tmPct val="100000"/>
                                  </p:iterate>
                                  <p:childTnLst>
                                    <p:set>
                                      <p:cBhvr>
                                        <p:cTn id="17" dur="1" fill="hold">
                                          <p:stCondLst>
                                            <p:cond delay="0"/>
                                          </p:stCondLst>
                                        </p:cTn>
                                        <p:tgtEl>
                                          <p:spTgt spid="26627">
                                            <p:txEl>
                                              <p:pRg st="1" end="1"/>
                                            </p:txEl>
                                          </p:spTgt>
                                        </p:tgtEl>
                                        <p:attrNameLst>
                                          <p:attrName>style.visibility</p:attrName>
                                        </p:attrNameLst>
                                      </p:cBhvr>
                                      <p:to>
                                        <p:strVal val="visible"/>
                                      </p:to>
                                    </p:set>
                                    <p:anim calcmode="lin" valueType="num">
                                      <p:cBhvr additive="base">
                                        <p:cTn id="18" dur="3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266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iterate type="wd">
                                    <p:tmPct val="100000"/>
                                  </p:iterate>
                                  <p:childTnLst>
                                    <p:set>
                                      <p:cBhvr>
                                        <p:cTn id="23" dur="1" fill="hold">
                                          <p:stCondLst>
                                            <p:cond delay="0"/>
                                          </p:stCondLst>
                                        </p:cTn>
                                        <p:tgtEl>
                                          <p:spTgt spid="26627">
                                            <p:txEl>
                                              <p:pRg st="2" end="2"/>
                                            </p:txEl>
                                          </p:spTgt>
                                        </p:tgtEl>
                                        <p:attrNameLst>
                                          <p:attrName>style.visibility</p:attrName>
                                        </p:attrNameLst>
                                      </p:cBhvr>
                                      <p:to>
                                        <p:strVal val="visible"/>
                                      </p:to>
                                    </p:set>
                                    <p:anim calcmode="lin" valueType="num">
                                      <p:cBhvr additive="base">
                                        <p:cTn id="24" dur="3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266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iterate type="wd">
                                    <p:tmPct val="100000"/>
                                  </p:iterate>
                                  <p:childTnLst>
                                    <p:set>
                                      <p:cBhvr>
                                        <p:cTn id="29" dur="1" fill="hold">
                                          <p:stCondLst>
                                            <p:cond delay="0"/>
                                          </p:stCondLst>
                                        </p:cTn>
                                        <p:tgtEl>
                                          <p:spTgt spid="26627">
                                            <p:txEl>
                                              <p:pRg st="3" end="3"/>
                                            </p:txEl>
                                          </p:spTgt>
                                        </p:tgtEl>
                                        <p:attrNameLst>
                                          <p:attrName>style.visibility</p:attrName>
                                        </p:attrNameLst>
                                      </p:cBhvr>
                                      <p:to>
                                        <p:strVal val="visible"/>
                                      </p:to>
                                    </p:set>
                                    <p:anim calcmode="lin" valueType="num">
                                      <p:cBhvr additive="base">
                                        <p:cTn id="30" dur="3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31" dur="300" fill="hold"/>
                                        <p:tgtEl>
                                          <p:spTgt spid="266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iterate type="wd">
                                    <p:tmPct val="100000"/>
                                  </p:iterate>
                                  <p:childTnLst>
                                    <p:set>
                                      <p:cBhvr>
                                        <p:cTn id="35" dur="1" fill="hold">
                                          <p:stCondLst>
                                            <p:cond delay="0"/>
                                          </p:stCondLst>
                                        </p:cTn>
                                        <p:tgtEl>
                                          <p:spTgt spid="26627">
                                            <p:txEl>
                                              <p:pRg st="4" end="4"/>
                                            </p:txEl>
                                          </p:spTgt>
                                        </p:tgtEl>
                                        <p:attrNameLst>
                                          <p:attrName>style.visibility</p:attrName>
                                        </p:attrNameLst>
                                      </p:cBhvr>
                                      <p:to>
                                        <p:strVal val="visible"/>
                                      </p:to>
                                    </p:set>
                                    <p:anim calcmode="lin" valueType="num">
                                      <p:cBhvr additive="base">
                                        <p:cTn id="36" dur="3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7" dur="300" fill="hold"/>
                                        <p:tgtEl>
                                          <p:spTgt spid="2662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P spid="2662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838200"/>
          </a:xfrm>
          <a:solidFill>
            <a:srgbClr val="FFFF00"/>
          </a:solidFill>
          <a:ln>
            <a:solidFill>
              <a:srgbClr val="FF0000"/>
            </a:solidFill>
          </a:ln>
        </p:spPr>
        <p:txBody>
          <a:bodyPr/>
          <a:lstStyle/>
          <a:p>
            <a:pPr eaLnBrk="1" hangingPunct="1"/>
            <a:r>
              <a:rPr lang="en-US" b="1" smtClean="0"/>
              <a:t>Pengertian dan tujuan</a:t>
            </a:r>
          </a:p>
        </p:txBody>
      </p:sp>
      <p:sp>
        <p:nvSpPr>
          <p:cNvPr id="25603" name="Rectangle 3"/>
          <p:cNvSpPr>
            <a:spLocks noGrp="1" noChangeArrowheads="1"/>
          </p:cNvSpPr>
          <p:nvPr>
            <p:ph idx="1"/>
          </p:nvPr>
        </p:nvSpPr>
        <p:spPr>
          <a:xfrm>
            <a:off x="0" y="838200"/>
            <a:ext cx="9144000" cy="6019800"/>
          </a:xfrm>
          <a:solidFill>
            <a:schemeClr val="tx1"/>
          </a:solidFill>
        </p:spPr>
        <p:txBody>
          <a:bodyPr/>
          <a:lstStyle/>
          <a:p>
            <a:pPr marL="514350" indent="-514350" eaLnBrk="1" hangingPunct="1">
              <a:buFont typeface="Calibri" pitchFamily="34" charset="0"/>
              <a:buAutoNum type="arabicPeriod"/>
            </a:pPr>
            <a:endParaRPr lang="en-US" sz="3600" b="1" smtClean="0">
              <a:solidFill>
                <a:schemeClr val="bg1"/>
              </a:solidFill>
            </a:endParaRPr>
          </a:p>
          <a:p>
            <a:pPr marL="514350" indent="-514350" eaLnBrk="1" hangingPunct="1">
              <a:buFont typeface="Calibri" pitchFamily="34" charset="0"/>
              <a:buAutoNum type="arabicPeriod"/>
            </a:pPr>
            <a:r>
              <a:rPr lang="en-US" sz="3600" b="1" smtClean="0">
                <a:solidFill>
                  <a:schemeClr val="bg1"/>
                </a:solidFill>
              </a:rPr>
              <a:t>FCC : sistem klasifikasi yang mengelompokan tanah berdasarkan kesuburannya </a:t>
            </a:r>
          </a:p>
          <a:p>
            <a:pPr marL="514350" indent="-514350" eaLnBrk="1" hangingPunct="1">
              <a:buFont typeface="Calibri" pitchFamily="34" charset="0"/>
              <a:buAutoNum type="arabicPeriod"/>
            </a:pPr>
            <a:r>
              <a:rPr lang="en-US" sz="3600" b="1" smtClean="0">
                <a:solidFill>
                  <a:schemeClr val="bg1"/>
                </a:solidFill>
              </a:rPr>
              <a:t>Tujuan : untuk mendapatkan cara-cara pengelolaan kesuburan tanah yang tepat pada setiap tanah yang kesuburannya berbeda-beda.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box(out)">
                                      <p:cBhvr>
                                        <p:cTn id="7" dur="500"/>
                                        <p:tgtEl>
                                          <p:spTgt spid="256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dissolve">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dissolve">
                                      <p:cBhvr>
                                        <p:cTn id="17"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0" y="609600"/>
            <a:ext cx="9144000" cy="5570538"/>
          </a:xfrm>
          <a:prstGeom prst="rect">
            <a:avLst/>
          </a:prstGeom>
          <a:solidFill>
            <a:schemeClr val="tx1"/>
          </a:solidFill>
          <a:ln w="9525">
            <a:solidFill>
              <a:schemeClr val="accent1"/>
            </a:solidFill>
            <a:miter lim="800000"/>
            <a:headEnd/>
            <a:tailEnd/>
          </a:ln>
        </p:spPr>
        <p:txBody>
          <a:bodyPr>
            <a:spAutoFit/>
          </a:bodyPr>
          <a:lstStyle/>
          <a:p>
            <a:pPr algn="ctr"/>
            <a:endParaRPr lang="en-US" sz="3600" b="1">
              <a:solidFill>
                <a:schemeClr val="bg1"/>
              </a:solidFill>
              <a:latin typeface="Arial Black" pitchFamily="34" charset="0"/>
            </a:endParaRPr>
          </a:p>
          <a:p>
            <a:pPr algn="ctr"/>
            <a:r>
              <a:rPr lang="en-US" sz="3600" b="1">
                <a:solidFill>
                  <a:schemeClr val="bg1"/>
                </a:solidFill>
                <a:latin typeface="Arial Black" pitchFamily="34" charset="0"/>
              </a:rPr>
              <a:t>TUJUAN</a:t>
            </a:r>
          </a:p>
          <a:p>
            <a:pPr algn="ctr"/>
            <a:endParaRPr lang="en-US" b="1">
              <a:solidFill>
                <a:schemeClr val="bg1"/>
              </a:solidFill>
            </a:endParaRPr>
          </a:p>
          <a:p>
            <a:pPr algn="ctr"/>
            <a:r>
              <a:rPr lang="en-US" b="1">
                <a:solidFill>
                  <a:schemeClr val="bg1"/>
                </a:solidFill>
              </a:rPr>
              <a:t>“FCC ini dikembangkan dalam rangka untuk menjembatani kesenjangan antara “klasifikasi tanah” dan “kesuburan tanah”</a:t>
            </a:r>
            <a:r>
              <a:rPr lang="en-US" b="1" i="1">
                <a:solidFill>
                  <a:schemeClr val="bg1"/>
                </a:solidFill>
              </a:rPr>
              <a:t> (Sánchez, Couto &amp; Buol, 1982). </a:t>
            </a:r>
          </a:p>
          <a:p>
            <a:pPr algn="ctr"/>
            <a:endParaRPr lang="en-US" b="1" i="1">
              <a:solidFill>
                <a:schemeClr val="bg1"/>
              </a:solidFill>
            </a:endParaRPr>
          </a:p>
          <a:p>
            <a:pPr algn="ctr"/>
            <a:r>
              <a:rPr lang="en-US" sz="2800" b="1">
                <a:solidFill>
                  <a:schemeClr val="bg1"/>
                </a:solidFill>
              </a:rPr>
              <a:t>FCC  merupakan contoh sistem klasifikasi tanah secara teknis, yaitu tanah-tanah diklasifikasikan untuk tujuan khusus; tidak mengikuti hubungan alamiahnya, seperti halnya sistem klasifikasi tanah-alamiah.</a:t>
            </a:r>
          </a:p>
          <a:p>
            <a:pPr algn="ctr"/>
            <a:endParaRPr lang="en-US" b="1">
              <a:solidFill>
                <a:schemeClr val="bg1"/>
              </a:solidFill>
            </a:endParaRPr>
          </a:p>
        </p:txBody>
      </p:sp>
      <p:sp>
        <p:nvSpPr>
          <p:cNvPr id="18435" name="TextBox 6"/>
          <p:cNvSpPr txBox="1">
            <a:spLocks noChangeArrowheads="1"/>
          </p:cNvSpPr>
          <p:nvPr/>
        </p:nvSpPr>
        <p:spPr bwMode="auto">
          <a:xfrm>
            <a:off x="0" y="6248400"/>
            <a:ext cx="9144000" cy="584200"/>
          </a:xfrm>
          <a:prstGeom prst="rect">
            <a:avLst/>
          </a:prstGeom>
          <a:solidFill>
            <a:srgbClr val="CCFFFF"/>
          </a:solidFill>
          <a:ln w="9525">
            <a:solidFill>
              <a:schemeClr val="accent1"/>
            </a:solidFill>
            <a:miter lim="800000"/>
            <a:headEnd/>
            <a:tailEnd/>
          </a:ln>
        </p:spPr>
        <p:txBody>
          <a:bodyPr>
            <a:spAutoFit/>
          </a:bodyPr>
          <a:lstStyle/>
          <a:p>
            <a:pPr marL="342900" indent="-342900">
              <a:buFont typeface="Calibri" pitchFamily="34" charset="0"/>
              <a:buAutoNum type="arabicPeriod"/>
            </a:pPr>
            <a:r>
              <a:rPr lang="en-US" sz="1600"/>
              <a:t>Sánchez, P.A., Couto, W. &amp; Buol, S.W. 1982. </a:t>
            </a:r>
            <a:r>
              <a:rPr lang="en-US" sz="1600" i="1"/>
              <a:t>The fertility capability soil classification system: interpretation, applicability and modification. Geoderma </a:t>
            </a:r>
            <a:r>
              <a:rPr lang="en-US" sz="1600"/>
              <a:t>27(4): 283-309.</a:t>
            </a:r>
          </a:p>
        </p:txBody>
      </p:sp>
      <p:sp>
        <p:nvSpPr>
          <p:cNvPr id="18436"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5"/>
          <p:cNvSpPr txBox="1">
            <a:spLocks noChangeArrowheads="1"/>
          </p:cNvSpPr>
          <p:nvPr/>
        </p:nvSpPr>
        <p:spPr bwMode="auto">
          <a:xfrm>
            <a:off x="0" y="685800"/>
            <a:ext cx="9144000" cy="5448300"/>
          </a:xfrm>
          <a:prstGeom prst="rect">
            <a:avLst/>
          </a:prstGeom>
          <a:noFill/>
          <a:ln w="9525">
            <a:solidFill>
              <a:schemeClr val="accent1"/>
            </a:solidFill>
            <a:miter lim="800000"/>
            <a:headEnd/>
            <a:tailEnd/>
          </a:ln>
        </p:spPr>
        <p:txBody>
          <a:bodyPr>
            <a:spAutoFit/>
          </a:bodyPr>
          <a:lstStyle/>
          <a:p>
            <a:pPr algn="ctr"/>
            <a:r>
              <a:rPr lang="en-US" sz="3600" b="1"/>
              <a:t>Struktur FCC</a:t>
            </a:r>
          </a:p>
          <a:p>
            <a:pPr algn="ctr"/>
            <a:endParaRPr lang="en-US" b="1"/>
          </a:p>
          <a:p>
            <a:pPr algn="ctr"/>
            <a:r>
              <a:rPr lang="en-US" b="1"/>
              <a:t>FCC merupakan sistem teknis untuk mengelompokkan tanah sesuai dengan “macam problematiknya” dalam pengelolaan agronomis sifat kimia dan fisika tanah. </a:t>
            </a:r>
          </a:p>
          <a:p>
            <a:pPr algn="ctr"/>
            <a:endParaRPr lang="en-US" b="1"/>
          </a:p>
          <a:p>
            <a:pPr algn="ctr"/>
            <a:r>
              <a:rPr lang="en-US" b="1"/>
              <a:t>FCC ini menenkankan parameter kuantitatif pd topsoil dan subsoil yg relevan dengan pertumbuhan tanaman.</a:t>
            </a:r>
            <a:r>
              <a:rPr lang="en-US" b="1" i="1"/>
              <a:t> </a:t>
            </a:r>
          </a:p>
          <a:p>
            <a:pPr algn="ctr"/>
            <a:endParaRPr lang="en-US" b="1" i="1"/>
          </a:p>
          <a:p>
            <a:pPr algn="ctr"/>
            <a:r>
              <a:rPr lang="en-US" b="1"/>
              <a:t>Kelas FCC menyatakan kendala utama kesuburan tanah, yang dapat diinterpretasikan dalam kaitannya dengan sistem usaha pertanian tertentu atau tipe pemanfaatan lahan tertentu (Sánchez, Couto &amp; Buol, 1982,)</a:t>
            </a:r>
          </a:p>
          <a:p>
            <a:pPr algn="ctr"/>
            <a:endParaRPr lang="en-US" b="1"/>
          </a:p>
        </p:txBody>
      </p:sp>
      <p:sp>
        <p:nvSpPr>
          <p:cNvPr id="19459" name="TextBox 6"/>
          <p:cNvSpPr txBox="1">
            <a:spLocks noChangeArrowheads="1"/>
          </p:cNvSpPr>
          <p:nvPr/>
        </p:nvSpPr>
        <p:spPr bwMode="auto">
          <a:xfrm>
            <a:off x="0" y="6334125"/>
            <a:ext cx="9144000" cy="523875"/>
          </a:xfrm>
          <a:prstGeom prst="rect">
            <a:avLst/>
          </a:prstGeom>
          <a:solidFill>
            <a:srgbClr val="CCFFFF"/>
          </a:solidFill>
          <a:ln w="9525">
            <a:solidFill>
              <a:schemeClr val="accent1"/>
            </a:solidFill>
            <a:miter lim="800000"/>
            <a:headEnd/>
            <a:tailEnd/>
          </a:ln>
        </p:spPr>
        <p:txBody>
          <a:bodyPr>
            <a:spAutoFit/>
          </a:bodyPr>
          <a:lstStyle/>
          <a:p>
            <a:r>
              <a:rPr lang="en-US" sz="1400"/>
              <a:t>Sánchez, P.A., Couto, W. &amp; Buol, S.W. 1982. </a:t>
            </a:r>
            <a:r>
              <a:rPr lang="en-US" sz="1400" i="1"/>
              <a:t>The fertility capability soil classification system: interpretation, applicability and modification. Geoderma </a:t>
            </a:r>
            <a:r>
              <a:rPr lang="en-US" sz="1400"/>
              <a:t>27(4): 283-309.</a:t>
            </a:r>
          </a:p>
        </p:txBody>
      </p:sp>
      <p:sp>
        <p:nvSpPr>
          <p:cNvPr id="19460"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err="1" smtClean="0">
                <a:solidFill>
                  <a:schemeClr val="bg1"/>
                </a:solidFill>
              </a:rPr>
              <a:t>Sifat</a:t>
            </a:r>
            <a:r>
              <a:rPr lang="en-US" b="1" dirty="0" smtClean="0">
                <a:solidFill>
                  <a:schemeClr val="bg1"/>
                </a:solidFill>
              </a:rPr>
              <a:t> Kimia Tanah</a:t>
            </a:r>
          </a:p>
        </p:txBody>
      </p:sp>
      <p:sp>
        <p:nvSpPr>
          <p:cNvPr id="4" name="TextBox 3"/>
          <p:cNvSpPr txBox="1"/>
          <p:nvPr/>
        </p:nvSpPr>
        <p:spPr>
          <a:xfrm>
            <a:off x="0" y="838200"/>
            <a:ext cx="9144000" cy="6217087"/>
          </a:xfrm>
          <a:prstGeom prst="rect">
            <a:avLst/>
          </a:prstGeom>
          <a:noFill/>
          <a:ln>
            <a:solidFill>
              <a:schemeClr val="accent1"/>
            </a:solidFill>
          </a:ln>
        </p:spPr>
        <p:txBody>
          <a:bodyPr wrap="square" rtlCol="0">
            <a:spAutoFit/>
          </a:bodyPr>
          <a:lstStyle/>
          <a:p>
            <a:pPr algn="ctr"/>
            <a:endParaRPr lang="en-US" sz="2800" b="1" dirty="0" smtClean="0"/>
          </a:p>
          <a:p>
            <a:pPr algn="ctr"/>
            <a:r>
              <a:rPr lang="en-US" sz="2800" b="1" dirty="0" smtClean="0"/>
              <a:t> </a:t>
            </a:r>
            <a:r>
              <a:rPr lang="en-US" sz="2800" b="1" dirty="0" err="1" smtClean="0"/>
              <a:t>Foth</a:t>
            </a:r>
            <a:r>
              <a:rPr lang="en-US" sz="2800" b="1" dirty="0" smtClean="0"/>
              <a:t> (1990): </a:t>
            </a:r>
            <a:r>
              <a:rPr lang="en-US" sz="2800" b="1" dirty="0" err="1" smtClean="0"/>
              <a:t>analisis</a:t>
            </a:r>
            <a:r>
              <a:rPr lang="en-US" sz="2800" b="1" dirty="0" smtClean="0"/>
              <a:t> </a:t>
            </a:r>
            <a:r>
              <a:rPr lang="en-US" sz="2800" b="1" dirty="0" err="1" smtClean="0"/>
              <a:t>sifat</a:t>
            </a:r>
            <a:r>
              <a:rPr lang="en-US" sz="2800" b="1" dirty="0" smtClean="0"/>
              <a:t> </a:t>
            </a:r>
            <a:r>
              <a:rPr lang="en-US" sz="2800" b="1" dirty="0" err="1" smtClean="0"/>
              <a:t>kimia</a:t>
            </a:r>
            <a:r>
              <a:rPr lang="en-US" sz="2800" b="1" dirty="0" smtClean="0"/>
              <a:t> </a:t>
            </a:r>
            <a:r>
              <a:rPr lang="en-US" sz="2800" b="1" dirty="0" err="1" smtClean="0"/>
              <a:t>tanah</a:t>
            </a:r>
            <a:r>
              <a:rPr lang="en-US" sz="2800" b="1" dirty="0" smtClean="0"/>
              <a:t>  </a:t>
            </a:r>
            <a:r>
              <a:rPr lang="en-US" sz="2800" b="1" dirty="0" err="1" smtClean="0"/>
              <a:t>dapat</a:t>
            </a:r>
            <a:r>
              <a:rPr lang="en-US" sz="2800" b="1" dirty="0" smtClean="0"/>
              <a:t> </a:t>
            </a:r>
            <a:r>
              <a:rPr lang="en-US" sz="2800" b="1" dirty="0" err="1" smtClean="0"/>
              <a:t>digunakan</a:t>
            </a:r>
            <a:r>
              <a:rPr lang="en-US" sz="2800" b="1" dirty="0" smtClean="0"/>
              <a:t> </a:t>
            </a:r>
            <a:r>
              <a:rPr lang="en-US" sz="2800" b="1" dirty="0" err="1" smtClean="0"/>
              <a:t>untuk</a:t>
            </a:r>
            <a:r>
              <a:rPr lang="en-US" sz="2800" b="1" dirty="0" smtClean="0"/>
              <a:t> </a:t>
            </a:r>
            <a:r>
              <a:rPr lang="en-US" sz="2800" b="1" dirty="0" err="1" smtClean="0"/>
              <a:t>meramalkan</a:t>
            </a:r>
            <a:r>
              <a:rPr lang="en-US" sz="2800" b="1" dirty="0" smtClean="0"/>
              <a:t> </a:t>
            </a:r>
            <a:r>
              <a:rPr lang="en-US" sz="2800" b="1" dirty="0" err="1" smtClean="0"/>
              <a:t>kemampuan</a:t>
            </a:r>
            <a:r>
              <a:rPr lang="en-US" sz="2800" b="1" dirty="0" smtClean="0"/>
              <a:t> </a:t>
            </a:r>
            <a:r>
              <a:rPr lang="en-US" sz="2800" b="1" dirty="0" err="1" smtClean="0"/>
              <a:t>tanah</a:t>
            </a:r>
            <a:r>
              <a:rPr lang="en-US" sz="2800" b="1" dirty="0" smtClean="0"/>
              <a:t> </a:t>
            </a:r>
            <a:r>
              <a:rPr lang="en-US" sz="2800" b="1" dirty="0" err="1" smtClean="0"/>
              <a:t>mensuplai</a:t>
            </a:r>
            <a:r>
              <a:rPr lang="en-US" sz="2800" b="1" dirty="0" smtClean="0"/>
              <a:t> </a:t>
            </a:r>
            <a:r>
              <a:rPr lang="en-US" sz="2800" b="1" dirty="0" err="1" smtClean="0"/>
              <a:t>hara</a:t>
            </a:r>
            <a:r>
              <a:rPr lang="en-US" sz="2800" b="1" dirty="0" smtClean="0"/>
              <a:t> </a:t>
            </a:r>
            <a:r>
              <a:rPr lang="en-US" sz="2800" b="1" dirty="0" err="1" smtClean="0"/>
              <a:t>tanaman</a:t>
            </a:r>
            <a:r>
              <a:rPr lang="en-US" sz="2800" b="1" dirty="0" smtClean="0"/>
              <a:t>. </a:t>
            </a:r>
          </a:p>
          <a:p>
            <a:pPr algn="ctr"/>
            <a:endParaRPr lang="en-US" sz="1800" b="1" dirty="0" smtClean="0"/>
          </a:p>
          <a:p>
            <a:pPr algn="ctr"/>
            <a:r>
              <a:rPr lang="en-US" sz="2800" b="1" dirty="0" smtClean="0">
                <a:solidFill>
                  <a:srgbClr val="FF0000"/>
                </a:solidFill>
              </a:rPr>
              <a:t> The common properties of highly weathered soil of  the humid tropics that were associated with their mineralogy are: </a:t>
            </a:r>
          </a:p>
          <a:p>
            <a:pPr algn="ctr"/>
            <a:r>
              <a:rPr lang="en-US" sz="2800" b="1" dirty="0" smtClean="0">
                <a:solidFill>
                  <a:srgbClr val="FF0000"/>
                </a:solidFill>
              </a:rPr>
              <a:t>Location exchange capacity, high phosphorus and absorption and los nutrient reserves. </a:t>
            </a:r>
          </a:p>
          <a:p>
            <a:pPr algn="ctr"/>
            <a:endParaRPr lang="en-US" sz="1200" b="1" dirty="0"/>
          </a:p>
          <a:p>
            <a:pPr algn="ctr"/>
            <a:r>
              <a:rPr lang="en-US" sz="2800" b="1" dirty="0" err="1" smtClean="0"/>
              <a:t>Ada</a:t>
            </a:r>
            <a:r>
              <a:rPr lang="en-US" sz="2800" b="1" dirty="0" smtClean="0"/>
              <a:t> </a:t>
            </a:r>
            <a:r>
              <a:rPr lang="en-US" sz="2800" b="1" dirty="0" err="1" smtClean="0"/>
              <a:t>indikasi</a:t>
            </a:r>
            <a:r>
              <a:rPr lang="en-US" sz="2800" b="1" dirty="0" smtClean="0"/>
              <a:t> </a:t>
            </a:r>
            <a:r>
              <a:rPr lang="en-US" sz="2800" b="1" dirty="0" err="1" smtClean="0"/>
              <a:t>bahwa</a:t>
            </a:r>
            <a:r>
              <a:rPr lang="en-US" sz="2800" b="1" dirty="0" smtClean="0"/>
              <a:t> </a:t>
            </a:r>
            <a:r>
              <a:rPr lang="en-US" sz="2800" b="1" dirty="0" err="1" smtClean="0"/>
              <a:t>sifat-sifat</a:t>
            </a:r>
            <a:r>
              <a:rPr lang="en-US" sz="2800" b="1" dirty="0" smtClean="0"/>
              <a:t> </a:t>
            </a:r>
            <a:r>
              <a:rPr lang="en-US" sz="2800" b="1" dirty="0" err="1" smtClean="0"/>
              <a:t>kimia</a:t>
            </a:r>
            <a:r>
              <a:rPr lang="en-US" sz="2800" b="1" dirty="0" smtClean="0"/>
              <a:t> </a:t>
            </a:r>
            <a:r>
              <a:rPr lang="en-US" sz="2800" b="1" dirty="0" err="1" smtClean="0"/>
              <a:t>tanah</a:t>
            </a:r>
            <a:r>
              <a:rPr lang="en-US" sz="2800" b="1" dirty="0" smtClean="0"/>
              <a:t> yang </a:t>
            </a:r>
            <a:r>
              <a:rPr lang="en-US" sz="2800" b="1" dirty="0" err="1" smtClean="0"/>
              <a:t>ditentukan</a:t>
            </a:r>
            <a:r>
              <a:rPr lang="en-US" sz="2800" b="1" dirty="0" smtClean="0"/>
              <a:t> </a:t>
            </a:r>
            <a:r>
              <a:rPr lang="en-US" sz="2800" b="1" dirty="0" err="1" smtClean="0"/>
              <a:t>oleh</a:t>
            </a:r>
            <a:r>
              <a:rPr lang="en-US" sz="2800" b="1" dirty="0" smtClean="0"/>
              <a:t> </a:t>
            </a:r>
            <a:r>
              <a:rPr lang="en-US" sz="2800" b="1" dirty="0" err="1" smtClean="0"/>
              <a:t>kandungan</a:t>
            </a:r>
            <a:r>
              <a:rPr lang="en-US" sz="2800" b="1" dirty="0" smtClean="0"/>
              <a:t> mineral </a:t>
            </a:r>
            <a:r>
              <a:rPr lang="en-US" sz="2800" b="1" dirty="0" err="1" smtClean="0"/>
              <a:t>ini</a:t>
            </a:r>
            <a:r>
              <a:rPr lang="en-US" sz="2800" b="1" dirty="0" smtClean="0"/>
              <a:t> </a:t>
            </a:r>
            <a:r>
              <a:rPr lang="en-US" sz="2800" b="1" dirty="0" err="1" smtClean="0"/>
              <a:t>tidak</a:t>
            </a:r>
            <a:r>
              <a:rPr lang="en-US" sz="2800" b="1" dirty="0" smtClean="0"/>
              <a:t> </a:t>
            </a:r>
            <a:r>
              <a:rPr lang="en-US" sz="2800" b="1" dirty="0" err="1" smtClean="0"/>
              <a:t>seragam</a:t>
            </a:r>
            <a:r>
              <a:rPr lang="en-US" sz="2800" b="1" dirty="0" smtClean="0"/>
              <a:t> (</a:t>
            </a:r>
            <a:r>
              <a:rPr lang="en-US" sz="2800" b="1" dirty="0" err="1" smtClean="0"/>
              <a:t>Ranst</a:t>
            </a:r>
            <a:r>
              <a:rPr lang="en-US" sz="2800" b="1" dirty="0" smtClean="0"/>
              <a:t> Van, 1993). </a:t>
            </a:r>
          </a:p>
          <a:p>
            <a:pPr algn="ctr"/>
            <a:endParaRPr lang="en-US" sz="2800" b="1" dirty="0" smtClean="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09600"/>
            <a:ext cx="9144000" cy="6494463"/>
          </a:xfrm>
          <a:prstGeom prst="rect">
            <a:avLst/>
          </a:prstGeom>
          <a:solidFill>
            <a:schemeClr val="tx1"/>
          </a:solidFill>
          <a:ln>
            <a:solidFill>
              <a:schemeClr val="accent1"/>
            </a:solidFill>
          </a:ln>
        </p:spPr>
        <p:txBody>
          <a:bodyPr>
            <a:spAutoFit/>
          </a:bodyPr>
          <a:lstStyle/>
          <a:p>
            <a:pPr algn="ctr">
              <a:defRPr/>
            </a:pPr>
            <a:endParaRPr lang="en-US" sz="2600" b="1" dirty="0">
              <a:solidFill>
                <a:schemeClr val="bg1"/>
              </a:solidFill>
            </a:endParaRPr>
          </a:p>
          <a:p>
            <a:pPr algn="ctr">
              <a:defRPr/>
            </a:pPr>
            <a:r>
              <a:rPr lang="en-US" sz="2600" b="1" dirty="0" err="1">
                <a:solidFill>
                  <a:schemeClr val="bg1"/>
                </a:solidFill>
              </a:rPr>
              <a:t>Kode</a:t>
            </a:r>
            <a:r>
              <a:rPr lang="en-US" sz="2600" b="1" dirty="0">
                <a:solidFill>
                  <a:schemeClr val="bg1"/>
                </a:solidFill>
              </a:rPr>
              <a:t> FCC </a:t>
            </a:r>
            <a:r>
              <a:rPr lang="en-US" sz="2600" b="1" dirty="0" err="1">
                <a:solidFill>
                  <a:schemeClr val="bg1"/>
                </a:solidFill>
              </a:rPr>
              <a:t>terdiri</a:t>
            </a:r>
            <a:r>
              <a:rPr lang="en-US" sz="2600" b="1" dirty="0">
                <a:solidFill>
                  <a:schemeClr val="bg1"/>
                </a:solidFill>
              </a:rPr>
              <a:t> </a:t>
            </a:r>
            <a:r>
              <a:rPr lang="en-US" sz="2600" b="1" dirty="0" err="1">
                <a:solidFill>
                  <a:schemeClr val="bg1"/>
                </a:solidFill>
              </a:rPr>
              <a:t>atas</a:t>
            </a:r>
            <a:r>
              <a:rPr lang="en-US" sz="2600" b="1" dirty="0">
                <a:solidFill>
                  <a:schemeClr val="bg1"/>
                </a:solidFill>
              </a:rPr>
              <a:t> </a:t>
            </a:r>
            <a:r>
              <a:rPr lang="en-US" sz="2600" b="1" dirty="0" err="1">
                <a:solidFill>
                  <a:schemeClr val="bg1"/>
                </a:solidFill>
              </a:rPr>
              <a:t>tiga</a:t>
            </a:r>
            <a:r>
              <a:rPr lang="en-US" sz="2600" b="1" dirty="0">
                <a:solidFill>
                  <a:schemeClr val="bg1"/>
                </a:solidFill>
              </a:rPr>
              <a:t> </a:t>
            </a:r>
            <a:r>
              <a:rPr lang="en-US" sz="2600" b="1" dirty="0" err="1">
                <a:solidFill>
                  <a:schemeClr val="bg1"/>
                </a:solidFill>
              </a:rPr>
              <a:t>komponen</a:t>
            </a:r>
            <a:r>
              <a:rPr lang="en-US" sz="2600" b="1" dirty="0">
                <a:solidFill>
                  <a:schemeClr val="bg1"/>
                </a:solidFill>
              </a:rPr>
              <a:t>:</a:t>
            </a:r>
          </a:p>
          <a:p>
            <a:pPr marL="457200" indent="-457200">
              <a:buFont typeface="+mj-lt"/>
              <a:buAutoNum type="arabicPeriod"/>
              <a:defRPr/>
            </a:pPr>
            <a:r>
              <a:rPr lang="en-US" sz="2600" b="1" dirty="0" err="1">
                <a:solidFill>
                  <a:schemeClr val="bg1"/>
                </a:solidFill>
              </a:rPr>
              <a:t>Tipe</a:t>
            </a:r>
            <a:r>
              <a:rPr lang="en-US" sz="2600" b="1" dirty="0">
                <a:solidFill>
                  <a:schemeClr val="bg1"/>
                </a:solidFill>
              </a:rPr>
              <a:t>, </a:t>
            </a:r>
          </a:p>
          <a:p>
            <a:pPr marL="457200" indent="-457200">
              <a:buFont typeface="+mj-lt"/>
              <a:buAutoNum type="arabicPeriod"/>
              <a:defRPr/>
            </a:pPr>
            <a:r>
              <a:rPr lang="en-US" sz="2600" b="1" dirty="0" err="1">
                <a:solidFill>
                  <a:schemeClr val="bg1"/>
                </a:solidFill>
              </a:rPr>
              <a:t>Tipe</a:t>
            </a:r>
            <a:r>
              <a:rPr lang="en-US" sz="2600" b="1" dirty="0">
                <a:solidFill>
                  <a:schemeClr val="bg1"/>
                </a:solidFill>
              </a:rPr>
              <a:t> </a:t>
            </a:r>
            <a:r>
              <a:rPr lang="en-US" sz="2600" b="1" dirty="0" err="1">
                <a:solidFill>
                  <a:schemeClr val="bg1"/>
                </a:solidFill>
              </a:rPr>
              <a:t>Substrat</a:t>
            </a:r>
            <a:r>
              <a:rPr lang="en-US" sz="2600" b="1" dirty="0">
                <a:solidFill>
                  <a:schemeClr val="bg1"/>
                </a:solidFill>
              </a:rPr>
              <a:t> (</a:t>
            </a:r>
            <a:r>
              <a:rPr lang="en-US" sz="2600" b="1" dirty="0" err="1">
                <a:solidFill>
                  <a:schemeClr val="bg1"/>
                </a:solidFill>
              </a:rPr>
              <a:t>pilihan</a:t>
            </a:r>
            <a:r>
              <a:rPr lang="en-US" sz="2600" b="1" dirty="0">
                <a:solidFill>
                  <a:schemeClr val="bg1"/>
                </a:solidFill>
              </a:rPr>
              <a:t>), </a:t>
            </a:r>
          </a:p>
          <a:p>
            <a:pPr marL="457200" indent="-457200">
              <a:buFont typeface="+mj-lt"/>
              <a:buAutoNum type="arabicPeriod"/>
              <a:defRPr/>
            </a:pPr>
            <a:r>
              <a:rPr lang="en-US" sz="2600" b="1" dirty="0" err="1">
                <a:solidFill>
                  <a:schemeClr val="bg1"/>
                </a:solidFill>
              </a:rPr>
              <a:t>Modifikator</a:t>
            </a:r>
            <a:r>
              <a:rPr lang="en-US" sz="2600" b="1" dirty="0">
                <a:solidFill>
                  <a:schemeClr val="bg1"/>
                </a:solidFill>
              </a:rPr>
              <a:t> (</a:t>
            </a:r>
            <a:r>
              <a:rPr lang="en-US" sz="2600" b="1" dirty="0" err="1">
                <a:solidFill>
                  <a:schemeClr val="bg1"/>
                </a:solidFill>
              </a:rPr>
              <a:t>pilihan</a:t>
            </a:r>
            <a:r>
              <a:rPr lang="en-US" sz="2600" b="1" dirty="0">
                <a:solidFill>
                  <a:schemeClr val="bg1"/>
                </a:solidFill>
              </a:rPr>
              <a:t>).</a:t>
            </a:r>
          </a:p>
          <a:p>
            <a:pPr algn="ctr">
              <a:defRPr/>
            </a:pPr>
            <a:endParaRPr lang="en-US" sz="2600" b="1" dirty="0">
              <a:solidFill>
                <a:schemeClr val="bg1"/>
              </a:solidFill>
            </a:endParaRPr>
          </a:p>
          <a:p>
            <a:pPr algn="ctr">
              <a:defRPr/>
            </a:pPr>
            <a:r>
              <a:rPr lang="en-US" sz="2600" b="1" dirty="0" err="1">
                <a:solidFill>
                  <a:schemeClr val="bg1"/>
                </a:solidFill>
              </a:rPr>
              <a:t>Tipe</a:t>
            </a:r>
            <a:r>
              <a:rPr lang="en-US" sz="2600" b="1" dirty="0">
                <a:solidFill>
                  <a:schemeClr val="bg1"/>
                </a:solidFill>
              </a:rPr>
              <a:t>:  </a:t>
            </a:r>
            <a:r>
              <a:rPr lang="en-US" sz="2600" b="1" dirty="0" err="1">
                <a:solidFill>
                  <a:schemeClr val="bg1"/>
                </a:solidFill>
              </a:rPr>
              <a:t>Struktur</a:t>
            </a:r>
            <a:r>
              <a:rPr lang="en-US" sz="2600" b="1" dirty="0">
                <a:solidFill>
                  <a:schemeClr val="bg1"/>
                </a:solidFill>
              </a:rPr>
              <a:t> </a:t>
            </a:r>
            <a:r>
              <a:rPr lang="en-US" sz="2600" b="1" dirty="0" err="1">
                <a:solidFill>
                  <a:schemeClr val="bg1"/>
                </a:solidFill>
              </a:rPr>
              <a:t>tanah</a:t>
            </a:r>
            <a:r>
              <a:rPr lang="en-US" sz="2600" b="1" dirty="0">
                <a:solidFill>
                  <a:schemeClr val="bg1"/>
                </a:solidFill>
              </a:rPr>
              <a:t> </a:t>
            </a:r>
            <a:r>
              <a:rPr lang="en-US" sz="2600" b="1" dirty="0" err="1">
                <a:solidFill>
                  <a:schemeClr val="bg1"/>
                </a:solidFill>
              </a:rPr>
              <a:t>secara</a:t>
            </a:r>
            <a:r>
              <a:rPr lang="en-US" sz="2600" b="1" dirty="0">
                <a:solidFill>
                  <a:schemeClr val="bg1"/>
                </a:solidFill>
              </a:rPr>
              <a:t> </a:t>
            </a:r>
            <a:r>
              <a:rPr lang="en-US" sz="2600" b="1" dirty="0" err="1">
                <a:solidFill>
                  <a:schemeClr val="bg1"/>
                </a:solidFill>
              </a:rPr>
              <a:t>umum</a:t>
            </a:r>
            <a:r>
              <a:rPr lang="en-US" sz="2600" b="1" dirty="0">
                <a:solidFill>
                  <a:schemeClr val="bg1"/>
                </a:solidFill>
              </a:rPr>
              <a:t> </a:t>
            </a:r>
            <a:r>
              <a:rPr lang="en-US" sz="2600" b="1" dirty="0" err="1">
                <a:solidFill>
                  <a:schemeClr val="bg1"/>
                </a:solidFill>
              </a:rPr>
              <a:t>pada</a:t>
            </a:r>
            <a:r>
              <a:rPr lang="en-US" sz="2600" b="1" dirty="0">
                <a:solidFill>
                  <a:schemeClr val="bg1"/>
                </a:solidFill>
              </a:rPr>
              <a:t> </a:t>
            </a:r>
            <a:r>
              <a:rPr lang="en-US" sz="2600" b="1" dirty="0" err="1">
                <a:solidFill>
                  <a:schemeClr val="bg1"/>
                </a:solidFill>
              </a:rPr>
              <a:t>lapisan</a:t>
            </a:r>
            <a:r>
              <a:rPr lang="en-US" sz="2600" b="1" dirty="0">
                <a:solidFill>
                  <a:schemeClr val="bg1"/>
                </a:solidFill>
              </a:rPr>
              <a:t> </a:t>
            </a:r>
            <a:r>
              <a:rPr lang="en-US" sz="2600" b="1" dirty="0" err="1">
                <a:solidFill>
                  <a:schemeClr val="bg1"/>
                </a:solidFill>
              </a:rPr>
              <a:t>olah</a:t>
            </a:r>
            <a:r>
              <a:rPr lang="en-US" sz="2600" b="1" dirty="0">
                <a:solidFill>
                  <a:schemeClr val="bg1"/>
                </a:solidFill>
              </a:rPr>
              <a:t> </a:t>
            </a:r>
            <a:r>
              <a:rPr lang="en-US" sz="2600" b="1" dirty="0" err="1">
                <a:solidFill>
                  <a:schemeClr val="bg1"/>
                </a:solidFill>
              </a:rPr>
              <a:t>atau</a:t>
            </a:r>
            <a:r>
              <a:rPr lang="en-US" sz="2600" b="1" dirty="0">
                <a:solidFill>
                  <a:schemeClr val="bg1"/>
                </a:solidFill>
              </a:rPr>
              <a:t> </a:t>
            </a:r>
            <a:r>
              <a:rPr lang="en-US" sz="2600" b="1" dirty="0" err="1">
                <a:solidFill>
                  <a:schemeClr val="bg1"/>
                </a:solidFill>
              </a:rPr>
              <a:t>tanah</a:t>
            </a:r>
            <a:r>
              <a:rPr lang="en-US" sz="2600" b="1" dirty="0">
                <a:solidFill>
                  <a:schemeClr val="bg1"/>
                </a:solidFill>
              </a:rPr>
              <a:t> </a:t>
            </a:r>
            <a:r>
              <a:rPr lang="en-US" sz="2600" b="1" dirty="0" err="1">
                <a:solidFill>
                  <a:schemeClr val="bg1"/>
                </a:solidFill>
              </a:rPr>
              <a:t>lapisan</a:t>
            </a:r>
            <a:r>
              <a:rPr lang="en-US" sz="2600" b="1" dirty="0">
                <a:solidFill>
                  <a:schemeClr val="bg1"/>
                </a:solidFill>
              </a:rPr>
              <a:t> </a:t>
            </a:r>
            <a:r>
              <a:rPr lang="en-US" sz="2600" b="1" dirty="0" err="1">
                <a:solidFill>
                  <a:schemeClr val="bg1"/>
                </a:solidFill>
              </a:rPr>
              <a:t>permukaan</a:t>
            </a:r>
            <a:r>
              <a:rPr lang="en-US" sz="2600" b="1" dirty="0">
                <a:solidFill>
                  <a:schemeClr val="bg1"/>
                </a:solidFill>
              </a:rPr>
              <a:t> </a:t>
            </a:r>
            <a:r>
              <a:rPr lang="en-US" sz="2600" b="1" dirty="0" err="1">
                <a:solidFill>
                  <a:schemeClr val="bg1"/>
                </a:solidFill>
              </a:rPr>
              <a:t>setebal</a:t>
            </a:r>
            <a:r>
              <a:rPr lang="en-US" sz="2600" b="1" dirty="0">
                <a:solidFill>
                  <a:schemeClr val="bg1"/>
                </a:solidFill>
              </a:rPr>
              <a:t> 20cm, </a:t>
            </a:r>
            <a:r>
              <a:rPr lang="en-US" sz="2600" b="1" dirty="0" err="1">
                <a:solidFill>
                  <a:schemeClr val="bg1"/>
                </a:solidFill>
              </a:rPr>
              <a:t>atau</a:t>
            </a:r>
            <a:r>
              <a:rPr lang="en-US" sz="2600" b="1" dirty="0">
                <a:solidFill>
                  <a:schemeClr val="bg1"/>
                </a:solidFill>
              </a:rPr>
              <a:t> </a:t>
            </a:r>
            <a:r>
              <a:rPr lang="en-US" sz="2600" b="1" dirty="0" err="1">
                <a:solidFill>
                  <a:schemeClr val="bg1"/>
                </a:solidFill>
              </a:rPr>
              <a:t>lebih</a:t>
            </a:r>
            <a:r>
              <a:rPr lang="en-US" sz="2600" b="1" dirty="0">
                <a:solidFill>
                  <a:schemeClr val="bg1"/>
                </a:solidFill>
              </a:rPr>
              <a:t> </a:t>
            </a:r>
            <a:r>
              <a:rPr lang="en-US" sz="2600" b="1" dirty="0" err="1">
                <a:solidFill>
                  <a:schemeClr val="bg1"/>
                </a:solidFill>
              </a:rPr>
              <a:t>dangkal</a:t>
            </a:r>
            <a:r>
              <a:rPr lang="en-US" sz="2600" b="1" dirty="0">
                <a:solidFill>
                  <a:schemeClr val="bg1"/>
                </a:solidFill>
              </a:rPr>
              <a:t>: </a:t>
            </a:r>
          </a:p>
          <a:p>
            <a:pPr marL="1828800" indent="-457200">
              <a:buFont typeface="+mj-lt"/>
              <a:buAutoNum type="arabicPeriod"/>
              <a:defRPr/>
            </a:pPr>
            <a:r>
              <a:rPr lang="en-US" sz="2600" b="1" dirty="0">
                <a:solidFill>
                  <a:schemeClr val="bg1"/>
                </a:solidFill>
              </a:rPr>
              <a:t>S = </a:t>
            </a:r>
            <a:r>
              <a:rPr lang="en-US" sz="2600" b="1" dirty="0" err="1">
                <a:solidFill>
                  <a:schemeClr val="bg1"/>
                </a:solidFill>
              </a:rPr>
              <a:t>berpasir</a:t>
            </a:r>
            <a:r>
              <a:rPr lang="en-US" sz="2600" b="1" dirty="0">
                <a:solidFill>
                  <a:schemeClr val="bg1"/>
                </a:solidFill>
              </a:rPr>
              <a:t> (USDA </a:t>
            </a:r>
            <a:r>
              <a:rPr lang="en-US" sz="2600" b="1" dirty="0" err="1">
                <a:solidFill>
                  <a:schemeClr val="bg1"/>
                </a:solidFill>
              </a:rPr>
              <a:t>pasir</a:t>
            </a:r>
            <a:r>
              <a:rPr lang="en-US" sz="2600" b="1" dirty="0">
                <a:solidFill>
                  <a:schemeClr val="bg1"/>
                </a:solidFill>
              </a:rPr>
              <a:t> </a:t>
            </a:r>
            <a:r>
              <a:rPr lang="en-US" sz="2600" b="1" dirty="0" err="1">
                <a:solidFill>
                  <a:schemeClr val="bg1"/>
                </a:solidFill>
              </a:rPr>
              <a:t>dan</a:t>
            </a:r>
            <a:r>
              <a:rPr lang="en-US" sz="2600" b="1" dirty="0">
                <a:solidFill>
                  <a:schemeClr val="bg1"/>
                </a:solidFill>
              </a:rPr>
              <a:t> </a:t>
            </a:r>
            <a:r>
              <a:rPr lang="en-US" sz="2600" b="1" dirty="0" err="1">
                <a:solidFill>
                  <a:schemeClr val="bg1"/>
                </a:solidFill>
              </a:rPr>
              <a:t>pasir</a:t>
            </a:r>
            <a:r>
              <a:rPr lang="en-US" sz="2600" b="1" dirty="0">
                <a:solidFill>
                  <a:schemeClr val="bg1"/>
                </a:solidFill>
              </a:rPr>
              <a:t> </a:t>
            </a:r>
            <a:r>
              <a:rPr lang="en-US" sz="2600" b="1" dirty="0" err="1">
                <a:solidFill>
                  <a:schemeClr val="bg1"/>
                </a:solidFill>
              </a:rPr>
              <a:t>berlempung</a:t>
            </a:r>
            <a:r>
              <a:rPr lang="en-US" sz="2600" b="1" dirty="0">
                <a:solidFill>
                  <a:schemeClr val="bg1"/>
                </a:solidFill>
              </a:rPr>
              <a:t>), </a:t>
            </a:r>
          </a:p>
          <a:p>
            <a:pPr marL="1828800" indent="-457200">
              <a:buFont typeface="+mj-lt"/>
              <a:buAutoNum type="arabicPeriod"/>
              <a:defRPr/>
            </a:pPr>
            <a:r>
              <a:rPr lang="en-US" sz="2600" b="1" dirty="0">
                <a:solidFill>
                  <a:schemeClr val="bg1"/>
                </a:solidFill>
              </a:rPr>
              <a:t>L = </a:t>
            </a:r>
            <a:r>
              <a:rPr lang="en-US" sz="2600" b="1" dirty="0" err="1">
                <a:solidFill>
                  <a:schemeClr val="bg1"/>
                </a:solidFill>
              </a:rPr>
              <a:t>berlempung</a:t>
            </a:r>
            <a:r>
              <a:rPr lang="en-US" sz="2600" b="1" dirty="0">
                <a:solidFill>
                  <a:schemeClr val="bg1"/>
                </a:solidFill>
              </a:rPr>
              <a:t>, </a:t>
            </a:r>
          </a:p>
          <a:p>
            <a:pPr marL="1828800" indent="-457200">
              <a:buFont typeface="+mj-lt"/>
              <a:buAutoNum type="arabicPeriod"/>
              <a:defRPr/>
            </a:pPr>
            <a:r>
              <a:rPr lang="en-US" sz="2600" b="1" dirty="0">
                <a:solidFill>
                  <a:schemeClr val="bg1"/>
                </a:solidFill>
              </a:rPr>
              <a:t>C = </a:t>
            </a:r>
            <a:r>
              <a:rPr lang="en-US" sz="2600" b="1" dirty="0" err="1">
                <a:solidFill>
                  <a:schemeClr val="bg1"/>
                </a:solidFill>
              </a:rPr>
              <a:t>berliat</a:t>
            </a:r>
            <a:r>
              <a:rPr lang="en-US" sz="2600" b="1" dirty="0">
                <a:solidFill>
                  <a:schemeClr val="bg1"/>
                </a:solidFill>
              </a:rPr>
              <a:t> (&gt;35% clay), </a:t>
            </a:r>
          </a:p>
          <a:p>
            <a:pPr marL="1828800" indent="-457200">
              <a:buFont typeface="+mj-lt"/>
              <a:buAutoNum type="arabicPeriod"/>
              <a:defRPr/>
            </a:pPr>
            <a:r>
              <a:rPr lang="en-US" sz="2600" b="1" dirty="0">
                <a:solidFill>
                  <a:schemeClr val="bg1"/>
                </a:solidFill>
              </a:rPr>
              <a:t>O = </a:t>
            </a:r>
            <a:r>
              <a:rPr lang="en-US" sz="2600" b="1" dirty="0" err="1">
                <a:solidFill>
                  <a:schemeClr val="bg1"/>
                </a:solidFill>
              </a:rPr>
              <a:t>organik</a:t>
            </a:r>
            <a:r>
              <a:rPr lang="en-US" sz="2600" b="1" dirty="0">
                <a:solidFill>
                  <a:schemeClr val="bg1"/>
                </a:solidFill>
              </a:rPr>
              <a:t> (&gt;30% BOT pd </a:t>
            </a:r>
            <a:r>
              <a:rPr lang="en-US" sz="2600" b="1" dirty="0" err="1">
                <a:solidFill>
                  <a:schemeClr val="bg1"/>
                </a:solidFill>
              </a:rPr>
              <a:t>lapisan</a:t>
            </a:r>
            <a:r>
              <a:rPr lang="en-US" sz="2600" b="1" dirty="0">
                <a:solidFill>
                  <a:schemeClr val="bg1"/>
                </a:solidFill>
              </a:rPr>
              <a:t> </a:t>
            </a:r>
            <a:r>
              <a:rPr lang="en-US" sz="2600" b="1" dirty="0" err="1">
                <a:solidFill>
                  <a:schemeClr val="bg1"/>
                </a:solidFill>
              </a:rPr>
              <a:t>setebal</a:t>
            </a:r>
            <a:r>
              <a:rPr lang="en-US" sz="2600" b="1" dirty="0">
                <a:solidFill>
                  <a:schemeClr val="bg1"/>
                </a:solidFill>
              </a:rPr>
              <a:t> 50cm).</a:t>
            </a:r>
          </a:p>
          <a:p>
            <a:pPr algn="ctr">
              <a:defRPr/>
            </a:pPr>
            <a:endParaRPr lang="en-US" sz="2600" b="1" dirty="0">
              <a:solidFill>
                <a:schemeClr val="bg1"/>
              </a:solidFill>
            </a:endParaRPr>
          </a:p>
        </p:txBody>
      </p:sp>
      <p:sp>
        <p:nvSpPr>
          <p:cNvPr id="20483"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5"/>
          <p:cNvSpPr txBox="1">
            <a:spLocks noChangeArrowheads="1"/>
          </p:cNvSpPr>
          <p:nvPr/>
        </p:nvSpPr>
        <p:spPr bwMode="auto">
          <a:xfrm>
            <a:off x="0" y="685800"/>
            <a:ext cx="9144000" cy="4708525"/>
          </a:xfrm>
          <a:prstGeom prst="rect">
            <a:avLst/>
          </a:prstGeom>
          <a:noFill/>
          <a:ln w="9525">
            <a:solidFill>
              <a:schemeClr val="accent1"/>
            </a:solidFill>
            <a:miter lim="800000"/>
            <a:headEnd/>
            <a:tailEnd/>
          </a:ln>
        </p:spPr>
        <p:txBody>
          <a:bodyPr>
            <a:spAutoFit/>
          </a:bodyPr>
          <a:lstStyle/>
          <a:p>
            <a:pPr algn="ctr"/>
            <a:endParaRPr lang="en-US" sz="2200" b="1"/>
          </a:p>
          <a:p>
            <a:pPr algn="ctr"/>
            <a:r>
              <a:rPr lang="en-US" sz="3600" b="1"/>
              <a:t>Subtype</a:t>
            </a:r>
            <a:r>
              <a:rPr lang="en-US" sz="2800" b="1"/>
              <a:t>: </a:t>
            </a:r>
          </a:p>
          <a:p>
            <a:pPr algn="ctr"/>
            <a:r>
              <a:rPr lang="en-US" sz="2200" b="1"/>
              <a:t>Hanya dipakai kalau ada perubahan tekstur  lapisan poermukaan tanah </a:t>
            </a:r>
            <a:r>
              <a:rPr lang="en-US" sz="2200" b="1" i="1"/>
              <a:t>: S, L, C  </a:t>
            </a:r>
            <a:r>
              <a:rPr lang="en-US" sz="2200" b="1"/>
              <a:t>seperti pada Tipe</a:t>
            </a:r>
            <a:r>
              <a:rPr lang="en-US" sz="2200" b="1" i="1"/>
              <a:t>;</a:t>
            </a:r>
            <a:r>
              <a:rPr lang="en-US" sz="2200" b="1"/>
              <a:t> R = batuan atau lapisan keras yg menghambat perakaran di dalam lapisan 50cm.</a:t>
            </a:r>
          </a:p>
          <a:p>
            <a:pPr algn="ctr"/>
            <a:endParaRPr lang="en-US" sz="2200" b="1"/>
          </a:p>
          <a:p>
            <a:pPr algn="ctr"/>
            <a:r>
              <a:rPr lang="en-US" sz="2200" b="1"/>
              <a:t>Tipe dan/atau Subtipe dapat  mengandung simbol prima (‘) untuk menyatakan  15-35% kerikit atau lebih kasar, atau double-prime (“ ) untuk menyatakan &gt;35% kerikil atau lebih kasar.</a:t>
            </a:r>
          </a:p>
          <a:p>
            <a:pPr algn="ctr"/>
            <a:endParaRPr lang="en-US" sz="2200" b="1"/>
          </a:p>
          <a:p>
            <a:pPr algn="ctr"/>
            <a:r>
              <a:rPr lang="en-US" sz="2200" b="1"/>
              <a:t>Kedua hal ini menyatakan idea umum tentang kapasitas menahan (menyimpan) air  dan “permukaan pertukaran” di dalam zone perakatran.</a:t>
            </a:r>
          </a:p>
          <a:p>
            <a:pPr algn="ctr"/>
            <a:endParaRPr lang="en-US" sz="2200" b="1"/>
          </a:p>
        </p:txBody>
      </p:sp>
      <p:sp>
        <p:nvSpPr>
          <p:cNvPr id="21507" name="TextBox 6"/>
          <p:cNvSpPr txBox="1">
            <a:spLocks noChangeArrowheads="1"/>
          </p:cNvSpPr>
          <p:nvPr/>
        </p:nvSpPr>
        <p:spPr bwMode="auto">
          <a:xfrm>
            <a:off x="0" y="6334125"/>
            <a:ext cx="9144000" cy="307975"/>
          </a:xfrm>
          <a:prstGeom prst="rect">
            <a:avLst/>
          </a:prstGeom>
          <a:solidFill>
            <a:srgbClr val="CCFFFF"/>
          </a:solidFill>
          <a:ln w="9525">
            <a:solidFill>
              <a:schemeClr val="accent1"/>
            </a:solidFill>
            <a:miter lim="800000"/>
            <a:headEnd/>
            <a:tailEnd/>
          </a:ln>
        </p:spPr>
        <p:txBody>
          <a:bodyPr>
            <a:spAutoFit/>
          </a:bodyPr>
          <a:lstStyle/>
          <a:p>
            <a:pPr algn="ctr"/>
            <a:r>
              <a:rPr lang="en-US" sz="1400"/>
              <a:t>Sumber:</a:t>
            </a:r>
          </a:p>
        </p:txBody>
      </p:sp>
      <p:sp>
        <p:nvSpPr>
          <p:cNvPr id="21508"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p:cNvSpPr txBox="1">
            <a:spLocks noChangeArrowheads="1"/>
          </p:cNvSpPr>
          <p:nvPr/>
        </p:nvSpPr>
        <p:spPr bwMode="auto">
          <a:xfrm>
            <a:off x="0" y="609600"/>
            <a:ext cx="9144000" cy="6124575"/>
          </a:xfrm>
          <a:prstGeom prst="rect">
            <a:avLst/>
          </a:prstGeom>
          <a:solidFill>
            <a:schemeClr val="tx1"/>
          </a:solidFill>
          <a:ln w="9525">
            <a:solidFill>
              <a:schemeClr val="accent1"/>
            </a:solidFill>
            <a:miter lim="800000"/>
            <a:headEnd/>
            <a:tailEnd/>
          </a:ln>
        </p:spPr>
        <p:txBody>
          <a:bodyPr>
            <a:spAutoFit/>
          </a:bodyPr>
          <a:lstStyle/>
          <a:p>
            <a:pPr algn="ctr"/>
            <a:endParaRPr lang="en-US" sz="3600" b="1">
              <a:solidFill>
                <a:schemeClr val="bg1"/>
              </a:solidFill>
            </a:endParaRPr>
          </a:p>
          <a:p>
            <a:pPr algn="ctr"/>
            <a:r>
              <a:rPr lang="en-US" sz="3600" b="1">
                <a:solidFill>
                  <a:schemeClr val="bg1"/>
                </a:solidFill>
              </a:rPr>
              <a:t>Modifikator (Modifier)</a:t>
            </a:r>
            <a:r>
              <a:rPr lang="en-US" sz="3200" b="1">
                <a:solidFill>
                  <a:schemeClr val="bg1"/>
                </a:solidFill>
              </a:rPr>
              <a:t>: </a:t>
            </a:r>
          </a:p>
          <a:p>
            <a:pPr algn="ctr"/>
            <a:endParaRPr lang="en-US" sz="3200" b="1">
              <a:solidFill>
                <a:schemeClr val="bg1"/>
              </a:solidFill>
            </a:endParaRPr>
          </a:p>
          <a:p>
            <a:pPr algn="ctr"/>
            <a:r>
              <a:rPr lang="en-US" sz="3200" b="1">
                <a:solidFill>
                  <a:schemeClr val="bg1"/>
                </a:solidFill>
              </a:rPr>
              <a:t>Ada 13 macam huruf indeks, dapat dipakai sendirian atau kombinasi, untuk menyatakan fakta penting  tentang  sifat kimia atau fisika tanah yg berpengaruh langsung terhadap pengelolaan kesuburan tanah. </a:t>
            </a:r>
          </a:p>
          <a:p>
            <a:pPr algn="ctr"/>
            <a:endParaRPr lang="en-US" sz="3200" b="1">
              <a:solidFill>
                <a:schemeClr val="bg1"/>
              </a:solidFill>
            </a:endParaRPr>
          </a:p>
          <a:p>
            <a:pPr algn="ctr"/>
            <a:r>
              <a:rPr lang="en-US" sz="3200" b="1">
                <a:solidFill>
                  <a:schemeClr val="bg1"/>
                </a:solidFill>
              </a:rPr>
              <a:t>Masing-masing menentukan satu atau lebih sifat penciri lahan</a:t>
            </a:r>
            <a:r>
              <a:rPr lang="en-US" sz="3200" b="1" i="1">
                <a:solidFill>
                  <a:schemeClr val="bg1"/>
                </a:solidFill>
              </a:rPr>
              <a:t>.</a:t>
            </a:r>
          </a:p>
          <a:p>
            <a:pPr algn="ctr"/>
            <a:endParaRPr lang="en-US" sz="3200" b="1">
              <a:solidFill>
                <a:schemeClr val="bg1"/>
              </a:solidFill>
            </a:endParaRPr>
          </a:p>
        </p:txBody>
      </p:sp>
      <p:sp>
        <p:nvSpPr>
          <p:cNvPr id="22531" name="TextBox 6"/>
          <p:cNvSpPr txBox="1">
            <a:spLocks noChangeArrowheads="1"/>
          </p:cNvSpPr>
          <p:nvPr/>
        </p:nvSpPr>
        <p:spPr bwMode="auto">
          <a:xfrm>
            <a:off x="0" y="6550025"/>
            <a:ext cx="9144000" cy="307975"/>
          </a:xfrm>
          <a:prstGeom prst="rect">
            <a:avLst/>
          </a:prstGeom>
          <a:solidFill>
            <a:srgbClr val="CCFFFF"/>
          </a:solidFill>
          <a:ln w="9525">
            <a:solidFill>
              <a:schemeClr val="accent1"/>
            </a:solidFill>
            <a:miter lim="800000"/>
            <a:headEnd/>
            <a:tailEnd/>
          </a:ln>
        </p:spPr>
        <p:txBody>
          <a:bodyPr>
            <a:spAutoFit/>
          </a:bodyPr>
          <a:lstStyle/>
          <a:p>
            <a:pPr algn="ctr"/>
            <a:r>
              <a:rPr lang="en-US" sz="1400"/>
              <a:t>Sumber:</a:t>
            </a:r>
          </a:p>
        </p:txBody>
      </p:sp>
      <p:sp>
        <p:nvSpPr>
          <p:cNvPr id="22532"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9144000" cy="1143000"/>
          </a:xfrm>
          <a:solidFill>
            <a:srgbClr val="FFFF00"/>
          </a:solidFill>
          <a:ln>
            <a:solidFill>
              <a:srgbClr val="FF0000"/>
            </a:solidFill>
          </a:ln>
        </p:spPr>
        <p:txBody>
          <a:bodyPr rtlCol="0">
            <a:normAutofit/>
          </a:bodyPr>
          <a:lstStyle/>
          <a:p>
            <a:pPr eaLnBrk="1" fontAlgn="auto" hangingPunct="1">
              <a:spcAft>
                <a:spcPts val="0"/>
              </a:spcAft>
              <a:defRPr/>
            </a:pPr>
            <a:r>
              <a:rPr lang="en-US" sz="3200" b="1" dirty="0" err="1" smtClean="0">
                <a:solidFill>
                  <a:schemeClr val="tx1">
                    <a:lumMod val="95000"/>
                  </a:schemeClr>
                </a:solidFill>
              </a:rPr>
              <a:t>Sistem</a:t>
            </a:r>
            <a:r>
              <a:rPr lang="en-US" sz="3200" b="1" dirty="0" smtClean="0">
                <a:solidFill>
                  <a:schemeClr val="tx1">
                    <a:lumMod val="95000"/>
                  </a:schemeClr>
                </a:solidFill>
              </a:rPr>
              <a:t> </a:t>
            </a:r>
            <a:r>
              <a:rPr lang="en-US" sz="3200" b="1" dirty="0" err="1" smtClean="0">
                <a:solidFill>
                  <a:schemeClr val="tx1">
                    <a:lumMod val="95000"/>
                  </a:schemeClr>
                </a:solidFill>
              </a:rPr>
              <a:t>klasifikasi</a:t>
            </a:r>
            <a:r>
              <a:rPr lang="en-US" sz="3200" b="1" dirty="0" smtClean="0">
                <a:solidFill>
                  <a:schemeClr val="tx1">
                    <a:lumMod val="95000"/>
                  </a:schemeClr>
                </a:solidFill>
              </a:rPr>
              <a:t> (</a:t>
            </a:r>
            <a:r>
              <a:rPr lang="en-US" sz="3200" b="1" dirty="0" err="1" smtClean="0">
                <a:solidFill>
                  <a:schemeClr val="tx1">
                    <a:lumMod val="95000"/>
                  </a:schemeClr>
                </a:solidFill>
              </a:rPr>
              <a:t>interpretasi</a:t>
            </a:r>
            <a:r>
              <a:rPr lang="en-US" sz="3200" b="1" dirty="0" smtClean="0">
                <a:solidFill>
                  <a:schemeClr val="tx1">
                    <a:lumMod val="95000"/>
                  </a:schemeClr>
                </a:solidFill>
              </a:rPr>
              <a:t> </a:t>
            </a:r>
            <a:r>
              <a:rPr lang="en-US" sz="3200" b="1" dirty="0" err="1" smtClean="0">
                <a:solidFill>
                  <a:schemeClr val="tx1">
                    <a:lumMod val="95000"/>
                  </a:schemeClr>
                </a:solidFill>
              </a:rPr>
              <a:t>cara</a:t>
            </a:r>
            <a:r>
              <a:rPr lang="en-US" sz="3200" b="1" dirty="0" smtClean="0">
                <a:solidFill>
                  <a:schemeClr val="tx1">
                    <a:lumMod val="95000"/>
                  </a:schemeClr>
                </a:solidFill>
              </a:rPr>
              <a:t> </a:t>
            </a:r>
            <a:r>
              <a:rPr lang="en-US" sz="3200" b="1" dirty="0" err="1" smtClean="0">
                <a:solidFill>
                  <a:schemeClr val="tx1">
                    <a:lumMod val="95000"/>
                  </a:schemeClr>
                </a:solidFill>
              </a:rPr>
              <a:t>pengelolaan</a:t>
            </a:r>
            <a:r>
              <a:rPr lang="en-US" sz="3200" b="1" dirty="0" smtClean="0">
                <a:solidFill>
                  <a:schemeClr val="tx1">
                    <a:lumMod val="95000"/>
                  </a:schemeClr>
                </a:solidFill>
              </a:rPr>
              <a:t> </a:t>
            </a:r>
            <a:r>
              <a:rPr lang="en-US" sz="3200" b="1" dirty="0" err="1" smtClean="0">
                <a:solidFill>
                  <a:schemeClr val="tx1">
                    <a:lumMod val="95000"/>
                  </a:schemeClr>
                </a:solidFill>
              </a:rPr>
              <a:t>kesuburan</a:t>
            </a:r>
            <a:r>
              <a:rPr lang="en-US" sz="3200" b="1" dirty="0" smtClean="0">
                <a:solidFill>
                  <a:schemeClr val="tx1">
                    <a:lumMod val="95000"/>
                  </a:schemeClr>
                </a:solidFill>
              </a:rPr>
              <a:t>)</a:t>
            </a:r>
          </a:p>
        </p:txBody>
      </p:sp>
      <p:sp>
        <p:nvSpPr>
          <p:cNvPr id="36867" name="Rectangle 3"/>
          <p:cNvSpPr>
            <a:spLocks noGrp="1" noChangeArrowheads="1"/>
          </p:cNvSpPr>
          <p:nvPr>
            <p:ph idx="1"/>
          </p:nvPr>
        </p:nvSpPr>
        <p:spPr>
          <a:xfrm>
            <a:off x="0" y="1143000"/>
            <a:ext cx="9144000" cy="5029200"/>
          </a:xfrm>
        </p:spPr>
        <p:txBody>
          <a:bodyPr rtlCol="0">
            <a:normAutofit/>
          </a:bodyPr>
          <a:lstStyle/>
          <a:p>
            <a:pPr marL="457200" indent="-457200" eaLnBrk="1" fontAlgn="auto" hangingPunct="1">
              <a:spcAft>
                <a:spcPts val="0"/>
              </a:spcAft>
              <a:buFont typeface="+mj-lt"/>
              <a:buAutoNum type="arabicPeriod"/>
              <a:defRPr/>
            </a:pPr>
            <a:r>
              <a:rPr lang="en-US" sz="2400" b="1" dirty="0" smtClean="0"/>
              <a:t>L : </a:t>
            </a:r>
            <a:r>
              <a:rPr lang="en-US" sz="2400" b="1" dirty="0" err="1" smtClean="0"/>
              <a:t>kemampuan</a:t>
            </a:r>
            <a:r>
              <a:rPr lang="en-US" sz="2400" b="1" dirty="0" smtClean="0"/>
              <a:t> </a:t>
            </a:r>
            <a:r>
              <a:rPr lang="en-US" sz="2400" b="1" dirty="0" err="1" smtClean="0"/>
              <a:t>tanah</a:t>
            </a:r>
            <a:r>
              <a:rPr lang="en-US" sz="2400" b="1" dirty="0" smtClean="0"/>
              <a:t> </a:t>
            </a:r>
            <a:r>
              <a:rPr lang="en-US" sz="2400" b="1" dirty="0" err="1" smtClean="0"/>
              <a:t>menahan</a:t>
            </a:r>
            <a:r>
              <a:rPr lang="en-US" sz="2400" b="1" dirty="0" smtClean="0"/>
              <a:t> air </a:t>
            </a:r>
            <a:r>
              <a:rPr lang="en-US" sz="2400" b="1" dirty="0" err="1" smtClean="0"/>
              <a:t>cukup</a:t>
            </a:r>
            <a:r>
              <a:rPr lang="en-US" sz="2400" b="1" dirty="0" smtClean="0"/>
              <a:t> </a:t>
            </a:r>
            <a:r>
              <a:rPr lang="en-US" sz="2400" b="1" dirty="0" err="1" smtClean="0"/>
              <a:t>tinggi</a:t>
            </a:r>
            <a:r>
              <a:rPr lang="en-US" sz="2400" b="1" dirty="0" smtClean="0"/>
              <a:t> </a:t>
            </a:r>
            <a:r>
              <a:rPr lang="en-US" sz="2400" b="1" dirty="0" err="1" smtClean="0"/>
              <a:t>dan</a:t>
            </a:r>
            <a:r>
              <a:rPr lang="en-US" sz="2400" b="1" dirty="0" smtClean="0"/>
              <a:t> </a:t>
            </a:r>
            <a:r>
              <a:rPr lang="en-US" sz="2400" b="1" dirty="0" err="1" smtClean="0"/>
              <a:t>memiliki</a:t>
            </a:r>
            <a:r>
              <a:rPr lang="en-US" sz="2400" b="1" dirty="0" smtClean="0"/>
              <a:t> </a:t>
            </a:r>
            <a:r>
              <a:rPr lang="en-US" sz="2400" b="1" dirty="0" err="1" smtClean="0"/>
              <a:t>kapasitas</a:t>
            </a:r>
            <a:r>
              <a:rPr lang="en-US" sz="2400" b="1" dirty="0" smtClean="0"/>
              <a:t> </a:t>
            </a:r>
            <a:r>
              <a:rPr lang="en-US" sz="2400" b="1" dirty="0" err="1" smtClean="0"/>
              <a:t>infiltrasi</a:t>
            </a:r>
            <a:r>
              <a:rPr lang="en-US" sz="2400" b="1" dirty="0" smtClean="0"/>
              <a:t> </a:t>
            </a:r>
            <a:r>
              <a:rPr lang="en-US" sz="2400" b="1" dirty="0" err="1" smtClean="0"/>
              <a:t>sedang</a:t>
            </a:r>
            <a:endParaRPr lang="en-US" sz="2400" b="1" dirty="0" smtClean="0"/>
          </a:p>
          <a:p>
            <a:pPr marL="457200" indent="-457200" eaLnBrk="1" fontAlgn="auto" hangingPunct="1">
              <a:spcAft>
                <a:spcPts val="0"/>
              </a:spcAft>
              <a:buFont typeface="+mj-lt"/>
              <a:buAutoNum type="arabicPeriod"/>
              <a:defRPr/>
            </a:pPr>
            <a:r>
              <a:rPr lang="en-US" sz="2400" b="1" dirty="0" smtClean="0"/>
              <a:t>S : </a:t>
            </a:r>
            <a:r>
              <a:rPr lang="en-US" sz="2400" b="1" dirty="0" err="1" smtClean="0"/>
              <a:t>kapasitas</a:t>
            </a:r>
            <a:r>
              <a:rPr lang="en-US" sz="2400" b="1" dirty="0" smtClean="0"/>
              <a:t> </a:t>
            </a:r>
            <a:r>
              <a:rPr lang="en-US" sz="2400" b="1" dirty="0" err="1" smtClean="0"/>
              <a:t>infiltrasi</a:t>
            </a:r>
            <a:r>
              <a:rPr lang="en-US" sz="2400" b="1" dirty="0" smtClean="0"/>
              <a:t> </a:t>
            </a:r>
            <a:r>
              <a:rPr lang="en-US" sz="2400" b="1" dirty="0" err="1" smtClean="0"/>
              <a:t>tinggi</a:t>
            </a:r>
            <a:r>
              <a:rPr lang="en-US" sz="2400" b="1" dirty="0" smtClean="0"/>
              <a:t>, </a:t>
            </a:r>
            <a:r>
              <a:rPr lang="en-US" sz="2400" b="1" dirty="0" err="1" smtClean="0"/>
              <a:t>kemampuan</a:t>
            </a:r>
            <a:r>
              <a:rPr lang="en-US" sz="2400" b="1" dirty="0" smtClean="0"/>
              <a:t> </a:t>
            </a:r>
            <a:r>
              <a:rPr lang="en-US" sz="2400" b="1" dirty="0" err="1" smtClean="0"/>
              <a:t>tanah</a:t>
            </a:r>
            <a:r>
              <a:rPr lang="en-US" sz="2400" b="1" dirty="0" smtClean="0"/>
              <a:t> </a:t>
            </a:r>
            <a:r>
              <a:rPr lang="en-US" sz="2400" b="1" dirty="0" err="1" smtClean="0"/>
              <a:t>menahan</a:t>
            </a:r>
            <a:r>
              <a:rPr lang="en-US" sz="2400" b="1" dirty="0" smtClean="0"/>
              <a:t> air </a:t>
            </a:r>
            <a:r>
              <a:rPr lang="en-US" sz="2400" b="1" dirty="0" err="1" smtClean="0"/>
              <a:t>rendah</a:t>
            </a:r>
            <a:endParaRPr lang="en-US" sz="2400" b="1" dirty="0" smtClean="0"/>
          </a:p>
          <a:p>
            <a:pPr marL="457200" indent="-457200" eaLnBrk="1" fontAlgn="auto" hangingPunct="1">
              <a:spcAft>
                <a:spcPts val="0"/>
              </a:spcAft>
              <a:buFont typeface="+mj-lt"/>
              <a:buAutoNum type="arabicPeriod"/>
              <a:defRPr/>
            </a:pPr>
            <a:r>
              <a:rPr lang="en-US" sz="2400" b="1" dirty="0" smtClean="0"/>
              <a:t>C : </a:t>
            </a:r>
            <a:r>
              <a:rPr lang="en-US" sz="2400" b="1" dirty="0" err="1" smtClean="0"/>
              <a:t>kapasitas</a:t>
            </a:r>
            <a:r>
              <a:rPr lang="en-US" sz="2400" b="1" dirty="0" smtClean="0"/>
              <a:t> </a:t>
            </a:r>
            <a:r>
              <a:rPr lang="en-US" sz="2400" b="1" dirty="0" err="1" smtClean="0"/>
              <a:t>infiltrasi</a:t>
            </a:r>
            <a:r>
              <a:rPr lang="en-US" sz="2400" b="1" dirty="0" smtClean="0"/>
              <a:t> </a:t>
            </a:r>
            <a:r>
              <a:rPr lang="en-US" sz="2400" b="1" dirty="0" err="1" smtClean="0"/>
              <a:t>rendah</a:t>
            </a:r>
            <a:r>
              <a:rPr lang="en-US" sz="2400" b="1" dirty="0" smtClean="0"/>
              <a:t>, </a:t>
            </a:r>
            <a:r>
              <a:rPr lang="en-US" sz="2400" b="1" dirty="0" err="1" smtClean="0"/>
              <a:t>kemampuan</a:t>
            </a:r>
            <a:r>
              <a:rPr lang="en-US" sz="2400" b="1" dirty="0" smtClean="0"/>
              <a:t> </a:t>
            </a:r>
            <a:r>
              <a:rPr lang="en-US" sz="2400" b="1" dirty="0" err="1" smtClean="0"/>
              <a:t>tanah</a:t>
            </a:r>
            <a:r>
              <a:rPr lang="en-US" sz="2400" b="1" dirty="0" smtClean="0"/>
              <a:t> </a:t>
            </a:r>
            <a:r>
              <a:rPr lang="en-US" sz="2400" b="1" dirty="0" err="1" smtClean="0"/>
              <a:t>menahan</a:t>
            </a:r>
            <a:r>
              <a:rPr lang="en-US" sz="2400" b="1" dirty="0" smtClean="0"/>
              <a:t> air </a:t>
            </a:r>
            <a:r>
              <a:rPr lang="en-US" sz="2400" b="1" dirty="0" err="1" smtClean="0"/>
              <a:t>tinggi</a:t>
            </a:r>
            <a:endParaRPr lang="en-US" sz="2400" b="1" dirty="0" smtClean="0"/>
          </a:p>
          <a:p>
            <a:pPr marL="457200" indent="-457200" eaLnBrk="1" fontAlgn="auto" hangingPunct="1">
              <a:spcAft>
                <a:spcPts val="0"/>
              </a:spcAft>
              <a:buFont typeface="+mj-lt"/>
              <a:buAutoNum type="arabicPeriod"/>
              <a:defRPr/>
            </a:pPr>
            <a:r>
              <a:rPr lang="en-US" sz="2400" b="1" dirty="0" smtClean="0"/>
              <a:t>O : </a:t>
            </a:r>
            <a:r>
              <a:rPr lang="en-US" sz="2400" b="1" dirty="0" err="1" smtClean="0"/>
              <a:t>dibutuhkan</a:t>
            </a:r>
            <a:r>
              <a:rPr lang="en-US" sz="2400" b="1" dirty="0" smtClean="0"/>
              <a:t> </a:t>
            </a:r>
            <a:r>
              <a:rPr lang="en-US" sz="2400" b="1" dirty="0" err="1" smtClean="0"/>
              <a:t>sarana</a:t>
            </a:r>
            <a:r>
              <a:rPr lang="en-US" sz="2400" b="1" dirty="0" smtClean="0"/>
              <a:t> </a:t>
            </a:r>
            <a:r>
              <a:rPr lang="en-US" sz="2400" b="1" dirty="0" err="1" smtClean="0"/>
              <a:t>drainase</a:t>
            </a:r>
            <a:r>
              <a:rPr lang="en-US" sz="2400" b="1" dirty="0" smtClean="0"/>
              <a:t> </a:t>
            </a:r>
            <a:r>
              <a:rPr lang="en-US" sz="2400" b="1" dirty="0" err="1" smtClean="0"/>
              <a:t>buatan</a:t>
            </a:r>
            <a:r>
              <a:rPr lang="en-US" sz="2400" b="1" dirty="0" smtClean="0"/>
              <a:t>, </a:t>
            </a:r>
            <a:r>
              <a:rPr lang="en-US" sz="2400" b="1" dirty="0" err="1" smtClean="0"/>
              <a:t>sering</a:t>
            </a:r>
            <a:r>
              <a:rPr lang="en-US" sz="2400" b="1" dirty="0" smtClean="0"/>
              <a:t> </a:t>
            </a:r>
            <a:r>
              <a:rPr lang="en-US" sz="2400" b="1" dirty="0" err="1" smtClean="0"/>
              <a:t>kekurangan</a:t>
            </a:r>
            <a:r>
              <a:rPr lang="en-US" sz="2400" b="1" dirty="0" smtClean="0"/>
              <a:t> </a:t>
            </a:r>
            <a:r>
              <a:rPr lang="en-US" sz="2400" b="1" dirty="0" err="1" smtClean="0"/>
              <a:t>unsur</a:t>
            </a:r>
            <a:r>
              <a:rPr lang="en-US" sz="2400" b="1" dirty="0" smtClean="0"/>
              <a:t> </a:t>
            </a:r>
            <a:r>
              <a:rPr lang="en-US" sz="2400" b="1" dirty="0" err="1" smtClean="0"/>
              <a:t>mikro</a:t>
            </a:r>
            <a:r>
              <a:rPr lang="en-US" sz="2400" b="1" dirty="0" smtClean="0"/>
              <a:t> </a:t>
            </a:r>
            <a:r>
              <a:rPr lang="en-US" sz="2400" b="1" dirty="0" err="1" smtClean="0"/>
              <a:t>dan</a:t>
            </a:r>
            <a:r>
              <a:rPr lang="en-US" sz="2400" b="1" dirty="0" smtClean="0"/>
              <a:t> </a:t>
            </a:r>
            <a:r>
              <a:rPr lang="en-US" sz="2400" b="1" dirty="0" err="1" smtClean="0"/>
              <a:t>basa</a:t>
            </a:r>
            <a:r>
              <a:rPr lang="en-US" sz="2400" b="1" dirty="0" smtClean="0"/>
              <a:t>, </a:t>
            </a:r>
            <a:r>
              <a:rPr lang="en-US" sz="2400" b="1" dirty="0" err="1" smtClean="0"/>
              <a:t>dibutuhkan</a:t>
            </a:r>
            <a:r>
              <a:rPr lang="en-US" sz="2400" b="1" dirty="0" smtClean="0"/>
              <a:t> </a:t>
            </a:r>
            <a:r>
              <a:rPr lang="en-US" sz="2400" b="1" dirty="0" err="1" smtClean="0"/>
              <a:t>herbisida</a:t>
            </a:r>
            <a:r>
              <a:rPr lang="en-US" sz="2400" b="1" dirty="0" smtClean="0"/>
              <a:t> </a:t>
            </a:r>
            <a:r>
              <a:rPr lang="en-US" sz="2400" b="1" dirty="0" err="1" smtClean="0"/>
              <a:t>untuk</a:t>
            </a:r>
            <a:r>
              <a:rPr lang="en-US" sz="2400" b="1" dirty="0" smtClean="0"/>
              <a:t> </a:t>
            </a:r>
            <a:r>
              <a:rPr lang="en-US" sz="2400" b="1" dirty="0" err="1" smtClean="0"/>
              <a:t>membrantas</a:t>
            </a:r>
            <a:r>
              <a:rPr lang="en-US" sz="2400" b="1" dirty="0" smtClean="0"/>
              <a:t> </a:t>
            </a:r>
            <a:r>
              <a:rPr lang="en-US" sz="2400" b="1" dirty="0" err="1" smtClean="0"/>
              <a:t>gulma</a:t>
            </a:r>
            <a:r>
              <a:rPr lang="en-US" sz="2400" b="1" dirty="0" smtClean="0"/>
              <a:t> </a:t>
            </a:r>
            <a:r>
              <a:rPr lang="en-US" sz="2400" b="1" dirty="0" err="1" smtClean="0"/>
              <a:t>dengan</a:t>
            </a:r>
            <a:r>
              <a:rPr lang="en-US" sz="2400" b="1" dirty="0" smtClean="0"/>
              <a:t> </a:t>
            </a:r>
            <a:r>
              <a:rPr lang="en-US" sz="2400" b="1" dirty="0" err="1" smtClean="0"/>
              <a:t>dosis</a:t>
            </a:r>
            <a:r>
              <a:rPr lang="en-US" sz="2400" b="1" dirty="0" smtClean="0"/>
              <a:t> </a:t>
            </a:r>
            <a:r>
              <a:rPr lang="en-US" sz="2400" b="1" dirty="0" err="1" smtClean="0"/>
              <a:t>tinggi</a:t>
            </a:r>
            <a:endParaRPr lang="en-US" sz="2400" b="1" dirty="0" smtClean="0"/>
          </a:p>
          <a:p>
            <a:pPr marL="457200" indent="-457200" eaLnBrk="1" fontAlgn="auto" hangingPunct="1">
              <a:spcAft>
                <a:spcPts val="0"/>
              </a:spcAft>
              <a:buFont typeface="+mj-lt"/>
              <a:buAutoNum type="arabicPeriod"/>
              <a:defRPr/>
            </a:pPr>
            <a:r>
              <a:rPr lang="en-US" sz="2400" b="1" dirty="0" smtClean="0"/>
              <a:t>LC : </a:t>
            </a:r>
            <a:r>
              <a:rPr lang="en-US" sz="2400" b="1" dirty="0" err="1" smtClean="0"/>
              <a:t>tanah</a:t>
            </a:r>
            <a:r>
              <a:rPr lang="en-US" sz="2400" b="1" dirty="0" smtClean="0"/>
              <a:t> </a:t>
            </a:r>
            <a:r>
              <a:rPr lang="en-US" sz="2400" b="1" dirty="0" err="1" smtClean="0"/>
              <a:t>mudah</a:t>
            </a:r>
            <a:r>
              <a:rPr lang="en-US" sz="2400" b="1" dirty="0" smtClean="0"/>
              <a:t> </a:t>
            </a:r>
            <a:r>
              <a:rPr lang="en-US" sz="2400" b="1" dirty="0" err="1" smtClean="0"/>
              <a:t>longsor</a:t>
            </a:r>
            <a:r>
              <a:rPr lang="en-US" sz="2400" b="1" dirty="0" smtClean="0"/>
              <a:t> </a:t>
            </a:r>
            <a:r>
              <a:rPr lang="en-US" sz="2400" b="1" dirty="0" err="1" smtClean="0"/>
              <a:t>pada</a:t>
            </a:r>
            <a:r>
              <a:rPr lang="en-US" sz="2400" b="1" dirty="0" smtClean="0"/>
              <a:t> </a:t>
            </a:r>
            <a:r>
              <a:rPr lang="en-US" sz="2400" b="1" dirty="0" err="1" smtClean="0"/>
              <a:t>daerah</a:t>
            </a:r>
            <a:r>
              <a:rPr lang="en-US" sz="2400" b="1" dirty="0" smtClean="0"/>
              <a:t> yang miring</a:t>
            </a:r>
          </a:p>
          <a:p>
            <a:pPr marL="457200" indent="-457200" eaLnBrk="1" fontAlgn="auto" hangingPunct="1">
              <a:spcAft>
                <a:spcPts val="0"/>
              </a:spcAft>
              <a:buFont typeface="+mj-lt"/>
              <a:buAutoNum type="arabicPeriod"/>
              <a:defRPr/>
            </a:pPr>
            <a:r>
              <a:rPr lang="en-US" sz="2400" b="1" dirty="0" smtClean="0"/>
              <a:t>g : </a:t>
            </a:r>
            <a:r>
              <a:rPr lang="en-US" sz="2400" b="1" dirty="0" err="1" smtClean="0"/>
              <a:t>dibutuhkan</a:t>
            </a:r>
            <a:r>
              <a:rPr lang="en-US" sz="2400" b="1" dirty="0" smtClean="0"/>
              <a:t> </a:t>
            </a:r>
            <a:r>
              <a:rPr lang="en-US" sz="2400" b="1" dirty="0" err="1" smtClean="0"/>
              <a:t>sarana</a:t>
            </a:r>
            <a:r>
              <a:rPr lang="en-US" sz="2400" b="1" dirty="0" smtClean="0"/>
              <a:t> </a:t>
            </a:r>
            <a:r>
              <a:rPr lang="en-US" sz="2400" b="1" dirty="0" err="1" smtClean="0"/>
              <a:t>drainase</a:t>
            </a:r>
            <a:r>
              <a:rPr lang="en-US" sz="2400" b="1" dirty="0" smtClean="0"/>
              <a:t> </a:t>
            </a:r>
            <a:r>
              <a:rPr lang="en-US" sz="2400" b="1" dirty="0" err="1" smtClean="0"/>
              <a:t>buatan</a:t>
            </a:r>
            <a:r>
              <a:rPr lang="en-US" sz="2400" b="1" dirty="0" smtClean="0"/>
              <a:t>, </a:t>
            </a:r>
            <a:r>
              <a:rPr lang="en-US" sz="2400" b="1" dirty="0" err="1" smtClean="0"/>
              <a:t>sering</a:t>
            </a:r>
            <a:r>
              <a:rPr lang="en-US" sz="2400" b="1" dirty="0" smtClean="0"/>
              <a:t> </a:t>
            </a:r>
            <a:r>
              <a:rPr lang="en-US" sz="2400" b="1" dirty="0" err="1" smtClean="0"/>
              <a:t>sulit</a:t>
            </a:r>
            <a:r>
              <a:rPr lang="en-US" sz="2400" b="1" dirty="0" smtClean="0"/>
              <a:t> </a:t>
            </a:r>
            <a:r>
              <a:rPr lang="en-US" sz="2400" b="1" dirty="0" err="1" smtClean="0"/>
              <a:t>diolah</a:t>
            </a:r>
            <a:r>
              <a:rPr lang="en-US" sz="2400" b="1" dirty="0" smtClean="0"/>
              <a:t> </a:t>
            </a:r>
            <a:r>
              <a:rPr lang="en-US" sz="2400" b="1" dirty="0" err="1" smtClean="0"/>
              <a:t>jika</a:t>
            </a:r>
            <a:r>
              <a:rPr lang="en-US" sz="2400" b="1" dirty="0" smtClean="0"/>
              <a:t> </a:t>
            </a:r>
            <a:r>
              <a:rPr lang="en-US" sz="2400" b="1" dirty="0" err="1" smtClean="0"/>
              <a:t>tanah</a:t>
            </a:r>
            <a:r>
              <a:rPr lang="en-US" sz="2400" b="1" dirty="0" smtClean="0"/>
              <a:t> </a:t>
            </a:r>
            <a:r>
              <a:rPr lang="en-US" sz="2400" b="1" dirty="0" err="1" smtClean="0"/>
              <a:t>liata</a:t>
            </a:r>
            <a:r>
              <a:rPr lang="en-US" sz="2400" b="1" dirty="0" smtClean="0"/>
              <a:t> </a:t>
            </a:r>
            <a:r>
              <a:rPr lang="en-US" sz="2400" b="1" dirty="0" err="1" smtClean="0"/>
              <a:t>berat</a:t>
            </a:r>
            <a:endParaRPr lang="en-US" sz="2400" b="1" dirty="0" smtClean="0"/>
          </a:p>
          <a:p>
            <a:pPr eaLnBrk="1" fontAlgn="auto" hangingPunct="1">
              <a:spcAft>
                <a:spcPts val="0"/>
              </a:spcAft>
              <a:buFont typeface="Arial" pitchFamily="34" charset="0"/>
              <a:buChar char="•"/>
              <a:defRPr/>
            </a:pPr>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wipe(up)">
                                      <p:cBhvr>
                                        <p:cTn id="7" dur="75"/>
                                        <p:tgtEl>
                                          <p:spTgt spid="368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box(out)">
                                      <p:cBhvr>
                                        <p:cTn id="12" dur="500"/>
                                        <p:tgtEl>
                                          <p:spTgt spid="3686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box(out)">
                                      <p:cBhvr>
                                        <p:cTn id="17" dur="500"/>
                                        <p:tgtEl>
                                          <p:spTgt spid="36867">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box(out)">
                                      <p:cBhvr>
                                        <p:cTn id="22" dur="500"/>
                                        <p:tgtEl>
                                          <p:spTgt spid="36867">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box(out)">
                                      <p:cBhvr>
                                        <p:cTn id="27" dur="500"/>
                                        <p:tgtEl>
                                          <p:spTgt spid="36867">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box(out)">
                                      <p:cBhvr>
                                        <p:cTn id="32" dur="500"/>
                                        <p:tgtEl>
                                          <p:spTgt spid="36867">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Effect transition="in" filter="box(out)">
                                      <p:cBhvr>
                                        <p:cTn id="37" dur="500"/>
                                        <p:tgtEl>
                                          <p:spTgt spid="36867">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P spid="3686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143000"/>
          </a:xfrm>
          <a:solidFill>
            <a:srgbClr val="FFFF00"/>
          </a:solidFill>
          <a:ln>
            <a:solidFill>
              <a:srgbClr val="FF0000"/>
            </a:solidFill>
          </a:ln>
        </p:spPr>
        <p:txBody>
          <a:bodyPr/>
          <a:lstStyle/>
          <a:p>
            <a:pPr eaLnBrk="1" hangingPunct="1"/>
            <a:r>
              <a:rPr lang="en-US" sz="4000" b="1" smtClean="0"/>
              <a:t>Sistem klasifikasi </a:t>
            </a:r>
            <a:r>
              <a:rPr lang="en-US" sz="3600" b="1" smtClean="0"/>
              <a:t>(tipe dan sub tipe)</a:t>
            </a:r>
          </a:p>
        </p:txBody>
      </p:sp>
      <p:sp>
        <p:nvSpPr>
          <p:cNvPr id="27651" name="Rectangle 3"/>
          <p:cNvSpPr>
            <a:spLocks noGrp="1" noChangeArrowheads="1"/>
          </p:cNvSpPr>
          <p:nvPr>
            <p:ph idx="1"/>
          </p:nvPr>
        </p:nvSpPr>
        <p:spPr>
          <a:xfrm>
            <a:off x="0" y="1143000"/>
            <a:ext cx="9144000" cy="5562600"/>
          </a:xfrm>
          <a:solidFill>
            <a:schemeClr val="tx1"/>
          </a:solidFill>
        </p:spPr>
        <p:txBody>
          <a:bodyPr rtlCol="0">
            <a:noAutofit/>
          </a:bodyPr>
          <a:lstStyle/>
          <a:p>
            <a:pPr marL="457200" indent="-457200" eaLnBrk="1" fontAlgn="auto" hangingPunct="1">
              <a:spcAft>
                <a:spcPts val="0"/>
              </a:spcAft>
              <a:buFont typeface="+mj-lt"/>
              <a:buAutoNum type="arabicPeriod"/>
              <a:defRPr/>
            </a:pPr>
            <a:r>
              <a:rPr lang="en-US" sz="2400" b="1" i="1" dirty="0" err="1" smtClean="0">
                <a:solidFill>
                  <a:schemeClr val="bg1"/>
                </a:solidFill>
              </a:rPr>
              <a:t>Tipe</a:t>
            </a:r>
            <a:r>
              <a:rPr lang="en-US" sz="2400" b="1" dirty="0" smtClean="0">
                <a:solidFill>
                  <a:schemeClr val="bg1"/>
                </a:solidFill>
              </a:rPr>
              <a:t> (</a:t>
            </a:r>
            <a:r>
              <a:rPr lang="en-US" sz="2400" b="1" dirty="0" err="1" smtClean="0">
                <a:solidFill>
                  <a:schemeClr val="bg1"/>
                </a:solidFill>
              </a:rPr>
              <a:t>pengelompokan</a:t>
            </a:r>
            <a:r>
              <a:rPr lang="en-US" sz="2400" b="1" dirty="0" smtClean="0">
                <a:solidFill>
                  <a:schemeClr val="bg1"/>
                </a:solidFill>
              </a:rPr>
              <a:t> </a:t>
            </a:r>
            <a:r>
              <a:rPr lang="en-US" sz="2400" b="1" dirty="0" err="1" smtClean="0">
                <a:solidFill>
                  <a:schemeClr val="bg1"/>
                </a:solidFill>
              </a:rPr>
              <a:t>berdasarkan</a:t>
            </a:r>
            <a:r>
              <a:rPr lang="en-US" sz="2400" b="1" dirty="0" smtClean="0">
                <a:solidFill>
                  <a:schemeClr val="bg1"/>
                </a:solidFill>
              </a:rPr>
              <a:t> </a:t>
            </a:r>
            <a:r>
              <a:rPr lang="en-US" sz="2400" b="1" dirty="0" err="1" smtClean="0">
                <a:solidFill>
                  <a:schemeClr val="bg1"/>
                </a:solidFill>
              </a:rPr>
              <a:t>jenis</a:t>
            </a:r>
            <a:r>
              <a:rPr lang="en-US" sz="2400" b="1" dirty="0" smtClean="0">
                <a:solidFill>
                  <a:schemeClr val="bg1"/>
                </a:solidFill>
              </a:rPr>
              <a:t>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tanah</a:t>
            </a:r>
            <a:r>
              <a:rPr lang="en-US" sz="2400" b="1" dirty="0" smtClean="0">
                <a:solidFill>
                  <a:schemeClr val="bg1"/>
                </a:solidFill>
              </a:rPr>
              <a:t> </a:t>
            </a:r>
            <a:r>
              <a:rPr lang="en-US" sz="2400" b="1" dirty="0" err="1" smtClean="0">
                <a:solidFill>
                  <a:schemeClr val="bg1"/>
                </a:solidFill>
              </a:rPr>
              <a:t>lapisan</a:t>
            </a:r>
            <a:r>
              <a:rPr lang="en-US" sz="2400" b="1" dirty="0" smtClean="0">
                <a:solidFill>
                  <a:schemeClr val="bg1"/>
                </a:solidFill>
              </a:rPr>
              <a:t> </a:t>
            </a:r>
            <a:r>
              <a:rPr lang="en-US" sz="2400" b="1" dirty="0" err="1" smtClean="0">
                <a:solidFill>
                  <a:schemeClr val="bg1"/>
                </a:solidFill>
              </a:rPr>
              <a:t>atas</a:t>
            </a:r>
            <a:r>
              <a:rPr lang="en-US" sz="2400" b="1" dirty="0" smtClean="0">
                <a:solidFill>
                  <a:schemeClr val="bg1"/>
                </a:solidFill>
              </a:rPr>
              <a:t>/</a:t>
            </a:r>
            <a:r>
              <a:rPr lang="en-US" sz="2400" b="1" dirty="0" err="1" smtClean="0">
                <a:solidFill>
                  <a:schemeClr val="bg1"/>
                </a:solidFill>
              </a:rPr>
              <a:t>olah</a:t>
            </a:r>
            <a:r>
              <a:rPr lang="en-US" sz="2400" b="1" dirty="0" smtClean="0">
                <a:solidFill>
                  <a:schemeClr val="bg1"/>
                </a:solidFill>
              </a:rPr>
              <a:t>) :</a:t>
            </a:r>
          </a:p>
          <a:p>
            <a:pPr lvl="1" eaLnBrk="1" fontAlgn="auto" hangingPunct="1">
              <a:spcAft>
                <a:spcPts val="0"/>
              </a:spcAft>
              <a:buFont typeface="Arial" charset="0"/>
              <a:buNone/>
              <a:defRPr/>
            </a:pPr>
            <a:r>
              <a:rPr lang="en-US" sz="2400" b="1" dirty="0" smtClean="0">
                <a:solidFill>
                  <a:schemeClr val="bg1"/>
                </a:solidFill>
              </a:rPr>
              <a:t>S :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berpasir</a:t>
            </a:r>
            <a:endParaRPr lang="en-US" sz="2400" b="1" dirty="0" smtClean="0">
              <a:solidFill>
                <a:schemeClr val="bg1"/>
              </a:solidFill>
            </a:endParaRPr>
          </a:p>
          <a:p>
            <a:pPr lvl="1" eaLnBrk="1" fontAlgn="auto" hangingPunct="1">
              <a:spcAft>
                <a:spcPts val="0"/>
              </a:spcAft>
              <a:buFont typeface="Arial" charset="0"/>
              <a:buNone/>
              <a:defRPr/>
            </a:pPr>
            <a:r>
              <a:rPr lang="en-US" sz="2400" b="1" dirty="0" smtClean="0">
                <a:solidFill>
                  <a:schemeClr val="bg1"/>
                </a:solidFill>
              </a:rPr>
              <a:t>L :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berlempung</a:t>
            </a:r>
            <a:endParaRPr lang="en-US" sz="2400" b="1" dirty="0" smtClean="0">
              <a:solidFill>
                <a:schemeClr val="bg1"/>
              </a:solidFill>
            </a:endParaRPr>
          </a:p>
          <a:p>
            <a:pPr lvl="1" eaLnBrk="1" fontAlgn="auto" hangingPunct="1">
              <a:spcAft>
                <a:spcPts val="0"/>
              </a:spcAft>
              <a:buFont typeface="Arial" charset="0"/>
              <a:buNone/>
              <a:defRPr/>
            </a:pPr>
            <a:r>
              <a:rPr lang="en-US" sz="2400" b="1" dirty="0" smtClean="0">
                <a:solidFill>
                  <a:schemeClr val="bg1"/>
                </a:solidFill>
              </a:rPr>
              <a:t>C :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berliat</a:t>
            </a:r>
            <a:endParaRPr lang="en-US" sz="2400" b="1" dirty="0" smtClean="0">
              <a:solidFill>
                <a:schemeClr val="bg1"/>
              </a:solidFill>
            </a:endParaRPr>
          </a:p>
          <a:p>
            <a:pPr lvl="1" eaLnBrk="1" fontAlgn="auto" hangingPunct="1">
              <a:spcAft>
                <a:spcPts val="0"/>
              </a:spcAft>
              <a:buFont typeface="Arial" charset="0"/>
              <a:buNone/>
              <a:defRPr/>
            </a:pPr>
            <a:r>
              <a:rPr lang="en-US" sz="2400" b="1" dirty="0" smtClean="0">
                <a:solidFill>
                  <a:schemeClr val="bg1"/>
                </a:solidFill>
              </a:rPr>
              <a:t>O : </a:t>
            </a:r>
            <a:r>
              <a:rPr lang="en-US" sz="2400" b="1" dirty="0" err="1" smtClean="0">
                <a:solidFill>
                  <a:schemeClr val="bg1"/>
                </a:solidFill>
              </a:rPr>
              <a:t>bahan</a:t>
            </a:r>
            <a:r>
              <a:rPr lang="en-US" sz="2400" b="1" dirty="0" smtClean="0">
                <a:solidFill>
                  <a:schemeClr val="bg1"/>
                </a:solidFill>
              </a:rPr>
              <a:t> </a:t>
            </a:r>
            <a:r>
              <a:rPr lang="en-US" sz="2400" b="1" dirty="0" err="1" smtClean="0">
                <a:solidFill>
                  <a:schemeClr val="bg1"/>
                </a:solidFill>
              </a:rPr>
              <a:t>organik</a:t>
            </a:r>
            <a:endParaRPr lang="en-US" sz="2400" b="1" dirty="0" smtClean="0">
              <a:solidFill>
                <a:schemeClr val="bg1"/>
              </a:solidFill>
            </a:endParaRPr>
          </a:p>
          <a:p>
            <a:pPr marL="457200" indent="-457200" eaLnBrk="1" fontAlgn="auto" hangingPunct="1">
              <a:spcAft>
                <a:spcPts val="0"/>
              </a:spcAft>
              <a:buFont typeface="+mj-lt"/>
              <a:buAutoNum type="arabicPeriod"/>
              <a:defRPr/>
            </a:pPr>
            <a:r>
              <a:rPr lang="en-US" sz="2400" b="1" i="1" dirty="0" smtClean="0">
                <a:solidFill>
                  <a:schemeClr val="bg1"/>
                </a:solidFill>
              </a:rPr>
              <a:t>Sub </a:t>
            </a:r>
            <a:r>
              <a:rPr lang="en-US" sz="2400" b="1" i="1" dirty="0" err="1" smtClean="0">
                <a:solidFill>
                  <a:schemeClr val="bg1"/>
                </a:solidFill>
              </a:rPr>
              <a:t>tipe</a:t>
            </a:r>
            <a:r>
              <a:rPr lang="en-US" sz="2400" b="1" i="1" dirty="0" smtClean="0">
                <a:solidFill>
                  <a:schemeClr val="bg1"/>
                </a:solidFill>
              </a:rPr>
              <a:t> / </a:t>
            </a:r>
            <a:r>
              <a:rPr lang="en-US" sz="2400" b="1" i="1" dirty="0" err="1" smtClean="0">
                <a:solidFill>
                  <a:schemeClr val="bg1"/>
                </a:solidFill>
              </a:rPr>
              <a:t>Tipe</a:t>
            </a:r>
            <a:r>
              <a:rPr lang="en-US" sz="2400" b="1" i="1" dirty="0" smtClean="0">
                <a:solidFill>
                  <a:schemeClr val="bg1"/>
                </a:solidFill>
              </a:rPr>
              <a:t> Substrata, </a:t>
            </a:r>
            <a:r>
              <a:rPr lang="en-US" sz="2400" b="1" dirty="0" smtClean="0">
                <a:solidFill>
                  <a:schemeClr val="bg1"/>
                </a:solidFill>
              </a:rPr>
              <a:t>(</a:t>
            </a:r>
            <a:r>
              <a:rPr lang="en-US" sz="2400" b="1" dirty="0" err="1" smtClean="0">
                <a:solidFill>
                  <a:schemeClr val="bg1"/>
                </a:solidFill>
              </a:rPr>
              <a:t>pengelompokan</a:t>
            </a:r>
            <a:r>
              <a:rPr lang="en-US" sz="2400" b="1" dirty="0" smtClean="0">
                <a:solidFill>
                  <a:schemeClr val="bg1"/>
                </a:solidFill>
              </a:rPr>
              <a:t> </a:t>
            </a:r>
            <a:r>
              <a:rPr lang="en-US" sz="2400" b="1" dirty="0" err="1" smtClean="0">
                <a:solidFill>
                  <a:schemeClr val="bg1"/>
                </a:solidFill>
              </a:rPr>
              <a:t>berdasarkan</a:t>
            </a:r>
            <a:r>
              <a:rPr lang="en-US" sz="2400" b="1" dirty="0" smtClean="0">
                <a:solidFill>
                  <a:schemeClr val="bg1"/>
                </a:solidFill>
              </a:rPr>
              <a:t> </a:t>
            </a:r>
            <a:r>
              <a:rPr lang="en-US" sz="2400" b="1" dirty="0" err="1" smtClean="0">
                <a:solidFill>
                  <a:schemeClr val="bg1"/>
                </a:solidFill>
              </a:rPr>
              <a:t>jenis</a:t>
            </a:r>
            <a:r>
              <a:rPr lang="en-US" sz="2400" b="1" dirty="0" smtClean="0">
                <a:solidFill>
                  <a:schemeClr val="bg1"/>
                </a:solidFill>
              </a:rPr>
              <a:t>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tanah</a:t>
            </a:r>
            <a:r>
              <a:rPr lang="en-US" sz="2400" b="1" dirty="0" smtClean="0">
                <a:solidFill>
                  <a:schemeClr val="bg1"/>
                </a:solidFill>
              </a:rPr>
              <a:t> </a:t>
            </a:r>
            <a:r>
              <a:rPr lang="en-US" sz="2400" b="1" dirty="0" err="1" smtClean="0">
                <a:solidFill>
                  <a:schemeClr val="bg1"/>
                </a:solidFill>
              </a:rPr>
              <a:t>lapisan</a:t>
            </a:r>
            <a:r>
              <a:rPr lang="en-US" sz="2400" b="1" dirty="0" smtClean="0">
                <a:solidFill>
                  <a:schemeClr val="bg1"/>
                </a:solidFill>
              </a:rPr>
              <a:t> </a:t>
            </a:r>
            <a:r>
              <a:rPr lang="en-US" sz="2400" b="1" dirty="0" err="1" smtClean="0">
                <a:solidFill>
                  <a:schemeClr val="bg1"/>
                </a:solidFill>
              </a:rPr>
              <a:t>bawah</a:t>
            </a:r>
            <a:r>
              <a:rPr lang="en-US" sz="2400" b="1" dirty="0" smtClean="0">
                <a:solidFill>
                  <a:schemeClr val="bg1"/>
                </a:solidFill>
              </a:rPr>
              <a:t>) :</a:t>
            </a:r>
          </a:p>
          <a:p>
            <a:pPr lvl="1" eaLnBrk="1" fontAlgn="auto" hangingPunct="1">
              <a:spcAft>
                <a:spcPts val="0"/>
              </a:spcAft>
              <a:buFont typeface="Arial" charset="0"/>
              <a:buNone/>
              <a:defRPr/>
            </a:pPr>
            <a:r>
              <a:rPr lang="en-US" sz="2400" b="1" dirty="0" smtClean="0">
                <a:solidFill>
                  <a:schemeClr val="bg1"/>
                </a:solidFill>
              </a:rPr>
              <a:t>S :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berpasir</a:t>
            </a:r>
            <a:endParaRPr lang="en-US" sz="2400" b="1" dirty="0" smtClean="0">
              <a:solidFill>
                <a:schemeClr val="bg1"/>
              </a:solidFill>
            </a:endParaRPr>
          </a:p>
          <a:p>
            <a:pPr lvl="1" eaLnBrk="1" fontAlgn="auto" hangingPunct="1">
              <a:spcAft>
                <a:spcPts val="0"/>
              </a:spcAft>
              <a:buFont typeface="Arial" charset="0"/>
              <a:buNone/>
              <a:defRPr/>
            </a:pPr>
            <a:r>
              <a:rPr lang="en-US" sz="2400" b="1" dirty="0" smtClean="0">
                <a:solidFill>
                  <a:schemeClr val="bg1"/>
                </a:solidFill>
              </a:rPr>
              <a:t>L :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berlempung</a:t>
            </a:r>
            <a:endParaRPr lang="en-US" sz="2400" b="1" dirty="0" smtClean="0">
              <a:solidFill>
                <a:schemeClr val="bg1"/>
              </a:solidFill>
            </a:endParaRPr>
          </a:p>
          <a:p>
            <a:pPr lvl="1" eaLnBrk="1" fontAlgn="auto" hangingPunct="1">
              <a:spcAft>
                <a:spcPts val="0"/>
              </a:spcAft>
              <a:buFont typeface="Arial" charset="0"/>
              <a:buNone/>
              <a:defRPr/>
            </a:pPr>
            <a:r>
              <a:rPr lang="en-US" sz="2400" b="1" dirty="0" smtClean="0">
                <a:solidFill>
                  <a:schemeClr val="bg1"/>
                </a:solidFill>
              </a:rPr>
              <a:t>C : </a:t>
            </a:r>
            <a:r>
              <a:rPr lang="en-US" sz="2400" b="1" dirty="0" err="1" smtClean="0">
                <a:solidFill>
                  <a:schemeClr val="bg1"/>
                </a:solidFill>
              </a:rPr>
              <a:t>tekstur</a:t>
            </a:r>
            <a:r>
              <a:rPr lang="en-US" sz="2400" b="1" dirty="0" smtClean="0">
                <a:solidFill>
                  <a:schemeClr val="bg1"/>
                </a:solidFill>
              </a:rPr>
              <a:t> </a:t>
            </a:r>
            <a:r>
              <a:rPr lang="en-US" sz="2400" b="1" dirty="0" err="1" smtClean="0">
                <a:solidFill>
                  <a:schemeClr val="bg1"/>
                </a:solidFill>
              </a:rPr>
              <a:t>berliat</a:t>
            </a:r>
            <a:endParaRPr lang="en-US" sz="2400" b="1" dirty="0" smtClean="0">
              <a:solidFill>
                <a:schemeClr val="bg1"/>
              </a:solidFill>
            </a:endParaRPr>
          </a:p>
          <a:p>
            <a:pPr lvl="1" eaLnBrk="1" fontAlgn="auto" hangingPunct="1">
              <a:spcAft>
                <a:spcPts val="0"/>
              </a:spcAft>
              <a:buFont typeface="Arial" charset="0"/>
              <a:buNone/>
              <a:defRPr/>
            </a:pPr>
            <a:r>
              <a:rPr lang="en-US" sz="2400" b="1" dirty="0" smtClean="0">
                <a:solidFill>
                  <a:schemeClr val="bg1"/>
                </a:solidFill>
              </a:rPr>
              <a:t>R : </a:t>
            </a:r>
            <a:r>
              <a:rPr lang="en-US" sz="2400" b="1" dirty="0" err="1" smtClean="0">
                <a:solidFill>
                  <a:schemeClr val="bg1"/>
                </a:solidFill>
              </a:rPr>
              <a:t>batuan</a:t>
            </a:r>
            <a:r>
              <a:rPr lang="en-US" sz="2400" b="1" dirty="0" smtClean="0">
                <a:solidFill>
                  <a:schemeClr val="bg1"/>
                </a:solidFill>
              </a:rPr>
              <a:t> </a:t>
            </a:r>
            <a:r>
              <a:rPr lang="en-US" sz="2400" b="1" dirty="0" err="1" smtClean="0">
                <a:solidFill>
                  <a:schemeClr val="bg1"/>
                </a:solidFill>
              </a:rPr>
              <a:t>induk</a:t>
            </a:r>
            <a:endParaRPr lang="en-US" sz="2400" b="1" dirty="0" smtClean="0">
              <a:solidFill>
                <a:schemeClr val="bg1"/>
              </a:solidFill>
            </a:endParaRPr>
          </a:p>
          <a:p>
            <a:pPr eaLnBrk="1" fontAlgn="auto" hangingPunct="1">
              <a:spcAft>
                <a:spcPts val="0"/>
              </a:spcAft>
              <a:buFont typeface="Arial" pitchFamily="34" charset="0"/>
              <a:buChar char="•"/>
              <a:defRPr/>
            </a:pPr>
            <a:endParaRPr lang="en-US" sz="2400" b="1"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wipe(up)">
                                      <p:cBhvr>
                                        <p:cTn id="7" dur="75"/>
                                        <p:tgtEl>
                                          <p:spTgt spid="276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 calcmode="lin" valueType="num">
                                      <p:cBhvr additive="base">
                                        <p:cTn id="12"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651">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27651">
                                            <p:txEl>
                                              <p:pRg st="1" end="1"/>
                                            </p:txEl>
                                          </p:spTgt>
                                        </p:tgtEl>
                                        <p:attrNameLst>
                                          <p:attrName>style.visibility</p:attrName>
                                        </p:attrNameLst>
                                      </p:cBhvr>
                                      <p:to>
                                        <p:strVal val="visible"/>
                                      </p:to>
                                    </p:set>
                                    <p:anim calcmode="lin" valueType="num">
                                      <p:cBhvr additive="base">
                                        <p:cTn id="16"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7651">
                                            <p:txEl>
                                              <p:pRg st="1" end="1"/>
                                            </p:txEl>
                                          </p:spTgt>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27651">
                                            <p:txEl>
                                              <p:pRg st="2" end="2"/>
                                            </p:txEl>
                                          </p:spTgt>
                                        </p:tgtEl>
                                        <p:attrNameLst>
                                          <p:attrName>style.visibility</p:attrName>
                                        </p:attrNameLst>
                                      </p:cBhvr>
                                      <p:to>
                                        <p:strVal val="visible"/>
                                      </p:to>
                                    </p:set>
                                    <p:anim calcmode="lin" valueType="num">
                                      <p:cBhvr additive="base">
                                        <p:cTn id="20"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7651">
                                            <p:txEl>
                                              <p:pRg st="2" end="2"/>
                                            </p:txEl>
                                          </p:spTgt>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27651">
                                            <p:txEl>
                                              <p:pRg st="3" end="3"/>
                                            </p:txEl>
                                          </p:spTgt>
                                        </p:tgtEl>
                                        <p:attrNameLst>
                                          <p:attrName>style.visibility</p:attrName>
                                        </p:attrNameLst>
                                      </p:cBhvr>
                                      <p:to>
                                        <p:strVal val="visible"/>
                                      </p:to>
                                    </p:set>
                                    <p:anim calcmode="lin" valueType="num">
                                      <p:cBhvr additive="base">
                                        <p:cTn id="24"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651">
                                            <p:txEl>
                                              <p:pRg st="3" end="3"/>
                                            </p:txEl>
                                          </p:spTgt>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27651">
                                            <p:txEl>
                                              <p:pRg st="4" end="4"/>
                                            </p:txEl>
                                          </p:spTgt>
                                        </p:tgtEl>
                                        <p:attrNameLst>
                                          <p:attrName>style.visibility</p:attrName>
                                        </p:attrNameLst>
                                      </p:cBhvr>
                                      <p:to>
                                        <p:strVal val="visible"/>
                                      </p:to>
                                    </p:set>
                                    <p:anim calcmode="lin" valueType="num">
                                      <p:cBhvr additive="base">
                                        <p:cTn id="28"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765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27651">
                                            <p:txEl>
                                              <p:pRg st="5" end="5"/>
                                            </p:txEl>
                                          </p:spTgt>
                                        </p:tgtEl>
                                        <p:attrNameLst>
                                          <p:attrName>style.visibility</p:attrName>
                                        </p:attrNameLst>
                                      </p:cBhvr>
                                      <p:to>
                                        <p:strVal val="visible"/>
                                      </p:to>
                                    </p:set>
                                    <p:anim calcmode="lin" valueType="num">
                                      <p:cBhvr additive="base">
                                        <p:cTn id="34"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7651">
                                            <p:txEl>
                                              <p:pRg st="5" end="5"/>
                                            </p:txEl>
                                          </p:spTgt>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7651">
                                            <p:txEl>
                                              <p:pRg st="6" end="6"/>
                                            </p:txEl>
                                          </p:spTgt>
                                        </p:tgtEl>
                                        <p:attrNameLst>
                                          <p:attrName>style.visibility</p:attrName>
                                        </p:attrNameLst>
                                      </p:cBhvr>
                                      <p:to>
                                        <p:strVal val="visible"/>
                                      </p:to>
                                    </p:set>
                                    <p:anim calcmode="lin" valueType="num">
                                      <p:cBhvr additive="base">
                                        <p:cTn id="38"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7651">
                                            <p:txEl>
                                              <p:pRg st="6" end="6"/>
                                            </p:txEl>
                                          </p:spTgt>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27651">
                                            <p:txEl>
                                              <p:pRg st="7" end="7"/>
                                            </p:txEl>
                                          </p:spTgt>
                                        </p:tgtEl>
                                        <p:attrNameLst>
                                          <p:attrName>style.visibility</p:attrName>
                                        </p:attrNameLst>
                                      </p:cBhvr>
                                      <p:to>
                                        <p:strVal val="visible"/>
                                      </p:to>
                                    </p:set>
                                    <p:anim calcmode="lin" valueType="num">
                                      <p:cBhvr additive="base">
                                        <p:cTn id="42"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7651">
                                            <p:txEl>
                                              <p:pRg st="7" end="7"/>
                                            </p:txEl>
                                          </p:spTgt>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27651">
                                            <p:txEl>
                                              <p:pRg st="8" end="8"/>
                                            </p:txEl>
                                          </p:spTgt>
                                        </p:tgtEl>
                                        <p:attrNameLst>
                                          <p:attrName>style.visibility</p:attrName>
                                        </p:attrNameLst>
                                      </p:cBhvr>
                                      <p:to>
                                        <p:strVal val="visible"/>
                                      </p:to>
                                    </p:set>
                                    <p:anim calcmode="lin" valueType="num">
                                      <p:cBhvr additive="base">
                                        <p:cTn id="46"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7651">
                                            <p:txEl>
                                              <p:pRg st="8" end="8"/>
                                            </p:txEl>
                                          </p:spTgt>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27651">
                                            <p:txEl>
                                              <p:pRg st="9" end="9"/>
                                            </p:txEl>
                                          </p:spTgt>
                                        </p:tgtEl>
                                        <p:attrNameLst>
                                          <p:attrName>style.visibility</p:attrName>
                                        </p:attrNameLst>
                                      </p:cBhvr>
                                      <p:to>
                                        <p:strVal val="visible"/>
                                      </p:to>
                                    </p:set>
                                    <p:anim calcmode="lin" valueType="num">
                                      <p:cBhvr additive="base">
                                        <p:cTn id="50"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7651">
                                            <p:txEl>
                                              <p:pRg st="9" end="9"/>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P spid="2765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tx1"/>
          </a:solidFill>
        </p:spPr>
        <p:txBody>
          <a:bodyPr rtlCol="0">
            <a:normAutofit/>
          </a:bodyPr>
          <a:lstStyle/>
          <a:p>
            <a:pPr marL="274320" indent="-274320" eaLnBrk="1" fontAlgn="auto" hangingPunct="1">
              <a:spcAft>
                <a:spcPts val="0"/>
              </a:spcAft>
              <a:buClr>
                <a:schemeClr val="accent3"/>
              </a:buClr>
              <a:buFont typeface="Wingdings 2"/>
              <a:buChar char=""/>
              <a:defRPr/>
            </a:pPr>
            <a:endParaRPr lang="en-US" sz="1800" b="1" dirty="0" smtClean="0">
              <a:solidFill>
                <a:schemeClr val="bg1"/>
              </a:solidFill>
            </a:endParaRPr>
          </a:p>
          <a:p>
            <a:pPr marL="274320" indent="-274320" algn="ctr" eaLnBrk="1" fontAlgn="auto" hangingPunct="1">
              <a:spcAft>
                <a:spcPts val="0"/>
              </a:spcAft>
              <a:buClr>
                <a:schemeClr val="accent3"/>
              </a:buClr>
              <a:buFont typeface="Wingdings" pitchFamily="2" charset="2"/>
              <a:buNone/>
              <a:defRPr/>
            </a:pPr>
            <a:r>
              <a:rPr lang="en-US" b="1" dirty="0" smtClean="0">
                <a:solidFill>
                  <a:schemeClr val="bg1"/>
                </a:solidFill>
              </a:rPr>
              <a:t>UNIT </a:t>
            </a:r>
            <a:r>
              <a:rPr lang="en-US" b="1" dirty="0" err="1" smtClean="0">
                <a:solidFill>
                  <a:schemeClr val="bg1"/>
                </a:solidFill>
              </a:rPr>
              <a:t>atau</a:t>
            </a:r>
            <a:r>
              <a:rPr lang="en-US" b="1" dirty="0" smtClean="0">
                <a:solidFill>
                  <a:schemeClr val="bg1"/>
                </a:solidFill>
              </a:rPr>
              <a:t> </a:t>
            </a:r>
            <a:r>
              <a:rPr lang="en-US" b="1" dirty="0" err="1" smtClean="0">
                <a:solidFill>
                  <a:schemeClr val="bg1"/>
                </a:solidFill>
              </a:rPr>
              <a:t>Kondisi</a:t>
            </a:r>
            <a:r>
              <a:rPr lang="en-US" b="1" dirty="0" smtClean="0">
                <a:solidFill>
                  <a:schemeClr val="bg1"/>
                </a:solidFill>
              </a:rPr>
              <a:t> Modifier (</a:t>
            </a:r>
            <a:r>
              <a:rPr lang="en-US" b="1" dirty="0" err="1" smtClean="0">
                <a:solidFill>
                  <a:schemeClr val="bg1"/>
                </a:solidFill>
              </a:rPr>
              <a:t>modifikator</a:t>
            </a:r>
            <a:r>
              <a:rPr lang="en-US" b="1" dirty="0" smtClean="0">
                <a:solidFill>
                  <a:schemeClr val="bg1"/>
                </a:solidFill>
              </a:rPr>
              <a:t>), </a:t>
            </a:r>
          </a:p>
          <a:p>
            <a:pPr marL="274320" indent="-274320" algn="ctr" eaLnBrk="1" fontAlgn="auto" hangingPunct="1">
              <a:spcAft>
                <a:spcPts val="0"/>
              </a:spcAft>
              <a:buClr>
                <a:schemeClr val="accent3"/>
              </a:buClr>
              <a:buFont typeface="Wingdings" pitchFamily="2" charset="2"/>
              <a:buNone/>
              <a:defRPr/>
            </a:pPr>
            <a:r>
              <a:rPr lang="en-US" b="1" dirty="0" smtClean="0">
                <a:solidFill>
                  <a:schemeClr val="bg1"/>
                </a:solidFill>
              </a:rPr>
              <a:t>(</a:t>
            </a:r>
            <a:r>
              <a:rPr lang="en-US" b="1" dirty="0" err="1" smtClean="0">
                <a:solidFill>
                  <a:schemeClr val="bg1"/>
                </a:solidFill>
              </a:rPr>
              <a:t>pengelompokan</a:t>
            </a:r>
            <a:r>
              <a:rPr lang="en-US" b="1" dirty="0" smtClean="0">
                <a:solidFill>
                  <a:schemeClr val="bg1"/>
                </a:solidFill>
              </a:rPr>
              <a:t> </a:t>
            </a:r>
            <a:r>
              <a:rPr lang="en-US" b="1" dirty="0" err="1" smtClean="0">
                <a:solidFill>
                  <a:schemeClr val="bg1"/>
                </a:solidFill>
              </a:rPr>
              <a:t>berdasarkan</a:t>
            </a:r>
            <a:r>
              <a:rPr lang="en-US" b="1" dirty="0" smtClean="0">
                <a:solidFill>
                  <a:schemeClr val="bg1"/>
                </a:solidFill>
              </a:rPr>
              <a:t> </a:t>
            </a:r>
            <a:r>
              <a:rPr lang="en-US" b="1" dirty="0" err="1" smtClean="0">
                <a:solidFill>
                  <a:schemeClr val="bg1"/>
                </a:solidFill>
              </a:rPr>
              <a:t>faktor</a:t>
            </a:r>
            <a:r>
              <a:rPr lang="en-US" b="1" dirty="0" smtClean="0">
                <a:solidFill>
                  <a:schemeClr val="bg1"/>
                </a:solidFill>
              </a:rPr>
              <a:t> </a:t>
            </a:r>
            <a:r>
              <a:rPr lang="en-US" b="1" dirty="0" err="1" smtClean="0">
                <a:solidFill>
                  <a:schemeClr val="bg1"/>
                </a:solidFill>
              </a:rPr>
              <a:t>pembatas</a:t>
            </a:r>
            <a:r>
              <a:rPr lang="en-US" b="1" dirty="0" smtClean="0">
                <a:solidFill>
                  <a:schemeClr val="bg1"/>
                </a:solidFill>
              </a:rPr>
              <a:t> </a:t>
            </a:r>
            <a:r>
              <a:rPr lang="en-US" b="1" dirty="0" err="1" smtClean="0">
                <a:solidFill>
                  <a:schemeClr val="bg1"/>
                </a:solidFill>
              </a:rPr>
              <a:t>kesuburan</a:t>
            </a:r>
            <a:r>
              <a:rPr lang="en-US" b="1" dirty="0" smtClean="0">
                <a:solidFill>
                  <a:schemeClr val="bg1"/>
                </a:solidFill>
              </a:rPr>
              <a:t> </a:t>
            </a:r>
            <a:r>
              <a:rPr lang="en-US" b="1" dirty="0" err="1" smtClean="0">
                <a:solidFill>
                  <a:schemeClr val="bg1"/>
                </a:solidFill>
              </a:rPr>
              <a:t>tanah</a:t>
            </a:r>
            <a:r>
              <a:rPr lang="en-US" b="1" dirty="0" smtClean="0">
                <a:solidFill>
                  <a:schemeClr val="bg1"/>
                </a:solidFill>
              </a:rPr>
              <a:t> yang </a:t>
            </a:r>
            <a:r>
              <a:rPr lang="en-US" b="1" dirty="0" err="1" smtClean="0">
                <a:solidFill>
                  <a:schemeClr val="bg1"/>
                </a:solidFill>
              </a:rPr>
              <a:t>ada</a:t>
            </a:r>
            <a:r>
              <a:rPr lang="en-US" b="1" dirty="0" smtClean="0">
                <a:solidFill>
                  <a:schemeClr val="bg1"/>
                </a:solidFill>
              </a:rPr>
              <a:t>)</a:t>
            </a:r>
            <a:endParaRPr lang="en-US" sz="2800" b="1" dirty="0" smtClean="0">
              <a:solidFill>
                <a:schemeClr val="bg1"/>
              </a:solidFill>
            </a:endParaRP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G : </a:t>
            </a:r>
            <a:r>
              <a:rPr lang="en-US" sz="2800" b="1" dirty="0" err="1" smtClean="0">
                <a:solidFill>
                  <a:schemeClr val="bg1"/>
                </a:solidFill>
              </a:rPr>
              <a:t>tanah</a:t>
            </a:r>
            <a:r>
              <a:rPr lang="en-US" sz="2800" b="1" dirty="0" smtClean="0">
                <a:solidFill>
                  <a:schemeClr val="bg1"/>
                </a:solidFill>
              </a:rPr>
              <a:t> </a:t>
            </a:r>
            <a:r>
              <a:rPr lang="en-US" sz="2800" b="1" dirty="0" err="1" smtClean="0">
                <a:solidFill>
                  <a:schemeClr val="bg1"/>
                </a:solidFill>
              </a:rPr>
              <a:t>sering</a:t>
            </a:r>
            <a:r>
              <a:rPr lang="en-US" sz="2800" b="1" dirty="0" smtClean="0">
                <a:solidFill>
                  <a:schemeClr val="bg1"/>
                </a:solidFill>
              </a:rPr>
              <a:t> </a:t>
            </a:r>
            <a:r>
              <a:rPr lang="en-US" sz="2800" b="1" dirty="0" err="1" smtClean="0">
                <a:solidFill>
                  <a:schemeClr val="bg1"/>
                </a:solidFill>
              </a:rPr>
              <a:t>jenuh</a:t>
            </a:r>
            <a:r>
              <a:rPr lang="en-US" sz="2800" b="1" dirty="0" smtClean="0">
                <a:solidFill>
                  <a:schemeClr val="bg1"/>
                </a:solidFill>
              </a:rPr>
              <a:t> air</a:t>
            </a: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d : </a:t>
            </a:r>
            <a:r>
              <a:rPr lang="en-US" sz="2800" b="1" dirty="0" err="1" smtClean="0">
                <a:solidFill>
                  <a:schemeClr val="bg1"/>
                </a:solidFill>
              </a:rPr>
              <a:t>daerah</a:t>
            </a:r>
            <a:r>
              <a:rPr lang="en-US" sz="2800" b="1" dirty="0" smtClean="0">
                <a:solidFill>
                  <a:schemeClr val="bg1"/>
                </a:solidFill>
              </a:rPr>
              <a:t> </a:t>
            </a:r>
            <a:r>
              <a:rPr lang="en-US" sz="2800" b="1" dirty="0" err="1" smtClean="0">
                <a:solidFill>
                  <a:schemeClr val="bg1"/>
                </a:solidFill>
              </a:rPr>
              <a:t>kering</a:t>
            </a:r>
            <a:r>
              <a:rPr lang="en-US" sz="2800" b="1" dirty="0" smtClean="0">
                <a:solidFill>
                  <a:schemeClr val="bg1"/>
                </a:solidFill>
              </a:rPr>
              <a:t>/</a:t>
            </a:r>
            <a:r>
              <a:rPr lang="en-US" sz="2800" b="1" dirty="0" err="1" smtClean="0">
                <a:solidFill>
                  <a:schemeClr val="bg1"/>
                </a:solidFill>
              </a:rPr>
              <a:t>kekurangan</a:t>
            </a:r>
            <a:r>
              <a:rPr lang="en-US" sz="2800" b="1" dirty="0" smtClean="0">
                <a:solidFill>
                  <a:schemeClr val="bg1"/>
                </a:solidFill>
              </a:rPr>
              <a:t> air</a:t>
            </a: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e : </a:t>
            </a:r>
            <a:r>
              <a:rPr lang="en-US" sz="2800" b="1" dirty="0" err="1" smtClean="0">
                <a:solidFill>
                  <a:schemeClr val="bg1"/>
                </a:solidFill>
              </a:rPr>
              <a:t>nilai</a:t>
            </a:r>
            <a:r>
              <a:rPr lang="en-US" sz="2800" b="1" dirty="0" smtClean="0">
                <a:solidFill>
                  <a:schemeClr val="bg1"/>
                </a:solidFill>
              </a:rPr>
              <a:t> </a:t>
            </a:r>
            <a:r>
              <a:rPr lang="en-US" sz="2800" b="1" dirty="0" err="1" smtClean="0">
                <a:solidFill>
                  <a:schemeClr val="bg1"/>
                </a:solidFill>
              </a:rPr>
              <a:t>kapasitas</a:t>
            </a:r>
            <a:r>
              <a:rPr lang="en-US" sz="2800" b="1" dirty="0" smtClean="0">
                <a:solidFill>
                  <a:schemeClr val="bg1"/>
                </a:solidFill>
              </a:rPr>
              <a:t> </a:t>
            </a:r>
            <a:r>
              <a:rPr lang="en-US" sz="2800" b="1" dirty="0" err="1" smtClean="0">
                <a:solidFill>
                  <a:schemeClr val="bg1"/>
                </a:solidFill>
              </a:rPr>
              <a:t>tukar</a:t>
            </a:r>
            <a:r>
              <a:rPr lang="en-US" sz="2800" b="1" dirty="0" smtClean="0">
                <a:solidFill>
                  <a:schemeClr val="bg1"/>
                </a:solidFill>
              </a:rPr>
              <a:t> </a:t>
            </a:r>
            <a:r>
              <a:rPr lang="en-US" sz="2800" b="1" dirty="0" err="1" smtClean="0">
                <a:solidFill>
                  <a:schemeClr val="bg1"/>
                </a:solidFill>
              </a:rPr>
              <a:t>kation</a:t>
            </a:r>
            <a:r>
              <a:rPr lang="en-US" sz="2800" b="1" dirty="0" smtClean="0">
                <a:solidFill>
                  <a:schemeClr val="bg1"/>
                </a:solidFill>
              </a:rPr>
              <a:t> -- </a:t>
            </a:r>
            <a:r>
              <a:rPr lang="en-US" sz="2800" b="1" dirty="0" err="1" smtClean="0">
                <a:solidFill>
                  <a:schemeClr val="bg1"/>
                </a:solidFill>
              </a:rPr>
              <a:t>rendah</a:t>
            </a:r>
            <a:r>
              <a:rPr lang="en-US" sz="2800" b="1" dirty="0" smtClean="0">
                <a:solidFill>
                  <a:schemeClr val="bg1"/>
                </a:solidFill>
              </a:rPr>
              <a:t>, KTK</a:t>
            </a: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a : </a:t>
            </a:r>
            <a:r>
              <a:rPr lang="en-US" sz="2800" b="1" dirty="0" err="1" smtClean="0">
                <a:solidFill>
                  <a:schemeClr val="bg1"/>
                </a:solidFill>
              </a:rPr>
              <a:t>keracunan</a:t>
            </a:r>
            <a:r>
              <a:rPr lang="en-US" sz="2800" b="1" dirty="0" smtClean="0">
                <a:solidFill>
                  <a:schemeClr val="bg1"/>
                </a:solidFill>
              </a:rPr>
              <a:t> </a:t>
            </a:r>
            <a:r>
              <a:rPr lang="en-US" sz="2800" b="1" dirty="0" err="1" smtClean="0">
                <a:solidFill>
                  <a:schemeClr val="bg1"/>
                </a:solidFill>
              </a:rPr>
              <a:t>aluminium</a:t>
            </a:r>
            <a:r>
              <a:rPr lang="en-US" sz="2800" b="1" dirty="0" smtClean="0">
                <a:solidFill>
                  <a:schemeClr val="bg1"/>
                </a:solidFill>
              </a:rPr>
              <a:t>, Al</a:t>
            </a: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h : </a:t>
            </a:r>
            <a:r>
              <a:rPr lang="en-US" sz="2800" b="1" dirty="0" err="1" smtClean="0">
                <a:solidFill>
                  <a:schemeClr val="bg1"/>
                </a:solidFill>
              </a:rPr>
              <a:t>bereaksi</a:t>
            </a:r>
            <a:r>
              <a:rPr lang="en-US" sz="2800" b="1" dirty="0" smtClean="0">
                <a:solidFill>
                  <a:schemeClr val="bg1"/>
                </a:solidFill>
              </a:rPr>
              <a:t> </a:t>
            </a:r>
            <a:r>
              <a:rPr lang="en-US" sz="2800" b="1" dirty="0" err="1" smtClean="0">
                <a:solidFill>
                  <a:schemeClr val="bg1"/>
                </a:solidFill>
              </a:rPr>
              <a:t>masam</a:t>
            </a:r>
            <a:r>
              <a:rPr lang="en-US" sz="2800" b="1" dirty="0" smtClean="0">
                <a:solidFill>
                  <a:schemeClr val="bg1"/>
                </a:solidFill>
              </a:rPr>
              <a:t>, pH</a:t>
            </a:r>
          </a:p>
          <a:p>
            <a:pPr marL="514350" indent="-514350" eaLnBrk="1" fontAlgn="auto" hangingPunct="1">
              <a:spcAft>
                <a:spcPts val="0"/>
              </a:spcAft>
              <a:buClr>
                <a:schemeClr val="accent3"/>
              </a:buClr>
              <a:buFont typeface="+mj-lt"/>
              <a:buAutoNum type="arabicPeriod"/>
              <a:defRPr/>
            </a:pPr>
            <a:r>
              <a:rPr lang="en-US" sz="2800" b="1" dirty="0" err="1" smtClean="0">
                <a:solidFill>
                  <a:schemeClr val="bg1"/>
                </a:solidFill>
              </a:rPr>
              <a:t>i</a:t>
            </a:r>
            <a:r>
              <a:rPr lang="en-US" sz="2800" b="1" dirty="0" smtClean="0">
                <a:solidFill>
                  <a:schemeClr val="bg1"/>
                </a:solidFill>
              </a:rPr>
              <a:t> : </a:t>
            </a:r>
            <a:r>
              <a:rPr lang="en-US" sz="2800" b="1" dirty="0" err="1" smtClean="0">
                <a:solidFill>
                  <a:schemeClr val="bg1"/>
                </a:solidFill>
              </a:rPr>
              <a:t>kemampuan</a:t>
            </a:r>
            <a:r>
              <a:rPr lang="en-US" sz="2800" b="1" dirty="0" smtClean="0">
                <a:solidFill>
                  <a:schemeClr val="bg1"/>
                </a:solidFill>
              </a:rPr>
              <a:t> </a:t>
            </a:r>
            <a:r>
              <a:rPr lang="en-US" sz="2800" b="1" dirty="0" err="1" smtClean="0">
                <a:solidFill>
                  <a:schemeClr val="bg1"/>
                </a:solidFill>
              </a:rPr>
              <a:t>tanah</a:t>
            </a:r>
            <a:r>
              <a:rPr lang="en-US" sz="2800" b="1" dirty="0" smtClean="0">
                <a:solidFill>
                  <a:schemeClr val="bg1"/>
                </a:solidFill>
              </a:rPr>
              <a:t> </a:t>
            </a:r>
            <a:r>
              <a:rPr lang="en-US" sz="2800" b="1" dirty="0" err="1" smtClean="0">
                <a:solidFill>
                  <a:schemeClr val="bg1"/>
                </a:solidFill>
              </a:rPr>
              <a:t>memfiksasi</a:t>
            </a:r>
            <a:r>
              <a:rPr lang="en-US" sz="2800" b="1" dirty="0" smtClean="0">
                <a:solidFill>
                  <a:schemeClr val="bg1"/>
                </a:solidFill>
              </a:rPr>
              <a:t> </a:t>
            </a:r>
            <a:r>
              <a:rPr lang="en-US" sz="2800" b="1" dirty="0" err="1" smtClean="0">
                <a:solidFill>
                  <a:schemeClr val="bg1"/>
                </a:solidFill>
              </a:rPr>
              <a:t>fosfat</a:t>
            </a:r>
            <a:r>
              <a:rPr lang="en-US" sz="2800" b="1" dirty="0" smtClean="0">
                <a:solidFill>
                  <a:schemeClr val="bg1"/>
                </a:solidFill>
              </a:rPr>
              <a:t> -- </a:t>
            </a:r>
            <a:r>
              <a:rPr lang="en-US" sz="2800" b="1" dirty="0" err="1" smtClean="0">
                <a:solidFill>
                  <a:schemeClr val="bg1"/>
                </a:solidFill>
              </a:rPr>
              <a:t>tinggi</a:t>
            </a:r>
            <a:r>
              <a:rPr lang="en-US" sz="2800" b="1" dirty="0" smtClean="0">
                <a:solidFill>
                  <a:schemeClr val="bg1"/>
                </a:solidFill>
              </a:rPr>
              <a:t>, P</a:t>
            </a: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k : </a:t>
            </a:r>
            <a:r>
              <a:rPr lang="en-US" sz="2800" b="1" dirty="0" err="1" smtClean="0">
                <a:solidFill>
                  <a:schemeClr val="bg1"/>
                </a:solidFill>
              </a:rPr>
              <a:t>cadangan</a:t>
            </a:r>
            <a:r>
              <a:rPr lang="en-US" sz="2800" b="1" dirty="0" smtClean="0">
                <a:solidFill>
                  <a:schemeClr val="bg1"/>
                </a:solidFill>
              </a:rPr>
              <a:t> mineral </a:t>
            </a:r>
            <a:r>
              <a:rPr lang="en-US" sz="2800" b="1" dirty="0" err="1" smtClean="0">
                <a:solidFill>
                  <a:schemeClr val="bg1"/>
                </a:solidFill>
              </a:rPr>
              <a:t>kalium</a:t>
            </a:r>
            <a:r>
              <a:rPr lang="en-US" sz="2800" b="1" dirty="0" smtClean="0">
                <a:solidFill>
                  <a:schemeClr val="bg1"/>
                </a:solidFill>
              </a:rPr>
              <a:t> -- </a:t>
            </a:r>
            <a:r>
              <a:rPr lang="en-US" sz="2800" b="1" dirty="0" err="1" smtClean="0">
                <a:solidFill>
                  <a:schemeClr val="bg1"/>
                </a:solidFill>
              </a:rPr>
              <a:t>rendah</a:t>
            </a:r>
            <a:r>
              <a:rPr lang="en-US" sz="2800" b="1" dirty="0" smtClean="0">
                <a:solidFill>
                  <a:schemeClr val="bg1"/>
                </a:solidFill>
              </a:rPr>
              <a:t>, K</a:t>
            </a:r>
          </a:p>
          <a:p>
            <a:pPr marL="514350" indent="-514350" eaLnBrk="1" fontAlgn="auto" hangingPunct="1">
              <a:spcAft>
                <a:spcPts val="0"/>
              </a:spcAft>
              <a:buClr>
                <a:schemeClr val="accent3"/>
              </a:buClr>
              <a:buFont typeface="+mj-lt"/>
              <a:buAutoNum type="arabicPeriod"/>
              <a:defRPr/>
            </a:pPr>
            <a:r>
              <a:rPr lang="en-US" sz="2800" b="1" dirty="0" smtClean="0">
                <a:solidFill>
                  <a:schemeClr val="bg1"/>
                </a:solidFill>
              </a:rPr>
              <a:t>X : mineral </a:t>
            </a:r>
            <a:r>
              <a:rPr lang="en-US" sz="2800" b="1" dirty="0" err="1" smtClean="0">
                <a:solidFill>
                  <a:schemeClr val="bg1"/>
                </a:solidFill>
              </a:rPr>
              <a:t>allophan</a:t>
            </a:r>
            <a:r>
              <a:rPr lang="en-US" sz="2800" b="1" dirty="0" smtClean="0">
                <a:solidFill>
                  <a:schemeClr val="bg1"/>
                </a:solidFill>
              </a:rPr>
              <a:t> </a:t>
            </a:r>
            <a:r>
              <a:rPr lang="en-US" sz="2800" b="1" dirty="0" err="1" smtClean="0">
                <a:solidFill>
                  <a:schemeClr val="bg1"/>
                </a:solidFill>
              </a:rPr>
              <a:t>dominan</a:t>
            </a:r>
            <a:endParaRPr lang="en-US" sz="2800" b="1" dirty="0" smtClean="0">
              <a:solidFill>
                <a:schemeClr val="bg1"/>
              </a:solidFill>
            </a:endParaRPr>
          </a:p>
          <a:p>
            <a:pPr marL="274320" indent="-274320" eaLnBrk="1" fontAlgn="auto" hangingPunct="1">
              <a:spcAft>
                <a:spcPts val="0"/>
              </a:spcAft>
              <a:buClr>
                <a:schemeClr val="accent3"/>
              </a:buClr>
              <a:buFont typeface="Wingdings" pitchFamily="2" charset="2"/>
              <a:buNone/>
              <a:defRPr/>
            </a:pPr>
            <a:endParaRPr lang="en-US" sz="2000"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sz="2000"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sz="1800"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sz="2400"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sz="2400"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b="1" dirty="0" smtClean="0">
              <a:solidFill>
                <a:schemeClr val="bg1"/>
              </a:solidFill>
            </a:endParaRPr>
          </a:p>
          <a:p>
            <a:pPr marL="274320" indent="-274320" eaLnBrk="1" fontAlgn="auto" hangingPunct="1">
              <a:spcAft>
                <a:spcPts val="0"/>
              </a:spcAft>
              <a:buClr>
                <a:schemeClr val="accent3"/>
              </a:buClr>
              <a:buFont typeface="Wingdings 2"/>
              <a:buChar char=""/>
              <a:defRPr/>
            </a:pPr>
            <a:endParaRPr lang="en-US" b="1" dirty="0" smtClean="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0" y="0"/>
            <a:ext cx="9029700" cy="6858000"/>
          </a:xfrm>
          <a:solidFill>
            <a:schemeClr val="tx1"/>
          </a:solidFill>
        </p:spPr>
        <p:txBody>
          <a:bodyPr rtlCol="0">
            <a:noAutofit/>
          </a:bodyPr>
          <a:lstStyle/>
          <a:p>
            <a:pPr eaLnBrk="1" fontAlgn="auto" hangingPunct="1">
              <a:spcAft>
                <a:spcPts val="0"/>
              </a:spcAft>
              <a:buFont typeface="Arial" charset="0"/>
              <a:buNone/>
              <a:defRPr/>
            </a:pPr>
            <a:endParaRPr lang="en-US" sz="2000" b="1" dirty="0" smtClean="0">
              <a:solidFill>
                <a:schemeClr val="bg1"/>
              </a:solidFill>
            </a:endParaRPr>
          </a:p>
          <a:p>
            <a:pPr marL="548640" indent="-548640" eaLnBrk="1" fontAlgn="auto" hangingPunct="1">
              <a:spcBef>
                <a:spcPts val="0"/>
              </a:spcBef>
              <a:spcAft>
                <a:spcPts val="0"/>
              </a:spcAft>
              <a:buFont typeface="Arial" charset="0"/>
              <a:buNone/>
              <a:defRPr/>
            </a:pPr>
            <a:r>
              <a:rPr lang="en-US" sz="2800" b="1" dirty="0" smtClean="0">
                <a:solidFill>
                  <a:schemeClr val="bg1"/>
                </a:solidFill>
              </a:rPr>
              <a:t>V : </a:t>
            </a:r>
            <a:r>
              <a:rPr lang="en-US" sz="2800" b="1" dirty="0" err="1" smtClean="0">
                <a:solidFill>
                  <a:schemeClr val="bg1"/>
                </a:solidFill>
              </a:rPr>
              <a:t>tanah</a:t>
            </a:r>
            <a:r>
              <a:rPr lang="en-US" sz="2800" b="1" dirty="0" smtClean="0">
                <a:solidFill>
                  <a:schemeClr val="bg1"/>
                </a:solidFill>
              </a:rPr>
              <a:t> </a:t>
            </a:r>
            <a:r>
              <a:rPr lang="en-US" sz="2800" b="1" dirty="0" err="1" smtClean="0">
                <a:solidFill>
                  <a:schemeClr val="bg1"/>
                </a:solidFill>
              </a:rPr>
              <a:t>vertik</a:t>
            </a:r>
            <a:endParaRPr lang="en-US" sz="2800" b="1" dirty="0" smtClean="0">
              <a:solidFill>
                <a:schemeClr val="bg1"/>
              </a:solidFill>
            </a:endParaRPr>
          </a:p>
          <a:p>
            <a:pPr marL="548640" indent="-548640" eaLnBrk="1" fontAlgn="auto" hangingPunct="1">
              <a:spcBef>
                <a:spcPts val="0"/>
              </a:spcBef>
              <a:spcAft>
                <a:spcPts val="0"/>
              </a:spcAft>
              <a:buFont typeface="Arial" charset="0"/>
              <a:buNone/>
              <a:defRPr/>
            </a:pPr>
            <a:r>
              <a:rPr lang="en-US" b="1" dirty="0" smtClean="0">
                <a:solidFill>
                  <a:schemeClr val="bg1"/>
                </a:solidFill>
              </a:rPr>
              <a:t>b : </a:t>
            </a:r>
            <a:r>
              <a:rPr lang="en-US" b="1" dirty="0" err="1" smtClean="0">
                <a:solidFill>
                  <a:schemeClr val="bg1"/>
                </a:solidFill>
              </a:rPr>
              <a:t>tanah</a:t>
            </a:r>
            <a:r>
              <a:rPr lang="en-US" b="1" dirty="0" smtClean="0">
                <a:solidFill>
                  <a:schemeClr val="bg1"/>
                </a:solidFill>
              </a:rPr>
              <a:t> alkalis, pH</a:t>
            </a:r>
          </a:p>
          <a:p>
            <a:pPr marL="548640" indent="-548640" eaLnBrk="1" fontAlgn="auto" hangingPunct="1">
              <a:spcBef>
                <a:spcPts val="0"/>
              </a:spcBef>
              <a:spcAft>
                <a:spcPts val="0"/>
              </a:spcAft>
              <a:buFont typeface="Arial" charset="0"/>
              <a:buNone/>
              <a:defRPr/>
            </a:pPr>
            <a:r>
              <a:rPr lang="en-US" b="1" dirty="0" smtClean="0">
                <a:solidFill>
                  <a:schemeClr val="bg1"/>
                </a:solidFill>
              </a:rPr>
              <a:t>s : </a:t>
            </a:r>
            <a:r>
              <a:rPr lang="en-US" b="1" dirty="0" err="1" smtClean="0">
                <a:solidFill>
                  <a:schemeClr val="bg1"/>
                </a:solidFill>
              </a:rPr>
              <a:t>tanah</a:t>
            </a:r>
            <a:r>
              <a:rPr lang="en-US" b="1" dirty="0" smtClean="0">
                <a:solidFill>
                  <a:schemeClr val="bg1"/>
                </a:solidFill>
              </a:rPr>
              <a:t> </a:t>
            </a:r>
            <a:r>
              <a:rPr lang="en-US" b="1" dirty="0" err="1" smtClean="0">
                <a:solidFill>
                  <a:schemeClr val="bg1"/>
                </a:solidFill>
              </a:rPr>
              <a:t>salin</a:t>
            </a:r>
            <a:endParaRPr lang="en-US" b="1" dirty="0" smtClean="0">
              <a:solidFill>
                <a:schemeClr val="bg1"/>
              </a:solidFill>
            </a:endParaRPr>
          </a:p>
          <a:p>
            <a:pPr marL="548640" indent="-548640" eaLnBrk="1" fontAlgn="auto" hangingPunct="1">
              <a:spcBef>
                <a:spcPts val="0"/>
              </a:spcBef>
              <a:spcAft>
                <a:spcPts val="0"/>
              </a:spcAft>
              <a:buFont typeface="Arial" charset="0"/>
              <a:buNone/>
              <a:defRPr/>
            </a:pPr>
            <a:r>
              <a:rPr lang="en-US" b="1" dirty="0" smtClean="0">
                <a:solidFill>
                  <a:schemeClr val="bg1"/>
                </a:solidFill>
              </a:rPr>
              <a:t>n : </a:t>
            </a:r>
            <a:r>
              <a:rPr lang="en-US" b="1" dirty="0" err="1" smtClean="0">
                <a:solidFill>
                  <a:schemeClr val="bg1"/>
                </a:solidFill>
              </a:rPr>
              <a:t>takaran</a:t>
            </a:r>
            <a:r>
              <a:rPr lang="en-US" b="1" dirty="0" smtClean="0">
                <a:solidFill>
                  <a:schemeClr val="bg1"/>
                </a:solidFill>
              </a:rPr>
              <a:t> </a:t>
            </a:r>
            <a:r>
              <a:rPr lang="en-US" b="1" dirty="0" err="1" smtClean="0">
                <a:solidFill>
                  <a:schemeClr val="bg1"/>
                </a:solidFill>
              </a:rPr>
              <a:t>natrium</a:t>
            </a:r>
            <a:r>
              <a:rPr lang="en-US" b="1" dirty="0" smtClean="0">
                <a:solidFill>
                  <a:schemeClr val="bg1"/>
                </a:solidFill>
              </a:rPr>
              <a:t> </a:t>
            </a:r>
            <a:r>
              <a:rPr lang="en-US" b="1" dirty="0" err="1" smtClean="0">
                <a:solidFill>
                  <a:schemeClr val="bg1"/>
                </a:solidFill>
              </a:rPr>
              <a:t>tertukar</a:t>
            </a:r>
            <a:r>
              <a:rPr lang="en-US" b="1" dirty="0" smtClean="0">
                <a:solidFill>
                  <a:schemeClr val="bg1"/>
                </a:solidFill>
              </a:rPr>
              <a:t> </a:t>
            </a:r>
            <a:r>
              <a:rPr lang="en-US" b="1" dirty="0" err="1" smtClean="0">
                <a:solidFill>
                  <a:schemeClr val="bg1"/>
                </a:solidFill>
              </a:rPr>
              <a:t>tinggi</a:t>
            </a:r>
            <a:r>
              <a:rPr lang="en-US" b="1" dirty="0" smtClean="0">
                <a:solidFill>
                  <a:schemeClr val="bg1"/>
                </a:solidFill>
              </a:rPr>
              <a:t>, Na</a:t>
            </a:r>
          </a:p>
          <a:p>
            <a:pPr marL="548640" indent="-548640" eaLnBrk="1" fontAlgn="auto" hangingPunct="1">
              <a:spcBef>
                <a:spcPts val="0"/>
              </a:spcBef>
              <a:spcAft>
                <a:spcPts val="0"/>
              </a:spcAft>
              <a:buFont typeface="Arial" charset="0"/>
              <a:buNone/>
              <a:defRPr/>
            </a:pPr>
            <a:r>
              <a:rPr lang="en-US" b="1" dirty="0" smtClean="0">
                <a:solidFill>
                  <a:schemeClr val="bg1"/>
                </a:solidFill>
              </a:rPr>
              <a:t>c : </a:t>
            </a:r>
            <a:r>
              <a:rPr lang="en-US" b="1" dirty="0" err="1" smtClean="0">
                <a:solidFill>
                  <a:schemeClr val="bg1"/>
                </a:solidFill>
              </a:rPr>
              <a:t>takaran</a:t>
            </a:r>
            <a:r>
              <a:rPr lang="en-US" b="1" dirty="0" smtClean="0">
                <a:solidFill>
                  <a:schemeClr val="bg1"/>
                </a:solidFill>
              </a:rPr>
              <a:t> </a:t>
            </a:r>
            <a:r>
              <a:rPr lang="en-US" b="1" dirty="0" err="1" smtClean="0">
                <a:solidFill>
                  <a:schemeClr val="bg1"/>
                </a:solidFill>
              </a:rPr>
              <a:t>asam</a:t>
            </a:r>
            <a:r>
              <a:rPr lang="en-US" b="1" dirty="0" smtClean="0">
                <a:solidFill>
                  <a:schemeClr val="bg1"/>
                </a:solidFill>
              </a:rPr>
              <a:t> </a:t>
            </a:r>
            <a:r>
              <a:rPr lang="en-US" b="1" dirty="0" err="1" smtClean="0">
                <a:solidFill>
                  <a:schemeClr val="bg1"/>
                </a:solidFill>
              </a:rPr>
              <a:t>sulfat</a:t>
            </a:r>
            <a:r>
              <a:rPr lang="en-US" b="1" dirty="0" smtClean="0">
                <a:solidFill>
                  <a:schemeClr val="bg1"/>
                </a:solidFill>
              </a:rPr>
              <a:t> </a:t>
            </a:r>
            <a:r>
              <a:rPr lang="en-US" b="1" dirty="0" err="1" smtClean="0">
                <a:solidFill>
                  <a:schemeClr val="bg1"/>
                </a:solidFill>
              </a:rPr>
              <a:t>tinggi</a:t>
            </a:r>
            <a:r>
              <a:rPr lang="en-US" b="1" dirty="0" smtClean="0">
                <a:solidFill>
                  <a:schemeClr val="bg1"/>
                </a:solidFill>
              </a:rPr>
              <a:t>, S</a:t>
            </a:r>
          </a:p>
          <a:p>
            <a:pPr marL="548640" indent="-548640" eaLnBrk="1" fontAlgn="auto" hangingPunct="1">
              <a:spcBef>
                <a:spcPts val="0"/>
              </a:spcBef>
              <a:spcAft>
                <a:spcPts val="0"/>
              </a:spcAft>
              <a:buFont typeface="Arial" charset="0"/>
              <a:buNone/>
              <a:defRPr/>
            </a:pPr>
            <a:r>
              <a:rPr lang="en-US" b="1" dirty="0" smtClean="0">
                <a:solidFill>
                  <a:schemeClr val="bg1"/>
                </a:solidFill>
              </a:rPr>
              <a:t>(‘) : </a:t>
            </a:r>
            <a:r>
              <a:rPr lang="en-US" b="1" dirty="0" err="1" smtClean="0">
                <a:solidFill>
                  <a:schemeClr val="bg1"/>
                </a:solidFill>
              </a:rPr>
              <a:t>kandungan</a:t>
            </a:r>
            <a:r>
              <a:rPr lang="en-US" b="1" dirty="0" smtClean="0">
                <a:solidFill>
                  <a:schemeClr val="bg1"/>
                </a:solidFill>
              </a:rPr>
              <a:t> </a:t>
            </a:r>
            <a:r>
              <a:rPr lang="en-US" b="1" dirty="0" err="1" smtClean="0">
                <a:solidFill>
                  <a:schemeClr val="bg1"/>
                </a:solidFill>
              </a:rPr>
              <a:t>batuan</a:t>
            </a:r>
            <a:r>
              <a:rPr lang="en-US" b="1" dirty="0" smtClean="0">
                <a:solidFill>
                  <a:schemeClr val="bg1"/>
                </a:solidFill>
              </a:rPr>
              <a:t> </a:t>
            </a:r>
            <a:r>
              <a:rPr lang="en-US" b="1" dirty="0" err="1" smtClean="0">
                <a:solidFill>
                  <a:schemeClr val="bg1"/>
                </a:solidFill>
              </a:rPr>
              <a:t>dipermukaan</a:t>
            </a:r>
            <a:r>
              <a:rPr lang="en-US" b="1" dirty="0" smtClean="0">
                <a:solidFill>
                  <a:schemeClr val="bg1"/>
                </a:solidFill>
              </a:rPr>
              <a:t> </a:t>
            </a:r>
            <a:r>
              <a:rPr lang="en-US" b="1" dirty="0" err="1" smtClean="0">
                <a:solidFill>
                  <a:schemeClr val="bg1"/>
                </a:solidFill>
              </a:rPr>
              <a:t>dengan</a:t>
            </a:r>
            <a:r>
              <a:rPr lang="en-US" b="1" dirty="0" smtClean="0">
                <a:solidFill>
                  <a:schemeClr val="bg1"/>
                </a:solidFill>
              </a:rPr>
              <a:t> </a:t>
            </a:r>
            <a:r>
              <a:rPr lang="en-US" b="1" dirty="0" err="1" smtClean="0">
                <a:solidFill>
                  <a:schemeClr val="bg1"/>
                </a:solidFill>
              </a:rPr>
              <a:t>ukuran</a:t>
            </a:r>
            <a:r>
              <a:rPr lang="en-US" b="1" dirty="0" smtClean="0">
                <a:solidFill>
                  <a:schemeClr val="bg1"/>
                </a:solidFill>
              </a:rPr>
              <a:t> </a:t>
            </a:r>
            <a:r>
              <a:rPr lang="en-US" b="1" dirty="0" err="1" smtClean="0">
                <a:solidFill>
                  <a:schemeClr val="bg1"/>
                </a:solidFill>
              </a:rPr>
              <a:t>lebih</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2 mm </a:t>
            </a:r>
            <a:r>
              <a:rPr lang="en-US" b="1" dirty="0" err="1" smtClean="0">
                <a:solidFill>
                  <a:schemeClr val="bg1"/>
                </a:solidFill>
              </a:rPr>
              <a:t>sebanyak</a:t>
            </a:r>
            <a:r>
              <a:rPr lang="en-US" b="1" dirty="0" smtClean="0">
                <a:solidFill>
                  <a:schemeClr val="bg1"/>
                </a:solidFill>
              </a:rPr>
              <a:t> 15 – 35%</a:t>
            </a:r>
          </a:p>
          <a:p>
            <a:pPr marL="548640" indent="-548640" eaLnBrk="1" fontAlgn="auto" hangingPunct="1">
              <a:spcBef>
                <a:spcPts val="0"/>
              </a:spcBef>
              <a:spcAft>
                <a:spcPts val="0"/>
              </a:spcAft>
              <a:buFont typeface="Arial" charset="0"/>
              <a:buNone/>
              <a:defRPr/>
            </a:pPr>
            <a:r>
              <a:rPr lang="en-US" b="1" dirty="0" smtClean="0">
                <a:solidFill>
                  <a:schemeClr val="bg1"/>
                </a:solidFill>
              </a:rPr>
              <a:t>(“) : </a:t>
            </a:r>
            <a:r>
              <a:rPr lang="en-US" b="1" dirty="0" err="1" smtClean="0">
                <a:solidFill>
                  <a:schemeClr val="bg1"/>
                </a:solidFill>
              </a:rPr>
              <a:t>kandungan</a:t>
            </a:r>
            <a:r>
              <a:rPr lang="en-US" b="1" dirty="0" smtClean="0">
                <a:solidFill>
                  <a:schemeClr val="bg1"/>
                </a:solidFill>
              </a:rPr>
              <a:t> </a:t>
            </a:r>
            <a:r>
              <a:rPr lang="en-US" b="1" dirty="0" err="1" smtClean="0">
                <a:solidFill>
                  <a:schemeClr val="bg1"/>
                </a:solidFill>
              </a:rPr>
              <a:t>batuan</a:t>
            </a:r>
            <a:r>
              <a:rPr lang="en-US" b="1" dirty="0" smtClean="0">
                <a:solidFill>
                  <a:schemeClr val="bg1"/>
                </a:solidFill>
              </a:rPr>
              <a:t> </a:t>
            </a:r>
            <a:r>
              <a:rPr lang="en-US" b="1" dirty="0" err="1" smtClean="0">
                <a:solidFill>
                  <a:schemeClr val="bg1"/>
                </a:solidFill>
              </a:rPr>
              <a:t>dipermukaan</a:t>
            </a:r>
            <a:r>
              <a:rPr lang="en-US" b="1" dirty="0" smtClean="0">
                <a:solidFill>
                  <a:schemeClr val="bg1"/>
                </a:solidFill>
              </a:rPr>
              <a:t> </a:t>
            </a:r>
            <a:r>
              <a:rPr lang="en-US" b="1" dirty="0" err="1" smtClean="0">
                <a:solidFill>
                  <a:schemeClr val="bg1"/>
                </a:solidFill>
              </a:rPr>
              <a:t>dengan</a:t>
            </a:r>
            <a:r>
              <a:rPr lang="en-US" b="1" dirty="0" smtClean="0">
                <a:solidFill>
                  <a:schemeClr val="bg1"/>
                </a:solidFill>
              </a:rPr>
              <a:t> </a:t>
            </a:r>
            <a:r>
              <a:rPr lang="en-US" b="1" dirty="0" err="1" smtClean="0">
                <a:solidFill>
                  <a:schemeClr val="bg1"/>
                </a:solidFill>
              </a:rPr>
              <a:t>ukuran</a:t>
            </a:r>
            <a:r>
              <a:rPr lang="en-US" b="1" dirty="0" smtClean="0">
                <a:solidFill>
                  <a:schemeClr val="bg1"/>
                </a:solidFill>
              </a:rPr>
              <a:t> </a:t>
            </a:r>
            <a:r>
              <a:rPr lang="en-US" b="1" dirty="0" err="1" smtClean="0">
                <a:solidFill>
                  <a:schemeClr val="bg1"/>
                </a:solidFill>
              </a:rPr>
              <a:t>lebih</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2 mm </a:t>
            </a:r>
            <a:r>
              <a:rPr lang="en-US" b="1" dirty="0" err="1" smtClean="0">
                <a:solidFill>
                  <a:schemeClr val="bg1"/>
                </a:solidFill>
              </a:rPr>
              <a:t>sebanyak</a:t>
            </a:r>
            <a:r>
              <a:rPr lang="en-US" b="1" dirty="0" smtClean="0">
                <a:solidFill>
                  <a:schemeClr val="bg1"/>
                </a:solidFill>
              </a:rPr>
              <a:t> </a:t>
            </a:r>
            <a:r>
              <a:rPr lang="en-US" b="1" dirty="0" err="1" smtClean="0">
                <a:solidFill>
                  <a:schemeClr val="bg1"/>
                </a:solidFill>
              </a:rPr>
              <a:t>lebih</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35%</a:t>
            </a:r>
          </a:p>
          <a:p>
            <a:pPr marL="548640" indent="-548640" eaLnBrk="1" fontAlgn="auto" hangingPunct="1">
              <a:spcBef>
                <a:spcPts val="0"/>
              </a:spcBef>
              <a:spcAft>
                <a:spcPts val="0"/>
              </a:spcAft>
              <a:buFont typeface="Arial" charset="0"/>
              <a:buNone/>
              <a:defRPr/>
            </a:pPr>
            <a:r>
              <a:rPr lang="en-US" b="1" dirty="0" smtClean="0">
                <a:solidFill>
                  <a:schemeClr val="bg1"/>
                </a:solidFill>
              </a:rPr>
              <a:t>( ) : </a:t>
            </a:r>
            <a:r>
              <a:rPr lang="en-US" b="1" dirty="0" err="1" smtClean="0">
                <a:solidFill>
                  <a:schemeClr val="bg1"/>
                </a:solidFill>
              </a:rPr>
              <a:t>besarnya</a:t>
            </a:r>
            <a:r>
              <a:rPr lang="en-US" b="1" dirty="0" smtClean="0">
                <a:solidFill>
                  <a:schemeClr val="bg1"/>
                </a:solidFill>
              </a:rPr>
              <a:t> </a:t>
            </a:r>
            <a:r>
              <a:rPr lang="en-US" b="1" dirty="0" err="1" smtClean="0">
                <a:solidFill>
                  <a:schemeClr val="bg1"/>
                </a:solidFill>
              </a:rPr>
              <a:t>kemiringan</a:t>
            </a:r>
            <a:r>
              <a:rPr lang="en-US" b="1" dirty="0" smtClean="0">
                <a:solidFill>
                  <a:schemeClr val="bg1"/>
                </a:solidFill>
              </a:rPr>
              <a:t> </a:t>
            </a:r>
            <a:r>
              <a:rPr lang="en-US" b="1" dirty="0" err="1" smtClean="0">
                <a:solidFill>
                  <a:schemeClr val="bg1"/>
                </a:solidFill>
              </a:rPr>
              <a:t>lahan</a:t>
            </a:r>
            <a:r>
              <a:rPr lang="en-US" b="1" dirty="0" smtClean="0">
                <a:solidFill>
                  <a:schemeClr val="bg1"/>
                </a:solidFill>
              </a:rPr>
              <a:t> (%)</a:t>
            </a:r>
          </a:p>
          <a:p>
            <a:pPr eaLnBrk="1" fontAlgn="auto" hangingPunct="1">
              <a:spcAft>
                <a:spcPts val="0"/>
              </a:spcAft>
              <a:buFont typeface="Arial" charset="0"/>
              <a:buNone/>
              <a:defRPr/>
            </a:pPr>
            <a:endParaRPr lang="en-US" sz="2800" b="1" dirty="0" smtClean="0">
              <a:solidFill>
                <a:schemeClr val="bg1"/>
              </a:solidFill>
            </a:endParaRPr>
          </a:p>
          <a:p>
            <a:pPr eaLnBrk="1" fontAlgn="auto" hangingPunct="1">
              <a:spcAft>
                <a:spcPts val="0"/>
              </a:spcAft>
              <a:buFont typeface="Arial" charset="0"/>
              <a:buNone/>
              <a:defRPr/>
            </a:pPr>
            <a:endParaRPr lang="en-US" sz="2800" b="1" dirty="0" smtClean="0">
              <a:solidFill>
                <a:schemeClr val="bg1"/>
              </a:solidFill>
            </a:endParaRPr>
          </a:p>
          <a:p>
            <a:pPr eaLnBrk="1" fontAlgn="auto" hangingPunct="1">
              <a:spcAft>
                <a:spcPts val="0"/>
              </a:spcAft>
              <a:buFont typeface="Arial" charset="0"/>
              <a:buNone/>
              <a:defRPr/>
            </a:pPr>
            <a:endParaRPr lang="en-US" dirty="0" smtClean="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838200"/>
          </a:xfrm>
          <a:solidFill>
            <a:srgbClr val="FFFF00"/>
          </a:solidFill>
          <a:ln>
            <a:solidFill>
              <a:srgbClr val="FF0000"/>
            </a:solidFill>
          </a:ln>
        </p:spPr>
        <p:txBody>
          <a:bodyPr rtlCol="0">
            <a:normAutofit/>
          </a:bodyPr>
          <a:lstStyle/>
          <a:p>
            <a:pPr eaLnBrk="1" fontAlgn="auto" hangingPunct="1">
              <a:spcAft>
                <a:spcPts val="0"/>
              </a:spcAft>
              <a:defRPr/>
            </a:pPr>
            <a:r>
              <a:rPr lang="en-US" b="1" dirty="0" err="1" smtClean="0">
                <a:solidFill>
                  <a:schemeClr val="tx1">
                    <a:lumMod val="95000"/>
                  </a:schemeClr>
                </a:solidFill>
              </a:rPr>
              <a:t>Sistem</a:t>
            </a:r>
            <a:r>
              <a:rPr lang="en-US" b="1" dirty="0" smtClean="0">
                <a:solidFill>
                  <a:schemeClr val="tx1">
                    <a:lumMod val="95000"/>
                  </a:schemeClr>
                </a:solidFill>
              </a:rPr>
              <a:t> </a:t>
            </a:r>
            <a:r>
              <a:rPr lang="en-US" b="1" dirty="0" err="1" smtClean="0">
                <a:solidFill>
                  <a:schemeClr val="tx1">
                    <a:lumMod val="95000"/>
                  </a:schemeClr>
                </a:solidFill>
              </a:rPr>
              <a:t>klasifikasi</a:t>
            </a:r>
            <a:r>
              <a:rPr lang="en-US" b="1" dirty="0" smtClean="0">
                <a:solidFill>
                  <a:schemeClr val="tx1">
                    <a:lumMod val="95000"/>
                  </a:schemeClr>
                </a:solidFill>
              </a:rPr>
              <a:t> (unit)</a:t>
            </a:r>
          </a:p>
        </p:txBody>
      </p:sp>
      <p:sp>
        <p:nvSpPr>
          <p:cNvPr id="28675" name="Rectangle 3"/>
          <p:cNvSpPr>
            <a:spLocks noGrp="1" noChangeArrowheads="1"/>
          </p:cNvSpPr>
          <p:nvPr>
            <p:ph idx="1"/>
          </p:nvPr>
        </p:nvSpPr>
        <p:spPr>
          <a:xfrm>
            <a:off x="0" y="838200"/>
            <a:ext cx="9144000" cy="6019800"/>
          </a:xfrm>
          <a:solidFill>
            <a:schemeClr val="tx1"/>
          </a:solidFill>
        </p:spPr>
        <p:txBody>
          <a:bodyPr/>
          <a:lstStyle/>
          <a:p>
            <a:pPr eaLnBrk="1" hangingPunct="1">
              <a:lnSpc>
                <a:spcPct val="90000"/>
              </a:lnSpc>
              <a:buFont typeface="Arial" charset="0"/>
              <a:buNone/>
            </a:pPr>
            <a:endParaRPr lang="en-US" b="1" i="1" smtClean="0">
              <a:solidFill>
                <a:schemeClr val="bg1"/>
              </a:solidFill>
            </a:endParaRPr>
          </a:p>
          <a:p>
            <a:pPr algn="ctr" eaLnBrk="1" hangingPunct="1">
              <a:lnSpc>
                <a:spcPct val="90000"/>
              </a:lnSpc>
              <a:buFont typeface="Arial" charset="0"/>
              <a:buNone/>
            </a:pPr>
            <a:r>
              <a:rPr lang="en-US" b="1" smtClean="0">
                <a:solidFill>
                  <a:schemeClr val="bg1"/>
                </a:solidFill>
              </a:rPr>
              <a:t>Unit (pengelompokan berdasarkan faktor pembatas kesuburan tanah):</a:t>
            </a:r>
          </a:p>
          <a:p>
            <a:pPr eaLnBrk="1" hangingPunct="1">
              <a:lnSpc>
                <a:spcPct val="90000"/>
              </a:lnSpc>
              <a:buFont typeface="Arial" charset="0"/>
              <a:buNone/>
            </a:pPr>
            <a:endParaRPr lang="en-US" sz="1100" b="1" smtClean="0">
              <a:solidFill>
                <a:schemeClr val="bg1"/>
              </a:solidFill>
            </a:endParaRPr>
          </a:p>
          <a:p>
            <a:pPr marL="971550" lvl="1" indent="-514350" eaLnBrk="1" hangingPunct="1">
              <a:lnSpc>
                <a:spcPct val="90000"/>
              </a:lnSpc>
              <a:buFont typeface="Calibri" pitchFamily="34" charset="0"/>
              <a:buAutoNum type="arabicPeriod"/>
            </a:pPr>
            <a:r>
              <a:rPr lang="en-US" b="1" smtClean="0">
                <a:solidFill>
                  <a:schemeClr val="bg1"/>
                </a:solidFill>
              </a:rPr>
              <a:t>G : tanah sering jenuh air dengan ciri warna tanah glei;  atau</a:t>
            </a:r>
          </a:p>
          <a:p>
            <a:pPr marL="971550" lvl="1" indent="-514350" eaLnBrk="1" hangingPunct="1">
              <a:lnSpc>
                <a:spcPct val="90000"/>
              </a:lnSpc>
              <a:buFont typeface="Calibri" pitchFamily="34" charset="0"/>
              <a:buAutoNum type="arabicPeriod"/>
            </a:pPr>
            <a:r>
              <a:rPr lang="en-US" b="1" smtClean="0">
                <a:solidFill>
                  <a:schemeClr val="bg1"/>
                </a:solidFill>
              </a:rPr>
              <a:t>Warna tanah dengan kroma kurang atau sama dengan dua; atau</a:t>
            </a:r>
          </a:p>
          <a:p>
            <a:pPr marL="971550" lvl="1" indent="-514350" eaLnBrk="1" hangingPunct="1">
              <a:lnSpc>
                <a:spcPct val="90000"/>
              </a:lnSpc>
              <a:buFont typeface="Calibri" pitchFamily="34" charset="0"/>
              <a:buAutoNum type="arabicPeriod"/>
            </a:pPr>
            <a:r>
              <a:rPr lang="en-US" b="1" smtClean="0">
                <a:solidFill>
                  <a:schemeClr val="bg1"/>
                </a:solidFill>
              </a:rPr>
              <a:t>Terdapat becak-becak tanah dengan kroma kurang atau sama dengan dua; atau</a:t>
            </a:r>
          </a:p>
          <a:p>
            <a:pPr marL="971550" lvl="1" indent="-514350" eaLnBrk="1" hangingPunct="1">
              <a:lnSpc>
                <a:spcPct val="90000"/>
              </a:lnSpc>
              <a:buFont typeface="Calibri" pitchFamily="34" charset="0"/>
              <a:buAutoNum type="arabicPeriod"/>
            </a:pPr>
            <a:r>
              <a:rPr lang="en-US" b="1" smtClean="0">
                <a:solidFill>
                  <a:schemeClr val="bg1"/>
                </a:solidFill>
              </a:rPr>
              <a:t>Tanah Jenuh air selama 60 hari berturut-turut dalam peride satu tahun.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wipe(up)">
                                      <p:cBhvr>
                                        <p:cTn id="7" dur="75"/>
                                        <p:tgtEl>
                                          <p:spTgt spid="286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28675">
                                            <p:txEl>
                                              <p:pRg st="1" end="1"/>
                                            </p:txEl>
                                          </p:spTgt>
                                        </p:tgtEl>
                                        <p:attrNameLst>
                                          <p:attrName>style.visibility</p:attrName>
                                        </p:attrNameLst>
                                      </p:cBhvr>
                                      <p:to>
                                        <p:strVal val="visible"/>
                                      </p:to>
                                    </p:set>
                                    <p:anim calcmode="lin" valueType="num">
                                      <p:cBhvr additive="base">
                                        <p:cTn id="12" dur="3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28675">
                                            <p:txEl>
                                              <p:pRg st="1" end="1"/>
                                            </p:txEl>
                                          </p:spTgt>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iterate type="wd">
                                    <p:tmPct val="100000"/>
                                  </p:iterate>
                                  <p:childTnLst>
                                    <p:set>
                                      <p:cBhvr>
                                        <p:cTn id="15" dur="1" fill="hold">
                                          <p:stCondLst>
                                            <p:cond delay="0"/>
                                          </p:stCondLst>
                                        </p:cTn>
                                        <p:tgtEl>
                                          <p:spTgt spid="28675">
                                            <p:txEl>
                                              <p:pRg st="3" end="3"/>
                                            </p:txEl>
                                          </p:spTgt>
                                        </p:tgtEl>
                                        <p:attrNameLst>
                                          <p:attrName>style.visibility</p:attrName>
                                        </p:attrNameLst>
                                      </p:cBhvr>
                                      <p:to>
                                        <p:strVal val="visible"/>
                                      </p:to>
                                    </p:set>
                                    <p:anim calcmode="lin" valueType="num">
                                      <p:cBhvr additive="base">
                                        <p:cTn id="16" dur="3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17" dur="300" fill="hold"/>
                                        <p:tgtEl>
                                          <p:spTgt spid="28675">
                                            <p:txEl>
                                              <p:pRg st="3" end="3"/>
                                            </p:txEl>
                                          </p:spTgt>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iterate type="wd">
                                    <p:tmPct val="100000"/>
                                  </p:iterate>
                                  <p:childTnLst>
                                    <p:set>
                                      <p:cBhvr>
                                        <p:cTn id="19" dur="1" fill="hold">
                                          <p:stCondLst>
                                            <p:cond delay="0"/>
                                          </p:stCondLst>
                                        </p:cTn>
                                        <p:tgtEl>
                                          <p:spTgt spid="28675">
                                            <p:txEl>
                                              <p:pRg st="4" end="4"/>
                                            </p:txEl>
                                          </p:spTgt>
                                        </p:tgtEl>
                                        <p:attrNameLst>
                                          <p:attrName>style.visibility</p:attrName>
                                        </p:attrNameLst>
                                      </p:cBhvr>
                                      <p:to>
                                        <p:strVal val="visible"/>
                                      </p:to>
                                    </p:set>
                                    <p:anim calcmode="lin" valueType="num">
                                      <p:cBhvr additive="base">
                                        <p:cTn id="20" dur="3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1" dur="300" fill="hold"/>
                                        <p:tgtEl>
                                          <p:spTgt spid="28675">
                                            <p:txEl>
                                              <p:pRg st="4" end="4"/>
                                            </p:txEl>
                                          </p:spTgt>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iterate type="wd">
                                    <p:tmPct val="100000"/>
                                  </p:iterate>
                                  <p:childTnLst>
                                    <p:set>
                                      <p:cBhvr>
                                        <p:cTn id="23" dur="1" fill="hold">
                                          <p:stCondLst>
                                            <p:cond delay="0"/>
                                          </p:stCondLst>
                                        </p:cTn>
                                        <p:tgtEl>
                                          <p:spTgt spid="28675">
                                            <p:txEl>
                                              <p:pRg st="5" end="5"/>
                                            </p:txEl>
                                          </p:spTgt>
                                        </p:tgtEl>
                                        <p:attrNameLst>
                                          <p:attrName>style.visibility</p:attrName>
                                        </p:attrNameLst>
                                      </p:cBhvr>
                                      <p:to>
                                        <p:strVal val="visible"/>
                                      </p:to>
                                    </p:set>
                                    <p:anim calcmode="lin" valueType="num">
                                      <p:cBhvr additive="base">
                                        <p:cTn id="24" dur="3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28675">
                                            <p:txEl>
                                              <p:pRg st="5" end="5"/>
                                            </p:txEl>
                                          </p:spTgt>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iterate type="wd">
                                    <p:tmPct val="100000"/>
                                  </p:iterate>
                                  <p:childTnLst>
                                    <p:set>
                                      <p:cBhvr>
                                        <p:cTn id="27" dur="1" fill="hold">
                                          <p:stCondLst>
                                            <p:cond delay="0"/>
                                          </p:stCondLst>
                                        </p:cTn>
                                        <p:tgtEl>
                                          <p:spTgt spid="28675">
                                            <p:txEl>
                                              <p:pRg st="6" end="6"/>
                                            </p:txEl>
                                          </p:spTgt>
                                        </p:tgtEl>
                                        <p:attrNameLst>
                                          <p:attrName>style.visibility</p:attrName>
                                        </p:attrNameLst>
                                      </p:cBhvr>
                                      <p:to>
                                        <p:strVal val="visible"/>
                                      </p:to>
                                    </p:set>
                                    <p:anim calcmode="lin" valueType="num">
                                      <p:cBhvr additive="base">
                                        <p:cTn id="28" dur="3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29" dur="300" fill="hold"/>
                                        <p:tgtEl>
                                          <p:spTgt spid="28675">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P spid="2867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0" y="914400"/>
            <a:ext cx="9144000" cy="5943600"/>
          </a:xfrm>
          <a:solidFill>
            <a:schemeClr val="tx1"/>
          </a:solidFill>
        </p:spPr>
        <p:txBody>
          <a:bodyPr rtlCol="0">
            <a:normAutofit lnSpcReduction="10000"/>
          </a:bodyPr>
          <a:lstStyle/>
          <a:p>
            <a:pPr eaLnBrk="1" fontAlgn="auto" hangingPunct="1">
              <a:spcAft>
                <a:spcPts val="0"/>
              </a:spcAft>
              <a:buFont typeface="Arial" charset="0"/>
              <a:buNone/>
              <a:defRPr/>
            </a:pPr>
            <a:r>
              <a:rPr lang="en-US" sz="2800" b="1" dirty="0" smtClean="0">
                <a:solidFill>
                  <a:schemeClr val="bg1"/>
                </a:solidFill>
              </a:rPr>
              <a:t>d : Daerah </a:t>
            </a:r>
            <a:r>
              <a:rPr lang="en-US" sz="2800" b="1" dirty="0" err="1" smtClean="0">
                <a:solidFill>
                  <a:schemeClr val="bg1"/>
                </a:solidFill>
              </a:rPr>
              <a:t>kering</a:t>
            </a:r>
            <a:r>
              <a:rPr lang="en-US" sz="2800" b="1" dirty="0" smtClean="0">
                <a:solidFill>
                  <a:schemeClr val="bg1"/>
                </a:solidFill>
              </a:rPr>
              <a:t>/</a:t>
            </a:r>
            <a:r>
              <a:rPr lang="en-US" sz="2800" b="1" dirty="0" err="1" smtClean="0">
                <a:solidFill>
                  <a:schemeClr val="bg1"/>
                </a:solidFill>
              </a:rPr>
              <a:t>kekurangan</a:t>
            </a:r>
            <a:r>
              <a:rPr lang="en-US" sz="2800" b="1" dirty="0" smtClean="0">
                <a:solidFill>
                  <a:schemeClr val="bg1"/>
                </a:solidFill>
              </a:rPr>
              <a:t> air</a:t>
            </a:r>
          </a:p>
          <a:p>
            <a:pPr marL="971550" lvl="1" indent="-514350" eaLnBrk="1" fontAlgn="auto" hangingPunct="1">
              <a:spcAft>
                <a:spcPts val="0"/>
              </a:spcAft>
              <a:buFont typeface="+mj-lt"/>
              <a:buAutoNum type="arabicPeriod"/>
              <a:defRPr/>
            </a:pPr>
            <a:r>
              <a:rPr lang="en-US" b="1" dirty="0" err="1" smtClean="0">
                <a:solidFill>
                  <a:schemeClr val="bg1"/>
                </a:solidFill>
              </a:rPr>
              <a:t>Kelengasan</a:t>
            </a:r>
            <a:r>
              <a:rPr lang="en-US" b="1" dirty="0" smtClean="0">
                <a:solidFill>
                  <a:schemeClr val="bg1"/>
                </a:solidFill>
              </a:rPr>
              <a:t> </a:t>
            </a:r>
            <a:r>
              <a:rPr lang="en-US" b="1" dirty="0" err="1" smtClean="0">
                <a:solidFill>
                  <a:schemeClr val="bg1"/>
                </a:solidFill>
              </a:rPr>
              <a:t>tanah</a:t>
            </a:r>
            <a:r>
              <a:rPr lang="en-US" b="1" dirty="0" smtClean="0">
                <a:solidFill>
                  <a:schemeClr val="bg1"/>
                </a:solidFill>
              </a:rPr>
              <a:t> </a:t>
            </a:r>
            <a:r>
              <a:rPr lang="en-US" b="1" dirty="0" err="1" smtClean="0">
                <a:solidFill>
                  <a:schemeClr val="bg1"/>
                </a:solidFill>
              </a:rPr>
              <a:t>termasuk</a:t>
            </a:r>
            <a:r>
              <a:rPr lang="en-US" b="1" dirty="0" smtClean="0">
                <a:solidFill>
                  <a:schemeClr val="bg1"/>
                </a:solidFill>
              </a:rPr>
              <a:t> </a:t>
            </a:r>
            <a:r>
              <a:rPr lang="en-US" b="1" dirty="0" err="1" smtClean="0">
                <a:solidFill>
                  <a:schemeClr val="bg1"/>
                </a:solidFill>
              </a:rPr>
              <a:t>ustik</a:t>
            </a:r>
            <a:r>
              <a:rPr lang="en-US" b="1" dirty="0" smtClean="0">
                <a:solidFill>
                  <a:schemeClr val="bg1"/>
                </a:solidFill>
              </a:rPr>
              <a:t> </a:t>
            </a:r>
            <a:r>
              <a:rPr lang="en-US" b="1" dirty="0" err="1" smtClean="0">
                <a:solidFill>
                  <a:schemeClr val="bg1"/>
                </a:solidFill>
              </a:rPr>
              <a:t>atau</a:t>
            </a:r>
            <a:r>
              <a:rPr lang="en-US" b="1" dirty="0" smtClean="0">
                <a:solidFill>
                  <a:schemeClr val="bg1"/>
                </a:solidFill>
              </a:rPr>
              <a:t> </a:t>
            </a:r>
            <a:r>
              <a:rPr lang="en-US" b="1" dirty="0" err="1" smtClean="0">
                <a:solidFill>
                  <a:schemeClr val="bg1"/>
                </a:solidFill>
              </a:rPr>
              <a:t>xerik</a:t>
            </a:r>
            <a:r>
              <a:rPr lang="en-US" b="1" dirty="0" smtClean="0">
                <a:solidFill>
                  <a:schemeClr val="bg1"/>
                </a:solidFill>
              </a:rPr>
              <a:t> </a:t>
            </a:r>
            <a:r>
              <a:rPr lang="en-US" b="1" dirty="0" err="1" smtClean="0">
                <a:solidFill>
                  <a:schemeClr val="bg1"/>
                </a:solidFill>
              </a:rPr>
              <a:t>dalam</a:t>
            </a:r>
            <a:r>
              <a:rPr lang="en-US" b="1" dirty="0" smtClean="0">
                <a:solidFill>
                  <a:schemeClr val="bg1"/>
                </a:solidFill>
              </a:rPr>
              <a:t> </a:t>
            </a:r>
            <a:r>
              <a:rPr lang="en-US" b="1" dirty="0" err="1" smtClean="0">
                <a:solidFill>
                  <a:schemeClr val="bg1"/>
                </a:solidFill>
              </a:rPr>
              <a:t>sistem</a:t>
            </a:r>
            <a:r>
              <a:rPr lang="en-US" b="1" dirty="0" smtClean="0">
                <a:solidFill>
                  <a:schemeClr val="bg1"/>
                </a:solidFill>
              </a:rPr>
              <a:t> </a:t>
            </a:r>
            <a:r>
              <a:rPr lang="en-US" b="1" dirty="0" err="1" smtClean="0">
                <a:solidFill>
                  <a:schemeClr val="bg1"/>
                </a:solidFill>
              </a:rPr>
              <a:t>klasifikasi</a:t>
            </a:r>
            <a:r>
              <a:rPr lang="en-US" b="1" dirty="0" smtClean="0">
                <a:solidFill>
                  <a:schemeClr val="bg1"/>
                </a:solidFill>
              </a:rPr>
              <a:t> </a:t>
            </a:r>
            <a:r>
              <a:rPr lang="en-US" b="1" dirty="0" err="1" smtClean="0">
                <a:solidFill>
                  <a:schemeClr val="bg1"/>
                </a:solidFill>
              </a:rPr>
              <a:t>taksonomi</a:t>
            </a:r>
            <a:r>
              <a:rPr lang="en-US" b="1" dirty="0" smtClean="0">
                <a:solidFill>
                  <a:schemeClr val="bg1"/>
                </a:solidFill>
              </a:rPr>
              <a:t> </a:t>
            </a:r>
            <a:r>
              <a:rPr lang="en-US" b="1" dirty="0" err="1" smtClean="0">
                <a:solidFill>
                  <a:schemeClr val="bg1"/>
                </a:solidFill>
              </a:rPr>
              <a:t>tanah</a:t>
            </a:r>
            <a:r>
              <a:rPr lang="en-US" b="1" dirty="0" smtClean="0">
                <a:solidFill>
                  <a:schemeClr val="bg1"/>
                </a:solidFill>
              </a:rPr>
              <a:t> </a:t>
            </a:r>
            <a:r>
              <a:rPr lang="en-US" b="1" dirty="0" err="1" smtClean="0">
                <a:solidFill>
                  <a:schemeClr val="bg1"/>
                </a:solidFill>
              </a:rPr>
              <a:t>atau</a:t>
            </a:r>
            <a:endParaRPr lang="en-US" b="1" dirty="0" smtClean="0">
              <a:solidFill>
                <a:schemeClr val="bg1"/>
              </a:solidFill>
            </a:endParaRPr>
          </a:p>
          <a:p>
            <a:pPr marL="971550" lvl="1" indent="-514350" eaLnBrk="1" fontAlgn="auto" hangingPunct="1">
              <a:spcAft>
                <a:spcPts val="0"/>
              </a:spcAft>
              <a:buFont typeface="+mj-lt"/>
              <a:buAutoNum type="arabicPeriod"/>
              <a:defRPr/>
            </a:pPr>
            <a:r>
              <a:rPr lang="en-US" b="1" dirty="0" smtClean="0">
                <a:solidFill>
                  <a:schemeClr val="bg1"/>
                </a:solidFill>
              </a:rPr>
              <a:t>Tanah </a:t>
            </a:r>
            <a:r>
              <a:rPr lang="en-US" b="1" dirty="0" err="1" smtClean="0">
                <a:solidFill>
                  <a:schemeClr val="bg1"/>
                </a:solidFill>
              </a:rPr>
              <a:t>kering</a:t>
            </a:r>
            <a:r>
              <a:rPr lang="en-US" b="1" dirty="0" smtClean="0">
                <a:solidFill>
                  <a:schemeClr val="bg1"/>
                </a:solidFill>
              </a:rPr>
              <a:t> </a:t>
            </a:r>
            <a:r>
              <a:rPr lang="en-US" b="1" dirty="0" err="1" smtClean="0">
                <a:solidFill>
                  <a:schemeClr val="bg1"/>
                </a:solidFill>
              </a:rPr>
              <a:t>selama</a:t>
            </a:r>
            <a:r>
              <a:rPr lang="en-US" b="1" dirty="0" smtClean="0">
                <a:solidFill>
                  <a:schemeClr val="bg1"/>
                </a:solidFill>
              </a:rPr>
              <a:t> 90 </a:t>
            </a:r>
            <a:r>
              <a:rPr lang="en-US" b="1" dirty="0" err="1" smtClean="0">
                <a:solidFill>
                  <a:schemeClr val="bg1"/>
                </a:solidFill>
              </a:rPr>
              <a:t>hari</a:t>
            </a:r>
            <a:r>
              <a:rPr lang="en-US" b="1" dirty="0" smtClean="0">
                <a:solidFill>
                  <a:schemeClr val="bg1"/>
                </a:solidFill>
              </a:rPr>
              <a:t> </a:t>
            </a:r>
            <a:r>
              <a:rPr lang="en-US" b="1" dirty="0" err="1" smtClean="0">
                <a:solidFill>
                  <a:schemeClr val="bg1"/>
                </a:solidFill>
              </a:rPr>
              <a:t>secara</a:t>
            </a:r>
            <a:r>
              <a:rPr lang="en-US" b="1" dirty="0" smtClean="0">
                <a:solidFill>
                  <a:schemeClr val="bg1"/>
                </a:solidFill>
              </a:rPr>
              <a:t> </a:t>
            </a:r>
            <a:r>
              <a:rPr lang="en-US" b="1" dirty="0" err="1" smtClean="0">
                <a:solidFill>
                  <a:schemeClr val="bg1"/>
                </a:solidFill>
              </a:rPr>
              <a:t>kumulatif</a:t>
            </a:r>
            <a:r>
              <a:rPr lang="en-US" b="1" dirty="0" smtClean="0">
                <a:solidFill>
                  <a:schemeClr val="bg1"/>
                </a:solidFill>
              </a:rPr>
              <a:t> </a:t>
            </a:r>
            <a:r>
              <a:rPr lang="en-US" b="1" dirty="0" err="1" smtClean="0">
                <a:solidFill>
                  <a:schemeClr val="bg1"/>
                </a:solidFill>
              </a:rPr>
              <a:t>dalam</a:t>
            </a:r>
            <a:r>
              <a:rPr lang="en-US" b="1" dirty="0" smtClean="0">
                <a:solidFill>
                  <a:schemeClr val="bg1"/>
                </a:solidFill>
              </a:rPr>
              <a:t> </a:t>
            </a:r>
            <a:r>
              <a:rPr lang="en-US" b="1" dirty="0" err="1" smtClean="0">
                <a:solidFill>
                  <a:schemeClr val="bg1"/>
                </a:solidFill>
              </a:rPr>
              <a:t>satu</a:t>
            </a:r>
            <a:r>
              <a:rPr lang="en-US" b="1" dirty="0" smtClean="0">
                <a:solidFill>
                  <a:schemeClr val="bg1"/>
                </a:solidFill>
              </a:rPr>
              <a:t> </a:t>
            </a:r>
            <a:r>
              <a:rPr lang="en-US" b="1" dirty="0" err="1" smtClean="0">
                <a:solidFill>
                  <a:schemeClr val="bg1"/>
                </a:solidFill>
              </a:rPr>
              <a:t>tahun</a:t>
            </a:r>
            <a:r>
              <a:rPr lang="en-US" b="1" dirty="0" smtClean="0">
                <a:solidFill>
                  <a:schemeClr val="bg1"/>
                </a:solidFill>
              </a:rPr>
              <a:t> </a:t>
            </a:r>
            <a:r>
              <a:rPr lang="en-US" b="1" dirty="0" err="1" smtClean="0">
                <a:solidFill>
                  <a:schemeClr val="bg1"/>
                </a:solidFill>
              </a:rPr>
              <a:t>atau</a:t>
            </a:r>
            <a:endParaRPr lang="en-US" b="1" dirty="0" smtClean="0">
              <a:solidFill>
                <a:schemeClr val="bg1"/>
              </a:solidFill>
            </a:endParaRPr>
          </a:p>
          <a:p>
            <a:pPr lvl="1" eaLnBrk="1" fontAlgn="auto" hangingPunct="1">
              <a:spcAft>
                <a:spcPts val="0"/>
              </a:spcAft>
              <a:buFont typeface="Wingdings" pitchFamily="2" charset="2"/>
              <a:buNone/>
              <a:defRPr/>
            </a:pPr>
            <a:endParaRPr lang="en-US" b="1" dirty="0" smtClean="0">
              <a:solidFill>
                <a:schemeClr val="bg1"/>
              </a:solidFill>
            </a:endParaRPr>
          </a:p>
          <a:p>
            <a:pPr eaLnBrk="1" fontAlgn="auto" hangingPunct="1">
              <a:spcAft>
                <a:spcPts val="0"/>
              </a:spcAft>
              <a:buFont typeface="Arial" charset="0"/>
              <a:buNone/>
              <a:defRPr/>
            </a:pPr>
            <a:r>
              <a:rPr lang="en-US" sz="2800" b="1" dirty="0" smtClean="0">
                <a:solidFill>
                  <a:schemeClr val="bg1"/>
                </a:solidFill>
              </a:rPr>
              <a:t>e : </a:t>
            </a:r>
            <a:r>
              <a:rPr lang="en-US" sz="2800" b="1" dirty="0" err="1" smtClean="0">
                <a:solidFill>
                  <a:schemeClr val="bg1"/>
                </a:solidFill>
              </a:rPr>
              <a:t>Nilai</a:t>
            </a:r>
            <a:r>
              <a:rPr lang="en-US" sz="2800" b="1" dirty="0" smtClean="0">
                <a:solidFill>
                  <a:schemeClr val="bg1"/>
                </a:solidFill>
              </a:rPr>
              <a:t> </a:t>
            </a:r>
            <a:r>
              <a:rPr lang="en-US" sz="2800" b="1" dirty="0" err="1" smtClean="0">
                <a:solidFill>
                  <a:schemeClr val="bg1"/>
                </a:solidFill>
              </a:rPr>
              <a:t>kapasitas</a:t>
            </a:r>
            <a:r>
              <a:rPr lang="en-US" sz="2800" b="1" dirty="0" smtClean="0">
                <a:solidFill>
                  <a:schemeClr val="bg1"/>
                </a:solidFill>
              </a:rPr>
              <a:t> </a:t>
            </a:r>
            <a:r>
              <a:rPr lang="en-US" sz="2800" b="1" dirty="0" err="1" smtClean="0">
                <a:solidFill>
                  <a:schemeClr val="bg1"/>
                </a:solidFill>
              </a:rPr>
              <a:t>tukar</a:t>
            </a:r>
            <a:r>
              <a:rPr lang="en-US" sz="2800" b="1" dirty="0" smtClean="0">
                <a:solidFill>
                  <a:schemeClr val="bg1"/>
                </a:solidFill>
              </a:rPr>
              <a:t> </a:t>
            </a:r>
            <a:r>
              <a:rPr lang="en-US" sz="2800" b="1" dirty="0" err="1" smtClean="0">
                <a:solidFill>
                  <a:schemeClr val="bg1"/>
                </a:solidFill>
              </a:rPr>
              <a:t>kation</a:t>
            </a:r>
            <a:r>
              <a:rPr lang="en-US" sz="2800" b="1" dirty="0" smtClean="0">
                <a:solidFill>
                  <a:schemeClr val="bg1"/>
                </a:solidFill>
              </a:rPr>
              <a:t> (KTK) -- </a:t>
            </a:r>
            <a:r>
              <a:rPr lang="en-US" sz="2800" b="1" dirty="0" err="1" smtClean="0">
                <a:solidFill>
                  <a:schemeClr val="bg1"/>
                </a:solidFill>
              </a:rPr>
              <a:t>rendah</a:t>
            </a:r>
            <a:endParaRPr lang="en-US" sz="2800" b="1" dirty="0" smtClean="0">
              <a:solidFill>
                <a:schemeClr val="bg1"/>
              </a:solidFill>
            </a:endParaRPr>
          </a:p>
          <a:p>
            <a:pPr marL="971550" lvl="1" indent="-514350" eaLnBrk="1" fontAlgn="auto" hangingPunct="1">
              <a:spcAft>
                <a:spcPts val="0"/>
              </a:spcAft>
              <a:buFont typeface="+mj-lt"/>
              <a:buAutoNum type="arabicPeriod"/>
              <a:defRPr/>
            </a:pPr>
            <a:r>
              <a:rPr lang="en-US" b="1" dirty="0" err="1" smtClean="0">
                <a:solidFill>
                  <a:schemeClr val="bg1"/>
                </a:solidFill>
              </a:rPr>
              <a:t>Nilai</a:t>
            </a:r>
            <a:r>
              <a:rPr lang="en-US" b="1" dirty="0" smtClean="0">
                <a:solidFill>
                  <a:schemeClr val="bg1"/>
                </a:solidFill>
              </a:rPr>
              <a:t> KTK </a:t>
            </a:r>
            <a:r>
              <a:rPr lang="en-US" b="1" dirty="0" err="1" smtClean="0">
                <a:solidFill>
                  <a:schemeClr val="bg1"/>
                </a:solidFill>
              </a:rPr>
              <a:t>lapisan</a:t>
            </a:r>
            <a:r>
              <a:rPr lang="en-US" b="1" dirty="0" smtClean="0">
                <a:solidFill>
                  <a:schemeClr val="bg1"/>
                </a:solidFill>
              </a:rPr>
              <a:t> </a:t>
            </a:r>
            <a:r>
              <a:rPr lang="en-US" b="1" dirty="0" err="1" smtClean="0">
                <a:solidFill>
                  <a:schemeClr val="bg1"/>
                </a:solidFill>
              </a:rPr>
              <a:t>olah</a:t>
            </a:r>
            <a:r>
              <a:rPr lang="en-US" b="1" dirty="0" smtClean="0">
                <a:solidFill>
                  <a:schemeClr val="bg1"/>
                </a:solidFill>
              </a:rPr>
              <a:t> </a:t>
            </a:r>
            <a:r>
              <a:rPr lang="en-US" b="1" dirty="0" err="1" smtClean="0">
                <a:solidFill>
                  <a:schemeClr val="bg1"/>
                </a:solidFill>
              </a:rPr>
              <a:t>kurang</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4 me/100 g </a:t>
            </a:r>
            <a:r>
              <a:rPr lang="en-US" b="1" dirty="0" err="1" smtClean="0">
                <a:solidFill>
                  <a:schemeClr val="bg1"/>
                </a:solidFill>
              </a:rPr>
              <a:t>dihitung</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a:t>
            </a:r>
            <a:r>
              <a:rPr lang="en-US" b="1" dirty="0" err="1" smtClean="0">
                <a:solidFill>
                  <a:schemeClr val="bg1"/>
                </a:solidFill>
              </a:rPr>
              <a:t>jumlah</a:t>
            </a:r>
            <a:r>
              <a:rPr lang="en-US" b="1" dirty="0" smtClean="0">
                <a:solidFill>
                  <a:schemeClr val="bg1"/>
                </a:solidFill>
              </a:rPr>
              <a:t> </a:t>
            </a:r>
            <a:r>
              <a:rPr lang="en-US" b="1" dirty="0" err="1" smtClean="0">
                <a:solidFill>
                  <a:schemeClr val="bg1"/>
                </a:solidFill>
              </a:rPr>
              <a:t>basa</a:t>
            </a:r>
            <a:r>
              <a:rPr lang="en-US" b="1" dirty="0" smtClean="0">
                <a:solidFill>
                  <a:schemeClr val="bg1"/>
                </a:solidFill>
              </a:rPr>
              <a:t> </a:t>
            </a:r>
            <a:r>
              <a:rPr lang="en-US" b="1" dirty="0" err="1" smtClean="0">
                <a:solidFill>
                  <a:schemeClr val="bg1"/>
                </a:solidFill>
              </a:rPr>
              <a:t>ditambah</a:t>
            </a:r>
            <a:r>
              <a:rPr lang="en-US" b="1" dirty="0" smtClean="0">
                <a:solidFill>
                  <a:schemeClr val="bg1"/>
                </a:solidFill>
              </a:rPr>
              <a:t> </a:t>
            </a:r>
            <a:r>
              <a:rPr lang="en-US" b="1" dirty="0" err="1" smtClean="0">
                <a:solidFill>
                  <a:schemeClr val="bg1"/>
                </a:solidFill>
              </a:rPr>
              <a:t>kandungan</a:t>
            </a:r>
            <a:r>
              <a:rPr lang="en-US" b="1" dirty="0" smtClean="0">
                <a:solidFill>
                  <a:schemeClr val="bg1"/>
                </a:solidFill>
              </a:rPr>
              <a:t> Al yang </a:t>
            </a:r>
            <a:r>
              <a:rPr lang="en-US" b="1" dirty="0" err="1" smtClean="0">
                <a:solidFill>
                  <a:schemeClr val="bg1"/>
                </a:solidFill>
              </a:rPr>
              <a:t>terekstrak</a:t>
            </a:r>
            <a:r>
              <a:rPr lang="en-US" b="1" dirty="0" smtClean="0">
                <a:solidFill>
                  <a:schemeClr val="bg1"/>
                </a:solidFill>
              </a:rPr>
              <a:t> </a:t>
            </a:r>
            <a:r>
              <a:rPr lang="en-US" b="1" dirty="0" err="1" smtClean="0">
                <a:solidFill>
                  <a:schemeClr val="bg1"/>
                </a:solidFill>
              </a:rPr>
              <a:t>dengan</a:t>
            </a:r>
            <a:r>
              <a:rPr lang="en-US" b="1" dirty="0" smtClean="0">
                <a:solidFill>
                  <a:schemeClr val="bg1"/>
                </a:solidFill>
              </a:rPr>
              <a:t> </a:t>
            </a:r>
            <a:r>
              <a:rPr lang="en-US" b="1" dirty="0" err="1" smtClean="0">
                <a:solidFill>
                  <a:schemeClr val="bg1"/>
                </a:solidFill>
              </a:rPr>
              <a:t>KCl</a:t>
            </a:r>
            <a:r>
              <a:rPr lang="en-US" b="1" dirty="0" smtClean="0">
                <a:solidFill>
                  <a:schemeClr val="bg1"/>
                </a:solidFill>
              </a:rPr>
              <a:t> 1 N;  </a:t>
            </a:r>
            <a:r>
              <a:rPr lang="en-US" b="1" dirty="0" err="1" smtClean="0">
                <a:solidFill>
                  <a:schemeClr val="bg1"/>
                </a:solidFill>
              </a:rPr>
              <a:t>atau</a:t>
            </a:r>
            <a:endParaRPr lang="en-US" b="1" dirty="0" smtClean="0">
              <a:solidFill>
                <a:schemeClr val="bg1"/>
              </a:solidFill>
            </a:endParaRPr>
          </a:p>
          <a:p>
            <a:pPr marL="971550" lvl="1" indent="-514350" eaLnBrk="1" fontAlgn="auto" hangingPunct="1">
              <a:spcAft>
                <a:spcPts val="0"/>
              </a:spcAft>
              <a:buFont typeface="+mj-lt"/>
              <a:buAutoNum type="arabicPeriod"/>
              <a:defRPr/>
            </a:pPr>
            <a:r>
              <a:rPr lang="en-US" b="1" dirty="0" err="1" smtClean="0">
                <a:solidFill>
                  <a:schemeClr val="bg1"/>
                </a:solidFill>
              </a:rPr>
              <a:t>Nilai</a:t>
            </a:r>
            <a:r>
              <a:rPr lang="en-US" b="1" dirty="0" smtClean="0">
                <a:solidFill>
                  <a:schemeClr val="bg1"/>
                </a:solidFill>
              </a:rPr>
              <a:t> KTK </a:t>
            </a:r>
            <a:r>
              <a:rPr lang="en-US" b="1" dirty="0" err="1" smtClean="0">
                <a:solidFill>
                  <a:schemeClr val="bg1"/>
                </a:solidFill>
              </a:rPr>
              <a:t>kurang</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10 me/100 g </a:t>
            </a:r>
            <a:r>
              <a:rPr lang="en-US" b="1" dirty="0" err="1" smtClean="0">
                <a:solidFill>
                  <a:schemeClr val="bg1"/>
                </a:solidFill>
              </a:rPr>
              <a:t>dihitung</a:t>
            </a:r>
            <a:r>
              <a:rPr lang="en-US" b="1" dirty="0" smtClean="0">
                <a:solidFill>
                  <a:schemeClr val="bg1"/>
                </a:solidFill>
              </a:rPr>
              <a:t> </a:t>
            </a:r>
            <a:r>
              <a:rPr lang="en-US" b="1" dirty="0" err="1" smtClean="0">
                <a:solidFill>
                  <a:schemeClr val="bg1"/>
                </a:solidFill>
              </a:rPr>
              <a:t>dari</a:t>
            </a:r>
            <a:r>
              <a:rPr lang="en-US" b="1" dirty="0" smtClean="0">
                <a:solidFill>
                  <a:schemeClr val="bg1"/>
                </a:solidFill>
              </a:rPr>
              <a:t> </a:t>
            </a:r>
            <a:r>
              <a:rPr lang="en-US" b="1" dirty="0" err="1" smtClean="0">
                <a:solidFill>
                  <a:schemeClr val="bg1"/>
                </a:solidFill>
              </a:rPr>
              <a:t>jumlah</a:t>
            </a:r>
            <a:r>
              <a:rPr lang="en-US" b="1" dirty="0" smtClean="0">
                <a:solidFill>
                  <a:schemeClr val="bg1"/>
                </a:solidFill>
              </a:rPr>
              <a:t> </a:t>
            </a:r>
            <a:r>
              <a:rPr lang="en-US" b="1" dirty="0" err="1" smtClean="0">
                <a:solidFill>
                  <a:schemeClr val="bg1"/>
                </a:solidFill>
              </a:rPr>
              <a:t>basa</a:t>
            </a:r>
            <a:r>
              <a:rPr lang="en-US" b="1" dirty="0" smtClean="0">
                <a:solidFill>
                  <a:schemeClr val="bg1"/>
                </a:solidFill>
              </a:rPr>
              <a:t> </a:t>
            </a:r>
            <a:r>
              <a:rPr lang="en-US" b="1" dirty="0" err="1" smtClean="0">
                <a:solidFill>
                  <a:schemeClr val="bg1"/>
                </a:solidFill>
              </a:rPr>
              <a:t>ditambah</a:t>
            </a:r>
            <a:r>
              <a:rPr lang="en-US" b="1" dirty="0" smtClean="0">
                <a:solidFill>
                  <a:schemeClr val="bg1"/>
                </a:solidFill>
              </a:rPr>
              <a:t> </a:t>
            </a:r>
            <a:r>
              <a:rPr lang="en-US" b="1" dirty="0" err="1" smtClean="0">
                <a:solidFill>
                  <a:schemeClr val="bg1"/>
                </a:solidFill>
              </a:rPr>
              <a:t>dengan</a:t>
            </a:r>
            <a:r>
              <a:rPr lang="en-US" b="1" dirty="0" smtClean="0">
                <a:solidFill>
                  <a:schemeClr val="bg1"/>
                </a:solidFill>
              </a:rPr>
              <a:t> </a:t>
            </a:r>
            <a:r>
              <a:rPr lang="en-US" b="1" dirty="0" err="1" smtClean="0">
                <a:solidFill>
                  <a:schemeClr val="bg1"/>
                </a:solidFill>
              </a:rPr>
              <a:t>jumlah</a:t>
            </a:r>
            <a:r>
              <a:rPr lang="en-US" b="1" dirty="0" smtClean="0">
                <a:solidFill>
                  <a:schemeClr val="bg1"/>
                </a:solidFill>
              </a:rPr>
              <a:t> Al </a:t>
            </a:r>
            <a:r>
              <a:rPr lang="en-US" b="1" dirty="0" err="1" smtClean="0">
                <a:solidFill>
                  <a:schemeClr val="bg1"/>
                </a:solidFill>
              </a:rPr>
              <a:t>dan</a:t>
            </a:r>
            <a:r>
              <a:rPr lang="en-US" b="1" dirty="0" smtClean="0">
                <a:solidFill>
                  <a:schemeClr val="bg1"/>
                </a:solidFill>
              </a:rPr>
              <a:t> H </a:t>
            </a:r>
            <a:r>
              <a:rPr lang="en-US" b="1" dirty="0" err="1" smtClean="0">
                <a:solidFill>
                  <a:schemeClr val="bg1"/>
                </a:solidFill>
              </a:rPr>
              <a:t>pada</a:t>
            </a:r>
            <a:r>
              <a:rPr lang="en-US" b="1" dirty="0" smtClean="0">
                <a:solidFill>
                  <a:schemeClr val="bg1"/>
                </a:solidFill>
              </a:rPr>
              <a:t> pH 8.0</a:t>
            </a:r>
          </a:p>
          <a:p>
            <a:pPr marL="971550" lvl="1" indent="-514350" eaLnBrk="1" fontAlgn="auto" hangingPunct="1">
              <a:spcAft>
                <a:spcPts val="0"/>
              </a:spcAft>
              <a:buFont typeface="+mj-lt"/>
              <a:buAutoNum type="arabicPeriod"/>
              <a:defRPr/>
            </a:pPr>
            <a:endParaRPr lang="en-US" b="1" dirty="0" smtClean="0">
              <a:solidFill>
                <a:schemeClr val="bg1"/>
              </a:solidFill>
            </a:endParaRPr>
          </a:p>
          <a:p>
            <a:pPr eaLnBrk="1" fontAlgn="auto" hangingPunct="1">
              <a:spcAft>
                <a:spcPts val="0"/>
              </a:spcAft>
              <a:buFont typeface="Arial" pitchFamily="34" charset="0"/>
              <a:buChar char="•"/>
              <a:defRPr/>
            </a:pPr>
            <a:endParaRPr lang="en-US" sz="2000" b="1" dirty="0" smtClean="0">
              <a:solidFill>
                <a:schemeClr val="bg1"/>
              </a:solidFill>
            </a:endParaRPr>
          </a:p>
        </p:txBody>
      </p:sp>
      <p:sp>
        <p:nvSpPr>
          <p:cNvPr id="5" name="Rectangle 2"/>
          <p:cNvSpPr>
            <a:spLocks noGrp="1" noChangeArrowheads="1"/>
          </p:cNvSpPr>
          <p:nvPr>
            <p:ph type="title"/>
          </p:nvPr>
        </p:nvSpPr>
        <p:spPr>
          <a:xfrm>
            <a:off x="0" y="0"/>
            <a:ext cx="9144000" cy="838200"/>
          </a:xfrm>
          <a:solidFill>
            <a:srgbClr val="FFFF00"/>
          </a:solidFill>
          <a:ln>
            <a:solidFill>
              <a:srgbClr val="FF0000"/>
            </a:solidFill>
          </a:ln>
        </p:spPr>
        <p:txBody>
          <a:bodyPr rtlCol="0">
            <a:normAutofit/>
          </a:bodyPr>
          <a:lstStyle/>
          <a:p>
            <a:pPr eaLnBrk="1" fontAlgn="auto" hangingPunct="1">
              <a:spcAft>
                <a:spcPts val="0"/>
              </a:spcAft>
              <a:defRPr/>
            </a:pPr>
            <a:r>
              <a:rPr lang="en-US" b="1" dirty="0" err="1" smtClean="0">
                <a:solidFill>
                  <a:schemeClr val="tx1">
                    <a:lumMod val="95000"/>
                  </a:schemeClr>
                </a:solidFill>
              </a:rPr>
              <a:t>Sistem</a:t>
            </a:r>
            <a:r>
              <a:rPr lang="en-US" b="1" dirty="0" smtClean="0">
                <a:solidFill>
                  <a:schemeClr val="tx1">
                    <a:lumMod val="95000"/>
                  </a:schemeClr>
                </a:solidFill>
              </a:rPr>
              <a:t> </a:t>
            </a:r>
            <a:r>
              <a:rPr lang="en-US" b="1" dirty="0" err="1" smtClean="0">
                <a:solidFill>
                  <a:schemeClr val="tx1">
                    <a:lumMod val="95000"/>
                  </a:schemeClr>
                </a:solidFill>
              </a:rPr>
              <a:t>klasifikasi</a:t>
            </a:r>
            <a:r>
              <a:rPr lang="en-US" b="1" dirty="0" smtClean="0">
                <a:solidFill>
                  <a:schemeClr val="tx1">
                    <a:lumMod val="95000"/>
                  </a:schemeClr>
                </a:solidFill>
              </a:rPr>
              <a:t> (unit)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3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29699">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wd">
                                    <p:tmPct val="100000"/>
                                  </p:iterate>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3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300" fill="hold"/>
                                        <p:tgtEl>
                                          <p:spTgt spid="29699">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iterate type="wd">
                                    <p:tmPct val="100000"/>
                                  </p:iterate>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3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6" dur="300" fill="hold"/>
                                        <p:tgtEl>
                                          <p:spTgt spid="296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iterate type="wd">
                                    <p:tmPct val="100000"/>
                                  </p:iterate>
                                  <p:childTnLst>
                                    <p:set>
                                      <p:cBhvr>
                                        <p:cTn id="20" dur="1" fill="hold">
                                          <p:stCondLst>
                                            <p:cond delay="0"/>
                                          </p:stCondLst>
                                        </p:cTn>
                                        <p:tgtEl>
                                          <p:spTgt spid="29699">
                                            <p:txEl>
                                              <p:pRg st="4" end="4"/>
                                            </p:txEl>
                                          </p:spTgt>
                                        </p:tgtEl>
                                        <p:attrNameLst>
                                          <p:attrName>style.visibility</p:attrName>
                                        </p:attrNameLst>
                                      </p:cBhvr>
                                      <p:to>
                                        <p:strVal val="visible"/>
                                      </p:to>
                                    </p:set>
                                    <p:anim calcmode="lin" valueType="num">
                                      <p:cBhvr additive="base">
                                        <p:cTn id="21" dur="3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2" dur="300" fill="hold"/>
                                        <p:tgtEl>
                                          <p:spTgt spid="29699">
                                            <p:txEl>
                                              <p:pRg st="4" end="4"/>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iterate type="wd">
                                    <p:tmPct val="100000"/>
                                  </p:iterate>
                                  <p:childTnLst>
                                    <p:set>
                                      <p:cBhvr>
                                        <p:cTn id="24" dur="1" fill="hold">
                                          <p:stCondLst>
                                            <p:cond delay="0"/>
                                          </p:stCondLst>
                                        </p:cTn>
                                        <p:tgtEl>
                                          <p:spTgt spid="29699">
                                            <p:txEl>
                                              <p:pRg st="5" end="5"/>
                                            </p:txEl>
                                          </p:spTgt>
                                        </p:tgtEl>
                                        <p:attrNameLst>
                                          <p:attrName>style.visibility</p:attrName>
                                        </p:attrNameLst>
                                      </p:cBhvr>
                                      <p:to>
                                        <p:strVal val="visible"/>
                                      </p:to>
                                    </p:set>
                                    <p:anim calcmode="lin" valueType="num">
                                      <p:cBhvr additive="base">
                                        <p:cTn id="25" dur="3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29699">
                                            <p:txEl>
                                              <p:pRg st="5" end="5"/>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iterate type="wd">
                                    <p:tmPct val="100000"/>
                                  </p:iterate>
                                  <p:childTnLst>
                                    <p:set>
                                      <p:cBhvr>
                                        <p:cTn id="28" dur="1" fill="hold">
                                          <p:stCondLst>
                                            <p:cond delay="0"/>
                                          </p:stCondLst>
                                        </p:cTn>
                                        <p:tgtEl>
                                          <p:spTgt spid="29699">
                                            <p:txEl>
                                              <p:pRg st="6" end="6"/>
                                            </p:txEl>
                                          </p:spTgt>
                                        </p:tgtEl>
                                        <p:attrNameLst>
                                          <p:attrName>style.visibility</p:attrName>
                                        </p:attrNameLst>
                                      </p:cBhvr>
                                      <p:to>
                                        <p:strVal val="visible"/>
                                      </p:to>
                                    </p:set>
                                    <p:anim calcmode="lin" valueType="num">
                                      <p:cBhvr additive="base">
                                        <p:cTn id="29" dur="3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0" dur="300" fill="hold"/>
                                        <p:tgtEl>
                                          <p:spTgt spid="2969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5">
                                            <p:txEl>
                                              <p:pRg st="0" end="0"/>
                                            </p:txEl>
                                          </p:spTgt>
                                        </p:tgtEl>
                                        <p:attrNameLst>
                                          <p:attrName>style.visibility</p:attrName>
                                        </p:attrNameLst>
                                      </p:cBhvr>
                                      <p:to>
                                        <p:strVal val="visible"/>
                                      </p:to>
                                    </p:set>
                                    <p:animEffect transition="in" filter="wipe(up)">
                                      <p:cBhvr>
                                        <p:cTn id="35" dur="75"/>
                                        <p:tgtEl>
                                          <p:spTgt spid="5">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0" y="838200"/>
            <a:ext cx="9144000" cy="6019800"/>
          </a:xfrm>
          <a:solidFill>
            <a:schemeClr val="tx1"/>
          </a:solidFill>
        </p:spPr>
        <p:txBody>
          <a:bodyPr/>
          <a:lstStyle/>
          <a:p>
            <a:pPr eaLnBrk="1" hangingPunct="1">
              <a:lnSpc>
                <a:spcPct val="90000"/>
              </a:lnSpc>
              <a:buFont typeface="Arial" charset="0"/>
              <a:buNone/>
            </a:pPr>
            <a:r>
              <a:rPr lang="en-US" b="1" smtClean="0">
                <a:solidFill>
                  <a:schemeClr val="bg1"/>
                </a:solidFill>
              </a:rPr>
              <a:t>a : keracunan alluminium</a:t>
            </a:r>
          </a:p>
          <a:p>
            <a:pPr lvl="1" eaLnBrk="1" hangingPunct="1">
              <a:lnSpc>
                <a:spcPct val="90000"/>
              </a:lnSpc>
            </a:pPr>
            <a:r>
              <a:rPr lang="en-US" b="1" smtClean="0">
                <a:solidFill>
                  <a:schemeClr val="bg1"/>
                </a:solidFill>
              </a:rPr>
              <a:t>Lebih dari 60% KTK (dihitung berdasarkan jumlah basa ditambah dengan Al tersekstrak dengan KCl 1N) diduduki oleh Al-tukar pada lapisan 0-50 cm; atau</a:t>
            </a:r>
          </a:p>
          <a:p>
            <a:pPr lvl="1" eaLnBrk="1" hangingPunct="1">
              <a:lnSpc>
                <a:spcPct val="90000"/>
              </a:lnSpc>
            </a:pPr>
            <a:r>
              <a:rPr lang="en-US" b="1" smtClean="0">
                <a:solidFill>
                  <a:schemeClr val="bg1"/>
                </a:solidFill>
              </a:rPr>
              <a:t>Lebih dari 67% KTK (dihitung berdasarkan jumlah basa pada pH 7.0) dijenuhi oleh AL-tukar atau</a:t>
            </a:r>
          </a:p>
          <a:p>
            <a:pPr lvl="1" eaLnBrk="1" hangingPunct="1">
              <a:lnSpc>
                <a:spcPct val="90000"/>
              </a:lnSpc>
            </a:pPr>
            <a:r>
              <a:rPr lang="en-US" b="1" smtClean="0">
                <a:solidFill>
                  <a:schemeClr val="bg1"/>
                </a:solidFill>
              </a:rPr>
              <a:t>pH (H20) tanah kurang dari 5.0</a:t>
            </a:r>
          </a:p>
          <a:p>
            <a:pPr lvl="1" eaLnBrk="1" hangingPunct="1">
              <a:lnSpc>
                <a:spcPct val="90000"/>
              </a:lnSpc>
              <a:buFont typeface="Wingdings" pitchFamily="2" charset="2"/>
              <a:buNone/>
            </a:pPr>
            <a:endParaRPr lang="en-US" b="1" smtClean="0">
              <a:solidFill>
                <a:schemeClr val="bg1"/>
              </a:solidFill>
            </a:endParaRPr>
          </a:p>
          <a:p>
            <a:pPr eaLnBrk="1" hangingPunct="1">
              <a:lnSpc>
                <a:spcPct val="90000"/>
              </a:lnSpc>
              <a:buFont typeface="Arial" charset="0"/>
              <a:buNone/>
            </a:pPr>
            <a:r>
              <a:rPr lang="en-US" b="1" smtClean="0">
                <a:solidFill>
                  <a:schemeClr val="bg1"/>
                </a:solidFill>
              </a:rPr>
              <a:t>h :  kondisi masam</a:t>
            </a:r>
          </a:p>
          <a:p>
            <a:pPr lvl="1" eaLnBrk="1" hangingPunct="1">
              <a:lnSpc>
                <a:spcPct val="90000"/>
              </a:lnSpc>
            </a:pPr>
            <a:r>
              <a:rPr lang="en-US" b="1" smtClean="0">
                <a:solidFill>
                  <a:schemeClr val="bg1"/>
                </a:solidFill>
              </a:rPr>
              <a:t>10 – 60 % KTK (dihitung berdasarkan jumlah basa) diduduki oleh Al-tukar ; atau</a:t>
            </a:r>
          </a:p>
          <a:p>
            <a:pPr lvl="1" eaLnBrk="1" hangingPunct="1">
              <a:lnSpc>
                <a:spcPct val="90000"/>
              </a:lnSpc>
            </a:pPr>
            <a:r>
              <a:rPr lang="en-US" b="1" smtClean="0">
                <a:solidFill>
                  <a:schemeClr val="bg1"/>
                </a:solidFill>
              </a:rPr>
              <a:t>pH tanah 5.0 – 6.0</a:t>
            </a:r>
          </a:p>
        </p:txBody>
      </p:sp>
      <p:sp>
        <p:nvSpPr>
          <p:cNvPr id="5" name="Rectangle 2"/>
          <p:cNvSpPr>
            <a:spLocks noGrp="1" noChangeArrowheads="1"/>
          </p:cNvSpPr>
          <p:nvPr>
            <p:ph type="title"/>
          </p:nvPr>
        </p:nvSpPr>
        <p:spPr>
          <a:xfrm>
            <a:off x="0" y="0"/>
            <a:ext cx="9144000" cy="838200"/>
          </a:xfrm>
          <a:solidFill>
            <a:srgbClr val="FFFF00"/>
          </a:solidFill>
          <a:ln>
            <a:solidFill>
              <a:srgbClr val="FF0000"/>
            </a:solidFill>
          </a:ln>
        </p:spPr>
        <p:txBody>
          <a:bodyPr rtlCol="0">
            <a:normAutofit/>
          </a:bodyPr>
          <a:lstStyle/>
          <a:p>
            <a:pPr eaLnBrk="1" fontAlgn="auto" hangingPunct="1">
              <a:spcAft>
                <a:spcPts val="0"/>
              </a:spcAft>
              <a:defRPr/>
            </a:pPr>
            <a:r>
              <a:rPr lang="en-US" b="1" dirty="0" err="1" smtClean="0">
                <a:solidFill>
                  <a:schemeClr val="tx1">
                    <a:lumMod val="95000"/>
                  </a:schemeClr>
                </a:solidFill>
              </a:rPr>
              <a:t>Sistem</a:t>
            </a:r>
            <a:r>
              <a:rPr lang="en-US" b="1" dirty="0" smtClean="0">
                <a:solidFill>
                  <a:schemeClr val="tx1">
                    <a:lumMod val="95000"/>
                  </a:schemeClr>
                </a:solidFill>
              </a:rPr>
              <a:t> </a:t>
            </a:r>
            <a:r>
              <a:rPr lang="en-US" b="1" dirty="0" err="1" smtClean="0">
                <a:solidFill>
                  <a:schemeClr val="tx1">
                    <a:lumMod val="95000"/>
                  </a:schemeClr>
                </a:solidFill>
              </a:rPr>
              <a:t>klasifikasi</a:t>
            </a:r>
            <a:r>
              <a:rPr lang="en-US" b="1" dirty="0" smtClean="0">
                <a:solidFill>
                  <a:schemeClr val="tx1">
                    <a:lumMod val="95000"/>
                  </a:schemeClr>
                </a:solidFill>
              </a:rPr>
              <a:t> (unit)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3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3072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wd">
                                    <p:tmPct val="100000"/>
                                  </p:iterate>
                                  <p:childTnLst>
                                    <p:set>
                                      <p:cBhvr>
                                        <p:cTn id="10" dur="1" fill="hold">
                                          <p:stCondLst>
                                            <p:cond delay="0"/>
                                          </p:stCondLst>
                                        </p:cTn>
                                        <p:tgtEl>
                                          <p:spTgt spid="30723">
                                            <p:txEl>
                                              <p:pRg st="1" end="1"/>
                                            </p:txEl>
                                          </p:spTgt>
                                        </p:tgtEl>
                                        <p:attrNameLst>
                                          <p:attrName>style.visibility</p:attrName>
                                        </p:attrNameLst>
                                      </p:cBhvr>
                                      <p:to>
                                        <p:strVal val="visible"/>
                                      </p:to>
                                    </p:set>
                                    <p:anim calcmode="lin" valueType="num">
                                      <p:cBhvr additive="base">
                                        <p:cTn id="11" dur="3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2" dur="300" fill="hold"/>
                                        <p:tgtEl>
                                          <p:spTgt spid="3072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iterate type="wd">
                                    <p:tmPct val="100000"/>
                                  </p:iterate>
                                  <p:childTnLst>
                                    <p:set>
                                      <p:cBhvr>
                                        <p:cTn id="14" dur="1" fill="hold">
                                          <p:stCondLst>
                                            <p:cond delay="0"/>
                                          </p:stCondLst>
                                        </p:cTn>
                                        <p:tgtEl>
                                          <p:spTgt spid="30723">
                                            <p:txEl>
                                              <p:pRg st="2" end="2"/>
                                            </p:txEl>
                                          </p:spTgt>
                                        </p:tgtEl>
                                        <p:attrNameLst>
                                          <p:attrName>style.visibility</p:attrName>
                                        </p:attrNameLst>
                                      </p:cBhvr>
                                      <p:to>
                                        <p:strVal val="visible"/>
                                      </p:to>
                                    </p:set>
                                    <p:anim calcmode="lin" valueType="num">
                                      <p:cBhvr additive="base">
                                        <p:cTn id="15" dur="3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6" dur="300" fill="hold"/>
                                        <p:tgtEl>
                                          <p:spTgt spid="3072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iterate type="wd">
                                    <p:tmPct val="100000"/>
                                  </p:iterate>
                                  <p:childTnLst>
                                    <p:set>
                                      <p:cBhvr>
                                        <p:cTn id="18" dur="1" fill="hold">
                                          <p:stCondLst>
                                            <p:cond delay="0"/>
                                          </p:stCondLst>
                                        </p:cTn>
                                        <p:tgtEl>
                                          <p:spTgt spid="30723">
                                            <p:txEl>
                                              <p:pRg st="3" end="3"/>
                                            </p:txEl>
                                          </p:spTgt>
                                        </p:tgtEl>
                                        <p:attrNameLst>
                                          <p:attrName>style.visibility</p:attrName>
                                        </p:attrNameLst>
                                      </p:cBhvr>
                                      <p:to>
                                        <p:strVal val="visible"/>
                                      </p:to>
                                    </p:set>
                                    <p:anim calcmode="lin" valueType="num">
                                      <p:cBhvr additive="base">
                                        <p:cTn id="19" dur="3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3072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30723">
                                            <p:txEl>
                                              <p:pRg st="5" end="5"/>
                                            </p:txEl>
                                          </p:spTgt>
                                        </p:tgtEl>
                                        <p:attrNameLst>
                                          <p:attrName>style.visibility</p:attrName>
                                        </p:attrNameLst>
                                      </p:cBhvr>
                                      <p:to>
                                        <p:strVal val="visible"/>
                                      </p:to>
                                    </p:set>
                                    <p:anim calcmode="lin" valueType="num">
                                      <p:cBhvr additive="base">
                                        <p:cTn id="25" dur="3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30723">
                                            <p:txEl>
                                              <p:pRg st="5" end="5"/>
                                            </p:txEl>
                                          </p:spTgt>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iterate type="wd">
                                    <p:tmPct val="100000"/>
                                  </p:iterate>
                                  <p:childTnLst>
                                    <p:set>
                                      <p:cBhvr>
                                        <p:cTn id="28" dur="1" fill="hold">
                                          <p:stCondLst>
                                            <p:cond delay="0"/>
                                          </p:stCondLst>
                                        </p:cTn>
                                        <p:tgtEl>
                                          <p:spTgt spid="30723">
                                            <p:txEl>
                                              <p:pRg st="6" end="6"/>
                                            </p:txEl>
                                          </p:spTgt>
                                        </p:tgtEl>
                                        <p:attrNameLst>
                                          <p:attrName>style.visibility</p:attrName>
                                        </p:attrNameLst>
                                      </p:cBhvr>
                                      <p:to>
                                        <p:strVal val="visible"/>
                                      </p:to>
                                    </p:set>
                                    <p:anim calcmode="lin" valueType="num">
                                      <p:cBhvr additive="base">
                                        <p:cTn id="29" dur="3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30" dur="300" fill="hold"/>
                                        <p:tgtEl>
                                          <p:spTgt spid="30723">
                                            <p:txEl>
                                              <p:pRg st="6" end="6"/>
                                            </p:txEl>
                                          </p:spTgt>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iterate type="wd">
                                    <p:tmPct val="100000"/>
                                  </p:iterate>
                                  <p:childTnLst>
                                    <p:set>
                                      <p:cBhvr>
                                        <p:cTn id="32" dur="1" fill="hold">
                                          <p:stCondLst>
                                            <p:cond delay="0"/>
                                          </p:stCondLst>
                                        </p:cTn>
                                        <p:tgtEl>
                                          <p:spTgt spid="30723">
                                            <p:txEl>
                                              <p:pRg st="7" end="7"/>
                                            </p:txEl>
                                          </p:spTgt>
                                        </p:tgtEl>
                                        <p:attrNameLst>
                                          <p:attrName>style.visibility</p:attrName>
                                        </p:attrNameLst>
                                      </p:cBhvr>
                                      <p:to>
                                        <p:strVal val="visible"/>
                                      </p:to>
                                    </p:set>
                                    <p:anim calcmode="lin" valueType="num">
                                      <p:cBhvr additive="base">
                                        <p:cTn id="33" dur="3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4" dur="300" fill="hold"/>
                                        <p:tgtEl>
                                          <p:spTgt spid="30723">
                                            <p:txEl>
                                              <p:pRg st="7" end="7"/>
                                            </p:txEl>
                                          </p:spTgt>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5">
                                            <p:txEl>
                                              <p:pRg st="0" end="0"/>
                                            </p:txEl>
                                          </p:spTgt>
                                        </p:tgtEl>
                                        <p:attrNameLst>
                                          <p:attrName>style.visibility</p:attrName>
                                        </p:attrNameLst>
                                      </p:cBhvr>
                                      <p:to>
                                        <p:strVal val="visible"/>
                                      </p:to>
                                    </p:set>
                                    <p:animEffect transition="in" filter="wipe(up)">
                                      <p:cBhvr>
                                        <p:cTn id="39" dur="75"/>
                                        <p:tgtEl>
                                          <p:spTgt spid="5">
                                            <p:txEl>
                                              <p:pRg st="0" end="0"/>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P spid="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err="1" smtClean="0">
                <a:solidFill>
                  <a:schemeClr val="bg1"/>
                </a:solidFill>
              </a:rPr>
              <a:t>Sifat</a:t>
            </a:r>
            <a:r>
              <a:rPr lang="en-US" b="1" dirty="0" smtClean="0">
                <a:solidFill>
                  <a:schemeClr val="bg1"/>
                </a:solidFill>
              </a:rPr>
              <a:t> Kimia Tanah</a:t>
            </a:r>
          </a:p>
        </p:txBody>
      </p:sp>
      <p:sp>
        <p:nvSpPr>
          <p:cNvPr id="4" name="TextBox 3"/>
          <p:cNvSpPr txBox="1"/>
          <p:nvPr/>
        </p:nvSpPr>
        <p:spPr>
          <a:xfrm>
            <a:off x="0" y="838200"/>
            <a:ext cx="9144000" cy="5693866"/>
          </a:xfrm>
          <a:prstGeom prst="rect">
            <a:avLst/>
          </a:prstGeom>
          <a:noFill/>
          <a:ln>
            <a:solidFill>
              <a:schemeClr val="accent1"/>
            </a:solidFill>
          </a:ln>
        </p:spPr>
        <p:txBody>
          <a:bodyPr wrap="square" rtlCol="0">
            <a:spAutoFit/>
          </a:bodyPr>
          <a:lstStyle/>
          <a:p>
            <a:pPr algn="ctr"/>
            <a:endParaRPr lang="en-US" sz="2800" b="1" dirty="0" smtClean="0"/>
          </a:p>
          <a:p>
            <a:pPr algn="ctr"/>
            <a:r>
              <a:rPr lang="en-US" sz="2800" b="1" dirty="0" err="1" smtClean="0"/>
              <a:t>Panas</a:t>
            </a:r>
            <a:r>
              <a:rPr lang="en-US" sz="2800" b="1" dirty="0" smtClean="0"/>
              <a:t> (1996): </a:t>
            </a:r>
            <a:r>
              <a:rPr lang="en-US" sz="2800" b="1" dirty="0" err="1" smtClean="0"/>
              <a:t>sifat</a:t>
            </a:r>
            <a:r>
              <a:rPr lang="en-US" sz="2800" b="1" dirty="0" smtClean="0"/>
              <a:t> </a:t>
            </a:r>
            <a:r>
              <a:rPr lang="en-US" sz="2800" b="1" dirty="0" err="1" smtClean="0"/>
              <a:t>kimia</a:t>
            </a:r>
            <a:r>
              <a:rPr lang="en-US" sz="2800" b="1" dirty="0" smtClean="0"/>
              <a:t> topsoil yang </a:t>
            </a:r>
            <a:r>
              <a:rPr lang="en-US" sz="2800" b="1" dirty="0" err="1" smtClean="0"/>
              <a:t>ditanami</a:t>
            </a:r>
            <a:r>
              <a:rPr lang="en-US" sz="2800" b="1" dirty="0" smtClean="0"/>
              <a:t> </a:t>
            </a:r>
            <a:r>
              <a:rPr lang="en-US" sz="2800" b="1" dirty="0" err="1" smtClean="0"/>
              <a:t>sayuran</a:t>
            </a:r>
            <a:r>
              <a:rPr lang="en-US" sz="2800" b="1" dirty="0" smtClean="0"/>
              <a:t> </a:t>
            </a:r>
            <a:r>
              <a:rPr lang="en-US" sz="2800" b="1" dirty="0" err="1" smtClean="0"/>
              <a:t>di</a:t>
            </a:r>
            <a:r>
              <a:rPr lang="en-US" sz="2800" b="1" dirty="0" smtClean="0"/>
              <a:t> </a:t>
            </a:r>
            <a:r>
              <a:rPr lang="en-US" sz="2800" b="1" dirty="0" err="1" smtClean="0"/>
              <a:t>Kabayan</a:t>
            </a:r>
            <a:r>
              <a:rPr lang="en-US" sz="2800" b="1" dirty="0" smtClean="0"/>
              <a:t> :</a:t>
            </a:r>
          </a:p>
          <a:p>
            <a:pPr algn="ctr"/>
            <a:endParaRPr lang="en-US" sz="2800" b="1" dirty="0"/>
          </a:p>
          <a:p>
            <a:pPr marL="457200" indent="-457200">
              <a:buFont typeface="+mj-lt"/>
              <a:buAutoNum type="arabicPeriod"/>
            </a:pPr>
            <a:r>
              <a:rPr lang="en-US" sz="2800" b="1" dirty="0" err="1" smtClean="0"/>
              <a:t>Kandungan</a:t>
            </a:r>
            <a:r>
              <a:rPr lang="en-US" sz="2800" b="1" dirty="0" smtClean="0"/>
              <a:t> BOT 1.74 - 2.83%; </a:t>
            </a:r>
          </a:p>
          <a:p>
            <a:pPr marL="457200" indent="-457200">
              <a:buFont typeface="+mj-lt"/>
              <a:buAutoNum type="arabicPeriod"/>
            </a:pPr>
            <a:r>
              <a:rPr lang="en-US" sz="2800" b="1" dirty="0" smtClean="0"/>
              <a:t>pH </a:t>
            </a:r>
            <a:r>
              <a:rPr lang="en-US" sz="2800" b="1" dirty="0" err="1" smtClean="0"/>
              <a:t>tanah</a:t>
            </a:r>
            <a:r>
              <a:rPr lang="en-US" sz="2800" b="1" dirty="0" smtClean="0"/>
              <a:t> 4.54 - 5.22; </a:t>
            </a:r>
          </a:p>
          <a:p>
            <a:pPr marL="457200" indent="-457200">
              <a:buFont typeface="+mj-lt"/>
              <a:buAutoNum type="arabicPeriod"/>
            </a:pPr>
            <a:r>
              <a:rPr lang="en-US" sz="2800" b="1" dirty="0" smtClean="0">
                <a:solidFill>
                  <a:srgbClr val="FF0000"/>
                </a:solidFill>
              </a:rPr>
              <a:t>nitrogen content 0.087 to 1.42%; </a:t>
            </a:r>
          </a:p>
          <a:p>
            <a:pPr marL="457200" indent="-457200">
              <a:buFont typeface="+mj-lt"/>
              <a:buAutoNum type="arabicPeriod"/>
            </a:pPr>
            <a:r>
              <a:rPr lang="en-US" sz="2800" b="1" dirty="0" smtClean="0">
                <a:solidFill>
                  <a:srgbClr val="FF0000"/>
                </a:solidFill>
              </a:rPr>
              <a:t>phosphorus content 14.50 to 60.0 </a:t>
            </a:r>
            <a:r>
              <a:rPr lang="en-US" sz="2800" b="1" dirty="0" err="1" smtClean="0">
                <a:solidFill>
                  <a:srgbClr val="FF0000"/>
                </a:solidFill>
              </a:rPr>
              <a:t>ppm</a:t>
            </a:r>
            <a:r>
              <a:rPr lang="en-US" sz="2800" b="1" dirty="0" smtClean="0">
                <a:solidFill>
                  <a:srgbClr val="FF0000"/>
                </a:solidFill>
              </a:rPr>
              <a:t>; </a:t>
            </a:r>
          </a:p>
          <a:p>
            <a:pPr marL="457200" indent="-457200">
              <a:buFont typeface="+mj-lt"/>
              <a:buAutoNum type="arabicPeriod"/>
            </a:pPr>
            <a:r>
              <a:rPr lang="en-US" sz="2800" b="1" dirty="0" smtClean="0">
                <a:solidFill>
                  <a:srgbClr val="FF0000"/>
                </a:solidFill>
              </a:rPr>
              <a:t>potassium content 61.1 to 76.41 </a:t>
            </a:r>
            <a:r>
              <a:rPr lang="en-US" sz="2800" b="1" dirty="0" err="1" smtClean="0">
                <a:solidFill>
                  <a:srgbClr val="FF0000"/>
                </a:solidFill>
              </a:rPr>
              <a:t>ppm</a:t>
            </a:r>
            <a:r>
              <a:rPr lang="en-US" sz="2800" b="1" dirty="0" smtClean="0">
                <a:solidFill>
                  <a:srgbClr val="FF0000"/>
                </a:solidFill>
              </a:rPr>
              <a:t>; </a:t>
            </a:r>
          </a:p>
          <a:p>
            <a:pPr marL="457200" indent="-457200">
              <a:buFont typeface="+mj-lt"/>
              <a:buAutoNum type="arabicPeriod"/>
            </a:pPr>
            <a:r>
              <a:rPr lang="en-US" sz="2800" b="1" dirty="0" smtClean="0">
                <a:solidFill>
                  <a:srgbClr val="FF0000"/>
                </a:solidFill>
              </a:rPr>
              <a:t>total exchangeable acidity 0.68  to 1.1 </a:t>
            </a:r>
            <a:r>
              <a:rPr lang="en-US" sz="2800" b="1" dirty="0" err="1" smtClean="0">
                <a:solidFill>
                  <a:srgbClr val="FF0000"/>
                </a:solidFill>
              </a:rPr>
              <a:t>meq</a:t>
            </a:r>
            <a:r>
              <a:rPr lang="en-US" sz="2800" b="1" dirty="0" smtClean="0">
                <a:solidFill>
                  <a:srgbClr val="FF0000"/>
                </a:solidFill>
              </a:rPr>
              <a:t> Ca2+/100 soil; </a:t>
            </a:r>
          </a:p>
          <a:p>
            <a:pPr marL="457200" indent="-457200">
              <a:buFont typeface="+mj-lt"/>
              <a:buAutoNum type="arabicPeriod"/>
            </a:pPr>
            <a:r>
              <a:rPr lang="en-US" sz="2800" b="1" dirty="0" err="1" smtClean="0"/>
              <a:t>Kebutuhan</a:t>
            </a:r>
            <a:r>
              <a:rPr lang="en-US" sz="2800" b="1" dirty="0" smtClean="0"/>
              <a:t> </a:t>
            </a:r>
            <a:r>
              <a:rPr lang="en-US" sz="2800" b="1" dirty="0" err="1" smtClean="0"/>
              <a:t>Kapur</a:t>
            </a:r>
            <a:r>
              <a:rPr lang="en-US" sz="2800" b="1" dirty="0" smtClean="0"/>
              <a:t> 1,980 - 3,540 kg CaCO3 /ha. </a:t>
            </a:r>
          </a:p>
          <a:p>
            <a:pPr algn="ctr"/>
            <a:endParaRPr lang="en-US" sz="2800" b="1" dirty="0" smtClean="0"/>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0" y="838200"/>
            <a:ext cx="9144000" cy="6019800"/>
          </a:xfrm>
          <a:solidFill>
            <a:schemeClr val="tx1"/>
          </a:solidFill>
        </p:spPr>
        <p:txBody>
          <a:bodyPr/>
          <a:lstStyle/>
          <a:p>
            <a:pPr eaLnBrk="1" hangingPunct="1">
              <a:lnSpc>
                <a:spcPct val="90000"/>
              </a:lnSpc>
              <a:buFont typeface="Arial" charset="0"/>
              <a:buNone/>
            </a:pPr>
            <a:endParaRPr lang="en-US" sz="2800" b="1" smtClean="0">
              <a:solidFill>
                <a:schemeClr val="bg1"/>
              </a:solidFill>
            </a:endParaRPr>
          </a:p>
          <a:p>
            <a:pPr eaLnBrk="1" hangingPunct="1">
              <a:lnSpc>
                <a:spcPct val="90000"/>
              </a:lnSpc>
              <a:buFont typeface="Arial" charset="0"/>
              <a:buNone/>
            </a:pPr>
            <a:r>
              <a:rPr lang="en-US" sz="2800" b="1" smtClean="0">
                <a:solidFill>
                  <a:schemeClr val="bg1"/>
                </a:solidFill>
              </a:rPr>
              <a:t>i : Kemampuan tanah memfiksasi fosfat --- tinggi</a:t>
            </a:r>
          </a:p>
          <a:p>
            <a:pPr lvl="1" eaLnBrk="1" hangingPunct="1">
              <a:lnSpc>
                <a:spcPct val="90000"/>
              </a:lnSpc>
              <a:buFont typeface="Arial" charset="0"/>
              <a:buNone/>
            </a:pPr>
            <a:r>
              <a:rPr lang="en-US" sz="2400" b="1" smtClean="0">
                <a:solidFill>
                  <a:schemeClr val="bg1"/>
                </a:solidFill>
              </a:rPr>
              <a:t>Perbandingan % besi oksida dengan % liat lebih dari 0.2 ; atau</a:t>
            </a:r>
          </a:p>
          <a:p>
            <a:pPr lvl="1" eaLnBrk="1" hangingPunct="1">
              <a:lnSpc>
                <a:spcPct val="90000"/>
              </a:lnSpc>
              <a:buFont typeface="Arial" charset="0"/>
              <a:buNone/>
            </a:pPr>
            <a:r>
              <a:rPr lang="en-US" sz="2400" b="1" smtClean="0">
                <a:solidFill>
                  <a:schemeClr val="bg1"/>
                </a:solidFill>
              </a:rPr>
              <a:t>Tanah mempunyai warna dengan hue lebih merah atau sama dengan 7.5 YR ; dengan struktur tanah granuler dan tekstur tanah liat pada lapisan 0 – 20 cm</a:t>
            </a:r>
          </a:p>
          <a:p>
            <a:pPr eaLnBrk="1" hangingPunct="1">
              <a:lnSpc>
                <a:spcPct val="90000"/>
              </a:lnSpc>
              <a:buFont typeface="Arial" charset="0"/>
              <a:buNone/>
            </a:pPr>
            <a:endParaRPr lang="en-US" sz="2800" b="1" smtClean="0">
              <a:solidFill>
                <a:schemeClr val="bg1"/>
              </a:solidFill>
            </a:endParaRPr>
          </a:p>
          <a:p>
            <a:pPr eaLnBrk="1" hangingPunct="1">
              <a:lnSpc>
                <a:spcPct val="90000"/>
              </a:lnSpc>
              <a:buFont typeface="Arial" charset="0"/>
              <a:buNone/>
            </a:pPr>
            <a:r>
              <a:rPr lang="en-US" sz="2800" b="1" smtClean="0">
                <a:solidFill>
                  <a:schemeClr val="bg1"/>
                </a:solidFill>
              </a:rPr>
              <a:t>k : Cadangan mineral kalium --- rendah</a:t>
            </a:r>
          </a:p>
          <a:p>
            <a:pPr lvl="1" eaLnBrk="1" hangingPunct="1">
              <a:lnSpc>
                <a:spcPct val="90000"/>
              </a:lnSpc>
              <a:buFont typeface="Arial" charset="0"/>
              <a:buNone/>
            </a:pPr>
            <a:r>
              <a:rPr lang="en-US" sz="2400" b="1" smtClean="0">
                <a:solidFill>
                  <a:schemeClr val="bg1"/>
                </a:solidFill>
              </a:rPr>
              <a:t>Kandungan mineral kalium yang mudah lapuk dalam fraksi pasir kurang dari 10% ; atau</a:t>
            </a:r>
          </a:p>
          <a:p>
            <a:pPr lvl="1" eaLnBrk="1" hangingPunct="1">
              <a:lnSpc>
                <a:spcPct val="90000"/>
              </a:lnSpc>
              <a:buFont typeface="Arial" charset="0"/>
              <a:buNone/>
            </a:pPr>
            <a:r>
              <a:rPr lang="en-US" sz="2400" b="1" smtClean="0">
                <a:solidFill>
                  <a:schemeClr val="bg1"/>
                </a:solidFill>
              </a:rPr>
              <a:t>Kandungan K kurang dari 0.2 me/100 g; atau</a:t>
            </a:r>
          </a:p>
          <a:p>
            <a:pPr lvl="1" eaLnBrk="1" hangingPunct="1">
              <a:lnSpc>
                <a:spcPct val="90000"/>
              </a:lnSpc>
              <a:buFont typeface="Arial" charset="0"/>
              <a:buNone/>
            </a:pPr>
            <a:r>
              <a:rPr lang="en-US" sz="2400" b="1" smtClean="0">
                <a:solidFill>
                  <a:schemeClr val="bg1"/>
                </a:solidFill>
              </a:rPr>
              <a:t>Kandungan K-tukar kurang dari 2% dari jumlah total basa, apabila jumlah basa kurang dari 10 me/100 g dalam lapisan kedalaman 0 – 50 cm</a:t>
            </a:r>
          </a:p>
        </p:txBody>
      </p:sp>
      <p:sp>
        <p:nvSpPr>
          <p:cNvPr id="4" name="Rectangle 2"/>
          <p:cNvSpPr txBox="1">
            <a:spLocks noChangeArrowheads="1"/>
          </p:cNvSpPr>
          <p:nvPr/>
        </p:nvSpPr>
        <p:spPr bwMode="auto">
          <a:xfrm>
            <a:off x="0" y="0"/>
            <a:ext cx="9144000" cy="838200"/>
          </a:xfrm>
          <a:prstGeom prst="rect">
            <a:avLst/>
          </a:prstGeom>
          <a:solidFill>
            <a:srgbClr val="FFFF00"/>
          </a:solidFill>
          <a:ln w="9525">
            <a:solidFill>
              <a:srgbClr val="FF0000"/>
            </a:solidFill>
            <a:miter lim="800000"/>
            <a:headEnd/>
            <a:tailEnd/>
          </a:ln>
        </p:spPr>
        <p:txBody>
          <a:bodyPr anchor="ctr">
            <a:normAutofit/>
          </a:bodyPr>
          <a:lstStyle/>
          <a:p>
            <a:pPr algn="ctr" fontAlgn="auto">
              <a:spcAft>
                <a:spcPts val="0"/>
              </a:spcAft>
              <a:defRPr/>
            </a:pPr>
            <a:r>
              <a:rPr lang="en-US" sz="4400" b="1">
                <a:solidFill>
                  <a:schemeClr val="tx1">
                    <a:lumMod val="95000"/>
                  </a:schemeClr>
                </a:solidFill>
                <a:latin typeface="+mj-lt"/>
                <a:ea typeface="+mj-ea"/>
                <a:cs typeface="+mj-cs"/>
              </a:rPr>
              <a:t>Sistem klasifikasi (unit)</a:t>
            </a:r>
            <a:endParaRPr lang="en-US" sz="4400" b="1" dirty="0">
              <a:solidFill>
                <a:schemeClr val="tx1">
                  <a:lumMod val="95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ox(out)">
                                      <p:cBhvr>
                                        <p:cTn id="7" dur="500"/>
                                        <p:tgtEl>
                                          <p:spTgt spid="31747">
                                            <p:txEl>
                                              <p:pRg st="1" end="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par>
                                <p:cTn id="8" presetID="4" presetClass="entr" presetSubtype="32" fill="hold" grpId="0"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ox(out)">
                                      <p:cBhvr>
                                        <p:cTn id="10" dur="500"/>
                                        <p:tgtEl>
                                          <p:spTgt spid="31747">
                                            <p:txEl>
                                              <p:pRg st="2" end="2"/>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builtIn="1"/>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box(out)">
                                      <p:cBhvr>
                                        <p:cTn id="13" dur="500"/>
                                        <p:tgtEl>
                                          <p:spTgt spid="31747">
                                            <p:txEl>
                                              <p:pRg st="3" end="3"/>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box(out)">
                                      <p:cBhvr>
                                        <p:cTn id="18" dur="500"/>
                                        <p:tgtEl>
                                          <p:spTgt spid="31747">
                                            <p:txEl>
                                              <p:pRg st="5" end="5"/>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builtIn="1"/>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animEffect transition="in" filter="box(out)">
                                      <p:cBhvr>
                                        <p:cTn id="21" dur="500"/>
                                        <p:tgtEl>
                                          <p:spTgt spid="31747">
                                            <p:txEl>
                                              <p:pRg st="6" end="6"/>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builtIn="1"/>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1747">
                                            <p:txEl>
                                              <p:pRg st="7" end="7"/>
                                            </p:txEl>
                                          </p:spTgt>
                                        </p:tgtEl>
                                        <p:attrNameLst>
                                          <p:attrName>style.visibility</p:attrName>
                                        </p:attrNameLst>
                                      </p:cBhvr>
                                      <p:to>
                                        <p:strVal val="visible"/>
                                      </p:to>
                                    </p:set>
                                    <p:animEffect transition="in" filter="box(out)">
                                      <p:cBhvr>
                                        <p:cTn id="24" dur="500"/>
                                        <p:tgtEl>
                                          <p:spTgt spid="31747">
                                            <p:txEl>
                                              <p:pRg st="7" end="7"/>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builtIn="1"/>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animEffect transition="in" filter="box(out)">
                                      <p:cBhvr>
                                        <p:cTn id="27" dur="500"/>
                                        <p:tgtEl>
                                          <p:spTgt spid="31747">
                                            <p:txEl>
                                              <p:pRg st="8" end="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up)">
                                      <p:cBhvr>
                                        <p:cTn id="32" dur="75"/>
                                        <p:tgtEl>
                                          <p:spTgt spid="4">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P spid="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838200"/>
          </a:xfrm>
          <a:solidFill>
            <a:srgbClr val="FFFF00"/>
          </a:solidFill>
          <a:ln>
            <a:solidFill>
              <a:srgbClr val="FF0000"/>
            </a:solidFill>
          </a:ln>
        </p:spPr>
        <p:txBody>
          <a:bodyPr rtlCol="0">
            <a:normAutofit/>
          </a:bodyPr>
          <a:lstStyle/>
          <a:p>
            <a:pPr eaLnBrk="1" fontAlgn="auto" hangingPunct="1">
              <a:spcAft>
                <a:spcPts val="0"/>
              </a:spcAft>
              <a:defRPr/>
            </a:pPr>
            <a:r>
              <a:rPr lang="en-US" b="1" dirty="0" err="1" smtClean="0">
                <a:solidFill>
                  <a:schemeClr val="tx1">
                    <a:lumMod val="95000"/>
                  </a:schemeClr>
                </a:solidFill>
              </a:rPr>
              <a:t>Sistem</a:t>
            </a:r>
            <a:r>
              <a:rPr lang="en-US" b="1" dirty="0" smtClean="0">
                <a:solidFill>
                  <a:schemeClr val="tx1">
                    <a:lumMod val="95000"/>
                  </a:schemeClr>
                </a:solidFill>
              </a:rPr>
              <a:t> </a:t>
            </a:r>
            <a:r>
              <a:rPr lang="en-US" b="1" dirty="0" err="1" smtClean="0">
                <a:solidFill>
                  <a:schemeClr val="tx1">
                    <a:lumMod val="95000"/>
                  </a:schemeClr>
                </a:solidFill>
              </a:rPr>
              <a:t>klasifikasi</a:t>
            </a:r>
            <a:r>
              <a:rPr lang="en-US" b="1" dirty="0" smtClean="0">
                <a:solidFill>
                  <a:schemeClr val="tx1">
                    <a:lumMod val="95000"/>
                  </a:schemeClr>
                </a:solidFill>
              </a:rPr>
              <a:t> (unit)</a:t>
            </a:r>
          </a:p>
        </p:txBody>
      </p:sp>
      <p:sp>
        <p:nvSpPr>
          <p:cNvPr id="32771" name="Rectangle 3"/>
          <p:cNvSpPr>
            <a:spLocks noGrp="1" noChangeArrowheads="1"/>
          </p:cNvSpPr>
          <p:nvPr>
            <p:ph idx="1"/>
          </p:nvPr>
        </p:nvSpPr>
        <p:spPr>
          <a:xfrm>
            <a:off x="0" y="838200"/>
            <a:ext cx="9144000" cy="6019800"/>
          </a:xfrm>
          <a:solidFill>
            <a:schemeClr val="tx1"/>
          </a:solidFill>
        </p:spPr>
        <p:txBody>
          <a:bodyPr/>
          <a:lstStyle/>
          <a:p>
            <a:pPr eaLnBrk="1" hangingPunct="1">
              <a:buFont typeface="Arial" charset="0"/>
              <a:buNone/>
            </a:pPr>
            <a:endParaRPr lang="en-US" sz="2800" b="1" smtClean="0">
              <a:solidFill>
                <a:schemeClr val="bg1"/>
              </a:solidFill>
            </a:endParaRPr>
          </a:p>
          <a:p>
            <a:pPr eaLnBrk="1" hangingPunct="1">
              <a:buFont typeface="Arial" charset="0"/>
              <a:buNone/>
            </a:pPr>
            <a:r>
              <a:rPr lang="en-US" sz="2800" b="1" smtClean="0">
                <a:solidFill>
                  <a:schemeClr val="bg1"/>
                </a:solidFill>
              </a:rPr>
              <a:t>X : Mineral allophan dominan</a:t>
            </a:r>
          </a:p>
          <a:p>
            <a:pPr lvl="1" eaLnBrk="1" hangingPunct="1">
              <a:buFont typeface="Arial" charset="0"/>
              <a:buNone/>
            </a:pPr>
            <a:r>
              <a:rPr lang="en-US" b="1" smtClean="0">
                <a:solidFill>
                  <a:schemeClr val="bg1"/>
                </a:solidFill>
              </a:rPr>
              <a:t>pH tanah diukur menggunakan pelarut NaF 1N lebih dari 10.0 dalam jeluk 0 – 10 cm</a:t>
            </a:r>
          </a:p>
          <a:p>
            <a:pPr eaLnBrk="1" hangingPunct="1">
              <a:buFont typeface="Arial" charset="0"/>
              <a:buNone/>
            </a:pPr>
            <a:endParaRPr lang="en-US" sz="2800" b="1" smtClean="0">
              <a:solidFill>
                <a:schemeClr val="bg1"/>
              </a:solidFill>
            </a:endParaRPr>
          </a:p>
          <a:p>
            <a:pPr eaLnBrk="1" hangingPunct="1">
              <a:buFont typeface="Arial" charset="0"/>
              <a:buNone/>
            </a:pPr>
            <a:r>
              <a:rPr lang="en-US" sz="2800" b="1" smtClean="0">
                <a:solidFill>
                  <a:schemeClr val="bg1"/>
                </a:solidFill>
              </a:rPr>
              <a:t>V : Tanah bersifat vertik</a:t>
            </a:r>
          </a:p>
          <a:p>
            <a:pPr lvl="1" eaLnBrk="1" hangingPunct="1">
              <a:buFont typeface="Arial" charset="0"/>
              <a:buNone/>
            </a:pPr>
            <a:r>
              <a:rPr lang="en-US" b="1" smtClean="0">
                <a:solidFill>
                  <a:schemeClr val="bg1"/>
                </a:solidFill>
              </a:rPr>
              <a:t>Kandungan liat sangat plastis lebih dari 35%, dengan mineral liat tipe 2 : 1 lebih dari 50%; atau</a:t>
            </a:r>
          </a:p>
          <a:p>
            <a:pPr lvl="1" eaLnBrk="1" hangingPunct="1">
              <a:buFont typeface="Arial" charset="0"/>
              <a:buNone/>
            </a:pPr>
            <a:r>
              <a:rPr lang="en-US" b="1" smtClean="0">
                <a:solidFill>
                  <a:schemeClr val="bg1"/>
                </a:solidFill>
              </a:rPr>
              <a:t>Nilai COLE lebih dari 0.09; atau</a:t>
            </a:r>
          </a:p>
          <a:p>
            <a:pPr lvl="1" eaLnBrk="1" hangingPunct="1">
              <a:buFont typeface="Arial" charset="0"/>
              <a:buNone/>
            </a:pPr>
            <a:r>
              <a:rPr lang="en-US" b="1" smtClean="0">
                <a:solidFill>
                  <a:schemeClr val="bg1"/>
                </a:solidFill>
              </a:rPr>
              <a:t>Permukaan tanah retak-retak dengan diameter 5 – 25 cm hingga kedalaman 50 cm pada musim kemarau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wipe(up)">
                                      <p:cBhvr>
                                        <p:cTn id="7" dur="75"/>
                                        <p:tgtEl>
                                          <p:spTgt spid="3277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out)">
                                      <p:cBhvr>
                                        <p:cTn id="12" dur="500"/>
                                        <p:tgtEl>
                                          <p:spTgt spid="327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ox(out)">
                                      <p:cBhvr>
                                        <p:cTn id="15" dur="500"/>
                                        <p:tgtEl>
                                          <p:spTgt spid="3277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771">
                                            <p:txEl>
                                              <p:pRg st="4" end="4"/>
                                            </p:txEl>
                                          </p:spTgt>
                                        </p:tgtEl>
                                        <p:attrNameLst>
                                          <p:attrName>style.visibility</p:attrName>
                                        </p:attrNameLst>
                                      </p:cBhvr>
                                      <p:to>
                                        <p:strVal val="visible"/>
                                      </p:to>
                                    </p:set>
                                    <p:animEffect transition="in" filter="box(out)">
                                      <p:cBhvr>
                                        <p:cTn id="20" dur="500"/>
                                        <p:tgtEl>
                                          <p:spTgt spid="32771">
                                            <p:txEl>
                                              <p:pRg st="4" end="4"/>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4" name="camera.wav" builtIn="1"/>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animEffect transition="in" filter="box(out)">
                                      <p:cBhvr>
                                        <p:cTn id="23" dur="500"/>
                                        <p:tgtEl>
                                          <p:spTgt spid="32771">
                                            <p:txEl>
                                              <p:pRg st="5" end="5"/>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builtIn="1"/>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32771">
                                            <p:txEl>
                                              <p:pRg st="6" end="6"/>
                                            </p:txEl>
                                          </p:spTgt>
                                        </p:tgtEl>
                                        <p:attrNameLst>
                                          <p:attrName>style.visibility</p:attrName>
                                        </p:attrNameLst>
                                      </p:cBhvr>
                                      <p:to>
                                        <p:strVal val="visible"/>
                                      </p:to>
                                    </p:set>
                                    <p:animEffect transition="in" filter="box(out)">
                                      <p:cBhvr>
                                        <p:cTn id="26" dur="500"/>
                                        <p:tgtEl>
                                          <p:spTgt spid="32771">
                                            <p:txEl>
                                              <p:pRg st="6" end="6"/>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camera.wav" builtIn="1"/>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32771">
                                            <p:txEl>
                                              <p:pRg st="7" end="7"/>
                                            </p:txEl>
                                          </p:spTgt>
                                        </p:tgtEl>
                                        <p:attrNameLst>
                                          <p:attrName>style.visibility</p:attrName>
                                        </p:attrNameLst>
                                      </p:cBhvr>
                                      <p:to>
                                        <p:strVal val="visible"/>
                                      </p:to>
                                    </p:set>
                                    <p:animEffect transition="in" filter="box(out)">
                                      <p:cBhvr>
                                        <p:cTn id="29" dur="500"/>
                                        <p:tgtEl>
                                          <p:spTgt spid="32771">
                                            <p:txEl>
                                              <p:pRg st="7" end="7"/>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autoUpdateAnimBg="0"/>
      <p:bldP spid="3277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0"/>
            <a:ext cx="9144000" cy="762000"/>
          </a:xfrm>
          <a:solidFill>
            <a:srgbClr val="FFFF00"/>
          </a:solidFill>
          <a:ln>
            <a:solidFill>
              <a:srgbClr val="FF0000"/>
            </a:solidFill>
          </a:ln>
        </p:spPr>
        <p:txBody>
          <a:bodyPr rtlCol="0">
            <a:normAutofit/>
          </a:bodyPr>
          <a:lstStyle/>
          <a:p>
            <a:pPr eaLnBrk="1" fontAlgn="auto" hangingPunct="1">
              <a:spcAft>
                <a:spcPts val="0"/>
              </a:spcAft>
              <a:defRPr/>
            </a:pPr>
            <a:r>
              <a:rPr lang="en-US" sz="4000" b="1" dirty="0" err="1" smtClean="0">
                <a:solidFill>
                  <a:schemeClr val="tx1">
                    <a:lumMod val="95000"/>
                  </a:schemeClr>
                </a:solidFill>
              </a:rPr>
              <a:t>Sistem</a:t>
            </a:r>
            <a:r>
              <a:rPr lang="en-US" sz="4000" b="1" dirty="0" smtClean="0">
                <a:solidFill>
                  <a:schemeClr val="tx1">
                    <a:lumMod val="95000"/>
                  </a:schemeClr>
                </a:solidFill>
              </a:rPr>
              <a:t> </a:t>
            </a:r>
            <a:r>
              <a:rPr lang="en-US" sz="4000" b="1" dirty="0" err="1" smtClean="0">
                <a:solidFill>
                  <a:schemeClr val="tx1">
                    <a:lumMod val="95000"/>
                  </a:schemeClr>
                </a:solidFill>
              </a:rPr>
              <a:t>klasifikasi</a:t>
            </a:r>
            <a:r>
              <a:rPr lang="en-US" sz="4000" b="1" dirty="0" smtClean="0">
                <a:solidFill>
                  <a:schemeClr val="tx1">
                    <a:lumMod val="95000"/>
                  </a:schemeClr>
                </a:solidFill>
              </a:rPr>
              <a:t> (unit)</a:t>
            </a:r>
          </a:p>
        </p:txBody>
      </p:sp>
      <p:sp>
        <p:nvSpPr>
          <p:cNvPr id="33795" name="Rectangle 3"/>
          <p:cNvSpPr>
            <a:spLocks noGrp="1" noChangeArrowheads="1"/>
          </p:cNvSpPr>
          <p:nvPr>
            <p:ph idx="1"/>
          </p:nvPr>
        </p:nvSpPr>
        <p:spPr>
          <a:xfrm>
            <a:off x="228600" y="838200"/>
            <a:ext cx="8686800" cy="5181600"/>
          </a:xfrm>
        </p:spPr>
        <p:txBody>
          <a:bodyPr/>
          <a:lstStyle/>
          <a:p>
            <a:pPr eaLnBrk="1" hangingPunct="1"/>
            <a:r>
              <a:rPr lang="en-US" sz="2800" b="1" smtClean="0"/>
              <a:t>b : tanah alkalis</a:t>
            </a:r>
          </a:p>
          <a:p>
            <a:pPr lvl="1" eaLnBrk="1" hangingPunct="1"/>
            <a:r>
              <a:rPr lang="en-US" sz="2400" b="1" smtClean="0"/>
              <a:t>Takaran CaCO3 bebas tinggi dalam kedalaman 0 – 50 cm atau</a:t>
            </a:r>
          </a:p>
          <a:p>
            <a:pPr lvl="1" eaLnBrk="1" hangingPunct="1"/>
            <a:r>
              <a:rPr lang="en-US" sz="2400" b="1" smtClean="0"/>
              <a:t>pH tanah lebih dari 7.3</a:t>
            </a:r>
          </a:p>
          <a:p>
            <a:pPr eaLnBrk="1" hangingPunct="1"/>
            <a:endParaRPr lang="en-US" sz="2800" b="1" smtClean="0"/>
          </a:p>
          <a:p>
            <a:pPr eaLnBrk="1" hangingPunct="1"/>
            <a:r>
              <a:rPr lang="en-US" sz="2800" b="1" smtClean="0"/>
              <a:t>s : tanah salin</a:t>
            </a:r>
          </a:p>
          <a:p>
            <a:pPr lvl="1" eaLnBrk="1" hangingPunct="1"/>
            <a:r>
              <a:rPr lang="en-US" sz="2400" b="1" smtClean="0"/>
              <a:t>Nilai daya hantar listrik lebih dari 4.0 mmhos/cm pada suhu 25oC dalam kedalaman 0 – 100 cm</a:t>
            </a:r>
          </a:p>
          <a:p>
            <a:pPr eaLnBrk="1" hangingPunct="1"/>
            <a:endParaRPr lang="en-US" sz="2800" b="1" smtClean="0"/>
          </a:p>
          <a:p>
            <a:pPr eaLnBrk="1" hangingPunct="1"/>
            <a:r>
              <a:rPr lang="en-US" sz="2800" b="1" smtClean="0"/>
              <a:t>n : takaran natrium tertukar tinggi</a:t>
            </a:r>
          </a:p>
          <a:p>
            <a:pPr lvl="1" eaLnBrk="1" hangingPunct="1"/>
            <a:r>
              <a:rPr lang="en-US" sz="2400" b="1" smtClean="0"/>
              <a:t>Lebih dari 15% KTK dijenuhi oleh unsur natriun dalam kedalaman 0 – 50 cm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wipe(up)">
                                      <p:cBhvr>
                                        <p:cTn id="7" dur="75"/>
                                        <p:tgtEl>
                                          <p:spTgt spid="3379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dissolve">
                                      <p:cBhvr>
                                        <p:cTn id="12" dur="500"/>
                                        <p:tgtEl>
                                          <p:spTgt spid="3379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animEffect transition="in" filter="dissolve">
                                      <p:cBhvr>
                                        <p:cTn id="15" dur="500"/>
                                        <p:tgtEl>
                                          <p:spTgt spid="3379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3795">
                                            <p:txEl>
                                              <p:pRg st="2" end="2"/>
                                            </p:txEl>
                                          </p:spTgt>
                                        </p:tgtEl>
                                        <p:attrNameLst>
                                          <p:attrName>style.visibility</p:attrName>
                                        </p:attrNameLst>
                                      </p:cBhvr>
                                      <p:to>
                                        <p:strVal val="visible"/>
                                      </p:to>
                                    </p:set>
                                    <p:animEffect transition="in" filter="dissolve">
                                      <p:cBhvr>
                                        <p:cTn id="18" dur="500"/>
                                        <p:tgtEl>
                                          <p:spTgt spid="3379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dissolve">
                                      <p:cBhvr>
                                        <p:cTn id="23" dur="500"/>
                                        <p:tgtEl>
                                          <p:spTgt spid="3379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3795">
                                            <p:txEl>
                                              <p:pRg st="5" end="5"/>
                                            </p:txEl>
                                          </p:spTgt>
                                        </p:tgtEl>
                                        <p:attrNameLst>
                                          <p:attrName>style.visibility</p:attrName>
                                        </p:attrNameLst>
                                      </p:cBhvr>
                                      <p:to>
                                        <p:strVal val="visible"/>
                                      </p:to>
                                    </p:set>
                                    <p:animEffect transition="in" filter="dissolve">
                                      <p:cBhvr>
                                        <p:cTn id="26" dur="500"/>
                                        <p:tgtEl>
                                          <p:spTgt spid="3379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3795">
                                            <p:txEl>
                                              <p:pRg st="7" end="7"/>
                                            </p:txEl>
                                          </p:spTgt>
                                        </p:tgtEl>
                                        <p:attrNameLst>
                                          <p:attrName>style.visibility</p:attrName>
                                        </p:attrNameLst>
                                      </p:cBhvr>
                                      <p:to>
                                        <p:strVal val="visible"/>
                                      </p:to>
                                    </p:set>
                                    <p:animEffect transition="in" filter="dissolve">
                                      <p:cBhvr>
                                        <p:cTn id="31" dur="500"/>
                                        <p:tgtEl>
                                          <p:spTgt spid="33795">
                                            <p:txEl>
                                              <p:pRg st="7" end="7"/>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3795">
                                            <p:txEl>
                                              <p:pRg st="8" end="8"/>
                                            </p:txEl>
                                          </p:spTgt>
                                        </p:tgtEl>
                                        <p:attrNameLst>
                                          <p:attrName>style.visibility</p:attrName>
                                        </p:attrNameLst>
                                      </p:cBhvr>
                                      <p:to>
                                        <p:strVal val="visible"/>
                                      </p:to>
                                    </p:set>
                                    <p:animEffect transition="in" filter="dissolve">
                                      <p:cBhvr>
                                        <p:cTn id="34" dur="500"/>
                                        <p:tgtEl>
                                          <p:spTgt spid="33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autoUpdateAnimBg="0"/>
      <p:bldP spid="3379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4000" cy="666750"/>
          </a:xfrm>
          <a:solidFill>
            <a:srgbClr val="FFFF00"/>
          </a:solidFill>
          <a:ln>
            <a:solidFill>
              <a:srgbClr val="FF0000"/>
            </a:solidFill>
          </a:ln>
        </p:spPr>
        <p:txBody>
          <a:bodyPr rtlCol="0">
            <a:normAutofit fontScale="90000"/>
          </a:bodyPr>
          <a:lstStyle/>
          <a:p>
            <a:pPr eaLnBrk="1" fontAlgn="auto" hangingPunct="1">
              <a:spcAft>
                <a:spcPts val="0"/>
              </a:spcAft>
              <a:defRPr/>
            </a:pPr>
            <a:r>
              <a:rPr lang="en-US" b="1" dirty="0" err="1" smtClean="0">
                <a:solidFill>
                  <a:schemeClr val="tx1">
                    <a:lumMod val="95000"/>
                  </a:schemeClr>
                </a:solidFill>
              </a:rPr>
              <a:t>Sistem</a:t>
            </a:r>
            <a:r>
              <a:rPr lang="en-US" b="1" dirty="0" smtClean="0">
                <a:solidFill>
                  <a:schemeClr val="tx1">
                    <a:lumMod val="95000"/>
                  </a:schemeClr>
                </a:solidFill>
              </a:rPr>
              <a:t> </a:t>
            </a:r>
            <a:r>
              <a:rPr lang="en-US" b="1" dirty="0" err="1" smtClean="0">
                <a:solidFill>
                  <a:schemeClr val="tx1">
                    <a:lumMod val="95000"/>
                  </a:schemeClr>
                </a:solidFill>
              </a:rPr>
              <a:t>klasifikasi</a:t>
            </a:r>
            <a:r>
              <a:rPr lang="en-US" b="1" dirty="0" smtClean="0">
                <a:solidFill>
                  <a:schemeClr val="tx1">
                    <a:lumMod val="95000"/>
                  </a:schemeClr>
                </a:solidFill>
              </a:rPr>
              <a:t> (unit)</a:t>
            </a:r>
          </a:p>
        </p:txBody>
      </p:sp>
      <p:sp>
        <p:nvSpPr>
          <p:cNvPr id="34819" name="Rectangle 3"/>
          <p:cNvSpPr>
            <a:spLocks noGrp="1" noChangeArrowheads="1"/>
          </p:cNvSpPr>
          <p:nvPr>
            <p:ph idx="1"/>
          </p:nvPr>
        </p:nvSpPr>
        <p:spPr>
          <a:xfrm>
            <a:off x="0" y="838200"/>
            <a:ext cx="9144000" cy="5410200"/>
          </a:xfrm>
        </p:spPr>
        <p:txBody>
          <a:bodyPr/>
          <a:lstStyle/>
          <a:p>
            <a:pPr eaLnBrk="1" hangingPunct="1">
              <a:lnSpc>
                <a:spcPct val="90000"/>
              </a:lnSpc>
            </a:pPr>
            <a:r>
              <a:rPr lang="en-US" sz="2800" b="1" smtClean="0"/>
              <a:t>c : takaran asam sulfat tinggi</a:t>
            </a:r>
          </a:p>
          <a:p>
            <a:pPr lvl="1" eaLnBrk="1" hangingPunct="1">
              <a:lnSpc>
                <a:spcPct val="90000"/>
              </a:lnSpc>
            </a:pPr>
            <a:r>
              <a:rPr lang="en-US" b="1" smtClean="0"/>
              <a:t>Nilai pH tanah kurang dari 3.5 atau</a:t>
            </a:r>
          </a:p>
          <a:p>
            <a:pPr lvl="1" eaLnBrk="1" hangingPunct="1">
              <a:lnSpc>
                <a:spcPct val="90000"/>
              </a:lnSpc>
            </a:pPr>
            <a:r>
              <a:rPr lang="en-US" b="1" smtClean="0"/>
              <a:t>Terdapat becak-becak jarosit dengan hue 2.5 Y atau lebih dalam kedalaman 0 – 60 cm</a:t>
            </a:r>
          </a:p>
          <a:p>
            <a:pPr eaLnBrk="1" hangingPunct="1">
              <a:lnSpc>
                <a:spcPct val="90000"/>
              </a:lnSpc>
            </a:pPr>
            <a:endParaRPr lang="en-US" sz="2800" b="1" smtClean="0"/>
          </a:p>
          <a:p>
            <a:pPr eaLnBrk="1" hangingPunct="1">
              <a:lnSpc>
                <a:spcPct val="90000"/>
              </a:lnSpc>
            </a:pPr>
            <a:r>
              <a:rPr lang="en-US" sz="2800" b="1" smtClean="0"/>
              <a:t>(‘) : kandungan batuan dipermukaan dengan ukuran lebih dari 2 mm sebanyak 15 – 35%</a:t>
            </a:r>
          </a:p>
          <a:p>
            <a:pPr eaLnBrk="1" hangingPunct="1">
              <a:lnSpc>
                <a:spcPct val="90000"/>
              </a:lnSpc>
            </a:pPr>
            <a:endParaRPr lang="en-US" sz="2800" b="1" smtClean="0"/>
          </a:p>
          <a:p>
            <a:pPr eaLnBrk="1" hangingPunct="1">
              <a:lnSpc>
                <a:spcPct val="90000"/>
              </a:lnSpc>
            </a:pPr>
            <a:r>
              <a:rPr lang="en-US" sz="2800" b="1" smtClean="0"/>
              <a:t>(“) : kandungan batuan dipermukaan dengan ukuran lebih dari 2 mm sebanyak lebih dari 35%</a:t>
            </a:r>
          </a:p>
          <a:p>
            <a:pPr eaLnBrk="1" hangingPunct="1">
              <a:lnSpc>
                <a:spcPct val="90000"/>
              </a:lnSpc>
            </a:pPr>
            <a:endParaRPr lang="en-US" sz="2800" b="1" smtClean="0"/>
          </a:p>
          <a:p>
            <a:pPr eaLnBrk="1" hangingPunct="1">
              <a:lnSpc>
                <a:spcPct val="90000"/>
              </a:lnSpc>
            </a:pPr>
            <a:r>
              <a:rPr lang="en-US" sz="2800" b="1" smtClean="0"/>
              <a:t>( ) : besarnya kemiringan lahan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3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3481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4819">
                                            <p:txEl>
                                              <p:pRg st="0" end="0"/>
                                            </p:txEl>
                                          </p:spTgt>
                                        </p:tgtEl>
                                        <p:attrNameLst>
                                          <p:attrName>style.visibility</p:attrName>
                                        </p:attrNameLst>
                                      </p:cBhvr>
                                      <p:to>
                                        <p:strVal val="visible"/>
                                      </p:to>
                                    </p:set>
                                    <p:animEffect transition="in" filter="box(out)">
                                      <p:cBhvr>
                                        <p:cTn id="13" dur="500"/>
                                        <p:tgtEl>
                                          <p:spTgt spid="3481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4819">
                                            <p:txEl>
                                              <p:pRg st="1" end="1"/>
                                            </p:txEl>
                                          </p:spTgt>
                                        </p:tgtEl>
                                        <p:attrNameLst>
                                          <p:attrName>style.visibility</p:attrName>
                                        </p:attrNameLst>
                                      </p:cBhvr>
                                      <p:to>
                                        <p:strVal val="visible"/>
                                      </p:to>
                                    </p:set>
                                    <p:animEffect transition="in" filter="box(out)">
                                      <p:cBhvr>
                                        <p:cTn id="16" dur="500"/>
                                        <p:tgtEl>
                                          <p:spTgt spid="34819">
                                            <p:txEl>
                                              <p:pRg st="1" end="1"/>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builtIn="1"/>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Effect transition="in" filter="box(out)">
                                      <p:cBhvr>
                                        <p:cTn id="19" dur="500"/>
                                        <p:tgtEl>
                                          <p:spTgt spid="34819">
                                            <p:txEl>
                                              <p:pRg st="2" end="2"/>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builtIn="1"/>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34819">
                                            <p:txEl>
                                              <p:pRg st="4" end="4"/>
                                            </p:txEl>
                                          </p:spTgt>
                                        </p:tgtEl>
                                        <p:attrNameLst>
                                          <p:attrName>style.visibility</p:attrName>
                                        </p:attrNameLst>
                                      </p:cBhvr>
                                      <p:to>
                                        <p:strVal val="visible"/>
                                      </p:to>
                                    </p:set>
                                    <p:animEffect transition="in" filter="box(out)">
                                      <p:cBhvr>
                                        <p:cTn id="24" dur="500"/>
                                        <p:tgtEl>
                                          <p:spTgt spid="34819">
                                            <p:txEl>
                                              <p:pRg st="4" end="4"/>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builtIn="1"/>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box(out)">
                                      <p:cBhvr>
                                        <p:cTn id="29" dur="500"/>
                                        <p:tgtEl>
                                          <p:spTgt spid="3481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builtIn="1"/>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4819">
                                            <p:txEl>
                                              <p:pRg st="8" end="8"/>
                                            </p:txEl>
                                          </p:spTgt>
                                        </p:tgtEl>
                                        <p:attrNameLst>
                                          <p:attrName>style.visibility</p:attrName>
                                        </p:attrNameLst>
                                      </p:cBhvr>
                                      <p:to>
                                        <p:strVal val="visible"/>
                                      </p:to>
                                    </p:set>
                                    <p:animEffect transition="in" filter="box(out)">
                                      <p:cBhvr>
                                        <p:cTn id="34" dur="500"/>
                                        <p:tgtEl>
                                          <p:spTgt spid="34819">
                                            <p:txEl>
                                              <p:pRg st="8" end="8"/>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P spid="3481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819150"/>
          </a:xfrm>
          <a:solidFill>
            <a:srgbClr val="FFFF00"/>
          </a:solidFill>
          <a:ln>
            <a:solidFill>
              <a:srgbClr val="FF0000"/>
            </a:solidFill>
          </a:ln>
        </p:spPr>
        <p:txBody>
          <a:bodyPr/>
          <a:lstStyle/>
          <a:p>
            <a:pPr eaLnBrk="1" hangingPunct="1"/>
            <a:r>
              <a:rPr lang="en-US" sz="3600" b="1" smtClean="0"/>
              <a:t>Sistem klasifikasi (</a:t>
            </a:r>
            <a:r>
              <a:rPr lang="en-US" b="1" smtClean="0"/>
              <a:t>cara penulisan</a:t>
            </a:r>
            <a:r>
              <a:rPr lang="en-US" sz="3600" b="1" smtClean="0"/>
              <a:t>)</a:t>
            </a:r>
          </a:p>
        </p:txBody>
      </p:sp>
      <p:sp>
        <p:nvSpPr>
          <p:cNvPr id="35843" name="Rectangle 3"/>
          <p:cNvSpPr>
            <a:spLocks noGrp="1" noChangeArrowheads="1"/>
          </p:cNvSpPr>
          <p:nvPr>
            <p:ph idx="1"/>
          </p:nvPr>
        </p:nvSpPr>
        <p:spPr>
          <a:xfrm>
            <a:off x="0" y="914400"/>
            <a:ext cx="9144000" cy="5334000"/>
          </a:xfrm>
        </p:spPr>
        <p:txBody>
          <a:bodyPr/>
          <a:lstStyle/>
          <a:p>
            <a:pPr eaLnBrk="1" hangingPunct="1"/>
            <a:r>
              <a:rPr lang="en-US" sz="2400" b="1" smtClean="0"/>
              <a:t>Nama tipe/sub tipe ditulis dengan huruf besar dan diletakan didepan sedang nama unit ditulis dengan huruf kecil diletakan dibelakan nama tipe/sub tipe</a:t>
            </a:r>
          </a:p>
          <a:p>
            <a:pPr eaLnBrk="1" hangingPunct="1"/>
            <a:r>
              <a:rPr lang="en-US" sz="2400" b="1" smtClean="0"/>
              <a:t>Kandungan batuan ditulis dibelakan nama tipe/sub tipe/unit yang ada</a:t>
            </a:r>
          </a:p>
          <a:p>
            <a:pPr eaLnBrk="1" hangingPunct="1"/>
            <a:r>
              <a:rPr lang="en-US" sz="2400" b="1" smtClean="0"/>
              <a:t>Kemiringan lahan ditulis dibelakang nama tipe/sub tipe/unit/kandungan batuan yang ada</a:t>
            </a:r>
          </a:p>
          <a:p>
            <a:pPr eaLnBrk="1" hangingPunct="1"/>
            <a:r>
              <a:rPr lang="en-US" sz="2400" b="1" smtClean="0"/>
              <a:t>Contoh : LCgh”(15%)</a:t>
            </a:r>
          </a:p>
          <a:p>
            <a:pPr lvl="1" eaLnBrk="1" hangingPunct="1"/>
            <a:r>
              <a:rPr lang="en-US" sz="2400" b="1" smtClean="0"/>
              <a:t>Tanah bertekstur lempung pada lapisan olah (L) dan liat pada lapisan bawah (C), sering jenuh air (g), bereaksi masam (h), dengan kandungan batuan dipermukaan lebih dari 35 % (“) dan memiliki lereng 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box(out)">
                                      <p:cBhvr>
                                        <p:cTn id="7" dur="500"/>
                                        <p:tgtEl>
                                          <p:spTgt spid="3584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box(out)">
                                      <p:cBhvr>
                                        <p:cTn id="12" dur="500"/>
                                        <p:tgtEl>
                                          <p:spTgt spid="3584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box(out)">
                                      <p:cBhvr>
                                        <p:cTn id="17" dur="500"/>
                                        <p:tgtEl>
                                          <p:spTgt spid="35843">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843">
                                            <p:txEl>
                                              <p:pRg st="2" end="2"/>
                                            </p:txEl>
                                          </p:spTgt>
                                        </p:tgtEl>
                                        <p:attrNameLst>
                                          <p:attrName>style.visibility</p:attrName>
                                        </p:attrNameLst>
                                      </p:cBhvr>
                                      <p:to>
                                        <p:strVal val="visible"/>
                                      </p:to>
                                    </p:set>
                                    <p:animEffect transition="in" filter="box(out)">
                                      <p:cBhvr>
                                        <p:cTn id="22" dur="500"/>
                                        <p:tgtEl>
                                          <p:spTgt spid="35843">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5843">
                                            <p:txEl>
                                              <p:pRg st="3" end="3"/>
                                            </p:txEl>
                                          </p:spTgt>
                                        </p:tgtEl>
                                        <p:attrNameLst>
                                          <p:attrName>style.visibility</p:attrName>
                                        </p:attrNameLst>
                                      </p:cBhvr>
                                      <p:to>
                                        <p:strVal val="visible"/>
                                      </p:to>
                                    </p:set>
                                    <p:animEffect transition="in" filter="box(out)">
                                      <p:cBhvr>
                                        <p:cTn id="27" dur="500"/>
                                        <p:tgtEl>
                                          <p:spTgt spid="35843">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builtIn="1"/>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35843">
                                            <p:txEl>
                                              <p:pRg st="4" end="4"/>
                                            </p:txEl>
                                          </p:spTgt>
                                        </p:tgtEl>
                                        <p:attrNameLst>
                                          <p:attrName>style.visibility</p:attrName>
                                        </p:attrNameLst>
                                      </p:cBhvr>
                                      <p:to>
                                        <p:strVal val="visible"/>
                                      </p:to>
                                    </p:set>
                                    <p:animEffect transition="in" filter="box(out)">
                                      <p:cBhvr>
                                        <p:cTn id="30" dur="500"/>
                                        <p:tgtEl>
                                          <p:spTgt spid="35843">
                                            <p:txEl>
                                              <p:pRg st="4" end="4"/>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utoUpdateAnimBg="0"/>
      <p:bldP spid="3584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838200"/>
          </a:xfrm>
          <a:solidFill>
            <a:srgbClr val="FFFF00"/>
          </a:solidFill>
          <a:ln>
            <a:solidFill>
              <a:srgbClr val="FF0000"/>
            </a:solidFill>
          </a:ln>
        </p:spPr>
        <p:txBody>
          <a:bodyPr/>
          <a:lstStyle/>
          <a:p>
            <a:pPr eaLnBrk="1" hangingPunct="1"/>
            <a:r>
              <a:rPr lang="en-US" sz="3200" b="1" smtClean="0"/>
              <a:t>Sistem klasifikasi (interpretasi cara pengelolaan)</a:t>
            </a:r>
          </a:p>
        </p:txBody>
      </p:sp>
      <p:sp>
        <p:nvSpPr>
          <p:cNvPr id="37891" name="Rectangle 3"/>
          <p:cNvSpPr>
            <a:spLocks noGrp="1" noChangeArrowheads="1"/>
          </p:cNvSpPr>
          <p:nvPr>
            <p:ph idx="1"/>
          </p:nvPr>
        </p:nvSpPr>
        <p:spPr>
          <a:xfrm>
            <a:off x="0" y="1447800"/>
            <a:ext cx="9144000" cy="5410200"/>
          </a:xfrm>
        </p:spPr>
        <p:txBody>
          <a:bodyPr/>
          <a:lstStyle/>
          <a:p>
            <a:pPr eaLnBrk="1" hangingPunct="1">
              <a:lnSpc>
                <a:spcPct val="90000"/>
              </a:lnSpc>
              <a:buFont typeface="Arial" charset="0"/>
              <a:buNone/>
            </a:pPr>
            <a:r>
              <a:rPr lang="en-US" sz="2400" b="1" smtClean="0"/>
              <a:t>d : dibutuhkan sarana irigasi, pemilihan waktu tanam harus tepat, perlu penempatan pupuk N yang tepat</a:t>
            </a:r>
          </a:p>
          <a:p>
            <a:pPr eaLnBrk="1" hangingPunct="1">
              <a:lnSpc>
                <a:spcPct val="90000"/>
              </a:lnSpc>
              <a:buFont typeface="Arial" charset="0"/>
              <a:buNone/>
            </a:pPr>
            <a:r>
              <a:rPr lang="en-US" sz="2400" b="1" smtClean="0"/>
              <a:t>e : dibutuhkan pupuk yang mengandung Ca, Mg dan K, kemunginan kerusakan tanah besar jika diberi kapur dengan dosis terlalu tinggi</a:t>
            </a:r>
          </a:p>
          <a:p>
            <a:pPr eaLnBrk="1" hangingPunct="1">
              <a:lnSpc>
                <a:spcPct val="90000"/>
              </a:lnSpc>
              <a:buFont typeface="Arial" charset="0"/>
              <a:buNone/>
            </a:pPr>
            <a:r>
              <a:rPr lang="en-US" sz="2400" b="1" smtClean="0"/>
              <a:t>h : dibutuhkan pengapuran</a:t>
            </a:r>
          </a:p>
          <a:p>
            <a:pPr eaLnBrk="1" hangingPunct="1">
              <a:lnSpc>
                <a:spcPct val="90000"/>
              </a:lnSpc>
              <a:buFont typeface="Arial" charset="0"/>
              <a:buNone/>
            </a:pPr>
            <a:r>
              <a:rPr lang="en-US" sz="2400" b="1" smtClean="0"/>
              <a:t>i : dibutuhkan penambahan pup[uk P dengan dosis tinggi</a:t>
            </a:r>
          </a:p>
          <a:p>
            <a:pPr eaLnBrk="1" hangingPunct="1">
              <a:lnSpc>
                <a:spcPct val="90000"/>
              </a:lnSpc>
              <a:buFont typeface="Arial" charset="0"/>
              <a:buNone/>
            </a:pPr>
            <a:r>
              <a:rPr lang="en-US" sz="2400" b="1" smtClean="0"/>
              <a:t>x : dibutuhkan pupuk P dengan dosis yang tinggi dengan penempatan yang tepat</a:t>
            </a:r>
          </a:p>
          <a:p>
            <a:pPr eaLnBrk="1" hangingPunct="1">
              <a:lnSpc>
                <a:spcPct val="90000"/>
              </a:lnSpc>
              <a:buFont typeface="Arial" charset="0"/>
              <a:buNone/>
            </a:pPr>
            <a:r>
              <a:rPr lang="en-US" sz="2400" b="1" smtClean="0"/>
              <a:t>v : dibutuhkan waktu pengolahan tanah yang tepat</a:t>
            </a:r>
          </a:p>
          <a:p>
            <a:pPr eaLnBrk="1" hangingPunct="1">
              <a:lnSpc>
                <a:spcPct val="90000"/>
              </a:lnSpc>
              <a:buFont typeface="Arial" charset="0"/>
              <a:buNone/>
            </a:pPr>
            <a:r>
              <a:rPr lang="en-US" sz="2400" b="1" smtClean="0"/>
              <a:t>k : dibutuhkan penambahan pupuk kalium</a:t>
            </a:r>
          </a:p>
          <a:p>
            <a:pPr eaLnBrk="1" hangingPunct="1">
              <a:lnSpc>
                <a:spcPct val="90000"/>
              </a:lnSpc>
              <a:buFont typeface="Arial" charset="0"/>
              <a:buNone/>
            </a:pPr>
            <a:r>
              <a:rPr lang="en-US" sz="2400" b="1" smtClean="0"/>
              <a:t>b : dibutuhkan penambahan pupuk P dengan penempatan yang benar, dibutuhkan penambahan unsur mikro (Zn dan Fe)</a:t>
            </a:r>
          </a:p>
          <a:p>
            <a:pPr eaLnBrk="1" hangingPunct="1">
              <a:lnSpc>
                <a:spcPct val="90000"/>
              </a:lnSpc>
              <a:buFont typeface="Arial" charset="0"/>
              <a:buNone/>
            </a:pPr>
            <a:r>
              <a:rPr lang="en-US" sz="2400" b="1" smtClean="0"/>
              <a:t>s : dibutuhkan cara-cara pengelolaan tanah salin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ox(out)">
                                      <p:cBhvr>
                                        <p:cTn id="7" dur="500"/>
                                        <p:tgtEl>
                                          <p:spTgt spid="378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ox(out)">
                                      <p:cBhvr>
                                        <p:cTn id="12" dur="500"/>
                                        <p:tgtEl>
                                          <p:spTgt spid="378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ox(out)">
                                      <p:cBhvr>
                                        <p:cTn id="17" dur="500"/>
                                        <p:tgtEl>
                                          <p:spTgt spid="3789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box(out)">
                                      <p:cBhvr>
                                        <p:cTn id="22" dur="500"/>
                                        <p:tgtEl>
                                          <p:spTgt spid="3789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box(out)">
                                      <p:cBhvr>
                                        <p:cTn id="27" dur="500"/>
                                        <p:tgtEl>
                                          <p:spTgt spid="3789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7891">
                                            <p:txEl>
                                              <p:pRg st="5" end="5"/>
                                            </p:txEl>
                                          </p:spTgt>
                                        </p:tgtEl>
                                        <p:attrNameLst>
                                          <p:attrName>style.visibility</p:attrName>
                                        </p:attrNameLst>
                                      </p:cBhvr>
                                      <p:to>
                                        <p:strVal val="visible"/>
                                      </p:to>
                                    </p:set>
                                    <p:animEffect transition="in" filter="box(out)">
                                      <p:cBhvr>
                                        <p:cTn id="32" dur="500"/>
                                        <p:tgtEl>
                                          <p:spTgt spid="3789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7891">
                                            <p:txEl>
                                              <p:pRg st="6" end="6"/>
                                            </p:txEl>
                                          </p:spTgt>
                                        </p:tgtEl>
                                        <p:attrNameLst>
                                          <p:attrName>style.visibility</p:attrName>
                                        </p:attrNameLst>
                                      </p:cBhvr>
                                      <p:to>
                                        <p:strVal val="visible"/>
                                      </p:to>
                                    </p:set>
                                    <p:animEffect transition="in" filter="box(out)">
                                      <p:cBhvr>
                                        <p:cTn id="37" dur="500"/>
                                        <p:tgtEl>
                                          <p:spTgt spid="3789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7891">
                                            <p:txEl>
                                              <p:pRg st="7" end="7"/>
                                            </p:txEl>
                                          </p:spTgt>
                                        </p:tgtEl>
                                        <p:attrNameLst>
                                          <p:attrName>style.visibility</p:attrName>
                                        </p:attrNameLst>
                                      </p:cBhvr>
                                      <p:to>
                                        <p:strVal val="visible"/>
                                      </p:to>
                                    </p:set>
                                    <p:animEffect transition="in" filter="box(out)">
                                      <p:cBhvr>
                                        <p:cTn id="42" dur="500"/>
                                        <p:tgtEl>
                                          <p:spTgt spid="3789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891">
                                            <p:txEl>
                                              <p:pRg st="8" end="8"/>
                                            </p:txEl>
                                          </p:spTgt>
                                        </p:tgtEl>
                                        <p:attrNameLst>
                                          <p:attrName>style.visibility</p:attrName>
                                        </p:attrNameLst>
                                      </p:cBhvr>
                                      <p:to>
                                        <p:strVal val="visible"/>
                                      </p:to>
                                    </p:set>
                                    <p:animEffect transition="in" filter="box(out)">
                                      <p:cBhvr>
                                        <p:cTn id="47" dur="500"/>
                                        <p:tgtEl>
                                          <p:spTgt spid="3789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9144000" cy="762000"/>
          </a:xfrm>
          <a:solidFill>
            <a:srgbClr val="FFFF00"/>
          </a:solidFill>
          <a:ln>
            <a:solidFill>
              <a:srgbClr val="FF0000"/>
            </a:solidFill>
          </a:ln>
        </p:spPr>
        <p:txBody>
          <a:bodyPr/>
          <a:lstStyle/>
          <a:p>
            <a:pPr eaLnBrk="1" hangingPunct="1"/>
            <a:r>
              <a:rPr lang="en-US" sz="3200" b="1" smtClean="0"/>
              <a:t>Sistem klasifikasi (interpretasi cara pengelolaan)</a:t>
            </a:r>
          </a:p>
        </p:txBody>
      </p:sp>
      <p:sp>
        <p:nvSpPr>
          <p:cNvPr id="38915" name="Rectangle 3"/>
          <p:cNvSpPr>
            <a:spLocks noGrp="1" noChangeArrowheads="1"/>
          </p:cNvSpPr>
          <p:nvPr>
            <p:ph idx="1"/>
          </p:nvPr>
        </p:nvSpPr>
        <p:spPr>
          <a:xfrm>
            <a:off x="304800" y="990600"/>
            <a:ext cx="8229600" cy="4525963"/>
          </a:xfrm>
        </p:spPr>
        <p:txBody>
          <a:bodyPr/>
          <a:lstStyle/>
          <a:p>
            <a:pPr eaLnBrk="1" hangingPunct="1">
              <a:buFont typeface="Arial" charset="0"/>
              <a:buNone/>
            </a:pPr>
            <a:r>
              <a:rPr lang="en-US" sz="2800" b="1" smtClean="0"/>
              <a:t>n : dibutuhkan cara pengelolaan tanah alkalin</a:t>
            </a:r>
          </a:p>
          <a:p>
            <a:pPr eaLnBrk="1" hangingPunct="1">
              <a:buFont typeface="Arial" charset="0"/>
              <a:buNone/>
            </a:pPr>
            <a:r>
              <a:rPr lang="en-US" sz="2800" b="1" smtClean="0"/>
              <a:t>c : dibutuhkan jenis tanaman yang toleran terhadap kandungan belerang tinggi</a:t>
            </a:r>
          </a:p>
          <a:p>
            <a:pPr eaLnBrk="1" hangingPunct="1">
              <a:buFont typeface="Arial" charset="0"/>
              <a:buNone/>
            </a:pPr>
            <a:endParaRPr lang="en-US" sz="2800" b="1" smtClean="0"/>
          </a:p>
          <a:p>
            <a:pPr eaLnBrk="1" hangingPunct="1">
              <a:buFont typeface="Arial" charset="0"/>
              <a:buNone/>
            </a:pPr>
            <a:r>
              <a:rPr lang="en-US" sz="2800" b="1" smtClean="0"/>
              <a:t>Contoh : L</a:t>
            </a:r>
            <a:r>
              <a:rPr lang="en-US" sz="2400" b="1" smtClean="0"/>
              <a:t>gh</a:t>
            </a:r>
            <a:endParaRPr lang="en-US" sz="2800" b="1" smtClean="0"/>
          </a:p>
          <a:p>
            <a:pPr marL="639763" lvl="1" indent="-365125" algn="just" eaLnBrk="1" hangingPunct="1">
              <a:spcBef>
                <a:spcPct val="0"/>
              </a:spcBef>
              <a:buFont typeface="Arial" charset="0"/>
              <a:buNone/>
            </a:pPr>
            <a:r>
              <a:rPr lang="en-US" sz="2400" b="1" smtClean="0"/>
              <a:t>	Tanah mempunyai kemampuan menahan air yang cukup tinggi dengan kapasitas infiltrasi sedang, dan dibutuhkan sarana saluran drainase, dengan penambahan kapur untuk tanaman yang tidak tahan terhadap 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box(out)">
                                      <p:cBhvr>
                                        <p:cTn id="7" dur="500"/>
                                        <p:tgtEl>
                                          <p:spTgt spid="3891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38915">
                                            <p:txEl>
                                              <p:pRg st="0" end="0"/>
                                            </p:txEl>
                                          </p:spTgt>
                                        </p:tgtEl>
                                        <p:attrNameLst>
                                          <p:attrName>style.visibility</p:attrName>
                                        </p:attrNameLst>
                                      </p:cBhvr>
                                      <p:to>
                                        <p:strVal val="visible"/>
                                      </p:to>
                                    </p:set>
                                    <p:anim calcmode="lin" valueType="num">
                                      <p:cBhvr additive="base">
                                        <p:cTn id="12" dur="3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iterate type="wd">
                                    <p:tmPct val="100000"/>
                                  </p:iterate>
                                  <p:childTnLst>
                                    <p:set>
                                      <p:cBhvr>
                                        <p:cTn id="17" dur="1" fill="hold">
                                          <p:stCondLst>
                                            <p:cond delay="0"/>
                                          </p:stCondLst>
                                        </p:cTn>
                                        <p:tgtEl>
                                          <p:spTgt spid="38915">
                                            <p:txEl>
                                              <p:pRg st="1" end="1"/>
                                            </p:txEl>
                                          </p:spTgt>
                                        </p:tgtEl>
                                        <p:attrNameLst>
                                          <p:attrName>style.visibility</p:attrName>
                                        </p:attrNameLst>
                                      </p:cBhvr>
                                      <p:to>
                                        <p:strVal val="visible"/>
                                      </p:to>
                                    </p:set>
                                    <p:anim calcmode="lin" valueType="num">
                                      <p:cBhvr additive="base">
                                        <p:cTn id="18" dur="3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9" dur="300" fill="hold"/>
                                        <p:tgtEl>
                                          <p:spTgt spid="3891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iterate type="wd">
                                    <p:tmPct val="100000"/>
                                  </p:iterate>
                                  <p:childTnLst>
                                    <p:set>
                                      <p:cBhvr>
                                        <p:cTn id="23" dur="1" fill="hold">
                                          <p:stCondLst>
                                            <p:cond delay="0"/>
                                          </p:stCondLst>
                                        </p:cTn>
                                        <p:tgtEl>
                                          <p:spTgt spid="38915">
                                            <p:txEl>
                                              <p:pRg st="3" end="3"/>
                                            </p:txEl>
                                          </p:spTgt>
                                        </p:tgtEl>
                                        <p:attrNameLst>
                                          <p:attrName>style.visibility</p:attrName>
                                        </p:attrNameLst>
                                      </p:cBhvr>
                                      <p:to>
                                        <p:strVal val="visible"/>
                                      </p:to>
                                    </p:set>
                                    <p:anim calcmode="lin" valueType="num">
                                      <p:cBhvr additive="base">
                                        <p:cTn id="24" dur="3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5" dur="300" fill="hold"/>
                                        <p:tgtEl>
                                          <p:spTgt spid="38915">
                                            <p:txEl>
                                              <p:pRg st="3" end="3"/>
                                            </p:txEl>
                                          </p:spTgt>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iterate type="wd">
                                    <p:tmPct val="100000"/>
                                  </p:iterate>
                                  <p:childTnLst>
                                    <p:set>
                                      <p:cBhvr>
                                        <p:cTn id="27" dur="1" fill="hold">
                                          <p:stCondLst>
                                            <p:cond delay="0"/>
                                          </p:stCondLst>
                                        </p:cTn>
                                        <p:tgtEl>
                                          <p:spTgt spid="38915">
                                            <p:txEl>
                                              <p:pRg st="4" end="4"/>
                                            </p:txEl>
                                          </p:spTgt>
                                        </p:tgtEl>
                                        <p:attrNameLst>
                                          <p:attrName>style.visibility</p:attrName>
                                        </p:attrNameLst>
                                      </p:cBhvr>
                                      <p:to>
                                        <p:strVal val="visible"/>
                                      </p:to>
                                    </p:set>
                                    <p:anim calcmode="lin" valueType="num">
                                      <p:cBhvr additive="base">
                                        <p:cTn id="28" dur="3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9" dur="300" fill="hold"/>
                                        <p:tgtEl>
                                          <p:spTgt spid="3891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autoUpdateAnimBg="0"/>
      <p:bldP spid="3891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81038"/>
            <a:ext cx="9144000" cy="5262562"/>
          </a:xfrm>
          <a:prstGeom prst="rect">
            <a:avLst/>
          </a:prstGeom>
          <a:noFill/>
          <a:ln>
            <a:solidFill>
              <a:schemeClr val="accent1"/>
            </a:solidFill>
          </a:ln>
        </p:spPr>
        <p:txBody>
          <a:bodyPr>
            <a:spAutoFit/>
          </a:bodyPr>
          <a:lstStyle/>
          <a:p>
            <a:pPr algn="ctr">
              <a:defRPr/>
            </a:pPr>
            <a:r>
              <a:rPr lang="en-US" sz="2800" b="1" dirty="0" err="1"/>
              <a:t>Contoh-contoh</a:t>
            </a:r>
            <a:r>
              <a:rPr lang="en-US" sz="2800" b="1" dirty="0"/>
              <a:t> </a:t>
            </a:r>
            <a:r>
              <a:rPr lang="en-US" sz="2800" b="1" dirty="0" err="1"/>
              <a:t>Modifikator</a:t>
            </a:r>
            <a:endParaRPr lang="en-US" sz="2800" b="1" dirty="0"/>
          </a:p>
          <a:p>
            <a:pPr algn="ctr">
              <a:defRPr/>
            </a:pPr>
            <a:endParaRPr lang="en-US" sz="2200" b="1" dirty="0"/>
          </a:p>
          <a:p>
            <a:pPr algn="ctr">
              <a:defRPr/>
            </a:pPr>
            <a:r>
              <a:rPr lang="en-US" sz="2200" b="1" dirty="0"/>
              <a:t>“e”  </a:t>
            </a:r>
            <a:r>
              <a:rPr lang="en-US" sz="2200" b="1" dirty="0" err="1"/>
              <a:t>menyatakan</a:t>
            </a:r>
            <a:r>
              <a:rPr lang="en-US" sz="2200" b="1" dirty="0"/>
              <a:t> KTK </a:t>
            </a:r>
            <a:r>
              <a:rPr lang="en-US" sz="2200" b="1" dirty="0" err="1"/>
              <a:t>rendah</a:t>
            </a:r>
            <a:r>
              <a:rPr lang="en-US" sz="2200" b="1" dirty="0"/>
              <a:t> pd </a:t>
            </a:r>
            <a:r>
              <a:rPr lang="en-US" sz="2200" b="1" dirty="0" err="1"/>
              <a:t>lapisan</a:t>
            </a:r>
            <a:r>
              <a:rPr lang="en-US" sz="2200" b="1" dirty="0"/>
              <a:t> </a:t>
            </a:r>
            <a:r>
              <a:rPr lang="en-US" sz="2200" b="1" dirty="0" err="1"/>
              <a:t>tanah</a:t>
            </a:r>
            <a:r>
              <a:rPr lang="en-US" sz="2200" b="1" dirty="0"/>
              <a:t> </a:t>
            </a:r>
            <a:r>
              <a:rPr lang="en-US" sz="2200" b="1" dirty="0" err="1"/>
              <a:t>permukaan</a:t>
            </a:r>
            <a:r>
              <a:rPr lang="en-US" sz="2200" b="1" dirty="0"/>
              <a:t>. </a:t>
            </a:r>
            <a:r>
              <a:rPr lang="en-US" sz="2200" b="1" dirty="0" err="1"/>
              <a:t>Harus</a:t>
            </a:r>
            <a:r>
              <a:rPr lang="en-US" sz="2200" b="1" dirty="0"/>
              <a:t> </a:t>
            </a:r>
            <a:r>
              <a:rPr lang="en-US" sz="2200" b="1" dirty="0" err="1"/>
              <a:t>mempunyai</a:t>
            </a:r>
            <a:r>
              <a:rPr lang="en-US" sz="2200" b="1" dirty="0"/>
              <a:t> </a:t>
            </a:r>
            <a:r>
              <a:rPr lang="en-US" sz="2200" b="1" dirty="0" err="1"/>
              <a:t>salah</a:t>
            </a:r>
            <a:r>
              <a:rPr lang="en-US" sz="2200" b="1" dirty="0"/>
              <a:t> </a:t>
            </a:r>
            <a:r>
              <a:rPr lang="en-US" sz="2200" b="1" dirty="0" err="1"/>
              <a:t>satu</a:t>
            </a:r>
            <a:r>
              <a:rPr lang="en-US" sz="2200" b="1" dirty="0"/>
              <a:t> </a:t>
            </a:r>
            <a:r>
              <a:rPr lang="en-US" sz="2200" b="1" dirty="0" err="1"/>
              <a:t>dari</a:t>
            </a:r>
            <a:r>
              <a:rPr lang="en-US" sz="2200" b="1" dirty="0"/>
              <a:t> </a:t>
            </a:r>
            <a:r>
              <a:rPr lang="en-US" sz="2200" b="1" dirty="0" err="1"/>
              <a:t>penciri</a:t>
            </a:r>
            <a:r>
              <a:rPr lang="en-US" sz="2200" b="1" dirty="0"/>
              <a:t> LCs </a:t>
            </a:r>
            <a:r>
              <a:rPr lang="en-US" sz="2200" b="1" dirty="0" err="1"/>
              <a:t>berikut</a:t>
            </a:r>
            <a:r>
              <a:rPr lang="en-US" sz="2200" b="1" dirty="0"/>
              <a:t> </a:t>
            </a:r>
            <a:r>
              <a:rPr lang="en-US" sz="2200" b="1" dirty="0" err="1"/>
              <a:t>ini</a:t>
            </a:r>
            <a:r>
              <a:rPr lang="en-US" sz="2200" b="1" dirty="0"/>
              <a:t>: </a:t>
            </a:r>
          </a:p>
          <a:p>
            <a:pPr marL="914400" indent="-274320">
              <a:buFont typeface="+mj-lt"/>
              <a:buAutoNum type="arabicPeriod"/>
              <a:defRPr/>
            </a:pPr>
            <a:r>
              <a:rPr lang="en-US" sz="2200" b="1" dirty="0"/>
              <a:t> CEC &lt;4 </a:t>
            </a:r>
            <a:r>
              <a:rPr lang="en-US" sz="2200" b="1" dirty="0" err="1"/>
              <a:t>meq</a:t>
            </a:r>
            <a:r>
              <a:rPr lang="en-US" sz="2200" b="1" dirty="0"/>
              <a:t>/100g </a:t>
            </a:r>
            <a:r>
              <a:rPr lang="en-US" sz="2200" b="1" dirty="0" err="1"/>
              <a:t>tanah</a:t>
            </a:r>
            <a:r>
              <a:rPr lang="en-US" sz="2200" b="1" dirty="0"/>
              <a:t> </a:t>
            </a:r>
            <a:r>
              <a:rPr lang="en-US" sz="2200" b="1" dirty="0" err="1"/>
              <a:t>dengan</a:t>
            </a:r>
            <a:r>
              <a:rPr lang="en-US" sz="2200" b="1" dirty="0"/>
              <a:t> </a:t>
            </a:r>
            <a:r>
              <a:rPr lang="en-US" sz="2200" b="1" dirty="0" err="1"/>
              <a:t>jumlah</a:t>
            </a:r>
            <a:r>
              <a:rPr lang="en-US" sz="2200" b="1" dirty="0"/>
              <a:t> </a:t>
            </a:r>
            <a:r>
              <a:rPr lang="en-US" sz="2200" b="1" dirty="0" err="1"/>
              <a:t>basa</a:t>
            </a:r>
            <a:r>
              <a:rPr lang="en-US" sz="2200" b="1" dirty="0"/>
              <a:t> + Al yang </a:t>
            </a:r>
            <a:r>
              <a:rPr lang="en-US" sz="2200" b="1" dirty="0" err="1"/>
              <a:t>terekstrak</a:t>
            </a:r>
            <a:r>
              <a:rPr lang="en-US" sz="2200" b="1" dirty="0"/>
              <a:t> </a:t>
            </a:r>
            <a:r>
              <a:rPr lang="en-US" sz="2200" b="1" dirty="0" err="1"/>
              <a:t>KCl</a:t>
            </a:r>
            <a:r>
              <a:rPr lang="en-US" sz="2200" b="1" dirty="0"/>
              <a:t> (KTK </a:t>
            </a:r>
            <a:r>
              <a:rPr lang="en-US" sz="2200" b="1" dirty="0" err="1"/>
              <a:t>efektif</a:t>
            </a:r>
            <a:r>
              <a:rPr lang="en-US" sz="2200" b="1" dirty="0"/>
              <a:t>), </a:t>
            </a:r>
            <a:r>
              <a:rPr lang="en-US" sz="2200" b="1" dirty="0" err="1"/>
              <a:t>atau</a:t>
            </a:r>
            <a:endParaRPr lang="en-US" sz="2200" b="1" dirty="0"/>
          </a:p>
          <a:p>
            <a:pPr marL="914400" indent="-274320">
              <a:buFont typeface="+mj-lt"/>
              <a:buAutoNum type="arabicPeriod"/>
              <a:defRPr/>
            </a:pPr>
            <a:r>
              <a:rPr lang="en-US" sz="2200" b="1" dirty="0"/>
              <a:t> CEC &lt; 7 </a:t>
            </a:r>
            <a:r>
              <a:rPr lang="en-US" sz="2200" b="1" dirty="0" err="1"/>
              <a:t>meq</a:t>
            </a:r>
            <a:r>
              <a:rPr lang="en-US" sz="2200" b="1" dirty="0"/>
              <a:t>/100g </a:t>
            </a:r>
            <a:r>
              <a:rPr lang="en-US" sz="2200" b="1" dirty="0" err="1"/>
              <a:t>tanah</a:t>
            </a:r>
            <a:r>
              <a:rPr lang="en-US" sz="2200" b="1" dirty="0"/>
              <a:t> </a:t>
            </a:r>
            <a:r>
              <a:rPr lang="en-US" sz="2200" b="1" dirty="0" err="1"/>
              <a:t>dengan</a:t>
            </a:r>
            <a:r>
              <a:rPr lang="en-US" sz="2200" b="1" dirty="0"/>
              <a:t> </a:t>
            </a:r>
            <a:r>
              <a:rPr lang="en-US" sz="2200" b="1" dirty="0" err="1"/>
              <a:t>jumlah</a:t>
            </a:r>
            <a:r>
              <a:rPr lang="en-US" sz="2200" b="1" dirty="0"/>
              <a:t> </a:t>
            </a:r>
            <a:r>
              <a:rPr lang="en-US" sz="2200" b="1" dirty="0" err="1"/>
              <a:t>kation</a:t>
            </a:r>
            <a:r>
              <a:rPr lang="en-US" sz="2200" b="1" dirty="0"/>
              <a:t> </a:t>
            </a:r>
            <a:r>
              <a:rPr lang="en-US" sz="2200" b="1" dirty="0" err="1"/>
              <a:t>pada</a:t>
            </a:r>
            <a:r>
              <a:rPr lang="en-US" sz="2200" b="1" dirty="0"/>
              <a:t> pH 7, </a:t>
            </a:r>
            <a:r>
              <a:rPr lang="en-US" sz="2200" b="1" dirty="0" err="1"/>
              <a:t>atau</a:t>
            </a:r>
            <a:endParaRPr lang="en-US" sz="2200" b="1" dirty="0"/>
          </a:p>
          <a:p>
            <a:pPr marL="914400" indent="-274320">
              <a:buFont typeface="+mj-lt"/>
              <a:buAutoNum type="arabicPeriod"/>
              <a:defRPr/>
            </a:pPr>
            <a:r>
              <a:rPr lang="en-US" sz="2200" b="1" dirty="0"/>
              <a:t> CEC &lt; 10 </a:t>
            </a:r>
            <a:r>
              <a:rPr lang="en-US" sz="2200" b="1" dirty="0" err="1"/>
              <a:t>meq</a:t>
            </a:r>
            <a:r>
              <a:rPr lang="en-US" sz="2200" b="1" dirty="0"/>
              <a:t>/100g </a:t>
            </a:r>
            <a:r>
              <a:rPr lang="en-US" sz="2200" b="1" dirty="0" err="1"/>
              <a:t>tanah</a:t>
            </a:r>
            <a:r>
              <a:rPr lang="en-US" sz="2200" b="1" dirty="0"/>
              <a:t> dg </a:t>
            </a:r>
            <a:r>
              <a:rPr lang="en-US" sz="2200" b="1" dirty="0" err="1"/>
              <a:t>jumlah</a:t>
            </a:r>
            <a:r>
              <a:rPr lang="en-US" sz="2200" b="1" dirty="0"/>
              <a:t> </a:t>
            </a:r>
            <a:r>
              <a:rPr lang="en-US" sz="2200" b="1" dirty="0" err="1"/>
              <a:t>kation</a:t>
            </a:r>
            <a:r>
              <a:rPr lang="en-US" sz="2200" b="1" dirty="0"/>
              <a:t> + Al + H </a:t>
            </a:r>
            <a:r>
              <a:rPr lang="en-US" sz="2200" b="1" dirty="0" err="1"/>
              <a:t>pada</a:t>
            </a:r>
            <a:r>
              <a:rPr lang="en-US" sz="2200" b="1" dirty="0"/>
              <a:t> pH 8.2.</a:t>
            </a:r>
          </a:p>
          <a:p>
            <a:pPr algn="ctr">
              <a:defRPr/>
            </a:pPr>
            <a:endParaRPr lang="en-US" sz="2200" b="1" dirty="0"/>
          </a:p>
          <a:p>
            <a:pPr>
              <a:defRPr/>
            </a:pPr>
            <a:r>
              <a:rPr lang="en-US" sz="2200" b="1" dirty="0"/>
              <a:t>“v”   </a:t>
            </a:r>
            <a:r>
              <a:rPr lang="en-US" sz="2200" b="1" dirty="0" err="1"/>
              <a:t>menyatakan</a:t>
            </a:r>
            <a:r>
              <a:rPr lang="en-US" sz="2200" b="1" dirty="0"/>
              <a:t> “</a:t>
            </a:r>
            <a:r>
              <a:rPr lang="en-US" sz="2200" b="1" dirty="0" err="1"/>
              <a:t>vertisol</a:t>
            </a:r>
            <a:r>
              <a:rPr lang="en-US" sz="2200" b="1" dirty="0"/>
              <a:t>” (</a:t>
            </a:r>
            <a:r>
              <a:rPr lang="en-US" sz="2200" b="1" dirty="0" err="1"/>
              <a:t>Liat</a:t>
            </a:r>
            <a:r>
              <a:rPr lang="en-US" sz="2200" b="1" dirty="0"/>
              <a:t> </a:t>
            </a:r>
            <a:r>
              <a:rPr lang="en-US" sz="2200" b="1" dirty="0" err="1"/>
              <a:t>plastis</a:t>
            </a:r>
            <a:r>
              <a:rPr lang="en-US" sz="2200" b="1" dirty="0"/>
              <a:t> </a:t>
            </a:r>
            <a:r>
              <a:rPr lang="en-US" sz="2200" b="1" dirty="0" err="1"/>
              <a:t>sangat</a:t>
            </a:r>
            <a:r>
              <a:rPr lang="en-US" sz="2200" b="1" dirty="0"/>
              <a:t> </a:t>
            </a:r>
            <a:r>
              <a:rPr lang="en-US" sz="2200" b="1" dirty="0" err="1"/>
              <a:t>lengket</a:t>
            </a:r>
            <a:r>
              <a:rPr lang="en-US" sz="2200" b="1" dirty="0"/>
              <a:t>). </a:t>
            </a:r>
            <a:r>
              <a:rPr lang="en-US" sz="2200" b="1" dirty="0" err="1"/>
              <a:t>Harus</a:t>
            </a:r>
            <a:r>
              <a:rPr lang="en-US" sz="2200" b="1" dirty="0"/>
              <a:t> </a:t>
            </a:r>
            <a:r>
              <a:rPr lang="en-US" sz="2200" b="1" dirty="0" err="1"/>
              <a:t>mempunyai</a:t>
            </a:r>
            <a:r>
              <a:rPr lang="en-US" sz="2200" b="1" dirty="0"/>
              <a:t> </a:t>
            </a:r>
            <a:r>
              <a:rPr lang="en-US" sz="2200" b="1" dirty="0" err="1"/>
              <a:t>salah</a:t>
            </a:r>
            <a:r>
              <a:rPr lang="en-US" sz="2200" b="1" dirty="0"/>
              <a:t> </a:t>
            </a:r>
            <a:r>
              <a:rPr lang="en-US" sz="2200" b="1" dirty="0" err="1"/>
              <a:t>satu</a:t>
            </a:r>
            <a:r>
              <a:rPr lang="en-US" sz="2200" b="1" dirty="0"/>
              <a:t> </a:t>
            </a:r>
            <a:r>
              <a:rPr lang="en-US" sz="2200" b="1" dirty="0" err="1"/>
              <a:t>dari</a:t>
            </a:r>
            <a:r>
              <a:rPr lang="en-US" sz="2200" b="1" dirty="0"/>
              <a:t> </a:t>
            </a:r>
            <a:r>
              <a:rPr lang="en-US" sz="2200" b="1" dirty="0" err="1"/>
              <a:t>sifat</a:t>
            </a:r>
            <a:r>
              <a:rPr lang="en-US" sz="2200" b="1" dirty="0"/>
              <a:t> </a:t>
            </a:r>
            <a:r>
              <a:rPr lang="en-US" sz="2200" b="1" dirty="0" err="1"/>
              <a:t>penciri</a:t>
            </a:r>
            <a:r>
              <a:rPr lang="en-US" sz="2200" b="1" dirty="0"/>
              <a:t> </a:t>
            </a:r>
            <a:r>
              <a:rPr lang="en-US" sz="2200" b="1" dirty="0" err="1"/>
              <a:t>berikut</a:t>
            </a:r>
            <a:r>
              <a:rPr lang="en-US" sz="2200" b="1" dirty="0"/>
              <a:t>. </a:t>
            </a:r>
          </a:p>
          <a:p>
            <a:pPr algn="ctr">
              <a:defRPr/>
            </a:pPr>
            <a:endParaRPr lang="en-US" sz="2200" b="1" dirty="0"/>
          </a:p>
          <a:p>
            <a:pPr algn="ctr">
              <a:defRPr/>
            </a:pPr>
            <a:r>
              <a:rPr lang="en-US" sz="2200" b="1" dirty="0"/>
              <a:t>LCs: (1). &gt;35% </a:t>
            </a:r>
            <a:r>
              <a:rPr lang="en-US" sz="2200" b="1" dirty="0" err="1"/>
              <a:t>liat</a:t>
            </a:r>
            <a:r>
              <a:rPr lang="en-US" sz="2200" b="1" dirty="0"/>
              <a:t> </a:t>
            </a:r>
            <a:r>
              <a:rPr lang="en-US" sz="2200" b="1" dirty="0" err="1"/>
              <a:t>dan</a:t>
            </a:r>
            <a:r>
              <a:rPr lang="en-US" sz="2200" b="1" dirty="0"/>
              <a:t> &gt;50% </a:t>
            </a:r>
            <a:r>
              <a:rPr lang="en-US" sz="2200" b="1" dirty="0" err="1"/>
              <a:t>fraksi</a:t>
            </a:r>
            <a:r>
              <a:rPr lang="en-US" sz="2200" b="1" dirty="0"/>
              <a:t> </a:t>
            </a:r>
            <a:r>
              <a:rPr lang="en-US" sz="2200" b="1" dirty="0" err="1"/>
              <a:t>liatnya</a:t>
            </a:r>
            <a:r>
              <a:rPr lang="en-US" sz="2200" b="1" dirty="0"/>
              <a:t> </a:t>
            </a:r>
            <a:r>
              <a:rPr lang="en-US" sz="2200" b="1" dirty="0" err="1"/>
              <a:t>adalah</a:t>
            </a:r>
            <a:r>
              <a:rPr lang="en-US" sz="2200" b="1" dirty="0"/>
              <a:t> </a:t>
            </a:r>
            <a:r>
              <a:rPr lang="en-US" sz="2200" b="1" dirty="0" err="1"/>
              <a:t>liat</a:t>
            </a:r>
            <a:r>
              <a:rPr lang="en-US" sz="2200" b="1" dirty="0"/>
              <a:t> </a:t>
            </a:r>
            <a:r>
              <a:rPr lang="en-US" sz="2200" b="1" dirty="0" err="1"/>
              <a:t>mengembang</a:t>
            </a:r>
            <a:r>
              <a:rPr lang="en-US" sz="2200" b="1" dirty="0"/>
              <a:t> </a:t>
            </a:r>
            <a:r>
              <a:rPr lang="en-US" sz="2200" b="1" dirty="0" err="1"/>
              <a:t>tipe</a:t>
            </a:r>
            <a:r>
              <a:rPr lang="en-US" sz="2200" b="1" dirty="0"/>
              <a:t> 2:1.</a:t>
            </a:r>
          </a:p>
          <a:p>
            <a:pPr>
              <a:defRPr/>
            </a:pPr>
            <a:r>
              <a:rPr lang="en-US" sz="2200" b="1" dirty="0"/>
              <a:t>           (2). ……</a:t>
            </a:r>
          </a:p>
          <a:p>
            <a:pPr>
              <a:defRPr/>
            </a:pPr>
            <a:r>
              <a:rPr lang="en-US" sz="2200" b="1" dirty="0"/>
              <a:t>	(3). ……</a:t>
            </a:r>
          </a:p>
        </p:txBody>
      </p:sp>
      <p:sp>
        <p:nvSpPr>
          <p:cNvPr id="37891"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81038"/>
            <a:ext cx="9144000" cy="5262562"/>
          </a:xfrm>
          <a:prstGeom prst="rect">
            <a:avLst/>
          </a:prstGeom>
          <a:noFill/>
          <a:ln>
            <a:solidFill>
              <a:schemeClr val="accent1"/>
            </a:solidFill>
          </a:ln>
        </p:spPr>
        <p:txBody>
          <a:bodyPr>
            <a:spAutoFit/>
          </a:bodyPr>
          <a:lstStyle/>
          <a:p>
            <a:pPr algn="ctr">
              <a:defRPr/>
            </a:pPr>
            <a:r>
              <a:rPr lang="en-US" sz="2800" b="1" dirty="0" err="1"/>
              <a:t>Contoh-contoh</a:t>
            </a:r>
            <a:r>
              <a:rPr lang="en-US" sz="2800" b="1" dirty="0"/>
              <a:t> </a:t>
            </a:r>
            <a:r>
              <a:rPr lang="en-US" sz="2800" b="1" dirty="0" err="1"/>
              <a:t>Modifikator</a:t>
            </a:r>
            <a:endParaRPr lang="en-US" sz="2800" b="1" dirty="0"/>
          </a:p>
          <a:p>
            <a:pPr algn="ctr">
              <a:defRPr/>
            </a:pPr>
            <a:endParaRPr lang="en-US" sz="2200" b="1" dirty="0"/>
          </a:p>
          <a:p>
            <a:pPr marL="457200" indent="-457200">
              <a:buFont typeface="+mj-lt"/>
              <a:buAutoNum type="arabicPeriod"/>
              <a:defRPr/>
            </a:pPr>
            <a:r>
              <a:rPr lang="en-US" sz="2200" b="1" dirty="0"/>
              <a:t> d -	dry: </a:t>
            </a:r>
            <a:r>
              <a:rPr lang="en-US" sz="2200" b="1" dirty="0" err="1"/>
              <a:t>rezim</a:t>
            </a:r>
            <a:r>
              <a:rPr lang="en-US" sz="2200" b="1" dirty="0"/>
              <a:t> </a:t>
            </a:r>
            <a:r>
              <a:rPr lang="en-US" sz="2200" b="1" dirty="0" err="1"/>
              <a:t>lengas</a:t>
            </a:r>
            <a:r>
              <a:rPr lang="en-US" sz="2200" b="1" dirty="0"/>
              <a:t> </a:t>
            </a:r>
            <a:r>
              <a:rPr lang="en-US" sz="2200" b="1" dirty="0" err="1"/>
              <a:t>tanah</a:t>
            </a:r>
            <a:r>
              <a:rPr lang="en-US" sz="2200" b="1" dirty="0"/>
              <a:t> </a:t>
            </a:r>
            <a:r>
              <a:rPr lang="en-US" sz="2200" b="1" dirty="0" err="1"/>
              <a:t>ustik</a:t>
            </a:r>
            <a:r>
              <a:rPr lang="en-US" sz="2200" b="1" dirty="0"/>
              <a:t>, </a:t>
            </a:r>
            <a:r>
              <a:rPr lang="en-US" sz="2200" b="1" dirty="0" err="1"/>
              <a:t>aridik</a:t>
            </a:r>
            <a:r>
              <a:rPr lang="en-US" sz="2200" b="1" dirty="0"/>
              <a:t> </a:t>
            </a:r>
            <a:r>
              <a:rPr lang="en-US" sz="2200" b="1" dirty="0" err="1"/>
              <a:t>atau</a:t>
            </a:r>
            <a:r>
              <a:rPr lang="en-US" sz="2200" b="1" dirty="0"/>
              <a:t> </a:t>
            </a:r>
            <a:r>
              <a:rPr lang="en-US" sz="2200" b="1" dirty="0" err="1"/>
              <a:t>xerik</a:t>
            </a:r>
            <a:r>
              <a:rPr lang="en-US" sz="2200" b="1" dirty="0"/>
              <a:t> (Soil Taxonomy), </a:t>
            </a:r>
            <a:r>
              <a:rPr lang="en-US" sz="2200" b="1" dirty="0" err="1"/>
              <a:t>yaitu</a:t>
            </a:r>
            <a:r>
              <a:rPr lang="en-US" sz="2200" b="1" dirty="0"/>
              <a:t>  subsoil </a:t>
            </a:r>
            <a:r>
              <a:rPr lang="en-US" sz="2200" b="1" dirty="0" err="1"/>
              <a:t>kering</a:t>
            </a:r>
            <a:r>
              <a:rPr lang="en-US" sz="2200" b="1" dirty="0"/>
              <a:t> </a:t>
            </a:r>
            <a:r>
              <a:rPr lang="en-US" sz="2200" b="1" dirty="0" err="1"/>
              <a:t>selama</a:t>
            </a:r>
            <a:r>
              <a:rPr lang="en-US" sz="2200" b="1" dirty="0"/>
              <a:t> &gt; 90 </a:t>
            </a:r>
            <a:r>
              <a:rPr lang="en-US" sz="2200" b="1" dirty="0" err="1"/>
              <a:t>hari</a:t>
            </a:r>
            <a:r>
              <a:rPr lang="en-US" sz="2200" b="1" dirty="0"/>
              <a:t> </a:t>
            </a:r>
            <a:r>
              <a:rPr lang="en-US" sz="2200" b="1" dirty="0" err="1"/>
              <a:t>kumulatif</a:t>
            </a:r>
            <a:r>
              <a:rPr lang="en-US" sz="2200" b="1" dirty="0"/>
              <a:t> per </a:t>
            </a:r>
            <a:r>
              <a:rPr lang="en-US" sz="2200" b="1" dirty="0" err="1"/>
              <a:t>tahun</a:t>
            </a:r>
            <a:r>
              <a:rPr lang="en-US" sz="2200" b="1" dirty="0"/>
              <a:t> </a:t>
            </a:r>
            <a:r>
              <a:rPr lang="en-US" sz="2200" b="1" dirty="0" err="1"/>
              <a:t>pada</a:t>
            </a:r>
            <a:r>
              <a:rPr lang="en-US" sz="2200" b="1" dirty="0"/>
              <a:t> </a:t>
            </a:r>
            <a:r>
              <a:rPr lang="en-US" sz="2200" b="1" dirty="0" err="1"/>
              <a:t>lapisan</a:t>
            </a:r>
            <a:r>
              <a:rPr lang="en-US" sz="2200" b="1" dirty="0"/>
              <a:t> </a:t>
            </a:r>
            <a:r>
              <a:rPr lang="en-US" sz="2200" b="1" dirty="0" err="1"/>
              <a:t>tanah</a:t>
            </a:r>
            <a:r>
              <a:rPr lang="en-US" sz="2200" b="1" dirty="0"/>
              <a:t> 20-60 cm.</a:t>
            </a:r>
          </a:p>
          <a:p>
            <a:pPr marL="457200" indent="-457200">
              <a:buFont typeface="+mj-lt"/>
              <a:buAutoNum type="arabicPeriod"/>
              <a:defRPr/>
            </a:pPr>
            <a:r>
              <a:rPr lang="en-US" sz="2200" b="1" dirty="0"/>
              <a:t>g -	(</a:t>
            </a:r>
            <a:r>
              <a:rPr lang="en-US" sz="2200" b="1" dirty="0" err="1"/>
              <a:t>gley</a:t>
            </a:r>
            <a:r>
              <a:rPr lang="en-US" sz="2200" b="1" dirty="0"/>
              <a:t>), </a:t>
            </a:r>
          </a:p>
          <a:p>
            <a:pPr marL="457200" indent="-457200">
              <a:buFont typeface="+mj-lt"/>
              <a:buAutoNum type="arabicPeriod"/>
              <a:defRPr/>
            </a:pPr>
            <a:r>
              <a:rPr lang="en-US" sz="2200" b="1" dirty="0"/>
              <a:t>a -	(Al toxicity), </a:t>
            </a:r>
          </a:p>
          <a:p>
            <a:pPr marL="457200" indent="-457200">
              <a:buFont typeface="+mj-lt"/>
              <a:buAutoNum type="arabicPeriod"/>
              <a:defRPr/>
            </a:pPr>
            <a:r>
              <a:rPr lang="en-US" sz="2200" b="1" dirty="0"/>
              <a:t>h -	(acid but not Al-toxic), </a:t>
            </a:r>
          </a:p>
          <a:p>
            <a:pPr marL="457200" indent="-457200">
              <a:buFont typeface="+mj-lt"/>
              <a:buAutoNum type="arabicPeriod"/>
              <a:defRPr/>
            </a:pPr>
            <a:r>
              <a:rPr lang="en-US" sz="2200" b="1" dirty="0" err="1"/>
              <a:t>i</a:t>
            </a:r>
            <a:r>
              <a:rPr lang="en-US" sz="2200" b="1" dirty="0"/>
              <a:t> - (high P-fixation by iron), </a:t>
            </a:r>
          </a:p>
          <a:p>
            <a:pPr marL="457200" indent="-457200">
              <a:buFont typeface="+mj-lt"/>
              <a:buAutoNum type="arabicPeriod"/>
              <a:defRPr/>
            </a:pPr>
            <a:r>
              <a:rPr lang="en-US" sz="2200" b="1" dirty="0"/>
              <a:t>x -	(amorphous minerals), </a:t>
            </a:r>
          </a:p>
          <a:p>
            <a:pPr marL="457200" indent="-457200">
              <a:buFont typeface="+mj-lt"/>
              <a:buAutoNum type="arabicPeriod"/>
              <a:defRPr/>
            </a:pPr>
            <a:r>
              <a:rPr lang="en-US" sz="2200" b="1" dirty="0"/>
              <a:t>k -	(low K reserves), </a:t>
            </a:r>
          </a:p>
          <a:p>
            <a:pPr marL="457200" indent="-457200">
              <a:buFont typeface="+mj-lt"/>
              <a:buAutoNum type="arabicPeriod"/>
              <a:defRPr/>
            </a:pPr>
            <a:r>
              <a:rPr lang="en-US" sz="2200" b="1" dirty="0"/>
              <a:t>b -	(basic reaction), </a:t>
            </a:r>
          </a:p>
          <a:p>
            <a:pPr marL="457200" indent="-457200">
              <a:buFont typeface="+mj-lt"/>
              <a:buAutoNum type="arabicPeriod"/>
              <a:defRPr/>
            </a:pPr>
            <a:r>
              <a:rPr lang="en-US" sz="2200" b="1" dirty="0"/>
              <a:t>s -	(salinity), </a:t>
            </a:r>
          </a:p>
          <a:p>
            <a:pPr marL="457200" indent="-457200">
              <a:buFont typeface="+mj-lt"/>
              <a:buAutoNum type="arabicPeriod"/>
              <a:defRPr/>
            </a:pPr>
            <a:r>
              <a:rPr lang="en-US" sz="2200" b="1" dirty="0"/>
              <a:t>n -	(</a:t>
            </a:r>
            <a:r>
              <a:rPr lang="en-US" sz="2200" b="1" dirty="0" err="1"/>
              <a:t>natric</a:t>
            </a:r>
            <a:r>
              <a:rPr lang="en-US" sz="2200" b="1" dirty="0"/>
              <a:t>), and </a:t>
            </a:r>
          </a:p>
          <a:p>
            <a:pPr marL="457200" indent="-457200">
              <a:buFont typeface="+mj-lt"/>
              <a:buAutoNum type="arabicPeriod"/>
              <a:defRPr/>
            </a:pPr>
            <a:r>
              <a:rPr lang="en-US" sz="2200" b="1" dirty="0"/>
              <a:t>c -	(cat clay).</a:t>
            </a:r>
          </a:p>
        </p:txBody>
      </p:sp>
      <p:sp>
        <p:nvSpPr>
          <p:cNvPr id="38915"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5"/>
          <p:cNvSpPr txBox="1">
            <a:spLocks noChangeArrowheads="1"/>
          </p:cNvSpPr>
          <p:nvPr/>
        </p:nvSpPr>
        <p:spPr bwMode="auto">
          <a:xfrm>
            <a:off x="0" y="685800"/>
            <a:ext cx="9144000" cy="5940425"/>
          </a:xfrm>
          <a:prstGeom prst="rect">
            <a:avLst/>
          </a:prstGeom>
          <a:noFill/>
          <a:ln w="9525">
            <a:solidFill>
              <a:schemeClr val="accent1"/>
            </a:solidFill>
            <a:miter lim="800000"/>
            <a:headEnd/>
            <a:tailEnd/>
          </a:ln>
        </p:spPr>
        <p:txBody>
          <a:bodyPr>
            <a:spAutoFit/>
          </a:bodyPr>
          <a:lstStyle/>
          <a:p>
            <a:pPr algn="ctr"/>
            <a:r>
              <a:rPr lang="en-US" sz="3200" b="1"/>
              <a:t>Interpretasi Nomenklatur FCC</a:t>
            </a:r>
          </a:p>
          <a:p>
            <a:pPr algn="ctr"/>
            <a:endParaRPr lang="en-US" sz="2200" b="1"/>
          </a:p>
          <a:p>
            <a:pPr algn="ctr"/>
            <a:r>
              <a:rPr lang="en-US" b="1"/>
              <a:t>Idea FCC secara keseluruhan adalah bahwa ‘nama’ tanah bermakna untuk pengelolaan kesuburan tanah. </a:t>
            </a:r>
          </a:p>
          <a:p>
            <a:pPr algn="ctr"/>
            <a:endParaRPr lang="en-US" sz="2200" b="1"/>
          </a:p>
          <a:p>
            <a:pPr algn="ctr"/>
            <a:r>
              <a:rPr lang="en-US" b="1"/>
              <a:t>Misalnya: </a:t>
            </a:r>
            <a:r>
              <a:rPr lang="en-US" sz="3600" b="1"/>
              <a:t>‘Lehk’ </a:t>
            </a:r>
            <a:endParaRPr lang="en-US" b="1"/>
          </a:p>
          <a:p>
            <a:pPr algn="ctr"/>
            <a:r>
              <a:rPr lang="en-US" sz="2200" b="1"/>
              <a:t>Kapasitas menahan air ‘Baik” (L throughout, no primes), Kapasitas ilfiltrasinya “Medium” (L), Kemampuan menahan hara tersedia “Rendah” (Le),  Defisien basa-basa (hk); </a:t>
            </a:r>
          </a:p>
          <a:p>
            <a:pPr algn="ctr"/>
            <a:r>
              <a:rPr lang="en-US" sz="2200" b="1"/>
              <a:t>Aplikasi basa dan N dosis tinggi harus dilakukan secara terpisah (Split) untuk menghindari pencucian (Le), memerlukan pengapurna bagi tanaman yang peka  Al (h), bahaya potensial akibat pengapuran yg berlebihan adalah ‘tidak-tersedianya’ unsur mikro (e), rendahnya kemampuan mensupkai K (k) sehingga pupuk kalium diperlukan bagi tanaman yang  memerlukan banyak kalium.</a:t>
            </a:r>
          </a:p>
          <a:p>
            <a:pPr algn="ctr"/>
            <a:endParaRPr lang="en-US" sz="2200" b="1"/>
          </a:p>
        </p:txBody>
      </p:sp>
      <p:sp>
        <p:nvSpPr>
          <p:cNvPr id="39939"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err="1" smtClean="0">
                <a:solidFill>
                  <a:schemeClr val="bg1"/>
                </a:solidFill>
              </a:rPr>
              <a:t>Sifat</a:t>
            </a:r>
            <a:r>
              <a:rPr lang="en-US" b="1" dirty="0" smtClean="0">
                <a:solidFill>
                  <a:schemeClr val="bg1"/>
                </a:solidFill>
              </a:rPr>
              <a:t> Kimia Tanah</a:t>
            </a:r>
          </a:p>
        </p:txBody>
      </p:sp>
      <p:sp>
        <p:nvSpPr>
          <p:cNvPr id="4" name="TextBox 3"/>
          <p:cNvSpPr txBox="1"/>
          <p:nvPr/>
        </p:nvSpPr>
        <p:spPr>
          <a:xfrm>
            <a:off x="0" y="914400"/>
            <a:ext cx="9144000" cy="5693866"/>
          </a:xfrm>
          <a:prstGeom prst="rect">
            <a:avLst/>
          </a:prstGeom>
          <a:solidFill>
            <a:schemeClr val="tx1"/>
          </a:solidFill>
          <a:ln>
            <a:solidFill>
              <a:schemeClr val="accent1"/>
            </a:solidFill>
          </a:ln>
        </p:spPr>
        <p:txBody>
          <a:bodyPr wrap="square" rtlCol="0">
            <a:spAutoFit/>
          </a:bodyPr>
          <a:lstStyle/>
          <a:p>
            <a:pPr algn="ctr"/>
            <a:endParaRPr lang="en-US" sz="2800" b="1" dirty="0" smtClean="0">
              <a:solidFill>
                <a:schemeClr val="bg1"/>
              </a:solidFill>
            </a:endParaRPr>
          </a:p>
          <a:p>
            <a:pPr algn="ctr"/>
            <a:r>
              <a:rPr lang="en-US" sz="2800" b="1" dirty="0" smtClean="0">
                <a:solidFill>
                  <a:schemeClr val="bg1"/>
                </a:solidFill>
              </a:rPr>
              <a:t>Miguel (1996) </a:t>
            </a:r>
            <a:r>
              <a:rPr lang="en-US" sz="2800" b="1" dirty="0" err="1" smtClean="0">
                <a:solidFill>
                  <a:schemeClr val="bg1"/>
                </a:solidFill>
              </a:rPr>
              <a:t>menemukan</a:t>
            </a:r>
            <a:r>
              <a:rPr lang="en-US" sz="2800" b="1" dirty="0" smtClean="0">
                <a:solidFill>
                  <a:schemeClr val="bg1"/>
                </a:solidFill>
              </a:rPr>
              <a:t> </a:t>
            </a:r>
            <a:r>
              <a:rPr lang="en-US" sz="2800" b="1" dirty="0" err="1" smtClean="0">
                <a:solidFill>
                  <a:schemeClr val="bg1"/>
                </a:solidFill>
              </a:rPr>
              <a:t>sifat-sifat</a:t>
            </a:r>
            <a:r>
              <a:rPr lang="en-US" sz="2800" b="1" dirty="0" smtClean="0">
                <a:solidFill>
                  <a:schemeClr val="bg1"/>
                </a:solidFill>
              </a:rPr>
              <a:t> </a:t>
            </a:r>
            <a:r>
              <a:rPr lang="en-US" sz="2800" b="1" dirty="0" err="1" smtClean="0">
                <a:solidFill>
                  <a:schemeClr val="bg1"/>
                </a:solidFill>
              </a:rPr>
              <a:t>kimia</a:t>
            </a:r>
            <a:r>
              <a:rPr lang="en-US" sz="2800" b="1" dirty="0" smtClean="0">
                <a:solidFill>
                  <a:schemeClr val="bg1"/>
                </a:solidFill>
              </a:rPr>
              <a:t> </a:t>
            </a:r>
            <a:r>
              <a:rPr lang="en-US" sz="2800" b="1" dirty="0" err="1" smtClean="0">
                <a:solidFill>
                  <a:schemeClr val="bg1"/>
                </a:solidFill>
              </a:rPr>
              <a:t>tanah</a:t>
            </a:r>
            <a:r>
              <a:rPr lang="en-US" sz="2800" b="1" dirty="0" smtClean="0">
                <a:solidFill>
                  <a:schemeClr val="bg1"/>
                </a:solidFill>
              </a:rPr>
              <a:t> </a:t>
            </a:r>
            <a:r>
              <a:rPr lang="en-US" sz="2800" b="1" dirty="0" err="1" smtClean="0">
                <a:solidFill>
                  <a:schemeClr val="bg1"/>
                </a:solidFill>
              </a:rPr>
              <a:t>pertanian</a:t>
            </a:r>
            <a:r>
              <a:rPr lang="en-US" sz="2800" b="1" dirty="0" smtClean="0">
                <a:solidFill>
                  <a:schemeClr val="bg1"/>
                </a:solidFill>
              </a:rPr>
              <a:t> </a:t>
            </a:r>
            <a:r>
              <a:rPr lang="en-US" sz="2800" b="1" dirty="0" err="1" smtClean="0">
                <a:solidFill>
                  <a:schemeClr val="bg1"/>
                </a:solidFill>
              </a:rPr>
              <a:t>di</a:t>
            </a:r>
            <a:r>
              <a:rPr lang="en-US" sz="2800" b="1" dirty="0" smtClean="0">
                <a:solidFill>
                  <a:schemeClr val="bg1"/>
                </a:solidFill>
              </a:rPr>
              <a:t> </a:t>
            </a:r>
            <a:r>
              <a:rPr lang="en-US" sz="2800" b="1" dirty="0" err="1" smtClean="0">
                <a:solidFill>
                  <a:schemeClr val="bg1"/>
                </a:solidFill>
              </a:rPr>
              <a:t>Tublay</a:t>
            </a:r>
            <a:r>
              <a:rPr lang="en-US" sz="2800" b="1" dirty="0" smtClean="0">
                <a:solidFill>
                  <a:schemeClr val="bg1"/>
                </a:solidFill>
              </a:rPr>
              <a:t> </a:t>
            </a:r>
            <a:r>
              <a:rPr lang="en-US" sz="2800" b="1" dirty="0" err="1" smtClean="0">
                <a:solidFill>
                  <a:schemeClr val="bg1"/>
                </a:solidFill>
              </a:rPr>
              <a:t>adalah</a:t>
            </a:r>
            <a:r>
              <a:rPr lang="en-US" sz="2800" b="1" dirty="0" smtClean="0">
                <a:solidFill>
                  <a:schemeClr val="bg1"/>
                </a:solidFill>
              </a:rPr>
              <a:t> : </a:t>
            </a:r>
          </a:p>
          <a:p>
            <a:pPr algn="ctr"/>
            <a:endParaRPr lang="en-US" sz="2800" b="1" dirty="0">
              <a:solidFill>
                <a:schemeClr val="bg1"/>
              </a:solidFill>
            </a:endParaRPr>
          </a:p>
          <a:p>
            <a:pPr marL="457200" indent="-457200">
              <a:buFont typeface="+mj-lt"/>
              <a:buAutoNum type="arabicPeriod"/>
            </a:pPr>
            <a:r>
              <a:rPr lang="en-US" sz="2800" b="1" dirty="0" err="1" smtClean="0">
                <a:solidFill>
                  <a:schemeClr val="bg1"/>
                </a:solidFill>
              </a:rPr>
              <a:t>Kandungan</a:t>
            </a:r>
            <a:r>
              <a:rPr lang="en-US" sz="2800" b="1" dirty="0" smtClean="0">
                <a:solidFill>
                  <a:schemeClr val="bg1"/>
                </a:solidFill>
              </a:rPr>
              <a:t> BOT 2.53 - 3.15%; </a:t>
            </a:r>
          </a:p>
          <a:p>
            <a:pPr marL="457200" indent="-457200">
              <a:buFont typeface="+mj-lt"/>
              <a:buAutoNum type="arabicPeriod"/>
            </a:pPr>
            <a:r>
              <a:rPr lang="en-US" sz="2800" b="1" dirty="0" smtClean="0">
                <a:solidFill>
                  <a:schemeClr val="bg1"/>
                </a:solidFill>
              </a:rPr>
              <a:t>soil pH 4.0  to 4.2; </a:t>
            </a:r>
          </a:p>
          <a:p>
            <a:pPr marL="457200" indent="-457200">
              <a:buFont typeface="+mj-lt"/>
              <a:buAutoNum type="arabicPeriod"/>
            </a:pPr>
            <a:r>
              <a:rPr lang="en-US" sz="2800" b="1" dirty="0" smtClean="0">
                <a:solidFill>
                  <a:srgbClr val="FFFF00"/>
                </a:solidFill>
              </a:rPr>
              <a:t>phosphorus content 3.3 to 1.9 </a:t>
            </a:r>
            <a:r>
              <a:rPr lang="en-US" sz="2800" b="1" dirty="0" err="1" smtClean="0">
                <a:solidFill>
                  <a:srgbClr val="FFFF00"/>
                </a:solidFill>
              </a:rPr>
              <a:t>ppm</a:t>
            </a:r>
            <a:r>
              <a:rPr lang="en-US" sz="2800" b="1" dirty="0" smtClean="0">
                <a:solidFill>
                  <a:srgbClr val="FFFF00"/>
                </a:solidFill>
              </a:rPr>
              <a:t>; </a:t>
            </a:r>
          </a:p>
          <a:p>
            <a:pPr marL="457200" indent="-457200">
              <a:buFont typeface="+mj-lt"/>
              <a:buAutoNum type="arabicPeriod"/>
            </a:pPr>
            <a:r>
              <a:rPr lang="en-US" sz="2800" b="1" dirty="0" smtClean="0">
                <a:solidFill>
                  <a:srgbClr val="FFFF00"/>
                </a:solidFill>
              </a:rPr>
              <a:t>potassium content 35.0 to 70.83 </a:t>
            </a:r>
            <a:r>
              <a:rPr lang="en-US" sz="2800" b="1" dirty="0" err="1" smtClean="0">
                <a:solidFill>
                  <a:srgbClr val="FFFF00"/>
                </a:solidFill>
              </a:rPr>
              <a:t>ppm</a:t>
            </a:r>
            <a:r>
              <a:rPr lang="en-US" sz="2800" b="1" dirty="0" smtClean="0">
                <a:solidFill>
                  <a:srgbClr val="FFFF00"/>
                </a:solidFill>
              </a:rPr>
              <a:t>; </a:t>
            </a:r>
          </a:p>
          <a:p>
            <a:pPr marL="457200" indent="-457200">
              <a:buFont typeface="+mj-lt"/>
              <a:buAutoNum type="arabicPeriod"/>
            </a:pPr>
            <a:r>
              <a:rPr lang="en-US" sz="2800" b="1" dirty="0" smtClean="0">
                <a:solidFill>
                  <a:srgbClr val="FFFF00"/>
                </a:solidFill>
              </a:rPr>
              <a:t>exchangeable acidity 2.53 to 30.0 </a:t>
            </a:r>
            <a:r>
              <a:rPr lang="en-US" sz="2800" b="1" dirty="0" err="1" smtClean="0">
                <a:solidFill>
                  <a:srgbClr val="FFFF00"/>
                </a:solidFill>
              </a:rPr>
              <a:t>Meq</a:t>
            </a:r>
            <a:r>
              <a:rPr lang="en-US" sz="2800" b="1" dirty="0" smtClean="0">
                <a:solidFill>
                  <a:srgbClr val="FFFF00"/>
                </a:solidFill>
              </a:rPr>
              <a:t>  Ca2+/100 soil; </a:t>
            </a:r>
          </a:p>
          <a:p>
            <a:pPr marL="457200" indent="-457200">
              <a:buFont typeface="+mj-lt"/>
              <a:buAutoNum type="arabicPeriod"/>
            </a:pPr>
            <a:r>
              <a:rPr lang="en-US" sz="2800" b="1" dirty="0" err="1" smtClean="0">
                <a:solidFill>
                  <a:schemeClr val="bg1"/>
                </a:solidFill>
              </a:rPr>
              <a:t>Kebutuhan</a:t>
            </a:r>
            <a:r>
              <a:rPr lang="en-US" sz="2800" b="1" dirty="0" smtClean="0">
                <a:solidFill>
                  <a:schemeClr val="bg1"/>
                </a:solidFill>
              </a:rPr>
              <a:t> </a:t>
            </a:r>
            <a:r>
              <a:rPr lang="en-US" sz="2800" b="1" dirty="0" err="1" smtClean="0">
                <a:solidFill>
                  <a:schemeClr val="bg1"/>
                </a:solidFill>
              </a:rPr>
              <a:t>kapur</a:t>
            </a:r>
            <a:r>
              <a:rPr lang="en-US" sz="2800" b="1" dirty="0" smtClean="0">
                <a:solidFill>
                  <a:schemeClr val="bg1"/>
                </a:solidFill>
              </a:rPr>
              <a:t> 7,600.0 -  11,067.0 kg CaCO3 /ha. </a:t>
            </a:r>
          </a:p>
          <a:p>
            <a:pPr algn="ctr"/>
            <a:endParaRPr lang="en-US" sz="2800" b="1" dirty="0" smtClean="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a:t>
            </a:r>
            <a:endParaRPr lang="en-US" sz="1400"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5"/>
          <p:cNvSpPr txBox="1">
            <a:spLocks noChangeArrowheads="1"/>
          </p:cNvSpPr>
          <p:nvPr/>
        </p:nvSpPr>
        <p:spPr bwMode="auto">
          <a:xfrm>
            <a:off x="0" y="609600"/>
            <a:ext cx="9144000" cy="6248400"/>
          </a:xfrm>
          <a:prstGeom prst="rect">
            <a:avLst/>
          </a:prstGeom>
          <a:solidFill>
            <a:schemeClr val="tx1"/>
          </a:solidFill>
          <a:ln w="9525">
            <a:solidFill>
              <a:schemeClr val="accent1"/>
            </a:solidFill>
            <a:miter lim="800000"/>
            <a:headEnd/>
            <a:tailEnd/>
          </a:ln>
        </p:spPr>
        <p:txBody>
          <a:bodyPr>
            <a:spAutoFit/>
          </a:bodyPr>
          <a:lstStyle/>
          <a:p>
            <a:pPr algn="ctr"/>
            <a:r>
              <a:rPr lang="en-US" sz="3200" b="1">
                <a:solidFill>
                  <a:schemeClr val="bg1"/>
                </a:solidFill>
              </a:rPr>
              <a:t>Interpretasi Nomenklatur FCC</a:t>
            </a:r>
          </a:p>
          <a:p>
            <a:pPr algn="ctr"/>
            <a:endParaRPr lang="en-US" sz="2800" b="1">
              <a:solidFill>
                <a:schemeClr val="bg1"/>
              </a:solidFill>
            </a:endParaRPr>
          </a:p>
          <a:p>
            <a:pPr algn="ctr"/>
            <a:r>
              <a:rPr lang="en-US" sz="2800" b="1">
                <a:solidFill>
                  <a:schemeClr val="bg1"/>
                </a:solidFill>
              </a:rPr>
              <a:t>Idea FCC secara keseluruhan adalah bahwa ‘nama’ tanah bermakna untuk pengelolaan kesuburan tanah. </a:t>
            </a:r>
          </a:p>
          <a:p>
            <a:pPr algn="ctr"/>
            <a:endParaRPr lang="en-US" sz="1400" b="1">
              <a:solidFill>
                <a:schemeClr val="bg1"/>
              </a:solidFill>
            </a:endParaRPr>
          </a:p>
          <a:p>
            <a:pPr algn="ctr"/>
            <a:r>
              <a:rPr lang="en-US" sz="3200" b="1">
                <a:solidFill>
                  <a:schemeClr val="bg1"/>
                </a:solidFill>
              </a:rPr>
              <a:t>Misalnya:  </a:t>
            </a:r>
            <a:r>
              <a:rPr lang="en-US" sz="4000" b="1">
                <a:solidFill>
                  <a:schemeClr val="bg1"/>
                </a:solidFill>
              </a:rPr>
              <a:t>‘LCg’ </a:t>
            </a:r>
            <a:endParaRPr lang="en-US" sz="3200" b="1">
              <a:solidFill>
                <a:schemeClr val="bg1"/>
              </a:solidFill>
            </a:endParaRPr>
          </a:p>
          <a:p>
            <a:pPr algn="ctr"/>
            <a:endParaRPr lang="en-US" b="1">
              <a:solidFill>
                <a:schemeClr val="bg1"/>
              </a:solidFill>
            </a:endParaRPr>
          </a:p>
          <a:p>
            <a:pPr algn="ctr"/>
            <a:r>
              <a:rPr lang="en-US" b="1">
                <a:solidFill>
                  <a:schemeClr val="bg1"/>
                </a:solidFill>
              </a:rPr>
              <a:t>Erosi akan menyingkap subsoil yg bertekstur liat (C), drainage terbatas sehingga operasi olah-tanah terkendala (g) dan beberapa jenis tanaman dapat terpengaruh buruk oleh adanya “jenuh air” pada bagian bawah zone perakaran (g). </a:t>
            </a:r>
          </a:p>
          <a:p>
            <a:pPr algn="ctr"/>
            <a:endParaRPr lang="en-US" b="1">
              <a:solidFill>
                <a:schemeClr val="bg1"/>
              </a:solidFill>
            </a:endParaRPr>
          </a:p>
          <a:p>
            <a:pPr algn="ctr"/>
            <a:r>
              <a:rPr lang="en-US" b="1">
                <a:solidFill>
                  <a:schemeClr val="bg1"/>
                </a:solidFill>
              </a:rPr>
              <a:t>Pada posisi cekungan yang dapat digenangi, ideal untuk budidaya padi sawah.</a:t>
            </a:r>
          </a:p>
        </p:txBody>
      </p:sp>
      <p:sp>
        <p:nvSpPr>
          <p:cNvPr id="40963"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5"/>
          <p:cNvSpPr txBox="1">
            <a:spLocks noChangeArrowheads="1"/>
          </p:cNvSpPr>
          <p:nvPr/>
        </p:nvSpPr>
        <p:spPr bwMode="auto">
          <a:xfrm>
            <a:off x="0" y="685800"/>
            <a:ext cx="9144000" cy="5694363"/>
          </a:xfrm>
          <a:prstGeom prst="rect">
            <a:avLst/>
          </a:prstGeom>
          <a:noFill/>
          <a:ln w="9525">
            <a:solidFill>
              <a:schemeClr val="accent1"/>
            </a:solidFill>
            <a:miter lim="800000"/>
            <a:headEnd/>
            <a:tailEnd/>
          </a:ln>
        </p:spPr>
        <p:txBody>
          <a:bodyPr>
            <a:spAutoFit/>
          </a:bodyPr>
          <a:lstStyle/>
          <a:p>
            <a:pPr algn="ctr"/>
            <a:r>
              <a:rPr lang="en-US" sz="2800" b="1"/>
              <a:t>Interpretasi  Peta tanah dengan FCC</a:t>
            </a:r>
          </a:p>
          <a:p>
            <a:pPr algn="ctr"/>
            <a:endParaRPr lang="en-US" b="1"/>
          </a:p>
          <a:p>
            <a:pPr algn="ctr"/>
            <a:r>
              <a:rPr lang="en-US" sz="2000" b="1">
                <a:solidFill>
                  <a:srgbClr val="FF0000"/>
                </a:solidFill>
              </a:rPr>
              <a:t>Provided sufficient information is available in the descriptive legend, or implied by the classification system, existing soil maps can be reclassified into FCC maps. </a:t>
            </a:r>
          </a:p>
          <a:p>
            <a:pPr algn="ctr"/>
            <a:r>
              <a:rPr lang="en-US" sz="2000" b="1">
                <a:solidFill>
                  <a:srgbClr val="FF0000"/>
                </a:solidFill>
              </a:rPr>
              <a:t>Sánchez, Couto &amp; Buol (1982) were able to interpret the FAO Soil Map of the World, using the legend description, phase information for each map unit, a general map of soil moisture regimes, and papers on plant nutrient relationships of soils as classified in the FAO legend. </a:t>
            </a:r>
          </a:p>
          <a:p>
            <a:pPr algn="ctr"/>
            <a:endParaRPr lang="en-US" b="1"/>
          </a:p>
          <a:p>
            <a:pPr algn="ctr"/>
            <a:r>
              <a:rPr lang="en-US" b="1"/>
              <a:t>Misalnya: </a:t>
            </a:r>
          </a:p>
          <a:p>
            <a:pPr algn="ctr"/>
            <a:endParaRPr lang="en-US" b="1"/>
          </a:p>
          <a:p>
            <a:pPr algn="ctr"/>
            <a:r>
              <a:rPr lang="en-US" sz="2000" b="1"/>
              <a:t>Satuan peta FAO Af18-1a (Ferric Acrisol, tekstur kasar) = FCC class Scdaek.  Maka peta kelas FCC dapat  dimodifikasi khusus. </a:t>
            </a:r>
          </a:p>
          <a:p>
            <a:pPr algn="ctr"/>
            <a:r>
              <a:rPr lang="en-US" sz="2000" b="1"/>
              <a:t>Misalnya, dapat dibuat peta untuk semua tanah-tanah yg mungkin toksisitas Al, atau peta tanah-tanah dimana direkomendasikan aplikasi pupuk N secara  “split applications”.</a:t>
            </a:r>
          </a:p>
        </p:txBody>
      </p:sp>
      <p:sp>
        <p:nvSpPr>
          <p:cNvPr id="41987"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5"/>
          <p:cNvSpPr txBox="1">
            <a:spLocks noChangeArrowheads="1"/>
          </p:cNvSpPr>
          <p:nvPr/>
        </p:nvSpPr>
        <p:spPr bwMode="auto">
          <a:xfrm>
            <a:off x="0" y="685800"/>
            <a:ext cx="9144000" cy="6002338"/>
          </a:xfrm>
          <a:prstGeom prst="rect">
            <a:avLst/>
          </a:prstGeom>
          <a:noFill/>
          <a:ln w="9525">
            <a:solidFill>
              <a:schemeClr val="accent1"/>
            </a:solidFill>
            <a:miter lim="800000"/>
            <a:headEnd/>
            <a:tailEnd/>
          </a:ln>
        </p:spPr>
        <p:txBody>
          <a:bodyPr>
            <a:spAutoFit/>
          </a:bodyPr>
          <a:lstStyle/>
          <a:p>
            <a:pPr algn="ctr"/>
            <a:r>
              <a:rPr lang="en-US" sz="3200" b="1"/>
              <a:t>Problematik dengan FCC</a:t>
            </a:r>
          </a:p>
          <a:p>
            <a:pPr algn="ctr"/>
            <a:endParaRPr lang="en-US" sz="2200" b="1"/>
          </a:p>
          <a:p>
            <a:pPr algn="ctr"/>
            <a:r>
              <a:rPr lang="en-US" sz="2200" b="1">
                <a:solidFill>
                  <a:srgbClr val="FF0000"/>
                </a:solidFill>
              </a:rPr>
              <a:t>The system has been criticized for some of its specific class limits (e.g., why 15-35% coarse fragments for the ‘prime’ modifier, why not 10-20% etc.). Many of these correspond to the limits in Soil Taxonomy. </a:t>
            </a:r>
          </a:p>
          <a:p>
            <a:pPr algn="ctr"/>
            <a:r>
              <a:rPr lang="en-US" sz="2200" b="1">
                <a:solidFill>
                  <a:srgbClr val="FF0000"/>
                </a:solidFill>
              </a:rPr>
              <a:t>They could be modified locally, and in fact Smith changed some of these in his revision. </a:t>
            </a:r>
          </a:p>
          <a:p>
            <a:pPr algn="ctr"/>
            <a:r>
              <a:rPr lang="en-US" sz="2200" b="1"/>
              <a:t>Kelemahan lainnya adalah “Kelas” tidak cukup akurat  untuk membuat rekomendasi pengelolaan kesuburan tanah secara spesifik. </a:t>
            </a:r>
          </a:p>
          <a:p>
            <a:pPr algn="ctr"/>
            <a:r>
              <a:rPr lang="en-US" sz="2200" b="1"/>
              <a:t>Tujuan sistem ini adalah untuk menyatakan macam kendala (faktor pembatas) secara umum. Unit-unit FCC  selalu dapat dibagi menjadi sub-units sesuai dengan kriteria lokal. </a:t>
            </a:r>
          </a:p>
          <a:p>
            <a:pPr algn="ctr"/>
            <a:endParaRPr lang="en-US" sz="2200" b="1"/>
          </a:p>
          <a:p>
            <a:pPr algn="ctr"/>
            <a:r>
              <a:rPr lang="en-US" sz="2200" b="1"/>
              <a:t>Smith juga membagi beberapa kelas menjadi dua.</a:t>
            </a:r>
          </a:p>
          <a:p>
            <a:pPr algn="ctr"/>
            <a:endParaRPr lang="en-US" sz="2200" b="1"/>
          </a:p>
        </p:txBody>
      </p:sp>
      <p:sp>
        <p:nvSpPr>
          <p:cNvPr id="43011"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5"/>
          <p:cNvSpPr txBox="1">
            <a:spLocks noChangeArrowheads="1"/>
          </p:cNvSpPr>
          <p:nvPr/>
        </p:nvSpPr>
        <p:spPr bwMode="auto">
          <a:xfrm>
            <a:off x="0" y="609600"/>
            <a:ext cx="9144000" cy="6370638"/>
          </a:xfrm>
          <a:prstGeom prst="rect">
            <a:avLst/>
          </a:prstGeom>
          <a:solidFill>
            <a:schemeClr val="tx1"/>
          </a:solidFill>
          <a:ln w="9525">
            <a:solidFill>
              <a:schemeClr val="accent1"/>
            </a:solidFill>
            <a:miter lim="800000"/>
            <a:headEnd/>
            <a:tailEnd/>
          </a:ln>
        </p:spPr>
        <p:txBody>
          <a:bodyPr>
            <a:spAutoFit/>
          </a:bodyPr>
          <a:lstStyle/>
          <a:p>
            <a:pPr algn="ctr"/>
            <a:endParaRPr lang="en-US" sz="3600" b="1">
              <a:solidFill>
                <a:schemeClr val="bg1"/>
              </a:solidFill>
            </a:endParaRPr>
          </a:p>
          <a:p>
            <a:pPr algn="ctr"/>
            <a:r>
              <a:rPr lang="en-US" sz="3600" b="1">
                <a:solidFill>
                  <a:schemeClr val="bg1"/>
                </a:solidFill>
              </a:rPr>
              <a:t>Problematik dengan FCC</a:t>
            </a:r>
          </a:p>
          <a:p>
            <a:pPr algn="ctr"/>
            <a:endParaRPr lang="en-US" b="1">
              <a:solidFill>
                <a:schemeClr val="bg1"/>
              </a:solidFill>
            </a:endParaRPr>
          </a:p>
          <a:p>
            <a:pPr algn="ctr"/>
            <a:r>
              <a:rPr lang="en-US" b="1">
                <a:solidFill>
                  <a:schemeClr val="bg1"/>
                </a:solidFill>
              </a:rPr>
              <a:t>Kelemahannya adalah kodifikasi tidak konsisten, terutama revisi yg dilakukan oleh Smith. </a:t>
            </a:r>
          </a:p>
          <a:p>
            <a:pPr algn="ctr"/>
            <a:endParaRPr lang="en-US" b="1">
              <a:solidFill>
                <a:schemeClr val="bg1"/>
              </a:solidFill>
            </a:endParaRPr>
          </a:p>
          <a:p>
            <a:pPr algn="ctr"/>
            <a:r>
              <a:rPr lang="en-US" b="1">
                <a:solidFill>
                  <a:schemeClr val="bg1"/>
                </a:solidFill>
              </a:rPr>
              <a:t>Misalnya: </a:t>
            </a:r>
          </a:p>
          <a:p>
            <a:pPr algn="ctr"/>
            <a:endParaRPr lang="en-US" b="1">
              <a:solidFill>
                <a:schemeClr val="bg1"/>
              </a:solidFill>
            </a:endParaRPr>
          </a:p>
          <a:p>
            <a:pPr algn="ctr"/>
            <a:r>
              <a:rPr lang="en-US" b="1">
                <a:solidFill>
                  <a:schemeClr val="bg1"/>
                </a:solidFill>
              </a:rPr>
              <a:t>Modifikator ‘h’ dan  ‘a’ sebenarnya merupakan dua macam “intensitas” dari fenomena yang sama (kemasaman tanah) dan akan lebih logis kalau dinyatakan sebagai satu-modifikator plus “intensifator” (mis. h dan h’). </a:t>
            </a:r>
          </a:p>
          <a:p>
            <a:pPr algn="ctr"/>
            <a:endParaRPr lang="en-US" b="1">
              <a:solidFill>
                <a:schemeClr val="bg1"/>
              </a:solidFill>
            </a:endParaRPr>
          </a:p>
          <a:p>
            <a:pPr algn="ctr"/>
            <a:r>
              <a:rPr lang="en-US" b="1">
                <a:solidFill>
                  <a:schemeClr val="bg1"/>
                </a:solidFill>
              </a:rPr>
              <a:t>Dalam sistem FCC yang direvisi, penggunakan tanda kutip  “ atau ‘  tidak konsisten.</a:t>
            </a:r>
          </a:p>
          <a:p>
            <a:pPr algn="ctr"/>
            <a:endParaRPr lang="en-US" b="1">
              <a:solidFill>
                <a:schemeClr val="bg1"/>
              </a:solidFill>
            </a:endParaRPr>
          </a:p>
        </p:txBody>
      </p:sp>
      <p:sp>
        <p:nvSpPr>
          <p:cNvPr id="44035"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5"/>
          <p:cNvSpPr txBox="1">
            <a:spLocks noChangeArrowheads="1"/>
          </p:cNvSpPr>
          <p:nvPr/>
        </p:nvSpPr>
        <p:spPr bwMode="auto">
          <a:xfrm>
            <a:off x="0" y="609600"/>
            <a:ext cx="9144000" cy="6494463"/>
          </a:xfrm>
          <a:prstGeom prst="rect">
            <a:avLst/>
          </a:prstGeom>
          <a:solidFill>
            <a:schemeClr val="tx1"/>
          </a:solidFill>
          <a:ln w="9525">
            <a:solidFill>
              <a:schemeClr val="accent1"/>
            </a:solidFill>
            <a:miter lim="800000"/>
            <a:headEnd/>
            <a:tailEnd/>
          </a:ln>
        </p:spPr>
        <p:txBody>
          <a:bodyPr>
            <a:spAutoFit/>
          </a:bodyPr>
          <a:lstStyle/>
          <a:p>
            <a:pPr algn="ctr"/>
            <a:endParaRPr lang="en-US" sz="2800" b="1">
              <a:solidFill>
                <a:schemeClr val="bg1"/>
              </a:solidFill>
            </a:endParaRPr>
          </a:p>
          <a:p>
            <a:pPr algn="ctr"/>
            <a:r>
              <a:rPr lang="en-US" sz="2800" b="1">
                <a:solidFill>
                  <a:schemeClr val="bg1"/>
                </a:solidFill>
              </a:rPr>
              <a:t>Penggunaan FCC dalam Evaluasi Lahan FAO</a:t>
            </a:r>
          </a:p>
          <a:p>
            <a:pPr algn="ctr"/>
            <a:endParaRPr lang="en-US" sz="2000" b="1">
              <a:solidFill>
                <a:schemeClr val="bg1"/>
              </a:solidFill>
            </a:endParaRPr>
          </a:p>
          <a:p>
            <a:pPr algn="ctr"/>
            <a:r>
              <a:rPr lang="en-US" sz="2000" b="1">
                <a:solidFill>
                  <a:schemeClr val="bg1"/>
                </a:solidFill>
              </a:rPr>
              <a:t>Modifikator FCC  dapat secara langsung berhubungan dengan suatu kualitas lahan.</a:t>
            </a:r>
            <a:endParaRPr lang="en-US" sz="2000" b="1" i="1">
              <a:solidFill>
                <a:schemeClr val="bg1"/>
              </a:solidFill>
            </a:endParaRPr>
          </a:p>
          <a:p>
            <a:pPr algn="ctr"/>
            <a:r>
              <a:rPr lang="en-US" sz="2000" b="1">
                <a:solidFill>
                  <a:schemeClr val="bg1"/>
                </a:solidFill>
              </a:rPr>
              <a:t>Misalnya,  modifikator  “g”  berhubungan dnegan kualitas lahan “LQ --ketersediaan oksigen bagi akar”.</a:t>
            </a:r>
          </a:p>
          <a:p>
            <a:pPr algn="ctr"/>
            <a:endParaRPr lang="en-US" sz="2000" b="1">
              <a:solidFill>
                <a:schemeClr val="bg1"/>
              </a:solidFill>
            </a:endParaRPr>
          </a:p>
          <a:p>
            <a:pPr algn="ctr"/>
            <a:r>
              <a:rPr lang="en-US" sz="2000" b="1">
                <a:solidFill>
                  <a:schemeClr val="bg1"/>
                </a:solidFill>
              </a:rPr>
              <a:t>Sekelompok modifikator  FCC secara bersama-sama juga dapat menentukan suatu  LQ (kualitas lahan). </a:t>
            </a:r>
          </a:p>
          <a:p>
            <a:pPr algn="ctr"/>
            <a:endParaRPr lang="en-US" sz="2000" b="1">
              <a:solidFill>
                <a:schemeClr val="bg1"/>
              </a:solidFill>
            </a:endParaRPr>
          </a:p>
          <a:p>
            <a:pPr algn="ctr"/>
            <a:r>
              <a:rPr lang="en-US" sz="2000" b="1">
                <a:solidFill>
                  <a:schemeClr val="bg1"/>
                </a:solidFill>
              </a:rPr>
              <a:t> Misalnya: for the LQ ‘susceptibility to erosion’, FCC classes Ci, Cx and Lx would be little susceptible (within a given slope class) because of their very high permeability; modifiers v and bv would indicate highly-erosive soil materials; </a:t>
            </a:r>
          </a:p>
          <a:p>
            <a:pPr algn="ctr"/>
            <a:endParaRPr lang="en-US" sz="2000" b="1">
              <a:solidFill>
                <a:schemeClr val="bg1"/>
              </a:solidFill>
            </a:endParaRPr>
          </a:p>
          <a:p>
            <a:pPr algn="ctr"/>
            <a:r>
              <a:rPr lang="en-US" sz="2000" b="1">
                <a:solidFill>
                  <a:schemeClr val="bg1"/>
                </a:solidFill>
              </a:rPr>
              <a:t>soils with a textural change to clayey subsoils (e.g., SC, LC) or to rock (e.g., SR or LR) would be highly degraded in the case of erosion, also are susceptible to mass erosion if the finer-textured surface layer saturates.</a:t>
            </a:r>
          </a:p>
          <a:p>
            <a:pPr algn="ctr"/>
            <a:endParaRPr lang="en-US" sz="2000" b="1">
              <a:solidFill>
                <a:schemeClr val="bg1"/>
              </a:solidFill>
            </a:endParaRPr>
          </a:p>
        </p:txBody>
      </p:sp>
      <p:sp>
        <p:nvSpPr>
          <p:cNvPr id="45059"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5"/>
          <p:cNvSpPr txBox="1">
            <a:spLocks noChangeArrowheads="1"/>
          </p:cNvSpPr>
          <p:nvPr/>
        </p:nvSpPr>
        <p:spPr bwMode="auto">
          <a:xfrm>
            <a:off x="0" y="609600"/>
            <a:ext cx="9144000" cy="6340475"/>
          </a:xfrm>
          <a:prstGeom prst="rect">
            <a:avLst/>
          </a:prstGeom>
          <a:solidFill>
            <a:schemeClr val="tx1"/>
          </a:solidFill>
          <a:ln w="9525">
            <a:solidFill>
              <a:schemeClr val="accent1"/>
            </a:solidFill>
            <a:miter lim="800000"/>
            <a:headEnd/>
            <a:tailEnd/>
          </a:ln>
        </p:spPr>
        <p:txBody>
          <a:bodyPr>
            <a:spAutoFit/>
          </a:bodyPr>
          <a:lstStyle/>
          <a:p>
            <a:pPr algn="ctr"/>
            <a:endParaRPr lang="en-US" sz="3600" b="1">
              <a:solidFill>
                <a:schemeClr val="bg1"/>
              </a:solidFill>
            </a:endParaRPr>
          </a:p>
          <a:p>
            <a:pPr algn="ctr"/>
            <a:r>
              <a:rPr lang="en-US" sz="3600" b="1">
                <a:solidFill>
                  <a:schemeClr val="bg1"/>
                </a:solidFill>
              </a:rPr>
              <a:t>Penggunaan FCC dalam evaluasi lahan FAO</a:t>
            </a:r>
          </a:p>
          <a:p>
            <a:pPr algn="ctr"/>
            <a:endParaRPr lang="en-US" sz="2800" b="1">
              <a:solidFill>
                <a:schemeClr val="bg1"/>
              </a:solidFill>
            </a:endParaRPr>
          </a:p>
          <a:p>
            <a:pPr algn="ctr"/>
            <a:endParaRPr lang="en-US" sz="1800" b="1">
              <a:solidFill>
                <a:schemeClr val="bg1"/>
              </a:solidFill>
            </a:endParaRPr>
          </a:p>
          <a:p>
            <a:pPr algn="ctr"/>
            <a:r>
              <a:rPr lang="en-US" sz="2800" b="1">
                <a:solidFill>
                  <a:schemeClr val="bg1"/>
                </a:solidFill>
              </a:rPr>
              <a:t>Kalau ada peta FCC, sangat berguna untuk menentukan pengelolaan kesuburan tanah yg berkaitan dnegan Kualitas Lahan. </a:t>
            </a:r>
          </a:p>
          <a:p>
            <a:pPr algn="ctr"/>
            <a:endParaRPr lang="en-US" sz="2800" b="1">
              <a:solidFill>
                <a:schemeClr val="bg1"/>
              </a:solidFill>
            </a:endParaRPr>
          </a:p>
          <a:p>
            <a:pPr algn="ctr"/>
            <a:r>
              <a:rPr lang="en-US" sz="2800" b="1">
                <a:solidFill>
                  <a:schemeClr val="bg1"/>
                </a:solidFill>
              </a:rPr>
              <a:t>Kelemahannya ialah karena Kelas FCC bersifat general (Kecuali jika ada modifikasi lokal); biasanya hanya dua atau tiga tingkat keparahan yang  dapat dipisahkan oleh kode FCC.</a:t>
            </a:r>
          </a:p>
          <a:p>
            <a:pPr algn="ctr"/>
            <a:endParaRPr lang="en-US" sz="2800" b="1">
              <a:solidFill>
                <a:schemeClr val="bg1"/>
              </a:solidFill>
            </a:endParaRPr>
          </a:p>
        </p:txBody>
      </p:sp>
      <p:sp>
        <p:nvSpPr>
          <p:cNvPr id="46083"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838200"/>
          </a:xfrm>
          <a:solidFill>
            <a:srgbClr val="FFFF00"/>
          </a:solidFill>
          <a:ln>
            <a:solidFill>
              <a:srgbClr val="FF0000"/>
            </a:solidFill>
          </a:ln>
        </p:spPr>
        <p:txBody>
          <a:bodyPr/>
          <a:lstStyle/>
          <a:p>
            <a:pPr eaLnBrk="1" hangingPunct="1"/>
            <a:r>
              <a:rPr lang="en-US" sz="4000" b="1" smtClean="0"/>
              <a:t>Hasil-hasil percobaan</a:t>
            </a:r>
          </a:p>
        </p:txBody>
      </p:sp>
      <p:sp>
        <p:nvSpPr>
          <p:cNvPr id="39939" name="Rectangle 3"/>
          <p:cNvSpPr>
            <a:spLocks noGrp="1" noChangeArrowheads="1"/>
          </p:cNvSpPr>
          <p:nvPr>
            <p:ph idx="1"/>
          </p:nvPr>
        </p:nvSpPr>
        <p:spPr>
          <a:xfrm>
            <a:off x="228600" y="1066800"/>
            <a:ext cx="8229600" cy="990600"/>
          </a:xfrm>
        </p:spPr>
        <p:txBody>
          <a:bodyPr rtlCol="0">
            <a:normAutofit/>
          </a:bodyPr>
          <a:lstStyle/>
          <a:p>
            <a:pPr eaLnBrk="1" fontAlgn="auto" hangingPunct="1">
              <a:spcAft>
                <a:spcPts val="0"/>
              </a:spcAft>
              <a:buFont typeface="Arial" pitchFamily="34" charset="0"/>
              <a:buChar char="•"/>
              <a:defRPr/>
            </a:pPr>
            <a:r>
              <a:rPr lang="en-US" sz="2400" b="1" dirty="0" err="1" smtClean="0">
                <a:solidFill>
                  <a:schemeClr val="tx1">
                    <a:lumMod val="95000"/>
                  </a:schemeClr>
                </a:solidFill>
              </a:rPr>
              <a:t>Tabel</a:t>
            </a:r>
            <a:r>
              <a:rPr lang="en-US" sz="2400" b="1" dirty="0" smtClean="0">
                <a:solidFill>
                  <a:schemeClr val="tx1">
                    <a:lumMod val="95000"/>
                  </a:schemeClr>
                </a:solidFill>
              </a:rPr>
              <a:t> : rata-rata </a:t>
            </a:r>
            <a:r>
              <a:rPr lang="en-US" sz="2400" b="1" dirty="0" err="1" smtClean="0">
                <a:solidFill>
                  <a:schemeClr val="tx1">
                    <a:lumMod val="95000"/>
                  </a:schemeClr>
                </a:solidFill>
              </a:rPr>
              <a:t>produksi</a:t>
            </a:r>
            <a:r>
              <a:rPr lang="en-US" sz="2400" b="1" dirty="0" smtClean="0">
                <a:solidFill>
                  <a:schemeClr val="tx1">
                    <a:lumMod val="95000"/>
                  </a:schemeClr>
                </a:solidFill>
              </a:rPr>
              <a:t> </a:t>
            </a:r>
            <a:r>
              <a:rPr lang="en-US" sz="2400" b="1" dirty="0" err="1" smtClean="0">
                <a:solidFill>
                  <a:schemeClr val="tx1">
                    <a:lumMod val="95000"/>
                  </a:schemeClr>
                </a:solidFill>
              </a:rPr>
              <a:t>jagung</a:t>
            </a:r>
            <a:r>
              <a:rPr lang="en-US" sz="2400" b="1" dirty="0" smtClean="0">
                <a:solidFill>
                  <a:schemeClr val="tx1">
                    <a:lumMod val="95000"/>
                  </a:schemeClr>
                </a:solidFill>
              </a:rPr>
              <a:t> </a:t>
            </a:r>
            <a:r>
              <a:rPr lang="en-US" sz="2400" b="1" dirty="0" err="1" smtClean="0">
                <a:solidFill>
                  <a:schemeClr val="tx1">
                    <a:lumMod val="95000"/>
                  </a:schemeClr>
                </a:solidFill>
              </a:rPr>
              <a:t>pada</a:t>
            </a:r>
            <a:r>
              <a:rPr lang="en-US" sz="2400" b="1" dirty="0" smtClean="0">
                <a:solidFill>
                  <a:schemeClr val="tx1">
                    <a:lumMod val="95000"/>
                  </a:schemeClr>
                </a:solidFill>
              </a:rPr>
              <a:t> </a:t>
            </a:r>
            <a:r>
              <a:rPr lang="en-US" sz="2400" b="1" dirty="0" err="1" smtClean="0">
                <a:solidFill>
                  <a:schemeClr val="tx1">
                    <a:lumMod val="95000"/>
                  </a:schemeClr>
                </a:solidFill>
              </a:rPr>
              <a:t>bebera</a:t>
            </a:r>
            <a:r>
              <a:rPr lang="en-US" sz="2400" b="1" dirty="0" smtClean="0">
                <a:solidFill>
                  <a:schemeClr val="tx1">
                    <a:lumMod val="95000"/>
                  </a:schemeClr>
                </a:solidFill>
              </a:rPr>
              <a:t> unit </a:t>
            </a:r>
            <a:r>
              <a:rPr lang="en-US" sz="2400" b="1" dirty="0" err="1" smtClean="0">
                <a:solidFill>
                  <a:schemeClr val="tx1">
                    <a:lumMod val="95000"/>
                  </a:schemeClr>
                </a:solidFill>
              </a:rPr>
              <a:t>kemampuan</a:t>
            </a:r>
            <a:r>
              <a:rPr lang="en-US" sz="2400" b="1" dirty="0" smtClean="0">
                <a:solidFill>
                  <a:schemeClr val="tx1">
                    <a:lumMod val="95000"/>
                  </a:schemeClr>
                </a:solidFill>
              </a:rPr>
              <a:t> </a:t>
            </a:r>
            <a:r>
              <a:rPr lang="en-US" sz="2400" b="1" dirty="0" err="1" smtClean="0">
                <a:solidFill>
                  <a:schemeClr val="tx1">
                    <a:lumMod val="95000"/>
                  </a:schemeClr>
                </a:solidFill>
              </a:rPr>
              <a:t>kesuburan</a:t>
            </a:r>
            <a:r>
              <a:rPr lang="en-US" sz="2400" b="1" dirty="0" smtClean="0">
                <a:solidFill>
                  <a:schemeClr val="tx1">
                    <a:lumMod val="95000"/>
                  </a:schemeClr>
                </a:solidFill>
              </a:rPr>
              <a:t> (</a:t>
            </a:r>
            <a:r>
              <a:rPr lang="en-US" sz="2400" b="1" dirty="0" err="1" smtClean="0">
                <a:solidFill>
                  <a:schemeClr val="tx1">
                    <a:lumMod val="95000"/>
                  </a:schemeClr>
                </a:solidFill>
              </a:rPr>
              <a:t>Buol</a:t>
            </a:r>
            <a:r>
              <a:rPr lang="en-US" sz="2400" b="1" dirty="0" smtClean="0">
                <a:solidFill>
                  <a:schemeClr val="tx1">
                    <a:lumMod val="95000"/>
                  </a:schemeClr>
                </a:solidFill>
              </a:rPr>
              <a:t>, 1975)</a:t>
            </a:r>
          </a:p>
          <a:p>
            <a:pPr eaLnBrk="1" fontAlgn="auto" hangingPunct="1">
              <a:spcAft>
                <a:spcPts val="0"/>
              </a:spcAft>
              <a:buFont typeface="Arial" pitchFamily="34" charset="0"/>
              <a:buChar char="•"/>
              <a:defRPr/>
            </a:pPr>
            <a:endParaRPr lang="en-US" sz="2400" b="1" dirty="0" smtClean="0">
              <a:solidFill>
                <a:schemeClr val="tx1">
                  <a:lumMod val="95000"/>
                </a:schemeClr>
              </a:solidFill>
            </a:endParaRPr>
          </a:p>
        </p:txBody>
      </p:sp>
      <p:graphicFrame>
        <p:nvGraphicFramePr>
          <p:cNvPr id="39998" name="Group 62"/>
          <p:cNvGraphicFramePr>
            <a:graphicFrameLocks noGrp="1"/>
          </p:cNvGraphicFramePr>
          <p:nvPr/>
        </p:nvGraphicFramePr>
        <p:xfrm>
          <a:off x="990600" y="2262188"/>
          <a:ext cx="6172200" cy="4379976"/>
        </p:xfrm>
        <a:graphic>
          <a:graphicData uri="http://schemas.openxmlformats.org/drawingml/2006/table">
            <a:tbl>
              <a:tblPr/>
              <a:tblGrid>
                <a:gridCol w="3810000"/>
                <a:gridCol w="236220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Unit </a:t>
                      </a:r>
                      <a:r>
                        <a:rPr kumimoji="0" lang="en-US" sz="2000" b="1" i="0" u="none" strike="noStrike" cap="none" normalizeH="0" baseline="0" dirty="0" err="1" smtClean="0">
                          <a:ln>
                            <a:noFill/>
                          </a:ln>
                          <a:solidFill>
                            <a:schemeClr val="tx1"/>
                          </a:solidFill>
                          <a:effectLst/>
                          <a:latin typeface="Arial" charset="0"/>
                        </a:rPr>
                        <a:t>kemampuan</a:t>
                      </a:r>
                      <a:r>
                        <a:rPr kumimoji="0" lang="en-US" sz="2000" b="1" i="0" u="none" strike="noStrike" cap="none" normalizeH="0" baseline="0" dirty="0" smtClean="0">
                          <a:ln>
                            <a:noFill/>
                          </a:ln>
                          <a:solidFill>
                            <a:schemeClr val="tx1"/>
                          </a:solidFill>
                          <a:effectLst/>
                          <a:latin typeface="Arial" charset="0"/>
                        </a:rPr>
                        <a:t> </a:t>
                      </a:r>
                      <a:r>
                        <a:rPr kumimoji="0" lang="en-US" sz="2000" b="1" i="0" u="none" strike="noStrike" cap="none" normalizeH="0" baseline="0" dirty="0" err="1" smtClean="0">
                          <a:ln>
                            <a:noFill/>
                          </a:ln>
                          <a:solidFill>
                            <a:schemeClr val="tx1"/>
                          </a:solidFill>
                          <a:effectLst/>
                          <a:latin typeface="Arial" charset="0"/>
                        </a:rPr>
                        <a:t>kesuburan</a:t>
                      </a:r>
                      <a:endParaRPr kumimoji="0"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smtClean="0">
                          <a:ln>
                            <a:noFill/>
                          </a:ln>
                          <a:solidFill>
                            <a:schemeClr val="tx1"/>
                          </a:solidFill>
                          <a:effectLst/>
                          <a:latin typeface="Arial" charset="0"/>
                        </a:rPr>
                        <a:t>Produksi (kg/ha)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3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L</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Lg</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Ldb</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Lgh</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Lgek</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Leak</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LCdgb</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Lcga</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Lcehk</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Lcgeak</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Cdgb</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Cgvb</a:t>
                      </a:r>
                      <a:endParaRPr kumimoji="0" lang="en-US" sz="1600" b="1"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Cghv</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2.760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2.659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2.430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2.322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2.262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1.447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3.157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2.982</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2.787</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2.598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2.450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2.349</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2.187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up)">
                                      <p:cBhvr>
                                        <p:cTn id="7" dur="75"/>
                                        <p:tgtEl>
                                          <p:spTgt spid="399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iterate type="wd">
                                    <p:tmPct val="100000"/>
                                  </p:iterate>
                                  <p:childTnLst>
                                    <p:set>
                                      <p:cBhvr>
                                        <p:cTn id="11" dur="1" fill="hold">
                                          <p:stCondLst>
                                            <p:cond delay="0"/>
                                          </p:stCondLst>
                                        </p:cTn>
                                        <p:tgtEl>
                                          <p:spTgt spid="39939">
                                            <p:txEl>
                                              <p:pRg st="0" end="0"/>
                                            </p:txEl>
                                          </p:spTgt>
                                        </p:tgtEl>
                                        <p:attrNameLst>
                                          <p:attrName>style.visibility</p:attrName>
                                        </p:attrNameLst>
                                      </p:cBhvr>
                                      <p:to>
                                        <p:strVal val="visible"/>
                                      </p:to>
                                    </p:set>
                                    <p:anim calcmode="lin" valueType="num">
                                      <p:cBhvr additive="base">
                                        <p:cTn id="12" dur="3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13" dur="300" fill="hold"/>
                                        <p:tgtEl>
                                          <p:spTgt spid="3993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9998"/>
                                        </p:tgtEl>
                                        <p:attrNameLst>
                                          <p:attrName>style.visibility</p:attrName>
                                        </p:attrNameLst>
                                      </p:cBhvr>
                                      <p:to>
                                        <p:strVal val="visible"/>
                                      </p:to>
                                    </p:set>
                                    <p:animEffect transition="in" filter="wipe(left)">
                                      <p:cBhvr>
                                        <p:cTn id="18" dur="500"/>
                                        <p:tgtEl>
                                          <p:spTgt spid="39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autoUpdateAnimBg="0"/>
      <p:bldP spid="3993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9144000" cy="838200"/>
          </a:xfrm>
          <a:solidFill>
            <a:srgbClr val="FFFF00"/>
          </a:solidFill>
          <a:ln>
            <a:solidFill>
              <a:srgbClr val="FF0000"/>
            </a:solidFill>
          </a:ln>
        </p:spPr>
        <p:txBody>
          <a:bodyPr rtlCol="0">
            <a:normAutofit/>
          </a:bodyPr>
          <a:lstStyle/>
          <a:p>
            <a:pPr eaLnBrk="1" fontAlgn="auto" hangingPunct="1">
              <a:spcAft>
                <a:spcPts val="0"/>
              </a:spcAft>
              <a:defRPr/>
            </a:pPr>
            <a:r>
              <a:rPr lang="en-US" b="1" dirty="0" err="1" smtClean="0">
                <a:solidFill>
                  <a:schemeClr val="tx1">
                    <a:lumMod val="95000"/>
                  </a:schemeClr>
                </a:solidFill>
              </a:rPr>
              <a:t>Hasil-hasil</a:t>
            </a:r>
            <a:r>
              <a:rPr lang="en-US" b="1" dirty="0" smtClean="0">
                <a:solidFill>
                  <a:schemeClr val="tx1">
                    <a:lumMod val="95000"/>
                  </a:schemeClr>
                </a:solidFill>
              </a:rPr>
              <a:t> </a:t>
            </a:r>
            <a:r>
              <a:rPr lang="en-US" b="1" dirty="0" err="1" smtClean="0">
                <a:solidFill>
                  <a:schemeClr val="tx1">
                    <a:lumMod val="95000"/>
                  </a:schemeClr>
                </a:solidFill>
              </a:rPr>
              <a:t>percobaan</a:t>
            </a:r>
            <a:endParaRPr lang="en-US" b="1" dirty="0" smtClean="0">
              <a:solidFill>
                <a:schemeClr val="tx1">
                  <a:lumMod val="95000"/>
                </a:schemeClr>
              </a:solidFill>
            </a:endParaRPr>
          </a:p>
        </p:txBody>
      </p:sp>
      <p:sp>
        <p:nvSpPr>
          <p:cNvPr id="40963" name="Rectangle 3"/>
          <p:cNvSpPr>
            <a:spLocks noGrp="1" noChangeArrowheads="1"/>
          </p:cNvSpPr>
          <p:nvPr>
            <p:ph idx="1"/>
          </p:nvPr>
        </p:nvSpPr>
        <p:spPr/>
        <p:txBody>
          <a:bodyPr/>
          <a:lstStyle/>
          <a:p>
            <a:pPr eaLnBrk="1" hangingPunct="1"/>
            <a:r>
              <a:rPr lang="en-US" sz="2400" b="1" smtClean="0"/>
              <a:t>Respon pupuk P pada bebera unit kemampuan kesuburan (Buol, 1975).</a:t>
            </a:r>
          </a:p>
        </p:txBody>
      </p:sp>
      <p:sp>
        <p:nvSpPr>
          <p:cNvPr id="48132" name="Line 4"/>
          <p:cNvSpPr>
            <a:spLocks noChangeShapeType="1"/>
          </p:cNvSpPr>
          <p:nvPr/>
        </p:nvSpPr>
        <p:spPr bwMode="auto">
          <a:xfrm>
            <a:off x="1905000" y="2819400"/>
            <a:ext cx="0" cy="2895600"/>
          </a:xfrm>
          <a:prstGeom prst="line">
            <a:avLst/>
          </a:prstGeom>
          <a:noFill/>
          <a:ln w="28575">
            <a:solidFill>
              <a:schemeClr val="tx1"/>
            </a:solidFill>
            <a:round/>
            <a:headEnd/>
            <a:tailEnd/>
          </a:ln>
        </p:spPr>
        <p:txBody>
          <a:bodyPr wrap="none"/>
          <a:lstStyle/>
          <a:p>
            <a:endParaRPr lang="en-US"/>
          </a:p>
        </p:txBody>
      </p:sp>
      <p:sp>
        <p:nvSpPr>
          <p:cNvPr id="48133" name="Line 5"/>
          <p:cNvSpPr>
            <a:spLocks noChangeShapeType="1"/>
          </p:cNvSpPr>
          <p:nvPr/>
        </p:nvSpPr>
        <p:spPr bwMode="auto">
          <a:xfrm>
            <a:off x="1905000" y="5715000"/>
            <a:ext cx="4724400" cy="0"/>
          </a:xfrm>
          <a:prstGeom prst="line">
            <a:avLst/>
          </a:prstGeom>
          <a:noFill/>
          <a:ln w="28575">
            <a:solidFill>
              <a:schemeClr val="tx1"/>
            </a:solidFill>
            <a:round/>
            <a:headEnd/>
            <a:tailEnd/>
          </a:ln>
        </p:spPr>
        <p:txBody>
          <a:bodyPr wrap="none"/>
          <a:lstStyle/>
          <a:p>
            <a:endParaRPr lang="en-US"/>
          </a:p>
        </p:txBody>
      </p:sp>
      <p:sp>
        <p:nvSpPr>
          <p:cNvPr id="48134" name="Line 6"/>
          <p:cNvSpPr>
            <a:spLocks noChangeShapeType="1"/>
          </p:cNvSpPr>
          <p:nvPr/>
        </p:nvSpPr>
        <p:spPr bwMode="auto">
          <a:xfrm flipV="1">
            <a:off x="1905000" y="4419600"/>
            <a:ext cx="4495800" cy="685800"/>
          </a:xfrm>
          <a:prstGeom prst="line">
            <a:avLst/>
          </a:prstGeom>
          <a:noFill/>
          <a:ln w="9525">
            <a:solidFill>
              <a:schemeClr val="tx1"/>
            </a:solidFill>
            <a:round/>
            <a:headEnd/>
            <a:tailEnd/>
          </a:ln>
        </p:spPr>
        <p:txBody>
          <a:bodyPr wrap="none"/>
          <a:lstStyle/>
          <a:p>
            <a:endParaRPr lang="en-US"/>
          </a:p>
        </p:txBody>
      </p:sp>
      <p:sp>
        <p:nvSpPr>
          <p:cNvPr id="48135" name="Line 7"/>
          <p:cNvSpPr>
            <a:spLocks noChangeShapeType="1"/>
          </p:cNvSpPr>
          <p:nvPr/>
        </p:nvSpPr>
        <p:spPr bwMode="auto">
          <a:xfrm flipV="1">
            <a:off x="1905000" y="3810000"/>
            <a:ext cx="4343400" cy="685800"/>
          </a:xfrm>
          <a:prstGeom prst="line">
            <a:avLst/>
          </a:prstGeom>
          <a:noFill/>
          <a:ln w="9525">
            <a:solidFill>
              <a:schemeClr val="tx1"/>
            </a:solidFill>
            <a:round/>
            <a:headEnd/>
            <a:tailEnd/>
          </a:ln>
        </p:spPr>
        <p:txBody>
          <a:bodyPr wrap="none"/>
          <a:lstStyle/>
          <a:p>
            <a:endParaRPr lang="en-US"/>
          </a:p>
        </p:txBody>
      </p:sp>
      <p:sp>
        <p:nvSpPr>
          <p:cNvPr id="48136" name="Line 8"/>
          <p:cNvSpPr>
            <a:spLocks noChangeShapeType="1"/>
          </p:cNvSpPr>
          <p:nvPr/>
        </p:nvSpPr>
        <p:spPr bwMode="auto">
          <a:xfrm flipV="1">
            <a:off x="1905000" y="3429000"/>
            <a:ext cx="2362200" cy="533400"/>
          </a:xfrm>
          <a:prstGeom prst="line">
            <a:avLst/>
          </a:prstGeom>
          <a:noFill/>
          <a:ln w="9525">
            <a:solidFill>
              <a:schemeClr val="tx1"/>
            </a:solidFill>
            <a:round/>
            <a:headEnd/>
            <a:tailEnd/>
          </a:ln>
        </p:spPr>
        <p:txBody>
          <a:bodyPr wrap="none"/>
          <a:lstStyle/>
          <a:p>
            <a:endParaRPr lang="en-US"/>
          </a:p>
        </p:txBody>
      </p:sp>
      <p:sp>
        <p:nvSpPr>
          <p:cNvPr id="48137" name="Line 9"/>
          <p:cNvSpPr>
            <a:spLocks noChangeShapeType="1"/>
          </p:cNvSpPr>
          <p:nvPr/>
        </p:nvSpPr>
        <p:spPr bwMode="auto">
          <a:xfrm>
            <a:off x="4267200" y="3429000"/>
            <a:ext cx="1981200" cy="152400"/>
          </a:xfrm>
          <a:prstGeom prst="line">
            <a:avLst/>
          </a:prstGeom>
          <a:noFill/>
          <a:ln w="9525">
            <a:solidFill>
              <a:schemeClr val="tx1"/>
            </a:solidFill>
            <a:round/>
            <a:headEnd/>
            <a:tailEnd/>
          </a:ln>
        </p:spPr>
        <p:txBody>
          <a:bodyPr wrap="none"/>
          <a:lstStyle/>
          <a:p>
            <a:endParaRPr lang="en-US"/>
          </a:p>
        </p:txBody>
      </p:sp>
      <p:sp>
        <p:nvSpPr>
          <p:cNvPr id="48138" name="Line 10"/>
          <p:cNvSpPr>
            <a:spLocks noChangeShapeType="1"/>
          </p:cNvSpPr>
          <p:nvPr/>
        </p:nvSpPr>
        <p:spPr bwMode="auto">
          <a:xfrm flipV="1">
            <a:off x="1905000" y="2971800"/>
            <a:ext cx="4419600" cy="609600"/>
          </a:xfrm>
          <a:prstGeom prst="line">
            <a:avLst/>
          </a:prstGeom>
          <a:noFill/>
          <a:ln w="9525">
            <a:solidFill>
              <a:schemeClr val="tx1"/>
            </a:solidFill>
            <a:round/>
            <a:headEnd/>
            <a:tailEnd/>
          </a:ln>
        </p:spPr>
        <p:txBody>
          <a:bodyPr wrap="none"/>
          <a:lstStyle/>
          <a:p>
            <a:endParaRPr lang="en-US"/>
          </a:p>
        </p:txBody>
      </p:sp>
      <p:sp>
        <p:nvSpPr>
          <p:cNvPr id="32779" name="Text Box 11"/>
          <p:cNvSpPr txBox="1">
            <a:spLocks noChangeArrowheads="1"/>
          </p:cNvSpPr>
          <p:nvPr/>
        </p:nvSpPr>
        <p:spPr bwMode="auto">
          <a:xfrm>
            <a:off x="3124200" y="5864225"/>
            <a:ext cx="1568450" cy="366713"/>
          </a:xfrm>
          <a:prstGeom prst="rect">
            <a:avLst/>
          </a:prstGeom>
          <a:noFill/>
          <a:ln w="9525">
            <a:noFill/>
            <a:miter lim="800000"/>
            <a:headEnd/>
            <a:tailEnd/>
          </a:ln>
        </p:spPr>
        <p:txBody>
          <a:bodyPr wrap="none">
            <a:spAutoFit/>
          </a:bodyPr>
          <a:lstStyle/>
          <a:p>
            <a:pPr>
              <a:defRPr/>
            </a:pPr>
            <a:r>
              <a:rPr lang="en-US" sz="1800" b="1" dirty="0" err="1">
                <a:solidFill>
                  <a:schemeClr val="accent2">
                    <a:lumMod val="60000"/>
                    <a:lumOff val="40000"/>
                  </a:schemeClr>
                </a:solidFill>
              </a:rPr>
              <a:t>Pupuk</a:t>
            </a:r>
            <a:r>
              <a:rPr lang="en-US" sz="1800" b="1" dirty="0">
                <a:solidFill>
                  <a:schemeClr val="accent2">
                    <a:lumMod val="60000"/>
                    <a:lumOff val="40000"/>
                  </a:schemeClr>
                </a:solidFill>
              </a:rPr>
              <a:t> </a:t>
            </a:r>
            <a:r>
              <a:rPr lang="en-US" sz="1800" b="1" dirty="0" err="1">
                <a:solidFill>
                  <a:schemeClr val="accent2">
                    <a:lumMod val="60000"/>
                    <a:lumOff val="40000"/>
                  </a:schemeClr>
                </a:solidFill>
              </a:rPr>
              <a:t>fosfat</a:t>
            </a:r>
            <a:endParaRPr lang="en-US" sz="1800" b="1" dirty="0">
              <a:solidFill>
                <a:schemeClr val="accent2">
                  <a:lumMod val="60000"/>
                  <a:lumOff val="40000"/>
                </a:schemeClr>
              </a:solidFill>
            </a:endParaRPr>
          </a:p>
        </p:txBody>
      </p:sp>
      <p:sp>
        <p:nvSpPr>
          <p:cNvPr id="32780" name="Text Box 12"/>
          <p:cNvSpPr txBox="1">
            <a:spLocks noChangeArrowheads="1"/>
          </p:cNvSpPr>
          <p:nvPr/>
        </p:nvSpPr>
        <p:spPr bwMode="auto">
          <a:xfrm>
            <a:off x="1317625" y="2735263"/>
            <a:ext cx="434975" cy="2682875"/>
          </a:xfrm>
          <a:prstGeom prst="rect">
            <a:avLst/>
          </a:prstGeom>
          <a:noFill/>
          <a:ln w="9525">
            <a:noFill/>
            <a:miter lim="800000"/>
            <a:headEnd/>
            <a:tailEnd/>
          </a:ln>
        </p:spPr>
        <p:txBody>
          <a:bodyPr>
            <a:spAutoFit/>
          </a:bodyPr>
          <a:lstStyle/>
          <a:p>
            <a:pPr>
              <a:spcBef>
                <a:spcPct val="50000"/>
              </a:spcBef>
              <a:defRPr/>
            </a:pPr>
            <a:r>
              <a:rPr lang="en-US" sz="2000" b="1" dirty="0" err="1">
                <a:solidFill>
                  <a:schemeClr val="accent2">
                    <a:lumMod val="60000"/>
                    <a:lumOff val="40000"/>
                  </a:schemeClr>
                </a:solidFill>
              </a:rPr>
              <a:t>Produks</a:t>
            </a:r>
            <a:endParaRPr lang="en-US" sz="2000" b="1" dirty="0">
              <a:solidFill>
                <a:schemeClr val="accent2">
                  <a:lumMod val="60000"/>
                  <a:lumOff val="40000"/>
                </a:schemeClr>
              </a:solidFill>
            </a:endParaRPr>
          </a:p>
          <a:p>
            <a:pPr>
              <a:spcBef>
                <a:spcPct val="50000"/>
              </a:spcBef>
              <a:defRPr/>
            </a:pPr>
            <a:r>
              <a:rPr lang="en-US" sz="2000" b="1" dirty="0" err="1">
                <a:solidFill>
                  <a:schemeClr val="accent2">
                    <a:lumMod val="60000"/>
                    <a:lumOff val="40000"/>
                  </a:schemeClr>
                </a:solidFill>
              </a:rPr>
              <a:t>i</a:t>
            </a:r>
            <a:endParaRPr lang="en-US" sz="2000" b="1" dirty="0">
              <a:solidFill>
                <a:schemeClr val="accent2">
                  <a:lumMod val="60000"/>
                  <a:lumOff val="40000"/>
                </a:schemeClr>
              </a:solidFill>
            </a:endParaRPr>
          </a:p>
        </p:txBody>
      </p:sp>
      <p:sp>
        <p:nvSpPr>
          <p:cNvPr id="48141" name="Text Box 13"/>
          <p:cNvSpPr txBox="1">
            <a:spLocks noChangeArrowheads="1"/>
          </p:cNvSpPr>
          <p:nvPr/>
        </p:nvSpPr>
        <p:spPr bwMode="auto">
          <a:xfrm>
            <a:off x="4479925" y="4583113"/>
            <a:ext cx="593725" cy="396875"/>
          </a:xfrm>
          <a:prstGeom prst="rect">
            <a:avLst/>
          </a:prstGeom>
          <a:noFill/>
          <a:ln w="9525">
            <a:noFill/>
            <a:miter lim="800000"/>
            <a:headEnd/>
            <a:tailEnd/>
          </a:ln>
        </p:spPr>
        <p:txBody>
          <a:bodyPr wrap="none">
            <a:spAutoFit/>
          </a:bodyPr>
          <a:lstStyle/>
          <a:p>
            <a:r>
              <a:rPr lang="en-US" sz="2000" b="1"/>
              <a:t>LCi</a:t>
            </a:r>
          </a:p>
        </p:txBody>
      </p:sp>
      <p:sp>
        <p:nvSpPr>
          <p:cNvPr id="48142" name="Text Box 14"/>
          <p:cNvSpPr txBox="1">
            <a:spLocks noChangeArrowheads="1"/>
          </p:cNvSpPr>
          <p:nvPr/>
        </p:nvSpPr>
        <p:spPr bwMode="auto">
          <a:xfrm>
            <a:off x="4632325" y="3846513"/>
            <a:ext cx="412750" cy="366712"/>
          </a:xfrm>
          <a:prstGeom prst="rect">
            <a:avLst/>
          </a:prstGeom>
          <a:noFill/>
          <a:ln w="9525">
            <a:noFill/>
            <a:miter lim="800000"/>
            <a:headEnd/>
            <a:tailEnd/>
          </a:ln>
        </p:spPr>
        <p:txBody>
          <a:bodyPr wrap="none">
            <a:spAutoFit/>
          </a:bodyPr>
          <a:lstStyle/>
          <a:p>
            <a:r>
              <a:rPr lang="en-US" sz="1800" b="1"/>
              <a:t>Ci</a:t>
            </a:r>
          </a:p>
        </p:txBody>
      </p:sp>
      <p:sp>
        <p:nvSpPr>
          <p:cNvPr id="48143" name="Text Box 15"/>
          <p:cNvSpPr txBox="1">
            <a:spLocks noChangeArrowheads="1"/>
          </p:cNvSpPr>
          <p:nvPr/>
        </p:nvSpPr>
        <p:spPr bwMode="auto">
          <a:xfrm>
            <a:off x="3108325" y="3465513"/>
            <a:ext cx="488950" cy="366712"/>
          </a:xfrm>
          <a:prstGeom prst="rect">
            <a:avLst/>
          </a:prstGeom>
          <a:noFill/>
          <a:ln w="9525">
            <a:noFill/>
            <a:miter lim="800000"/>
            <a:headEnd/>
            <a:tailEnd/>
          </a:ln>
        </p:spPr>
        <p:txBody>
          <a:bodyPr wrap="none">
            <a:spAutoFit/>
          </a:bodyPr>
          <a:lstStyle/>
          <a:p>
            <a:r>
              <a:rPr lang="en-US" sz="1800" b="1"/>
              <a:t>LC</a:t>
            </a:r>
          </a:p>
        </p:txBody>
      </p:sp>
      <p:sp>
        <p:nvSpPr>
          <p:cNvPr id="48144" name="Text Box 16"/>
          <p:cNvSpPr txBox="1">
            <a:spLocks noChangeArrowheads="1"/>
          </p:cNvSpPr>
          <p:nvPr/>
        </p:nvSpPr>
        <p:spPr bwMode="auto">
          <a:xfrm>
            <a:off x="5241925" y="2906713"/>
            <a:ext cx="368300" cy="396875"/>
          </a:xfrm>
          <a:prstGeom prst="rect">
            <a:avLst/>
          </a:prstGeom>
          <a:noFill/>
          <a:ln w="9525">
            <a:noFill/>
            <a:miter lim="800000"/>
            <a:headEnd/>
            <a:tailEnd/>
          </a:ln>
        </p:spPr>
        <p:txBody>
          <a:bodyPr wrap="none">
            <a:spAutoFit/>
          </a:bodyPr>
          <a:lstStyle/>
          <a:p>
            <a:r>
              <a:rPr lang="en-US" sz="2000" b="1"/>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 calcmode="lin" valueType="num">
                                      <p:cBhvr additive="base">
                                        <p:cTn id="7" dur="500" fill="hold"/>
                                        <p:tgtEl>
                                          <p:spTgt spid="409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40963">
                                            <p:txEl>
                                              <p:pRg st="0" end="0"/>
                                            </p:txEl>
                                          </p:spTgt>
                                        </p:tgtEl>
                                        <p:attrNameLst>
                                          <p:attrName>style.visibility</p:attrName>
                                        </p:attrNameLst>
                                      </p:cBhvr>
                                      <p:to>
                                        <p:strVal val="visible"/>
                                      </p:to>
                                    </p:set>
                                    <p:anim calcmode="lin" valueType="num">
                                      <p:cBhvr additive="base">
                                        <p:cTn id="13" dur="3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4096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autoUpdateAnimBg="0"/>
      <p:bldP spid="4096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1143000"/>
          </a:xfrm>
          <a:solidFill>
            <a:srgbClr val="FFFF00"/>
          </a:solidFill>
          <a:ln>
            <a:solidFill>
              <a:srgbClr val="FF0000"/>
            </a:solidFill>
          </a:ln>
        </p:spPr>
        <p:txBody>
          <a:bodyPr/>
          <a:lstStyle/>
          <a:p>
            <a:pPr eaLnBrk="1" hangingPunct="1"/>
            <a:r>
              <a:rPr lang="en-US" b="1" smtClean="0"/>
              <a:t>Hasil-hasil percobaan</a:t>
            </a:r>
          </a:p>
        </p:txBody>
      </p:sp>
      <p:sp>
        <p:nvSpPr>
          <p:cNvPr id="41987" name="Rectangle 3"/>
          <p:cNvSpPr>
            <a:spLocks noGrp="1" noChangeArrowheads="1"/>
          </p:cNvSpPr>
          <p:nvPr>
            <p:ph idx="1"/>
          </p:nvPr>
        </p:nvSpPr>
        <p:spPr/>
        <p:txBody>
          <a:bodyPr rtlCol="0">
            <a:normAutofit/>
          </a:bodyPr>
          <a:lstStyle/>
          <a:p>
            <a:pPr eaLnBrk="1" fontAlgn="auto" hangingPunct="1">
              <a:spcAft>
                <a:spcPts val="0"/>
              </a:spcAft>
              <a:buFont typeface="Arial" pitchFamily="34" charset="0"/>
              <a:buChar char="•"/>
              <a:defRPr/>
            </a:pPr>
            <a:r>
              <a:rPr lang="en-US" sz="2000" b="1" dirty="0" err="1" smtClean="0">
                <a:solidFill>
                  <a:schemeClr val="tx1">
                    <a:lumMod val="95000"/>
                  </a:schemeClr>
                </a:solidFill>
              </a:rPr>
              <a:t>Tabel</a:t>
            </a:r>
            <a:r>
              <a:rPr lang="en-US" sz="2000" b="1" dirty="0" smtClean="0">
                <a:solidFill>
                  <a:schemeClr val="tx1">
                    <a:lumMod val="95000"/>
                  </a:schemeClr>
                </a:solidFill>
              </a:rPr>
              <a:t> : unit </a:t>
            </a:r>
            <a:r>
              <a:rPr lang="en-US" sz="2000" b="1" dirty="0" err="1" smtClean="0">
                <a:solidFill>
                  <a:schemeClr val="tx1">
                    <a:lumMod val="95000"/>
                  </a:schemeClr>
                </a:solidFill>
              </a:rPr>
              <a:t>kemampuan</a:t>
            </a:r>
            <a:r>
              <a:rPr lang="en-US" sz="2000" b="1" dirty="0" smtClean="0">
                <a:solidFill>
                  <a:schemeClr val="tx1">
                    <a:lumMod val="95000"/>
                  </a:schemeClr>
                </a:solidFill>
              </a:rPr>
              <a:t> </a:t>
            </a:r>
            <a:r>
              <a:rPr lang="en-US" sz="2000" b="1" dirty="0" err="1" smtClean="0">
                <a:solidFill>
                  <a:schemeClr val="tx1">
                    <a:lumMod val="95000"/>
                  </a:schemeClr>
                </a:solidFill>
              </a:rPr>
              <a:t>kesuburan</a:t>
            </a:r>
            <a:r>
              <a:rPr lang="en-US" sz="2000" b="1" dirty="0" smtClean="0">
                <a:solidFill>
                  <a:schemeClr val="tx1">
                    <a:lumMod val="95000"/>
                  </a:schemeClr>
                </a:solidFill>
              </a:rPr>
              <a:t> </a:t>
            </a:r>
            <a:r>
              <a:rPr lang="en-US" sz="2000" b="1" dirty="0" err="1" smtClean="0">
                <a:solidFill>
                  <a:schemeClr val="tx1">
                    <a:lumMod val="95000"/>
                  </a:schemeClr>
                </a:solidFill>
              </a:rPr>
              <a:t>dan</a:t>
            </a:r>
            <a:r>
              <a:rPr lang="en-US" sz="2000" b="1" dirty="0" smtClean="0">
                <a:solidFill>
                  <a:schemeClr val="tx1">
                    <a:lumMod val="95000"/>
                  </a:schemeClr>
                </a:solidFill>
              </a:rPr>
              <a:t> </a:t>
            </a:r>
            <a:r>
              <a:rPr lang="en-US" sz="2000" b="1" dirty="0" err="1" smtClean="0">
                <a:solidFill>
                  <a:schemeClr val="tx1">
                    <a:lumMod val="95000"/>
                  </a:schemeClr>
                </a:solidFill>
              </a:rPr>
              <a:t>kelas</a:t>
            </a:r>
            <a:r>
              <a:rPr lang="en-US" sz="2000" b="1" dirty="0" smtClean="0">
                <a:solidFill>
                  <a:schemeClr val="tx1">
                    <a:lumMod val="95000"/>
                  </a:schemeClr>
                </a:solidFill>
              </a:rPr>
              <a:t> </a:t>
            </a:r>
            <a:r>
              <a:rPr lang="en-US" sz="2000" b="1" dirty="0" err="1" smtClean="0">
                <a:solidFill>
                  <a:schemeClr val="tx1">
                    <a:lumMod val="95000"/>
                  </a:schemeClr>
                </a:solidFill>
              </a:rPr>
              <a:t>keseuaian</a:t>
            </a:r>
            <a:r>
              <a:rPr lang="en-US" sz="2000" b="1" dirty="0" smtClean="0">
                <a:solidFill>
                  <a:schemeClr val="tx1">
                    <a:lumMod val="95000"/>
                  </a:schemeClr>
                </a:solidFill>
              </a:rPr>
              <a:t> </a:t>
            </a:r>
            <a:r>
              <a:rPr lang="en-US" sz="2000" b="1" dirty="0" err="1" smtClean="0">
                <a:solidFill>
                  <a:schemeClr val="tx1">
                    <a:lumMod val="95000"/>
                  </a:schemeClr>
                </a:solidFill>
              </a:rPr>
              <a:t>lahan</a:t>
            </a:r>
            <a:r>
              <a:rPr lang="en-US" sz="2000" b="1" dirty="0" smtClean="0">
                <a:solidFill>
                  <a:schemeClr val="tx1">
                    <a:lumMod val="95000"/>
                  </a:schemeClr>
                </a:solidFill>
              </a:rPr>
              <a:t> </a:t>
            </a:r>
            <a:r>
              <a:rPr lang="en-US" sz="2000" b="1" dirty="0" err="1" smtClean="0">
                <a:solidFill>
                  <a:schemeClr val="tx1">
                    <a:lumMod val="95000"/>
                  </a:schemeClr>
                </a:solidFill>
              </a:rPr>
              <a:t>untuk</a:t>
            </a:r>
            <a:r>
              <a:rPr lang="en-US" sz="2000" b="1" dirty="0" smtClean="0">
                <a:solidFill>
                  <a:schemeClr val="tx1">
                    <a:lumMod val="95000"/>
                  </a:schemeClr>
                </a:solidFill>
              </a:rPr>
              <a:t> </a:t>
            </a:r>
            <a:r>
              <a:rPr lang="en-US" sz="2000" b="1" dirty="0" err="1" smtClean="0">
                <a:solidFill>
                  <a:schemeClr val="tx1">
                    <a:lumMod val="95000"/>
                  </a:schemeClr>
                </a:solidFill>
              </a:rPr>
              <a:t>jagung</a:t>
            </a:r>
            <a:r>
              <a:rPr lang="en-US" sz="2000" b="1" dirty="0" smtClean="0">
                <a:solidFill>
                  <a:schemeClr val="tx1">
                    <a:lumMod val="95000"/>
                  </a:schemeClr>
                </a:solidFill>
              </a:rPr>
              <a:t> (</a:t>
            </a:r>
            <a:r>
              <a:rPr lang="en-US" sz="2000" b="1" dirty="0" err="1" smtClean="0">
                <a:solidFill>
                  <a:schemeClr val="tx1">
                    <a:lumMod val="95000"/>
                  </a:schemeClr>
                </a:solidFill>
              </a:rPr>
              <a:t>Bambang</a:t>
            </a:r>
            <a:r>
              <a:rPr lang="en-US" sz="2000" b="1" dirty="0" smtClean="0">
                <a:solidFill>
                  <a:schemeClr val="tx1">
                    <a:lumMod val="95000"/>
                  </a:schemeClr>
                </a:solidFill>
              </a:rPr>
              <a:t> </a:t>
            </a:r>
            <a:r>
              <a:rPr lang="en-US" sz="2000" b="1" dirty="0" err="1" smtClean="0">
                <a:solidFill>
                  <a:schemeClr val="tx1">
                    <a:lumMod val="95000"/>
                  </a:schemeClr>
                </a:solidFill>
              </a:rPr>
              <a:t>Siswanto</a:t>
            </a:r>
            <a:r>
              <a:rPr lang="en-US" sz="2000" b="1" dirty="0" smtClean="0">
                <a:solidFill>
                  <a:schemeClr val="tx1">
                    <a:lumMod val="95000"/>
                  </a:schemeClr>
                </a:solidFill>
              </a:rPr>
              <a:t>, 1982)</a:t>
            </a:r>
          </a:p>
          <a:p>
            <a:pPr eaLnBrk="1" fontAlgn="auto" hangingPunct="1">
              <a:spcAft>
                <a:spcPts val="0"/>
              </a:spcAft>
              <a:buFont typeface="Arial" pitchFamily="34" charset="0"/>
              <a:buChar char="•"/>
              <a:defRPr/>
            </a:pPr>
            <a:endParaRPr lang="en-US" sz="2000" b="1" dirty="0" smtClean="0">
              <a:solidFill>
                <a:srgbClr val="009900"/>
              </a:solidFill>
            </a:endParaRPr>
          </a:p>
        </p:txBody>
      </p:sp>
      <p:graphicFrame>
        <p:nvGraphicFramePr>
          <p:cNvPr id="42009" name="Group 25"/>
          <p:cNvGraphicFramePr>
            <a:graphicFrameLocks noGrp="1"/>
          </p:cNvGraphicFramePr>
          <p:nvPr/>
        </p:nvGraphicFramePr>
        <p:xfrm>
          <a:off x="1524000" y="2819400"/>
          <a:ext cx="6096000" cy="3675888"/>
        </p:xfrm>
        <a:graphic>
          <a:graphicData uri="http://schemas.openxmlformats.org/drawingml/2006/table">
            <a:tbl>
              <a:tblPr/>
              <a:tblGrid>
                <a:gridCol w="4267200"/>
                <a:gridCol w="18288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smtClean="0">
                          <a:ln>
                            <a:noFill/>
                          </a:ln>
                          <a:solidFill>
                            <a:schemeClr val="tx1"/>
                          </a:solidFill>
                          <a:effectLst/>
                          <a:latin typeface="Arial" charset="0"/>
                        </a:rPr>
                        <a:t>Unit kemampuan kesuburan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smtClean="0">
                          <a:ln>
                            <a:noFill/>
                          </a:ln>
                          <a:solidFill>
                            <a:schemeClr val="tx1"/>
                          </a:solidFill>
                          <a:effectLst/>
                          <a:latin typeface="Arial" charset="0"/>
                        </a:rPr>
                        <a:t>Kelas kesesuaian lahan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Caik</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Cak</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Ch</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Lhk</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Cbg</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Cdhk</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Cbgk</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Cdgn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S3na</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N1t</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N1t</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S3n</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N1d</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N1d</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S3n</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800" b="1" i="0" u="none" strike="noStrike" cap="none" normalizeH="0" baseline="0" smtClean="0">
                          <a:ln>
                            <a:noFill/>
                          </a:ln>
                          <a:solidFill>
                            <a:schemeClr val="tx1"/>
                          </a:solidFill>
                          <a:effectLst/>
                          <a:latin typeface="Arial" charset="0"/>
                        </a:rPr>
                        <a:t>N1d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3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4198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1987">
                                            <p:txEl>
                                              <p:pRg st="0" end="0"/>
                                            </p:txEl>
                                          </p:spTgt>
                                        </p:tgtEl>
                                        <p:attrNameLst>
                                          <p:attrName>style.visibility</p:attrName>
                                        </p:attrNameLst>
                                      </p:cBhvr>
                                      <p:to>
                                        <p:strVal val="visible"/>
                                      </p:to>
                                    </p:set>
                                    <p:animEffect transition="in" filter="box(out)">
                                      <p:cBhvr>
                                        <p:cTn id="13" dur="500"/>
                                        <p:tgtEl>
                                          <p:spTgt spid="4198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autoUpdateAnimBg="0"/>
      <p:bldP spid="4198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143000"/>
          </a:xfrm>
          <a:solidFill>
            <a:srgbClr val="FFFF00"/>
          </a:solidFill>
          <a:ln>
            <a:solidFill>
              <a:srgbClr val="FF0000"/>
            </a:solidFill>
          </a:ln>
        </p:spPr>
        <p:txBody>
          <a:bodyPr/>
          <a:lstStyle/>
          <a:p>
            <a:pPr eaLnBrk="1" hangingPunct="1"/>
            <a:r>
              <a:rPr lang="en-US" b="1" smtClean="0"/>
              <a:t>Hasil-hasil percobaan</a:t>
            </a:r>
          </a:p>
        </p:txBody>
      </p:sp>
      <p:sp>
        <p:nvSpPr>
          <p:cNvPr id="43011" name="Rectangle 3"/>
          <p:cNvSpPr>
            <a:spLocks noGrp="1" noChangeArrowheads="1"/>
          </p:cNvSpPr>
          <p:nvPr>
            <p:ph idx="1"/>
          </p:nvPr>
        </p:nvSpPr>
        <p:spPr/>
        <p:txBody>
          <a:bodyPr rtlCol="0">
            <a:normAutofit/>
          </a:bodyPr>
          <a:lstStyle/>
          <a:p>
            <a:pPr eaLnBrk="1" fontAlgn="auto" hangingPunct="1">
              <a:spcAft>
                <a:spcPts val="0"/>
              </a:spcAft>
              <a:buFont typeface="Arial" charset="0"/>
              <a:buNone/>
              <a:defRPr/>
            </a:pPr>
            <a:r>
              <a:rPr lang="en-US" sz="2400" b="1" dirty="0" err="1" smtClean="0">
                <a:solidFill>
                  <a:schemeClr val="tx1">
                    <a:lumMod val="95000"/>
                  </a:schemeClr>
                </a:solidFill>
              </a:rPr>
              <a:t>Tabel</a:t>
            </a:r>
            <a:r>
              <a:rPr lang="en-US" sz="2400" b="1" dirty="0" smtClean="0">
                <a:solidFill>
                  <a:schemeClr val="tx1">
                    <a:lumMod val="95000"/>
                  </a:schemeClr>
                </a:solidFill>
              </a:rPr>
              <a:t> : </a:t>
            </a:r>
            <a:r>
              <a:rPr lang="en-US" sz="2400" b="1" dirty="0" err="1" smtClean="0">
                <a:solidFill>
                  <a:schemeClr val="tx1">
                    <a:lumMod val="95000"/>
                  </a:schemeClr>
                </a:solidFill>
              </a:rPr>
              <a:t>laju</a:t>
            </a:r>
            <a:r>
              <a:rPr lang="en-US" sz="2400" b="1" dirty="0" smtClean="0">
                <a:solidFill>
                  <a:schemeClr val="tx1">
                    <a:lumMod val="95000"/>
                  </a:schemeClr>
                </a:solidFill>
              </a:rPr>
              <a:t> </a:t>
            </a:r>
            <a:r>
              <a:rPr lang="en-US" sz="2400" b="1" dirty="0" err="1" smtClean="0">
                <a:solidFill>
                  <a:schemeClr val="tx1">
                    <a:lumMod val="95000"/>
                  </a:schemeClr>
                </a:solidFill>
              </a:rPr>
              <a:t>pertumbuhan</a:t>
            </a:r>
            <a:r>
              <a:rPr lang="en-US" sz="2400" b="1" dirty="0" smtClean="0">
                <a:solidFill>
                  <a:schemeClr val="tx1">
                    <a:lumMod val="95000"/>
                  </a:schemeClr>
                </a:solidFill>
              </a:rPr>
              <a:t> </a:t>
            </a:r>
            <a:r>
              <a:rPr lang="en-US" sz="2400" b="1" dirty="0" err="1" smtClean="0">
                <a:solidFill>
                  <a:schemeClr val="tx1">
                    <a:lumMod val="95000"/>
                  </a:schemeClr>
                </a:solidFill>
              </a:rPr>
              <a:t>tanaman</a:t>
            </a:r>
            <a:r>
              <a:rPr lang="en-US" sz="2400" b="1" dirty="0" smtClean="0">
                <a:solidFill>
                  <a:schemeClr val="tx1">
                    <a:lumMod val="95000"/>
                  </a:schemeClr>
                </a:solidFill>
              </a:rPr>
              <a:t> </a:t>
            </a:r>
            <a:r>
              <a:rPr lang="en-US" sz="2400" b="1" dirty="0" err="1" smtClean="0">
                <a:solidFill>
                  <a:schemeClr val="tx1">
                    <a:lumMod val="95000"/>
                  </a:schemeClr>
                </a:solidFill>
              </a:rPr>
              <a:t>jagung</a:t>
            </a:r>
            <a:r>
              <a:rPr lang="en-US" sz="2400" b="1" dirty="0" smtClean="0">
                <a:solidFill>
                  <a:schemeClr val="tx1">
                    <a:lumMod val="95000"/>
                  </a:schemeClr>
                </a:solidFill>
              </a:rPr>
              <a:t> </a:t>
            </a:r>
            <a:r>
              <a:rPr lang="en-US" sz="2400" b="1" dirty="0" err="1" smtClean="0">
                <a:solidFill>
                  <a:schemeClr val="tx1">
                    <a:lumMod val="95000"/>
                  </a:schemeClr>
                </a:solidFill>
              </a:rPr>
              <a:t>pada</a:t>
            </a:r>
            <a:r>
              <a:rPr lang="en-US" sz="2400" b="1" dirty="0" smtClean="0">
                <a:solidFill>
                  <a:schemeClr val="tx1">
                    <a:lumMod val="95000"/>
                  </a:schemeClr>
                </a:solidFill>
              </a:rPr>
              <a:t> pot </a:t>
            </a:r>
            <a:r>
              <a:rPr lang="en-US" sz="2400" b="1" dirty="0" err="1" smtClean="0">
                <a:solidFill>
                  <a:schemeClr val="tx1">
                    <a:lumMod val="95000"/>
                  </a:schemeClr>
                </a:solidFill>
              </a:rPr>
              <a:t>ganda</a:t>
            </a:r>
            <a:r>
              <a:rPr lang="en-US" sz="2400" b="1" dirty="0" smtClean="0">
                <a:solidFill>
                  <a:schemeClr val="tx1">
                    <a:lumMod val="95000"/>
                  </a:schemeClr>
                </a:solidFill>
              </a:rPr>
              <a:t> (</a:t>
            </a:r>
            <a:r>
              <a:rPr lang="en-US" sz="2400" b="1" dirty="0" err="1" smtClean="0">
                <a:solidFill>
                  <a:schemeClr val="tx1">
                    <a:lumMod val="95000"/>
                  </a:schemeClr>
                </a:solidFill>
              </a:rPr>
              <a:t>Bambang</a:t>
            </a:r>
            <a:r>
              <a:rPr lang="en-US" sz="2400" b="1" dirty="0" smtClean="0">
                <a:solidFill>
                  <a:schemeClr val="tx1">
                    <a:lumMod val="95000"/>
                  </a:schemeClr>
                </a:solidFill>
              </a:rPr>
              <a:t> </a:t>
            </a:r>
            <a:r>
              <a:rPr lang="en-US" sz="2400" b="1" dirty="0" err="1" smtClean="0">
                <a:solidFill>
                  <a:schemeClr val="tx1">
                    <a:lumMod val="95000"/>
                  </a:schemeClr>
                </a:solidFill>
              </a:rPr>
              <a:t>Siswanto</a:t>
            </a:r>
            <a:r>
              <a:rPr lang="en-US" sz="2400" b="1" dirty="0" smtClean="0">
                <a:solidFill>
                  <a:schemeClr val="tx1">
                    <a:lumMod val="95000"/>
                  </a:schemeClr>
                </a:solidFill>
              </a:rPr>
              <a:t>, 1982)</a:t>
            </a:r>
          </a:p>
          <a:p>
            <a:pPr eaLnBrk="1" fontAlgn="auto" hangingPunct="1">
              <a:spcAft>
                <a:spcPts val="0"/>
              </a:spcAft>
              <a:buFont typeface="Arial" charset="0"/>
              <a:buNone/>
              <a:defRPr/>
            </a:pPr>
            <a:endParaRPr lang="en-US" sz="2400" b="1" dirty="0" smtClean="0">
              <a:solidFill>
                <a:srgbClr val="0000FF"/>
              </a:solidFill>
            </a:endParaRPr>
          </a:p>
        </p:txBody>
      </p:sp>
      <p:graphicFrame>
        <p:nvGraphicFramePr>
          <p:cNvPr id="43035" name="Group 27"/>
          <p:cNvGraphicFramePr>
            <a:graphicFrameLocks noGrp="1"/>
          </p:cNvGraphicFramePr>
          <p:nvPr/>
        </p:nvGraphicFramePr>
        <p:xfrm>
          <a:off x="762000" y="2590800"/>
          <a:ext cx="7086600" cy="3096768"/>
        </p:xfrm>
        <a:graphic>
          <a:graphicData uri="http://schemas.openxmlformats.org/drawingml/2006/table">
            <a:tbl>
              <a:tblPr/>
              <a:tblGrid>
                <a:gridCol w="4606290"/>
                <a:gridCol w="2480310"/>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Unit </a:t>
                      </a:r>
                      <a:r>
                        <a:rPr kumimoji="0" lang="en-US" sz="1600" b="1" i="0" u="none" strike="noStrike" cap="none" normalizeH="0" baseline="0" dirty="0" err="1" smtClean="0">
                          <a:ln>
                            <a:noFill/>
                          </a:ln>
                          <a:solidFill>
                            <a:schemeClr val="tx1"/>
                          </a:solidFill>
                          <a:effectLst/>
                          <a:latin typeface="Arial" charset="0"/>
                        </a:rPr>
                        <a:t>kemampuan</a:t>
                      </a:r>
                      <a:r>
                        <a:rPr kumimoji="0" lang="en-US" sz="1600" b="1" i="0" u="none" strike="noStrike" cap="none" normalizeH="0" baseline="0" dirty="0" smtClean="0">
                          <a:ln>
                            <a:noFill/>
                          </a:ln>
                          <a:solidFill>
                            <a:schemeClr val="tx1"/>
                          </a:solidFill>
                          <a:effectLst/>
                          <a:latin typeface="Arial" charset="0"/>
                        </a:rPr>
                        <a:t> </a:t>
                      </a:r>
                      <a:r>
                        <a:rPr kumimoji="0" lang="en-US" sz="1600" b="1" i="0" u="none" strike="noStrike" cap="none" normalizeH="0" baseline="0" dirty="0" err="1" smtClean="0">
                          <a:ln>
                            <a:noFill/>
                          </a:ln>
                          <a:solidFill>
                            <a:schemeClr val="tx1"/>
                          </a:solidFill>
                          <a:effectLst/>
                          <a:latin typeface="Arial" charset="0"/>
                        </a:rPr>
                        <a:t>kesuburan</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Laju</a:t>
                      </a:r>
                      <a:r>
                        <a:rPr kumimoji="0" lang="en-US" sz="1600" b="1" i="0" u="none" strike="noStrike" cap="none" normalizeH="0" baseline="0" dirty="0" smtClean="0">
                          <a:ln>
                            <a:noFill/>
                          </a:ln>
                          <a:solidFill>
                            <a:schemeClr val="tx1"/>
                          </a:solidFill>
                          <a:effectLst/>
                          <a:latin typeface="Arial" charset="0"/>
                        </a:rPr>
                        <a:t> </a:t>
                      </a:r>
                      <a:r>
                        <a:rPr kumimoji="0" lang="en-US" sz="1600" b="1" i="0" u="none" strike="noStrike" cap="none" normalizeH="0" baseline="0" dirty="0" err="1" smtClean="0">
                          <a:ln>
                            <a:noFill/>
                          </a:ln>
                          <a:solidFill>
                            <a:schemeClr val="tx1"/>
                          </a:solidFill>
                          <a:effectLst/>
                          <a:latin typeface="Arial" charset="0"/>
                        </a:rPr>
                        <a:t>pertumbuhan</a:t>
                      </a:r>
                      <a:r>
                        <a:rPr kumimoji="0" lang="en-US" sz="1600" b="1" i="0" u="none" strike="noStrike" cap="none" normalizeH="0" baseline="0" dirty="0" smtClean="0">
                          <a:ln>
                            <a:noFill/>
                          </a:ln>
                          <a:solidFill>
                            <a:schemeClr val="tx1"/>
                          </a:solidFill>
                          <a:effectLst/>
                          <a:latin typeface="Arial" charset="0"/>
                        </a:rPr>
                        <a:t> cm/hr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23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err="1" smtClean="0">
                          <a:ln>
                            <a:noFill/>
                          </a:ln>
                          <a:solidFill>
                            <a:schemeClr val="tx1"/>
                          </a:solidFill>
                          <a:effectLst/>
                          <a:latin typeface="Arial" charset="0"/>
                        </a:rPr>
                        <a:t>C</a:t>
                      </a:r>
                      <a:r>
                        <a:rPr kumimoji="0" lang="en-US" sz="1600" b="1" i="0" u="none" strike="noStrike" cap="none" normalizeH="0" baseline="0" dirty="0" err="1" smtClean="0">
                          <a:ln>
                            <a:noFill/>
                          </a:ln>
                          <a:solidFill>
                            <a:schemeClr val="tx1"/>
                          </a:solidFill>
                          <a:effectLst/>
                          <a:latin typeface="Arial" charset="0"/>
                        </a:rPr>
                        <a:t>vd</a:t>
                      </a: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S</a:t>
                      </a:r>
                      <a:r>
                        <a:rPr kumimoji="0" lang="en-US" sz="1600" b="1" i="0" u="none" strike="noStrike" cap="none" normalizeH="0" baseline="0" dirty="0" smtClean="0">
                          <a:ln>
                            <a:noFill/>
                          </a:ln>
                          <a:solidFill>
                            <a:schemeClr val="tx1"/>
                          </a:solidFill>
                          <a:effectLst/>
                          <a:latin typeface="Arial" charset="0"/>
                        </a:rPr>
                        <a:t>hed</a:t>
                      </a: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Shked</a:t>
                      </a: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Lhigd</a:t>
                      </a: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Shdg</a:t>
                      </a: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Cghid</a:t>
                      </a: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Cgd</a:t>
                      </a:r>
                      <a:endParaRPr kumimoji="0" lang="en-US" sz="16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err="1" smtClean="0">
                          <a:ln>
                            <a:noFill/>
                          </a:ln>
                          <a:solidFill>
                            <a:schemeClr val="tx1"/>
                          </a:solidFill>
                          <a:effectLst/>
                          <a:latin typeface="Arial" charset="0"/>
                        </a:rPr>
                        <a:t>Chd</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23.68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17.60</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17.15</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22.58</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22.61</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18.86</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32.44</a:t>
                      </a:r>
                    </a:p>
                    <a:p>
                      <a:pPr marL="0" marR="0" lvl="0" indent="0" algn="ctr" defTabSz="914400" rtl="0" eaLnBrk="1" fontAlgn="base" latinLnBrk="0" hangingPunct="1">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23.39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300" fill="hold"/>
                                        <p:tgtEl>
                                          <p:spTgt spid="43010">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430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3011">
                                            <p:txEl>
                                              <p:pRg st="0" end="0"/>
                                            </p:txEl>
                                          </p:spTgt>
                                        </p:tgtEl>
                                        <p:attrNameLst>
                                          <p:attrName>style.visibility</p:attrName>
                                        </p:attrNameLst>
                                      </p:cBhvr>
                                      <p:to>
                                        <p:strVal val="visible"/>
                                      </p:to>
                                    </p:set>
                                    <p:animEffect transition="in" filter="box(out)">
                                      <p:cBhvr>
                                        <p:cTn id="13" dur="500"/>
                                        <p:tgtEl>
                                          <p:spTgt spid="4301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3035"/>
                                        </p:tgtEl>
                                        <p:attrNameLst>
                                          <p:attrName>style.visibility</p:attrName>
                                        </p:attrNameLst>
                                      </p:cBhvr>
                                      <p:to>
                                        <p:strVal val="visible"/>
                                      </p:to>
                                    </p:set>
                                    <p:anim calcmode="lin" valueType="num">
                                      <p:cBhvr additive="base">
                                        <p:cTn id="18" dur="500" fill="hold"/>
                                        <p:tgtEl>
                                          <p:spTgt spid="43035"/>
                                        </p:tgtEl>
                                        <p:attrNameLst>
                                          <p:attrName>ppt_x</p:attrName>
                                        </p:attrNameLst>
                                      </p:cBhvr>
                                      <p:tavLst>
                                        <p:tav tm="0">
                                          <p:val>
                                            <p:strVal val="0-#ppt_w/2"/>
                                          </p:val>
                                        </p:tav>
                                        <p:tav tm="100000">
                                          <p:val>
                                            <p:strVal val="#ppt_x"/>
                                          </p:val>
                                        </p:tav>
                                      </p:tavLst>
                                    </p:anim>
                                    <p:anim calcmode="lin" valueType="num">
                                      <p:cBhvr additive="base">
                                        <p:cTn id="19" dur="500" fill="hold"/>
                                        <p:tgtEl>
                                          <p:spTgt spid="430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autoUpdateAnimBg="0"/>
      <p:bldP spid="430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838200"/>
          </a:xfrm>
          <a:solidFill>
            <a:schemeClr val="tx1"/>
          </a:solidFill>
          <a:ln>
            <a:solidFill>
              <a:schemeClr val="accent1"/>
            </a:solidFill>
          </a:ln>
        </p:spPr>
        <p:txBody>
          <a:bodyPr/>
          <a:lstStyle/>
          <a:p>
            <a:pPr eaLnBrk="1" hangingPunct="1"/>
            <a:r>
              <a:rPr lang="en-US" b="1" dirty="0" err="1" smtClean="0">
                <a:solidFill>
                  <a:schemeClr val="bg1"/>
                </a:solidFill>
              </a:rPr>
              <a:t>Sifat</a:t>
            </a:r>
            <a:r>
              <a:rPr lang="en-US" b="1" dirty="0" smtClean="0">
                <a:solidFill>
                  <a:schemeClr val="bg1"/>
                </a:solidFill>
              </a:rPr>
              <a:t> Kimia Tanah</a:t>
            </a:r>
          </a:p>
        </p:txBody>
      </p:sp>
      <p:sp>
        <p:nvSpPr>
          <p:cNvPr id="4" name="TextBox 3"/>
          <p:cNvSpPr txBox="1"/>
          <p:nvPr/>
        </p:nvSpPr>
        <p:spPr>
          <a:xfrm>
            <a:off x="0" y="891600"/>
            <a:ext cx="9144000" cy="5509200"/>
          </a:xfrm>
          <a:prstGeom prst="rect">
            <a:avLst/>
          </a:prstGeom>
          <a:solidFill>
            <a:schemeClr val="tx1"/>
          </a:solidFill>
          <a:ln>
            <a:solidFill>
              <a:schemeClr val="accent1"/>
            </a:solidFill>
          </a:ln>
        </p:spPr>
        <p:txBody>
          <a:bodyPr wrap="square" rtlCol="0">
            <a:spAutoFit/>
          </a:bodyPr>
          <a:lstStyle/>
          <a:p>
            <a:pPr algn="ctr"/>
            <a:endParaRPr lang="en-US" sz="3200" b="1" dirty="0" smtClean="0">
              <a:solidFill>
                <a:schemeClr val="bg1"/>
              </a:solidFill>
            </a:endParaRPr>
          </a:p>
          <a:p>
            <a:pPr algn="ctr"/>
            <a:r>
              <a:rPr lang="en-US" sz="3200" b="1" dirty="0" smtClean="0">
                <a:solidFill>
                  <a:schemeClr val="bg1"/>
                </a:solidFill>
              </a:rPr>
              <a:t> </a:t>
            </a:r>
            <a:r>
              <a:rPr lang="en-US" sz="3200" b="1" dirty="0" err="1" smtClean="0">
                <a:solidFill>
                  <a:schemeClr val="bg1"/>
                </a:solidFill>
              </a:rPr>
              <a:t>Menurut</a:t>
            </a:r>
            <a:r>
              <a:rPr lang="en-US" sz="3200" b="1" dirty="0" smtClean="0">
                <a:solidFill>
                  <a:schemeClr val="bg1"/>
                </a:solidFill>
              </a:rPr>
              <a:t> Alfredo (1996), </a:t>
            </a:r>
            <a:r>
              <a:rPr lang="en-US" sz="3200" b="1" dirty="0" err="1" smtClean="0">
                <a:solidFill>
                  <a:schemeClr val="bg1"/>
                </a:solidFill>
              </a:rPr>
              <a:t>sifat</a:t>
            </a:r>
            <a:r>
              <a:rPr lang="en-US" sz="3200" b="1" dirty="0" smtClean="0">
                <a:solidFill>
                  <a:schemeClr val="bg1"/>
                </a:solidFill>
              </a:rPr>
              <a:t> </a:t>
            </a:r>
            <a:r>
              <a:rPr lang="en-US" sz="3200" b="1" dirty="0" err="1" smtClean="0">
                <a:solidFill>
                  <a:schemeClr val="bg1"/>
                </a:solidFill>
              </a:rPr>
              <a:t>kimia</a:t>
            </a:r>
            <a:r>
              <a:rPr lang="en-US" sz="3200" b="1" dirty="0" smtClean="0">
                <a:solidFill>
                  <a:schemeClr val="bg1"/>
                </a:solidFill>
              </a:rPr>
              <a:t> </a:t>
            </a:r>
            <a:r>
              <a:rPr lang="en-US" sz="3200" b="1" dirty="0" err="1" smtClean="0">
                <a:solidFill>
                  <a:schemeClr val="bg1"/>
                </a:solidFill>
              </a:rPr>
              <a:t>tanah</a:t>
            </a:r>
            <a:r>
              <a:rPr lang="en-US" sz="3200" b="1" dirty="0" smtClean="0">
                <a:solidFill>
                  <a:schemeClr val="bg1"/>
                </a:solidFill>
              </a:rPr>
              <a:t>  </a:t>
            </a:r>
            <a:r>
              <a:rPr lang="en-US" sz="3200" b="1" dirty="0" err="1" smtClean="0">
                <a:solidFill>
                  <a:schemeClr val="bg1"/>
                </a:solidFill>
              </a:rPr>
              <a:t>Atok</a:t>
            </a:r>
            <a:r>
              <a:rPr lang="en-US" sz="3200" b="1" dirty="0" smtClean="0">
                <a:solidFill>
                  <a:schemeClr val="bg1"/>
                </a:solidFill>
              </a:rPr>
              <a:t> </a:t>
            </a:r>
            <a:r>
              <a:rPr lang="en-US" sz="3200" b="1" dirty="0" err="1" smtClean="0">
                <a:solidFill>
                  <a:schemeClr val="bg1"/>
                </a:solidFill>
              </a:rPr>
              <a:t>adalah</a:t>
            </a:r>
            <a:r>
              <a:rPr lang="en-US" sz="3200" b="1" dirty="0" smtClean="0">
                <a:solidFill>
                  <a:schemeClr val="bg1"/>
                </a:solidFill>
              </a:rPr>
              <a:t> : </a:t>
            </a:r>
          </a:p>
          <a:p>
            <a:pPr algn="ctr"/>
            <a:endParaRPr lang="en-US" sz="3200" b="1" dirty="0">
              <a:solidFill>
                <a:schemeClr val="bg1"/>
              </a:solidFill>
            </a:endParaRPr>
          </a:p>
          <a:p>
            <a:pPr marL="457200" indent="-457200">
              <a:buFont typeface="+mj-lt"/>
              <a:buAutoNum type="arabicPeriod"/>
            </a:pPr>
            <a:r>
              <a:rPr lang="en-US" sz="3200" b="1" dirty="0" err="1" smtClean="0">
                <a:solidFill>
                  <a:schemeClr val="bg1"/>
                </a:solidFill>
              </a:rPr>
              <a:t>Kandungan</a:t>
            </a:r>
            <a:r>
              <a:rPr lang="en-US" sz="3200" b="1" dirty="0" smtClean="0">
                <a:solidFill>
                  <a:schemeClr val="bg1"/>
                </a:solidFill>
              </a:rPr>
              <a:t> </a:t>
            </a:r>
            <a:r>
              <a:rPr lang="en-US" sz="3200" b="1" dirty="0" err="1" smtClean="0">
                <a:solidFill>
                  <a:schemeClr val="bg1"/>
                </a:solidFill>
              </a:rPr>
              <a:t>fosfor</a:t>
            </a:r>
            <a:r>
              <a:rPr lang="en-US" sz="3200" b="1" dirty="0" smtClean="0">
                <a:solidFill>
                  <a:schemeClr val="bg1"/>
                </a:solidFill>
              </a:rPr>
              <a:t> 5.72 - 34.67 </a:t>
            </a:r>
            <a:r>
              <a:rPr lang="en-US" sz="3200" b="1" dirty="0" err="1" smtClean="0">
                <a:solidFill>
                  <a:schemeClr val="bg1"/>
                </a:solidFill>
              </a:rPr>
              <a:t>ppm</a:t>
            </a:r>
            <a:r>
              <a:rPr lang="en-US" sz="3200" b="1" dirty="0" smtClean="0">
                <a:solidFill>
                  <a:schemeClr val="bg1"/>
                </a:solidFill>
              </a:rPr>
              <a:t>; </a:t>
            </a:r>
          </a:p>
          <a:p>
            <a:pPr marL="457200" indent="-457200">
              <a:buFont typeface="+mj-lt"/>
              <a:buAutoNum type="arabicPeriod"/>
            </a:pPr>
            <a:r>
              <a:rPr lang="en-US" sz="3200" b="1" dirty="0" smtClean="0">
                <a:solidFill>
                  <a:schemeClr val="bg1"/>
                </a:solidFill>
              </a:rPr>
              <a:t>potassium content 41.67 to 66.0 </a:t>
            </a:r>
            <a:r>
              <a:rPr lang="en-US" sz="3200" b="1" dirty="0" err="1" smtClean="0">
                <a:solidFill>
                  <a:schemeClr val="bg1"/>
                </a:solidFill>
              </a:rPr>
              <a:t>ppm</a:t>
            </a:r>
            <a:r>
              <a:rPr lang="en-US" sz="3200" b="1" dirty="0" smtClean="0">
                <a:solidFill>
                  <a:schemeClr val="bg1"/>
                </a:solidFill>
              </a:rPr>
              <a:t>; </a:t>
            </a:r>
          </a:p>
          <a:p>
            <a:pPr marL="457200" indent="-457200">
              <a:buFont typeface="+mj-lt"/>
              <a:buAutoNum type="arabicPeriod"/>
            </a:pPr>
            <a:r>
              <a:rPr lang="en-US" sz="3200" b="1" dirty="0" smtClean="0">
                <a:solidFill>
                  <a:schemeClr val="bg1"/>
                </a:solidFill>
              </a:rPr>
              <a:t>organic matter 2.54 to 3.35%; </a:t>
            </a:r>
          </a:p>
          <a:p>
            <a:pPr marL="457200" indent="-457200">
              <a:buFont typeface="+mj-lt"/>
              <a:buAutoNum type="arabicPeriod"/>
            </a:pPr>
            <a:r>
              <a:rPr lang="en-US" sz="3200" b="1" dirty="0" smtClean="0">
                <a:solidFill>
                  <a:schemeClr val="bg1"/>
                </a:solidFill>
              </a:rPr>
              <a:t>pH </a:t>
            </a:r>
            <a:r>
              <a:rPr lang="en-US" sz="3200" b="1" dirty="0" err="1" smtClean="0">
                <a:solidFill>
                  <a:schemeClr val="bg1"/>
                </a:solidFill>
              </a:rPr>
              <a:t>tanah</a:t>
            </a:r>
            <a:r>
              <a:rPr lang="en-US" sz="3200" b="1" dirty="0" smtClean="0">
                <a:solidFill>
                  <a:schemeClr val="bg1"/>
                </a:solidFill>
              </a:rPr>
              <a:t>  4.30 -  4.97; </a:t>
            </a:r>
          </a:p>
          <a:p>
            <a:pPr marL="457200" indent="-457200">
              <a:buFont typeface="+mj-lt"/>
              <a:buAutoNum type="arabicPeriod"/>
            </a:pPr>
            <a:r>
              <a:rPr lang="en-US" sz="3200" b="1" dirty="0" smtClean="0">
                <a:solidFill>
                  <a:schemeClr val="bg1"/>
                </a:solidFill>
              </a:rPr>
              <a:t>Total </a:t>
            </a:r>
            <a:r>
              <a:rPr lang="en-US" sz="3200" b="1" dirty="0" err="1" smtClean="0">
                <a:solidFill>
                  <a:schemeClr val="bg1"/>
                </a:solidFill>
              </a:rPr>
              <a:t>kemasaman-tukar</a:t>
            </a:r>
            <a:r>
              <a:rPr lang="en-US" sz="3200" b="1" dirty="0" smtClean="0">
                <a:solidFill>
                  <a:schemeClr val="bg1"/>
                </a:solidFill>
              </a:rPr>
              <a:t> 0.6 - 1.71 </a:t>
            </a:r>
            <a:r>
              <a:rPr lang="en-US" sz="3200" b="1" dirty="0" err="1" smtClean="0">
                <a:solidFill>
                  <a:schemeClr val="bg1"/>
                </a:solidFill>
              </a:rPr>
              <a:t>meq</a:t>
            </a:r>
            <a:r>
              <a:rPr lang="en-US" sz="3200" b="1" dirty="0" smtClean="0">
                <a:solidFill>
                  <a:schemeClr val="bg1"/>
                </a:solidFill>
              </a:rPr>
              <a:t> Ca2+/100 soil. </a:t>
            </a:r>
          </a:p>
          <a:p>
            <a:pPr algn="ctr"/>
            <a:endParaRPr lang="en-US" sz="3200" b="1" dirty="0">
              <a:solidFill>
                <a:schemeClr val="bg1"/>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3"/>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
        <p:nvSpPr>
          <p:cNvPr id="51203" name="TextBox 5"/>
          <p:cNvSpPr txBox="1">
            <a:spLocks noChangeArrowheads="1"/>
          </p:cNvSpPr>
          <p:nvPr/>
        </p:nvSpPr>
        <p:spPr bwMode="auto">
          <a:xfrm>
            <a:off x="0" y="609600"/>
            <a:ext cx="9144000" cy="5508625"/>
          </a:xfrm>
          <a:prstGeom prst="rect">
            <a:avLst/>
          </a:prstGeom>
          <a:solidFill>
            <a:schemeClr val="tx1"/>
          </a:solidFill>
          <a:ln w="9525">
            <a:solidFill>
              <a:schemeClr val="accent1"/>
            </a:solidFill>
            <a:miter lim="800000"/>
            <a:headEnd/>
            <a:tailEnd/>
          </a:ln>
        </p:spPr>
        <p:txBody>
          <a:bodyPr>
            <a:spAutoFit/>
          </a:bodyPr>
          <a:lstStyle/>
          <a:p>
            <a:pPr algn="ctr"/>
            <a:r>
              <a:rPr lang="en-US" sz="3200" b="1">
                <a:solidFill>
                  <a:schemeClr val="bg1"/>
                </a:solidFill>
              </a:rPr>
              <a:t>FCC: Fertility Capability Soil Classification  System</a:t>
            </a:r>
          </a:p>
          <a:p>
            <a:pPr algn="ctr"/>
            <a:endParaRPr lang="en-US" b="1">
              <a:solidFill>
                <a:schemeClr val="bg1"/>
              </a:solidFill>
            </a:endParaRPr>
          </a:p>
          <a:p>
            <a:pPr algn="ctr"/>
            <a:r>
              <a:rPr lang="en-US" b="1">
                <a:solidFill>
                  <a:schemeClr val="bg1"/>
                </a:solidFill>
              </a:rPr>
              <a:t>Sistem ii dibahas dalam Sánchez, Couto &amp; Buol (1982). </a:t>
            </a:r>
          </a:p>
          <a:p>
            <a:pPr algn="ctr"/>
            <a:r>
              <a:rPr lang="en-US" b="1">
                <a:solidFill>
                  <a:schemeClr val="bg1"/>
                </a:solidFill>
              </a:rPr>
              <a:t>Christopher Smith dari USDA/SCS, seorang mahasiswa Stan Buol, memperbaiki sistem ini dalam disertasinya (Smith, 1989), yang belum dipublikasi dlama jurnal.</a:t>
            </a:r>
          </a:p>
          <a:p>
            <a:pPr algn="ctr"/>
            <a:endParaRPr lang="en-US" b="1">
              <a:solidFill>
                <a:schemeClr val="bg1"/>
              </a:solidFill>
            </a:endParaRPr>
          </a:p>
          <a:p>
            <a:pPr algn="ctr"/>
            <a:r>
              <a:rPr lang="en-US" b="1">
                <a:solidFill>
                  <a:schemeClr val="bg1"/>
                </a:solidFill>
              </a:rPr>
              <a:t>Ini merupakan contoh yg baik dari sistem klasifikasi tanah (bukan untuk me-ranking” tanah</a:t>
            </a:r>
            <a:r>
              <a:rPr lang="en-US" b="1" i="1">
                <a:solidFill>
                  <a:schemeClr val="bg1"/>
                </a:solidFill>
              </a:rPr>
              <a:t> ) </a:t>
            </a:r>
            <a:r>
              <a:rPr lang="en-US" b="1">
                <a:solidFill>
                  <a:schemeClr val="bg1"/>
                </a:solidFill>
              </a:rPr>
              <a:t>yg berfungsi untuk tujuan khusus tanpa melakukan evaluasi lahan. </a:t>
            </a:r>
          </a:p>
          <a:p>
            <a:pPr algn="ctr"/>
            <a:r>
              <a:rPr lang="en-US" b="1">
                <a:solidFill>
                  <a:schemeClr val="bg1"/>
                </a:solidFill>
              </a:rPr>
              <a:t>Sistem klasifikasi ini dapat berdiri sendiri atau menjadi masukan bagi evaluasi lahan.</a:t>
            </a:r>
          </a:p>
          <a:p>
            <a:pPr algn="ctr"/>
            <a:endParaRPr lang="en-US" b="1">
              <a:solidFill>
                <a:schemeClr val="bg1"/>
              </a:solidFill>
            </a:endParaRPr>
          </a:p>
        </p:txBody>
      </p:sp>
      <p:sp>
        <p:nvSpPr>
          <p:cNvPr id="51204" name="TextBox 6"/>
          <p:cNvSpPr txBox="1">
            <a:spLocks noChangeArrowheads="1"/>
          </p:cNvSpPr>
          <p:nvPr/>
        </p:nvSpPr>
        <p:spPr bwMode="auto">
          <a:xfrm>
            <a:off x="0" y="6027738"/>
            <a:ext cx="9144000" cy="830262"/>
          </a:xfrm>
          <a:prstGeom prst="rect">
            <a:avLst/>
          </a:prstGeom>
          <a:solidFill>
            <a:srgbClr val="CCFFCC"/>
          </a:solidFill>
          <a:ln w="9525">
            <a:solidFill>
              <a:schemeClr val="accent1"/>
            </a:solidFill>
            <a:miter lim="800000"/>
            <a:headEnd/>
            <a:tailEnd/>
          </a:ln>
        </p:spPr>
        <p:txBody>
          <a:bodyPr>
            <a:spAutoFit/>
          </a:bodyPr>
          <a:lstStyle/>
          <a:p>
            <a:pPr marL="342900" indent="-342900">
              <a:buFont typeface="Calibri" pitchFamily="34" charset="0"/>
              <a:buAutoNum type="arabicPeriod"/>
            </a:pPr>
            <a:r>
              <a:rPr lang="en-US" sz="1200"/>
              <a:t>Sánchez, P.A., Couto, W. &amp; Buol, S.W. 1982. The fertility capability soil  classification system: interpretation, applicability and modification. Geoderma 27(4): 283-309.</a:t>
            </a:r>
          </a:p>
          <a:p>
            <a:pPr marL="342900" indent="-342900">
              <a:buFont typeface="Calibri" pitchFamily="34" charset="0"/>
              <a:buAutoNum type="arabicPeriod"/>
            </a:pPr>
            <a:r>
              <a:rPr lang="en-US" sz="1200"/>
              <a:t>Smith, C.W. 1989. The Fertility Capability Classification System (FCC) -3rd Approximation: A technical soil classification system relating pedon characterization data to inherent fertility characteristics. North Carolina State University.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5"/>
          <p:cNvSpPr txBox="1">
            <a:spLocks noChangeArrowheads="1"/>
          </p:cNvSpPr>
          <p:nvPr/>
        </p:nvSpPr>
        <p:spPr bwMode="auto">
          <a:xfrm>
            <a:off x="0" y="609600"/>
            <a:ext cx="9144000" cy="6002338"/>
          </a:xfrm>
          <a:prstGeom prst="rect">
            <a:avLst/>
          </a:prstGeom>
          <a:solidFill>
            <a:schemeClr val="tx1"/>
          </a:solidFill>
          <a:ln w="9525">
            <a:solidFill>
              <a:schemeClr val="accent1"/>
            </a:solidFill>
            <a:miter lim="800000"/>
            <a:headEnd/>
            <a:tailEnd/>
          </a:ln>
        </p:spPr>
        <p:txBody>
          <a:bodyPr>
            <a:spAutoFit/>
          </a:bodyPr>
          <a:lstStyle/>
          <a:p>
            <a:pPr algn="ctr"/>
            <a:endParaRPr lang="en-US" sz="3600" b="1">
              <a:solidFill>
                <a:schemeClr val="bg1"/>
              </a:solidFill>
              <a:latin typeface="Arial Black" pitchFamily="34" charset="0"/>
            </a:endParaRPr>
          </a:p>
          <a:p>
            <a:pPr algn="ctr"/>
            <a:r>
              <a:rPr lang="en-US" sz="3600" b="1">
                <a:solidFill>
                  <a:schemeClr val="bg1"/>
                </a:solidFill>
                <a:latin typeface="Arial Black" pitchFamily="34" charset="0"/>
              </a:rPr>
              <a:t>TUJUAN</a:t>
            </a:r>
          </a:p>
          <a:p>
            <a:pPr algn="ctr"/>
            <a:endParaRPr lang="en-US" b="1">
              <a:solidFill>
                <a:schemeClr val="bg1"/>
              </a:solidFill>
            </a:endParaRPr>
          </a:p>
          <a:p>
            <a:pPr algn="ctr"/>
            <a:r>
              <a:rPr lang="en-US" b="1">
                <a:solidFill>
                  <a:schemeClr val="bg1"/>
                </a:solidFill>
              </a:rPr>
              <a:t>“FCC ini dikembangkan dalam rangka untuk menjembatani kesenjangan antara “klasifikasi tanah” dan “kesuburan tanah”</a:t>
            </a:r>
            <a:r>
              <a:rPr lang="en-US" b="1" i="1">
                <a:solidFill>
                  <a:schemeClr val="bg1"/>
                </a:solidFill>
              </a:rPr>
              <a:t> (Sánchez, Couto &amp; Buol, 1982). </a:t>
            </a:r>
          </a:p>
          <a:p>
            <a:pPr algn="ctr"/>
            <a:endParaRPr lang="en-US" b="1" i="1">
              <a:solidFill>
                <a:schemeClr val="bg1"/>
              </a:solidFill>
            </a:endParaRPr>
          </a:p>
          <a:p>
            <a:pPr algn="ctr"/>
            <a:r>
              <a:rPr lang="en-US" sz="2800" b="1">
                <a:solidFill>
                  <a:schemeClr val="bg1"/>
                </a:solidFill>
              </a:rPr>
              <a:t>FCC  merupakan contoh sistem klasifikasi tanah secara teknis, yaitu tanah-tanah diklasifikasikan untuk tujuan khusus; tidak mengikuti hubungan alamiahnya, seperti halnya sistem klasifikasi tanah-alamiah.</a:t>
            </a:r>
          </a:p>
          <a:p>
            <a:pPr algn="ctr"/>
            <a:endParaRPr lang="en-US" sz="2800" b="1">
              <a:solidFill>
                <a:schemeClr val="bg1"/>
              </a:solidFill>
            </a:endParaRPr>
          </a:p>
          <a:p>
            <a:pPr algn="ctr"/>
            <a:endParaRPr lang="en-US" b="1">
              <a:solidFill>
                <a:schemeClr val="bg1"/>
              </a:solidFill>
            </a:endParaRPr>
          </a:p>
        </p:txBody>
      </p:sp>
      <p:sp>
        <p:nvSpPr>
          <p:cNvPr id="52227" name="TextBox 6"/>
          <p:cNvSpPr txBox="1">
            <a:spLocks noChangeArrowheads="1"/>
          </p:cNvSpPr>
          <p:nvPr/>
        </p:nvSpPr>
        <p:spPr bwMode="auto">
          <a:xfrm>
            <a:off x="0" y="6334125"/>
            <a:ext cx="9144000" cy="523875"/>
          </a:xfrm>
          <a:prstGeom prst="rect">
            <a:avLst/>
          </a:prstGeom>
          <a:solidFill>
            <a:srgbClr val="CCFFFF"/>
          </a:solidFill>
          <a:ln w="9525">
            <a:solidFill>
              <a:schemeClr val="accent1"/>
            </a:solidFill>
            <a:miter lim="800000"/>
            <a:headEnd/>
            <a:tailEnd/>
          </a:ln>
        </p:spPr>
        <p:txBody>
          <a:bodyPr>
            <a:spAutoFit/>
          </a:bodyPr>
          <a:lstStyle/>
          <a:p>
            <a:pPr marL="342900" indent="-342900">
              <a:buFont typeface="Calibri" pitchFamily="34" charset="0"/>
              <a:buAutoNum type="arabicPeriod"/>
            </a:pPr>
            <a:r>
              <a:rPr lang="en-US" sz="1400"/>
              <a:t>Sánchez, P.A., Couto, W. &amp; Buol, S.W. 1982. </a:t>
            </a:r>
            <a:r>
              <a:rPr lang="en-US" sz="1400" i="1"/>
              <a:t>The fertility capability soil classification system: interpretation, applicability and modification. Geoderma </a:t>
            </a:r>
            <a:r>
              <a:rPr lang="en-US" sz="1400"/>
              <a:t>27(4): 283-309.</a:t>
            </a:r>
          </a:p>
        </p:txBody>
      </p:sp>
      <p:sp>
        <p:nvSpPr>
          <p:cNvPr id="52228"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5"/>
          <p:cNvSpPr txBox="1">
            <a:spLocks noChangeArrowheads="1"/>
          </p:cNvSpPr>
          <p:nvPr/>
        </p:nvSpPr>
        <p:spPr bwMode="auto">
          <a:xfrm>
            <a:off x="0" y="685800"/>
            <a:ext cx="9144000" cy="5448300"/>
          </a:xfrm>
          <a:prstGeom prst="rect">
            <a:avLst/>
          </a:prstGeom>
          <a:noFill/>
          <a:ln w="9525">
            <a:solidFill>
              <a:schemeClr val="accent1"/>
            </a:solidFill>
            <a:miter lim="800000"/>
            <a:headEnd/>
            <a:tailEnd/>
          </a:ln>
        </p:spPr>
        <p:txBody>
          <a:bodyPr>
            <a:spAutoFit/>
          </a:bodyPr>
          <a:lstStyle/>
          <a:p>
            <a:pPr algn="ctr"/>
            <a:r>
              <a:rPr lang="en-US" sz="3600" b="1"/>
              <a:t>Struktur FCC</a:t>
            </a:r>
          </a:p>
          <a:p>
            <a:pPr algn="ctr"/>
            <a:endParaRPr lang="en-US" b="1"/>
          </a:p>
          <a:p>
            <a:pPr algn="ctr"/>
            <a:r>
              <a:rPr lang="en-US" b="1"/>
              <a:t>FCC merupakan sistem teknis untuk mengelompokkan tanah sesuai dengan “macam problematiknya” dalam pengelolaan agronomis sifat kimia dan fisika tanah. </a:t>
            </a:r>
          </a:p>
          <a:p>
            <a:pPr algn="ctr"/>
            <a:endParaRPr lang="en-US" b="1"/>
          </a:p>
          <a:p>
            <a:pPr algn="ctr"/>
            <a:r>
              <a:rPr lang="en-US" b="1"/>
              <a:t>FCC ini menenkankan parameter kuantitatif pd topsoil dan subsoil yg relevan dengan pertumbuhan tanaman.</a:t>
            </a:r>
            <a:r>
              <a:rPr lang="en-US" b="1" i="1"/>
              <a:t> </a:t>
            </a:r>
          </a:p>
          <a:p>
            <a:pPr algn="ctr"/>
            <a:endParaRPr lang="en-US" b="1" i="1"/>
          </a:p>
          <a:p>
            <a:pPr algn="ctr"/>
            <a:r>
              <a:rPr lang="en-US" b="1"/>
              <a:t>Kelas FCC menyatakan kendala utama kesuburan tanah, yang dapat diinterpretasikan dalam kaitannya dengan sistem usaha pertanian tertentu atau tipe pemanfaatan lahan tertentu (Sánchez, Couto &amp; Buol, 1982,)</a:t>
            </a:r>
          </a:p>
          <a:p>
            <a:pPr algn="ctr"/>
            <a:endParaRPr lang="en-US" b="1"/>
          </a:p>
        </p:txBody>
      </p:sp>
      <p:sp>
        <p:nvSpPr>
          <p:cNvPr id="53251" name="TextBox 6"/>
          <p:cNvSpPr txBox="1">
            <a:spLocks noChangeArrowheads="1"/>
          </p:cNvSpPr>
          <p:nvPr/>
        </p:nvSpPr>
        <p:spPr bwMode="auto">
          <a:xfrm>
            <a:off x="0" y="6334125"/>
            <a:ext cx="9144000" cy="523875"/>
          </a:xfrm>
          <a:prstGeom prst="rect">
            <a:avLst/>
          </a:prstGeom>
          <a:solidFill>
            <a:srgbClr val="CCFFFF"/>
          </a:solidFill>
          <a:ln w="9525">
            <a:solidFill>
              <a:schemeClr val="accent1"/>
            </a:solidFill>
            <a:miter lim="800000"/>
            <a:headEnd/>
            <a:tailEnd/>
          </a:ln>
        </p:spPr>
        <p:txBody>
          <a:bodyPr>
            <a:spAutoFit/>
          </a:bodyPr>
          <a:lstStyle/>
          <a:p>
            <a:r>
              <a:rPr lang="en-US" sz="1400"/>
              <a:t>Sánchez, P.A., Couto, W. &amp; Buol, S.W. 1982. </a:t>
            </a:r>
            <a:r>
              <a:rPr lang="en-US" sz="1400" i="1"/>
              <a:t>The fertility capability soil classification system: interpretation, applicability and modification. Geoderma </a:t>
            </a:r>
            <a:r>
              <a:rPr lang="en-US" sz="1400"/>
              <a:t>27(4): 283-309.</a:t>
            </a:r>
          </a:p>
        </p:txBody>
      </p:sp>
      <p:sp>
        <p:nvSpPr>
          <p:cNvPr id="53252"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85800"/>
            <a:ext cx="9144000" cy="4770438"/>
          </a:xfrm>
          <a:prstGeom prst="rect">
            <a:avLst/>
          </a:prstGeom>
          <a:noFill/>
          <a:ln>
            <a:solidFill>
              <a:schemeClr val="accent1"/>
            </a:solidFill>
          </a:ln>
        </p:spPr>
        <p:txBody>
          <a:bodyPr>
            <a:spAutoFit/>
          </a:bodyPr>
          <a:lstStyle/>
          <a:p>
            <a:pPr algn="ctr">
              <a:defRPr/>
            </a:pPr>
            <a:r>
              <a:rPr lang="en-US" sz="3200" b="1" dirty="0" err="1">
                <a:latin typeface="Arial" pitchFamily="34" charset="0"/>
              </a:rPr>
              <a:t>Kode</a:t>
            </a:r>
            <a:r>
              <a:rPr lang="en-US" sz="3200" b="1" dirty="0">
                <a:latin typeface="Arial" pitchFamily="34" charset="0"/>
              </a:rPr>
              <a:t> FCC </a:t>
            </a:r>
            <a:r>
              <a:rPr lang="en-US" sz="3200" b="1" dirty="0" err="1">
                <a:latin typeface="Arial" pitchFamily="34" charset="0"/>
              </a:rPr>
              <a:t>terdiri</a:t>
            </a:r>
            <a:r>
              <a:rPr lang="en-US" sz="3200" b="1" dirty="0">
                <a:latin typeface="Arial" pitchFamily="34" charset="0"/>
              </a:rPr>
              <a:t> </a:t>
            </a:r>
            <a:r>
              <a:rPr lang="en-US" sz="3200" b="1" dirty="0" err="1">
                <a:latin typeface="Arial" pitchFamily="34" charset="0"/>
              </a:rPr>
              <a:t>atas</a:t>
            </a:r>
            <a:r>
              <a:rPr lang="en-US" sz="3200" b="1" dirty="0">
                <a:latin typeface="Arial" pitchFamily="34" charset="0"/>
              </a:rPr>
              <a:t> </a:t>
            </a:r>
            <a:r>
              <a:rPr lang="en-US" sz="3200" b="1" dirty="0" err="1">
                <a:latin typeface="Arial" pitchFamily="34" charset="0"/>
              </a:rPr>
              <a:t>tiga</a:t>
            </a:r>
            <a:r>
              <a:rPr lang="en-US" sz="3200" b="1" dirty="0">
                <a:latin typeface="Arial" pitchFamily="34" charset="0"/>
              </a:rPr>
              <a:t> </a:t>
            </a:r>
            <a:r>
              <a:rPr lang="en-US" sz="3200" b="1" dirty="0" err="1">
                <a:latin typeface="Arial" pitchFamily="34" charset="0"/>
              </a:rPr>
              <a:t>komponen</a:t>
            </a:r>
            <a:r>
              <a:rPr lang="en-US" sz="3200" b="1" dirty="0">
                <a:latin typeface="Arial" pitchFamily="34" charset="0"/>
              </a:rPr>
              <a:t>:</a:t>
            </a:r>
          </a:p>
          <a:p>
            <a:pPr marL="457200" indent="-457200">
              <a:buFont typeface="+mj-lt"/>
              <a:buAutoNum type="arabicPeriod"/>
              <a:defRPr/>
            </a:pPr>
            <a:r>
              <a:rPr lang="en-US" b="1" dirty="0" err="1">
                <a:latin typeface="Arial" pitchFamily="34" charset="0"/>
              </a:rPr>
              <a:t>Tipe</a:t>
            </a:r>
            <a:r>
              <a:rPr lang="en-US" b="1" dirty="0">
                <a:latin typeface="Arial" pitchFamily="34" charset="0"/>
              </a:rPr>
              <a:t>, </a:t>
            </a:r>
          </a:p>
          <a:p>
            <a:pPr marL="457200" indent="-457200">
              <a:buFont typeface="+mj-lt"/>
              <a:buAutoNum type="arabicPeriod"/>
              <a:defRPr/>
            </a:pPr>
            <a:r>
              <a:rPr lang="en-US" b="1" dirty="0" err="1">
                <a:latin typeface="Arial" pitchFamily="34" charset="0"/>
              </a:rPr>
              <a:t>Tipe</a:t>
            </a:r>
            <a:r>
              <a:rPr lang="en-US" b="1" dirty="0">
                <a:latin typeface="Arial" pitchFamily="34" charset="0"/>
              </a:rPr>
              <a:t> </a:t>
            </a:r>
            <a:r>
              <a:rPr lang="en-US" b="1" dirty="0" err="1">
                <a:latin typeface="Arial" pitchFamily="34" charset="0"/>
              </a:rPr>
              <a:t>Substrat</a:t>
            </a:r>
            <a:r>
              <a:rPr lang="en-US" b="1" dirty="0">
                <a:latin typeface="Arial" pitchFamily="34" charset="0"/>
              </a:rPr>
              <a:t> (</a:t>
            </a:r>
            <a:r>
              <a:rPr lang="en-US" b="1" dirty="0" err="1">
                <a:latin typeface="Arial" pitchFamily="34" charset="0"/>
              </a:rPr>
              <a:t>pilihan</a:t>
            </a:r>
            <a:r>
              <a:rPr lang="en-US" b="1" dirty="0">
                <a:latin typeface="Arial" pitchFamily="34" charset="0"/>
              </a:rPr>
              <a:t>), </a:t>
            </a:r>
          </a:p>
          <a:p>
            <a:pPr marL="457200" indent="-457200">
              <a:buFont typeface="+mj-lt"/>
              <a:buAutoNum type="arabicPeriod"/>
              <a:defRPr/>
            </a:pPr>
            <a:r>
              <a:rPr lang="en-US" b="1" dirty="0" err="1">
                <a:latin typeface="Arial" pitchFamily="34" charset="0"/>
              </a:rPr>
              <a:t>Modifikator</a:t>
            </a:r>
            <a:r>
              <a:rPr lang="en-US" b="1" dirty="0">
                <a:latin typeface="Arial" pitchFamily="34" charset="0"/>
              </a:rPr>
              <a:t> (</a:t>
            </a:r>
            <a:r>
              <a:rPr lang="en-US" b="1" dirty="0" err="1">
                <a:latin typeface="Arial" pitchFamily="34" charset="0"/>
              </a:rPr>
              <a:t>pilihan</a:t>
            </a:r>
            <a:r>
              <a:rPr lang="en-US" b="1" dirty="0">
                <a:latin typeface="Arial" pitchFamily="34" charset="0"/>
              </a:rPr>
              <a:t>).</a:t>
            </a:r>
          </a:p>
          <a:p>
            <a:pPr algn="ctr">
              <a:defRPr/>
            </a:pPr>
            <a:endParaRPr lang="en-US" b="1" dirty="0">
              <a:latin typeface="Arial" pitchFamily="34" charset="0"/>
            </a:endParaRPr>
          </a:p>
          <a:p>
            <a:pPr algn="ctr">
              <a:defRPr/>
            </a:pPr>
            <a:r>
              <a:rPr lang="en-US" sz="3200" b="1" dirty="0" err="1">
                <a:latin typeface="Arial" pitchFamily="34" charset="0"/>
              </a:rPr>
              <a:t>Tipe</a:t>
            </a:r>
            <a:r>
              <a:rPr lang="en-US" sz="3200" b="1" dirty="0">
                <a:latin typeface="Arial" pitchFamily="34" charset="0"/>
              </a:rPr>
              <a:t>:</a:t>
            </a:r>
            <a:r>
              <a:rPr lang="en-US" b="1" dirty="0">
                <a:latin typeface="Arial" pitchFamily="34" charset="0"/>
              </a:rPr>
              <a:t>  </a:t>
            </a:r>
            <a:r>
              <a:rPr lang="en-US" b="1" dirty="0" err="1">
                <a:latin typeface="Arial" pitchFamily="34" charset="0"/>
              </a:rPr>
              <a:t>Struktur</a:t>
            </a:r>
            <a:r>
              <a:rPr lang="en-US" b="1" dirty="0">
                <a:latin typeface="Arial" pitchFamily="34" charset="0"/>
              </a:rPr>
              <a:t> </a:t>
            </a:r>
            <a:r>
              <a:rPr lang="en-US" b="1" dirty="0" err="1">
                <a:latin typeface="Arial" pitchFamily="34" charset="0"/>
              </a:rPr>
              <a:t>tanah</a:t>
            </a:r>
            <a:r>
              <a:rPr lang="en-US" b="1" dirty="0">
                <a:latin typeface="Arial" pitchFamily="34" charset="0"/>
              </a:rPr>
              <a:t> </a:t>
            </a:r>
            <a:r>
              <a:rPr lang="en-US" b="1" dirty="0" err="1">
                <a:latin typeface="Arial" pitchFamily="34" charset="0"/>
              </a:rPr>
              <a:t>secara</a:t>
            </a:r>
            <a:r>
              <a:rPr lang="en-US" b="1" dirty="0">
                <a:latin typeface="Arial" pitchFamily="34" charset="0"/>
              </a:rPr>
              <a:t> </a:t>
            </a:r>
            <a:r>
              <a:rPr lang="en-US" b="1" dirty="0" err="1">
                <a:latin typeface="Arial" pitchFamily="34" charset="0"/>
              </a:rPr>
              <a:t>umum</a:t>
            </a:r>
            <a:r>
              <a:rPr lang="en-US" b="1" dirty="0">
                <a:latin typeface="Arial" pitchFamily="34" charset="0"/>
              </a:rPr>
              <a:t> </a:t>
            </a:r>
            <a:r>
              <a:rPr lang="en-US" b="1" dirty="0" err="1">
                <a:latin typeface="Arial" pitchFamily="34" charset="0"/>
              </a:rPr>
              <a:t>pada</a:t>
            </a:r>
            <a:r>
              <a:rPr lang="en-US" b="1" dirty="0">
                <a:latin typeface="Arial" pitchFamily="34" charset="0"/>
              </a:rPr>
              <a:t> </a:t>
            </a:r>
            <a:r>
              <a:rPr lang="en-US" b="1" dirty="0" err="1">
                <a:latin typeface="Arial" pitchFamily="34" charset="0"/>
              </a:rPr>
              <a:t>lapisan</a:t>
            </a:r>
            <a:r>
              <a:rPr lang="en-US" b="1" dirty="0">
                <a:latin typeface="Arial" pitchFamily="34" charset="0"/>
              </a:rPr>
              <a:t> </a:t>
            </a:r>
            <a:r>
              <a:rPr lang="en-US" b="1" dirty="0" err="1">
                <a:latin typeface="Arial" pitchFamily="34" charset="0"/>
              </a:rPr>
              <a:t>olah</a:t>
            </a:r>
            <a:r>
              <a:rPr lang="en-US" b="1" dirty="0">
                <a:latin typeface="Arial" pitchFamily="34" charset="0"/>
              </a:rPr>
              <a:t> </a:t>
            </a:r>
            <a:r>
              <a:rPr lang="en-US" b="1" dirty="0" err="1">
                <a:latin typeface="Arial" pitchFamily="34" charset="0"/>
              </a:rPr>
              <a:t>atau</a:t>
            </a:r>
            <a:r>
              <a:rPr lang="en-US" b="1" dirty="0">
                <a:latin typeface="Arial" pitchFamily="34" charset="0"/>
              </a:rPr>
              <a:t> </a:t>
            </a:r>
            <a:r>
              <a:rPr lang="en-US" b="1" dirty="0" err="1">
                <a:latin typeface="Arial" pitchFamily="34" charset="0"/>
              </a:rPr>
              <a:t>tanah</a:t>
            </a:r>
            <a:r>
              <a:rPr lang="en-US" b="1" dirty="0">
                <a:latin typeface="Arial" pitchFamily="34" charset="0"/>
              </a:rPr>
              <a:t> </a:t>
            </a:r>
            <a:r>
              <a:rPr lang="en-US" b="1" dirty="0" err="1">
                <a:latin typeface="Arial" pitchFamily="34" charset="0"/>
              </a:rPr>
              <a:t>lapisan</a:t>
            </a:r>
            <a:r>
              <a:rPr lang="en-US" b="1" dirty="0">
                <a:latin typeface="Arial" pitchFamily="34" charset="0"/>
              </a:rPr>
              <a:t> </a:t>
            </a:r>
            <a:r>
              <a:rPr lang="en-US" b="1" dirty="0" err="1">
                <a:latin typeface="Arial" pitchFamily="34" charset="0"/>
              </a:rPr>
              <a:t>permukaan</a:t>
            </a:r>
            <a:r>
              <a:rPr lang="en-US" b="1" dirty="0">
                <a:latin typeface="Arial" pitchFamily="34" charset="0"/>
              </a:rPr>
              <a:t> </a:t>
            </a:r>
            <a:r>
              <a:rPr lang="en-US" b="1" dirty="0" err="1">
                <a:latin typeface="Arial" pitchFamily="34" charset="0"/>
              </a:rPr>
              <a:t>setebal</a:t>
            </a:r>
            <a:r>
              <a:rPr lang="en-US" b="1" dirty="0">
                <a:latin typeface="Arial" pitchFamily="34" charset="0"/>
              </a:rPr>
              <a:t> 20cm, </a:t>
            </a:r>
            <a:r>
              <a:rPr lang="en-US" b="1" dirty="0" err="1">
                <a:latin typeface="Arial" pitchFamily="34" charset="0"/>
              </a:rPr>
              <a:t>atau</a:t>
            </a:r>
            <a:r>
              <a:rPr lang="en-US" b="1" dirty="0">
                <a:latin typeface="Arial" pitchFamily="34" charset="0"/>
              </a:rPr>
              <a:t> </a:t>
            </a:r>
            <a:r>
              <a:rPr lang="en-US" b="1" dirty="0" err="1">
                <a:latin typeface="Arial" pitchFamily="34" charset="0"/>
              </a:rPr>
              <a:t>lebih</a:t>
            </a:r>
            <a:r>
              <a:rPr lang="en-US" b="1" dirty="0">
                <a:latin typeface="Arial" pitchFamily="34" charset="0"/>
              </a:rPr>
              <a:t> </a:t>
            </a:r>
            <a:r>
              <a:rPr lang="en-US" b="1" dirty="0" err="1">
                <a:latin typeface="Arial" pitchFamily="34" charset="0"/>
              </a:rPr>
              <a:t>dangkal</a:t>
            </a:r>
            <a:r>
              <a:rPr lang="en-US" b="1" dirty="0">
                <a:latin typeface="Arial" pitchFamily="34" charset="0"/>
              </a:rPr>
              <a:t>: </a:t>
            </a:r>
          </a:p>
          <a:p>
            <a:pPr marL="1828800" indent="-457200">
              <a:buFont typeface="+mj-lt"/>
              <a:buAutoNum type="arabicPeriod"/>
              <a:defRPr/>
            </a:pPr>
            <a:r>
              <a:rPr lang="en-US" b="1" dirty="0">
                <a:latin typeface="Arial" pitchFamily="34" charset="0"/>
              </a:rPr>
              <a:t>S = </a:t>
            </a:r>
            <a:r>
              <a:rPr lang="en-US" b="1" dirty="0" err="1">
                <a:latin typeface="Arial" pitchFamily="34" charset="0"/>
              </a:rPr>
              <a:t>berpasir</a:t>
            </a:r>
            <a:r>
              <a:rPr lang="en-US" b="1" dirty="0">
                <a:latin typeface="Arial" pitchFamily="34" charset="0"/>
              </a:rPr>
              <a:t> (USDA </a:t>
            </a:r>
            <a:r>
              <a:rPr lang="en-US" b="1" dirty="0" err="1">
                <a:latin typeface="Arial" pitchFamily="34" charset="0"/>
              </a:rPr>
              <a:t>pasir</a:t>
            </a:r>
            <a:r>
              <a:rPr lang="en-US" b="1" dirty="0">
                <a:latin typeface="Arial" pitchFamily="34" charset="0"/>
              </a:rPr>
              <a:t> </a:t>
            </a:r>
            <a:r>
              <a:rPr lang="en-US" b="1" dirty="0" err="1">
                <a:latin typeface="Arial" pitchFamily="34" charset="0"/>
              </a:rPr>
              <a:t>dan</a:t>
            </a:r>
            <a:r>
              <a:rPr lang="en-US" b="1" dirty="0">
                <a:latin typeface="Arial" pitchFamily="34" charset="0"/>
              </a:rPr>
              <a:t> </a:t>
            </a:r>
            <a:r>
              <a:rPr lang="en-US" b="1" dirty="0" err="1">
                <a:latin typeface="Arial" pitchFamily="34" charset="0"/>
              </a:rPr>
              <a:t>pasir</a:t>
            </a:r>
            <a:r>
              <a:rPr lang="en-US" b="1" dirty="0">
                <a:latin typeface="Arial" pitchFamily="34" charset="0"/>
              </a:rPr>
              <a:t> </a:t>
            </a:r>
            <a:r>
              <a:rPr lang="en-US" b="1" dirty="0" err="1">
                <a:latin typeface="Arial" pitchFamily="34" charset="0"/>
              </a:rPr>
              <a:t>berlempung</a:t>
            </a:r>
            <a:r>
              <a:rPr lang="en-US" b="1" dirty="0">
                <a:latin typeface="Arial" pitchFamily="34" charset="0"/>
              </a:rPr>
              <a:t>), </a:t>
            </a:r>
          </a:p>
          <a:p>
            <a:pPr marL="1828800" indent="-457200">
              <a:buFont typeface="+mj-lt"/>
              <a:buAutoNum type="arabicPeriod"/>
              <a:defRPr/>
            </a:pPr>
            <a:r>
              <a:rPr lang="en-US" b="1" dirty="0">
                <a:latin typeface="Arial" pitchFamily="34" charset="0"/>
              </a:rPr>
              <a:t>L = </a:t>
            </a:r>
            <a:r>
              <a:rPr lang="en-US" b="1" dirty="0" err="1">
                <a:latin typeface="Arial" pitchFamily="34" charset="0"/>
              </a:rPr>
              <a:t>berlempung</a:t>
            </a:r>
            <a:r>
              <a:rPr lang="en-US" b="1" dirty="0">
                <a:latin typeface="Arial" pitchFamily="34" charset="0"/>
              </a:rPr>
              <a:t>, </a:t>
            </a:r>
          </a:p>
          <a:p>
            <a:pPr marL="1828800" indent="-457200">
              <a:buFont typeface="+mj-lt"/>
              <a:buAutoNum type="arabicPeriod"/>
              <a:defRPr/>
            </a:pPr>
            <a:r>
              <a:rPr lang="en-US" b="1" dirty="0">
                <a:latin typeface="Arial" pitchFamily="34" charset="0"/>
              </a:rPr>
              <a:t>C = </a:t>
            </a:r>
            <a:r>
              <a:rPr lang="en-US" b="1" dirty="0" err="1">
                <a:latin typeface="Arial" pitchFamily="34" charset="0"/>
              </a:rPr>
              <a:t>berliat</a:t>
            </a:r>
            <a:r>
              <a:rPr lang="en-US" b="1" dirty="0">
                <a:latin typeface="Arial" pitchFamily="34" charset="0"/>
              </a:rPr>
              <a:t> (&gt;35% clay), </a:t>
            </a:r>
          </a:p>
          <a:p>
            <a:pPr marL="1828800" indent="-457200">
              <a:buFont typeface="+mj-lt"/>
              <a:buAutoNum type="arabicPeriod"/>
              <a:defRPr/>
            </a:pPr>
            <a:r>
              <a:rPr lang="en-US" b="1" dirty="0">
                <a:latin typeface="Arial" pitchFamily="34" charset="0"/>
              </a:rPr>
              <a:t>O = </a:t>
            </a:r>
            <a:r>
              <a:rPr lang="en-US" b="1" dirty="0" err="1">
                <a:latin typeface="Arial" pitchFamily="34" charset="0"/>
              </a:rPr>
              <a:t>organik</a:t>
            </a:r>
            <a:r>
              <a:rPr lang="en-US" b="1" dirty="0">
                <a:latin typeface="Arial" pitchFamily="34" charset="0"/>
              </a:rPr>
              <a:t> (&gt;30% BOT pd </a:t>
            </a:r>
            <a:r>
              <a:rPr lang="en-US" b="1" dirty="0" err="1">
                <a:latin typeface="Arial" pitchFamily="34" charset="0"/>
              </a:rPr>
              <a:t>lapisan</a:t>
            </a:r>
            <a:r>
              <a:rPr lang="en-US" b="1" dirty="0">
                <a:latin typeface="Arial" pitchFamily="34" charset="0"/>
              </a:rPr>
              <a:t> </a:t>
            </a:r>
            <a:r>
              <a:rPr lang="en-US" b="1" dirty="0" err="1">
                <a:latin typeface="Arial" pitchFamily="34" charset="0"/>
              </a:rPr>
              <a:t>setebal</a:t>
            </a:r>
            <a:r>
              <a:rPr lang="en-US" b="1" dirty="0">
                <a:latin typeface="Arial" pitchFamily="34" charset="0"/>
              </a:rPr>
              <a:t> 50cm).</a:t>
            </a:r>
          </a:p>
          <a:p>
            <a:pPr algn="ctr">
              <a:defRPr/>
            </a:pPr>
            <a:endParaRPr lang="en-US" b="1" dirty="0">
              <a:latin typeface="Arial" pitchFamily="34" charset="0"/>
            </a:endParaRPr>
          </a:p>
        </p:txBody>
      </p:sp>
      <p:sp>
        <p:nvSpPr>
          <p:cNvPr id="54275" name="TextBox 6"/>
          <p:cNvSpPr txBox="1">
            <a:spLocks noChangeArrowheads="1"/>
          </p:cNvSpPr>
          <p:nvPr/>
        </p:nvSpPr>
        <p:spPr bwMode="auto">
          <a:xfrm>
            <a:off x="0" y="6334125"/>
            <a:ext cx="9144000" cy="307975"/>
          </a:xfrm>
          <a:prstGeom prst="rect">
            <a:avLst/>
          </a:prstGeom>
          <a:solidFill>
            <a:srgbClr val="CCFFFF"/>
          </a:solidFill>
          <a:ln w="9525">
            <a:solidFill>
              <a:schemeClr val="accent1"/>
            </a:solidFill>
            <a:miter lim="800000"/>
            <a:headEnd/>
            <a:tailEnd/>
          </a:ln>
        </p:spPr>
        <p:txBody>
          <a:bodyPr>
            <a:spAutoFit/>
          </a:bodyPr>
          <a:lstStyle/>
          <a:p>
            <a:pPr algn="ctr"/>
            <a:r>
              <a:rPr lang="en-US" sz="1400"/>
              <a:t>Sumber:</a:t>
            </a:r>
          </a:p>
        </p:txBody>
      </p:sp>
      <p:sp>
        <p:nvSpPr>
          <p:cNvPr id="54276"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5"/>
          <p:cNvSpPr txBox="1">
            <a:spLocks noChangeArrowheads="1"/>
          </p:cNvSpPr>
          <p:nvPr/>
        </p:nvSpPr>
        <p:spPr bwMode="auto">
          <a:xfrm>
            <a:off x="0" y="685800"/>
            <a:ext cx="9144000" cy="4708525"/>
          </a:xfrm>
          <a:prstGeom prst="rect">
            <a:avLst/>
          </a:prstGeom>
          <a:noFill/>
          <a:ln w="9525">
            <a:solidFill>
              <a:schemeClr val="accent1"/>
            </a:solidFill>
            <a:miter lim="800000"/>
            <a:headEnd/>
            <a:tailEnd/>
          </a:ln>
        </p:spPr>
        <p:txBody>
          <a:bodyPr>
            <a:spAutoFit/>
          </a:bodyPr>
          <a:lstStyle/>
          <a:p>
            <a:pPr algn="ctr"/>
            <a:endParaRPr lang="en-US" sz="2200" b="1"/>
          </a:p>
          <a:p>
            <a:pPr algn="ctr"/>
            <a:r>
              <a:rPr lang="en-US" sz="3600" b="1"/>
              <a:t>Subtype</a:t>
            </a:r>
            <a:r>
              <a:rPr lang="en-US" sz="2800" b="1"/>
              <a:t>: </a:t>
            </a:r>
          </a:p>
          <a:p>
            <a:pPr algn="ctr"/>
            <a:r>
              <a:rPr lang="en-US" sz="2200" b="1"/>
              <a:t>Hanya dipakai kalau ada perubahan tekstur  lapisan poermukaan tanah </a:t>
            </a:r>
            <a:r>
              <a:rPr lang="en-US" sz="2200" b="1" i="1"/>
              <a:t>: S, L, C  </a:t>
            </a:r>
            <a:r>
              <a:rPr lang="en-US" sz="2200" b="1"/>
              <a:t>seperti pada Tipe</a:t>
            </a:r>
            <a:r>
              <a:rPr lang="en-US" sz="2200" b="1" i="1"/>
              <a:t>;</a:t>
            </a:r>
            <a:r>
              <a:rPr lang="en-US" sz="2200" b="1"/>
              <a:t> R = batuan atau lapisan keras yg menghambat perakaran di dalam lapisan 50cm.</a:t>
            </a:r>
          </a:p>
          <a:p>
            <a:pPr algn="ctr"/>
            <a:endParaRPr lang="en-US" sz="2200" b="1"/>
          </a:p>
          <a:p>
            <a:pPr algn="ctr"/>
            <a:r>
              <a:rPr lang="en-US" sz="2200" b="1"/>
              <a:t>Tipe dan/atau Subtipe dapat  mengandung simbol prima (‘) untuk menyatakan  15-35% kerikit atau lebih kasar, atau double-prime (“ ) untuk menyatakan &gt;35% kerikil atau lebih kasar.</a:t>
            </a:r>
          </a:p>
          <a:p>
            <a:pPr algn="ctr"/>
            <a:endParaRPr lang="en-US" sz="2200" b="1"/>
          </a:p>
          <a:p>
            <a:pPr algn="ctr"/>
            <a:r>
              <a:rPr lang="en-US" sz="2200" b="1"/>
              <a:t>Kedua hal ini menyatakan idea umum tentang kapasitas menahan (menyimpan) air  dan “permukaan pertukaran” di dalam zone perakatran.</a:t>
            </a:r>
          </a:p>
          <a:p>
            <a:pPr algn="ctr"/>
            <a:endParaRPr lang="en-US" sz="2200" b="1"/>
          </a:p>
        </p:txBody>
      </p:sp>
      <p:sp>
        <p:nvSpPr>
          <p:cNvPr id="55299" name="TextBox 6"/>
          <p:cNvSpPr txBox="1">
            <a:spLocks noChangeArrowheads="1"/>
          </p:cNvSpPr>
          <p:nvPr/>
        </p:nvSpPr>
        <p:spPr bwMode="auto">
          <a:xfrm>
            <a:off x="0" y="6334125"/>
            <a:ext cx="9144000" cy="307975"/>
          </a:xfrm>
          <a:prstGeom prst="rect">
            <a:avLst/>
          </a:prstGeom>
          <a:solidFill>
            <a:srgbClr val="CCFFFF"/>
          </a:solidFill>
          <a:ln w="9525">
            <a:solidFill>
              <a:schemeClr val="accent1"/>
            </a:solidFill>
            <a:miter lim="800000"/>
            <a:headEnd/>
            <a:tailEnd/>
          </a:ln>
        </p:spPr>
        <p:txBody>
          <a:bodyPr>
            <a:spAutoFit/>
          </a:bodyPr>
          <a:lstStyle/>
          <a:p>
            <a:pPr algn="ctr"/>
            <a:r>
              <a:rPr lang="en-US" sz="1400"/>
              <a:t>Sumber:</a:t>
            </a:r>
          </a:p>
        </p:txBody>
      </p:sp>
      <p:sp>
        <p:nvSpPr>
          <p:cNvPr id="55300"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5"/>
          <p:cNvSpPr txBox="1">
            <a:spLocks noChangeArrowheads="1"/>
          </p:cNvSpPr>
          <p:nvPr/>
        </p:nvSpPr>
        <p:spPr bwMode="auto">
          <a:xfrm>
            <a:off x="0" y="609600"/>
            <a:ext cx="9144000" cy="6248400"/>
          </a:xfrm>
          <a:prstGeom prst="rect">
            <a:avLst/>
          </a:prstGeom>
          <a:solidFill>
            <a:schemeClr val="tx1"/>
          </a:solidFill>
          <a:ln w="9525">
            <a:solidFill>
              <a:schemeClr val="accent1"/>
            </a:solidFill>
            <a:miter lim="800000"/>
            <a:headEnd/>
            <a:tailEnd/>
          </a:ln>
        </p:spPr>
        <p:txBody>
          <a:bodyPr>
            <a:spAutoFit/>
          </a:bodyPr>
          <a:lstStyle/>
          <a:p>
            <a:pPr algn="ctr"/>
            <a:endParaRPr lang="en-US" sz="3600" b="1">
              <a:solidFill>
                <a:schemeClr val="bg1"/>
              </a:solidFill>
            </a:endParaRPr>
          </a:p>
          <a:p>
            <a:pPr algn="ctr"/>
            <a:r>
              <a:rPr lang="en-US" sz="3600" b="1">
                <a:solidFill>
                  <a:schemeClr val="bg1"/>
                </a:solidFill>
              </a:rPr>
              <a:t>Modifikator</a:t>
            </a:r>
            <a:r>
              <a:rPr lang="en-US" sz="3200" b="1">
                <a:solidFill>
                  <a:schemeClr val="bg1"/>
                </a:solidFill>
              </a:rPr>
              <a:t>: </a:t>
            </a:r>
          </a:p>
          <a:p>
            <a:pPr algn="ctr"/>
            <a:endParaRPr lang="en-US" sz="3200" b="1">
              <a:solidFill>
                <a:schemeClr val="bg1"/>
              </a:solidFill>
            </a:endParaRPr>
          </a:p>
          <a:p>
            <a:pPr algn="ctr"/>
            <a:r>
              <a:rPr lang="en-US" sz="3200" b="1">
                <a:solidFill>
                  <a:schemeClr val="bg1"/>
                </a:solidFill>
              </a:rPr>
              <a:t>Ada 13 macam huruf indeks, dapat dipakai sendirian atau kombinasi, untuk menyatakan fakta penting  tentang  sifat kimia atau fisika tanah yg berpengaruh langsung pada pengelolaan kesuburan tanah. </a:t>
            </a:r>
          </a:p>
          <a:p>
            <a:pPr algn="ctr"/>
            <a:endParaRPr lang="en-US" sz="3200" b="1">
              <a:solidFill>
                <a:schemeClr val="bg1"/>
              </a:solidFill>
            </a:endParaRPr>
          </a:p>
          <a:p>
            <a:pPr algn="ctr"/>
            <a:r>
              <a:rPr lang="en-US" sz="3200" b="1">
                <a:solidFill>
                  <a:schemeClr val="bg1"/>
                </a:solidFill>
              </a:rPr>
              <a:t>Masing-masing huruf indeks ini menentukan satu atau lebih sifat penciri lahan</a:t>
            </a:r>
            <a:r>
              <a:rPr lang="en-US" sz="3200" b="1" i="1">
                <a:solidFill>
                  <a:schemeClr val="bg1"/>
                </a:solidFill>
              </a:rPr>
              <a:t>.</a:t>
            </a:r>
          </a:p>
          <a:p>
            <a:pPr algn="ctr"/>
            <a:endParaRPr lang="en-US" sz="3200" b="1">
              <a:solidFill>
                <a:schemeClr val="bg1"/>
              </a:solidFill>
            </a:endParaRPr>
          </a:p>
        </p:txBody>
      </p:sp>
      <p:sp>
        <p:nvSpPr>
          <p:cNvPr id="56323"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09600"/>
            <a:ext cx="9144000" cy="6278563"/>
          </a:xfrm>
          <a:prstGeom prst="rect">
            <a:avLst/>
          </a:prstGeom>
          <a:solidFill>
            <a:schemeClr val="tx1"/>
          </a:solidFill>
          <a:ln>
            <a:solidFill>
              <a:schemeClr val="accent1"/>
            </a:solidFill>
          </a:ln>
        </p:spPr>
        <p:txBody>
          <a:bodyPr>
            <a:spAutoFit/>
          </a:bodyPr>
          <a:lstStyle/>
          <a:p>
            <a:pPr algn="ctr">
              <a:defRPr/>
            </a:pPr>
            <a:r>
              <a:rPr lang="en-US" sz="2800" b="1" dirty="0" err="1">
                <a:solidFill>
                  <a:schemeClr val="bg1"/>
                </a:solidFill>
                <a:latin typeface="Arial" pitchFamily="34" charset="0"/>
              </a:rPr>
              <a:t>Contoh-contoh</a:t>
            </a:r>
            <a:r>
              <a:rPr lang="en-US" sz="2800" b="1" dirty="0">
                <a:solidFill>
                  <a:schemeClr val="bg1"/>
                </a:solidFill>
                <a:latin typeface="Arial" pitchFamily="34" charset="0"/>
              </a:rPr>
              <a:t> Modifier</a:t>
            </a:r>
          </a:p>
          <a:p>
            <a:pPr algn="ctr">
              <a:defRPr/>
            </a:pPr>
            <a:endParaRPr lang="en-US" sz="2200" b="1" dirty="0">
              <a:solidFill>
                <a:schemeClr val="bg1"/>
              </a:solidFill>
              <a:latin typeface="Arial" pitchFamily="34" charset="0"/>
            </a:endParaRPr>
          </a:p>
          <a:p>
            <a:pPr algn="ctr">
              <a:defRPr/>
            </a:pPr>
            <a:r>
              <a:rPr lang="en-US" sz="2200" b="1" dirty="0">
                <a:solidFill>
                  <a:schemeClr val="bg1"/>
                </a:solidFill>
                <a:latin typeface="Arial" pitchFamily="34" charset="0"/>
              </a:rPr>
              <a:t>“e”  </a:t>
            </a:r>
            <a:r>
              <a:rPr lang="en-US" sz="2200" b="1" dirty="0" err="1">
                <a:solidFill>
                  <a:schemeClr val="bg1"/>
                </a:solidFill>
                <a:latin typeface="Arial" pitchFamily="34" charset="0"/>
              </a:rPr>
              <a:t>menyatakan</a:t>
            </a:r>
            <a:r>
              <a:rPr lang="en-US" sz="2200" b="1" dirty="0">
                <a:solidFill>
                  <a:schemeClr val="bg1"/>
                </a:solidFill>
                <a:latin typeface="Arial" pitchFamily="34" charset="0"/>
              </a:rPr>
              <a:t> KTK </a:t>
            </a:r>
            <a:r>
              <a:rPr lang="en-US" sz="2200" b="1" dirty="0" err="1">
                <a:solidFill>
                  <a:schemeClr val="bg1"/>
                </a:solidFill>
                <a:latin typeface="Arial" pitchFamily="34" charset="0"/>
              </a:rPr>
              <a:t>rendah</a:t>
            </a:r>
            <a:r>
              <a:rPr lang="en-US" sz="2200" b="1" dirty="0">
                <a:solidFill>
                  <a:schemeClr val="bg1"/>
                </a:solidFill>
                <a:latin typeface="Arial" pitchFamily="34" charset="0"/>
              </a:rPr>
              <a:t> pd </a:t>
            </a:r>
            <a:r>
              <a:rPr lang="en-US" sz="2200" b="1" dirty="0" err="1">
                <a:solidFill>
                  <a:schemeClr val="bg1"/>
                </a:solidFill>
                <a:latin typeface="Arial" pitchFamily="34" charset="0"/>
              </a:rPr>
              <a:t>lapisan</a:t>
            </a:r>
            <a:r>
              <a:rPr lang="en-US" sz="2200" b="1" dirty="0">
                <a:solidFill>
                  <a:schemeClr val="bg1"/>
                </a:solidFill>
                <a:latin typeface="Arial" pitchFamily="34" charset="0"/>
              </a:rPr>
              <a:t> </a:t>
            </a:r>
            <a:r>
              <a:rPr lang="en-US" sz="2200" b="1" dirty="0" err="1">
                <a:solidFill>
                  <a:schemeClr val="bg1"/>
                </a:solidFill>
                <a:latin typeface="Arial" pitchFamily="34" charset="0"/>
              </a:rPr>
              <a:t>tanah</a:t>
            </a:r>
            <a:r>
              <a:rPr lang="en-US" sz="2200" b="1" dirty="0">
                <a:solidFill>
                  <a:schemeClr val="bg1"/>
                </a:solidFill>
                <a:latin typeface="Arial" pitchFamily="34" charset="0"/>
              </a:rPr>
              <a:t> </a:t>
            </a:r>
            <a:r>
              <a:rPr lang="en-US" sz="2200" b="1" dirty="0" err="1">
                <a:solidFill>
                  <a:schemeClr val="bg1"/>
                </a:solidFill>
                <a:latin typeface="Arial" pitchFamily="34" charset="0"/>
              </a:rPr>
              <a:t>permukaan</a:t>
            </a:r>
            <a:r>
              <a:rPr lang="en-US" sz="2200" b="1" dirty="0">
                <a:solidFill>
                  <a:schemeClr val="bg1"/>
                </a:solidFill>
                <a:latin typeface="Arial" pitchFamily="34" charset="0"/>
              </a:rPr>
              <a:t>. </a:t>
            </a:r>
            <a:r>
              <a:rPr lang="en-US" sz="2200" b="1" dirty="0" err="1">
                <a:solidFill>
                  <a:schemeClr val="bg1"/>
                </a:solidFill>
                <a:latin typeface="Arial" pitchFamily="34" charset="0"/>
              </a:rPr>
              <a:t>Harus</a:t>
            </a:r>
            <a:r>
              <a:rPr lang="en-US" sz="2200" b="1" dirty="0">
                <a:solidFill>
                  <a:schemeClr val="bg1"/>
                </a:solidFill>
                <a:latin typeface="Arial" pitchFamily="34" charset="0"/>
              </a:rPr>
              <a:t> </a:t>
            </a:r>
            <a:r>
              <a:rPr lang="en-US" sz="2200" b="1" dirty="0" err="1">
                <a:solidFill>
                  <a:schemeClr val="bg1"/>
                </a:solidFill>
                <a:latin typeface="Arial" pitchFamily="34" charset="0"/>
              </a:rPr>
              <a:t>mempunyai</a:t>
            </a:r>
            <a:r>
              <a:rPr lang="en-US" sz="2200" b="1" dirty="0">
                <a:solidFill>
                  <a:schemeClr val="bg1"/>
                </a:solidFill>
                <a:latin typeface="Arial" pitchFamily="34" charset="0"/>
              </a:rPr>
              <a:t> </a:t>
            </a:r>
            <a:r>
              <a:rPr lang="en-US" sz="2200" b="1" dirty="0" err="1">
                <a:solidFill>
                  <a:schemeClr val="bg1"/>
                </a:solidFill>
                <a:latin typeface="Arial" pitchFamily="34" charset="0"/>
              </a:rPr>
              <a:t>salah</a:t>
            </a:r>
            <a:r>
              <a:rPr lang="en-US" sz="2200" b="1" dirty="0">
                <a:solidFill>
                  <a:schemeClr val="bg1"/>
                </a:solidFill>
                <a:latin typeface="Arial" pitchFamily="34" charset="0"/>
              </a:rPr>
              <a:t> </a:t>
            </a:r>
            <a:r>
              <a:rPr lang="en-US" sz="2200" b="1" dirty="0" err="1">
                <a:solidFill>
                  <a:schemeClr val="bg1"/>
                </a:solidFill>
                <a:latin typeface="Arial" pitchFamily="34" charset="0"/>
              </a:rPr>
              <a:t>satu</a:t>
            </a:r>
            <a:r>
              <a:rPr lang="en-US" sz="2200" b="1" dirty="0">
                <a:solidFill>
                  <a:schemeClr val="bg1"/>
                </a:solidFill>
                <a:latin typeface="Arial" pitchFamily="34" charset="0"/>
              </a:rPr>
              <a:t> </a:t>
            </a:r>
            <a:r>
              <a:rPr lang="en-US" sz="2200" b="1" dirty="0" err="1">
                <a:solidFill>
                  <a:schemeClr val="bg1"/>
                </a:solidFill>
                <a:latin typeface="Arial" pitchFamily="34" charset="0"/>
              </a:rPr>
              <a:t>dari</a:t>
            </a:r>
            <a:r>
              <a:rPr lang="en-US" sz="2200" b="1" dirty="0">
                <a:solidFill>
                  <a:schemeClr val="bg1"/>
                </a:solidFill>
                <a:latin typeface="Arial" pitchFamily="34" charset="0"/>
              </a:rPr>
              <a:t> </a:t>
            </a:r>
            <a:r>
              <a:rPr lang="en-US" sz="2200" b="1" dirty="0" err="1">
                <a:solidFill>
                  <a:schemeClr val="bg1"/>
                </a:solidFill>
                <a:latin typeface="Arial" pitchFamily="34" charset="0"/>
              </a:rPr>
              <a:t>penciri</a:t>
            </a:r>
            <a:r>
              <a:rPr lang="en-US" sz="2200" b="1" dirty="0">
                <a:solidFill>
                  <a:schemeClr val="bg1"/>
                </a:solidFill>
                <a:latin typeface="Arial" pitchFamily="34" charset="0"/>
              </a:rPr>
              <a:t> LCs </a:t>
            </a:r>
            <a:r>
              <a:rPr lang="en-US" sz="2200" b="1" dirty="0" err="1">
                <a:solidFill>
                  <a:schemeClr val="bg1"/>
                </a:solidFill>
                <a:latin typeface="Arial" pitchFamily="34" charset="0"/>
              </a:rPr>
              <a:t>berikut</a:t>
            </a:r>
            <a:r>
              <a:rPr lang="en-US" sz="2200" b="1" dirty="0">
                <a:solidFill>
                  <a:schemeClr val="bg1"/>
                </a:solidFill>
                <a:latin typeface="Arial" pitchFamily="34" charset="0"/>
              </a:rPr>
              <a:t> </a:t>
            </a:r>
            <a:r>
              <a:rPr lang="en-US" sz="2200" b="1" dirty="0" err="1">
                <a:solidFill>
                  <a:schemeClr val="bg1"/>
                </a:solidFill>
                <a:latin typeface="Arial" pitchFamily="34" charset="0"/>
              </a:rPr>
              <a:t>ini</a:t>
            </a:r>
            <a:r>
              <a:rPr lang="en-US" sz="2200" b="1" dirty="0">
                <a:solidFill>
                  <a:schemeClr val="bg1"/>
                </a:solidFill>
                <a:latin typeface="Arial" pitchFamily="34" charset="0"/>
              </a:rPr>
              <a:t>: </a:t>
            </a:r>
          </a:p>
          <a:p>
            <a:pPr marL="914400" indent="-274320">
              <a:buFont typeface="+mj-lt"/>
              <a:buAutoNum type="arabicPeriod"/>
              <a:defRPr/>
            </a:pPr>
            <a:r>
              <a:rPr lang="en-US" sz="2200" b="1" dirty="0">
                <a:solidFill>
                  <a:schemeClr val="bg1"/>
                </a:solidFill>
                <a:latin typeface="Arial" pitchFamily="34" charset="0"/>
              </a:rPr>
              <a:t> CEC &lt;4 </a:t>
            </a:r>
            <a:r>
              <a:rPr lang="en-US" sz="2200" b="1" dirty="0" err="1">
                <a:solidFill>
                  <a:schemeClr val="bg1"/>
                </a:solidFill>
                <a:latin typeface="Arial" pitchFamily="34" charset="0"/>
              </a:rPr>
              <a:t>meq</a:t>
            </a:r>
            <a:r>
              <a:rPr lang="en-US" sz="2200" b="1" dirty="0">
                <a:solidFill>
                  <a:schemeClr val="bg1"/>
                </a:solidFill>
                <a:latin typeface="Arial" pitchFamily="34" charset="0"/>
              </a:rPr>
              <a:t>/100g </a:t>
            </a:r>
            <a:r>
              <a:rPr lang="en-US" sz="2200" b="1" dirty="0" err="1">
                <a:solidFill>
                  <a:schemeClr val="bg1"/>
                </a:solidFill>
                <a:latin typeface="Arial" pitchFamily="34" charset="0"/>
              </a:rPr>
              <a:t>tanah</a:t>
            </a:r>
            <a:r>
              <a:rPr lang="en-US" sz="2200" b="1" dirty="0">
                <a:solidFill>
                  <a:schemeClr val="bg1"/>
                </a:solidFill>
                <a:latin typeface="Arial" pitchFamily="34" charset="0"/>
              </a:rPr>
              <a:t> </a:t>
            </a:r>
            <a:r>
              <a:rPr lang="en-US" sz="2200" b="1" dirty="0" err="1">
                <a:solidFill>
                  <a:schemeClr val="bg1"/>
                </a:solidFill>
                <a:latin typeface="Arial" pitchFamily="34" charset="0"/>
              </a:rPr>
              <a:t>dengan</a:t>
            </a:r>
            <a:r>
              <a:rPr lang="en-US" sz="2200" b="1" dirty="0">
                <a:solidFill>
                  <a:schemeClr val="bg1"/>
                </a:solidFill>
                <a:latin typeface="Arial" pitchFamily="34" charset="0"/>
              </a:rPr>
              <a:t> </a:t>
            </a:r>
            <a:r>
              <a:rPr lang="en-US" sz="2200" b="1" dirty="0" err="1">
                <a:solidFill>
                  <a:schemeClr val="bg1"/>
                </a:solidFill>
                <a:latin typeface="Arial" pitchFamily="34" charset="0"/>
              </a:rPr>
              <a:t>jumlah</a:t>
            </a:r>
            <a:r>
              <a:rPr lang="en-US" sz="2200" b="1" dirty="0">
                <a:solidFill>
                  <a:schemeClr val="bg1"/>
                </a:solidFill>
                <a:latin typeface="Arial" pitchFamily="34" charset="0"/>
              </a:rPr>
              <a:t> </a:t>
            </a:r>
            <a:r>
              <a:rPr lang="en-US" sz="2200" b="1" dirty="0" err="1">
                <a:solidFill>
                  <a:schemeClr val="bg1"/>
                </a:solidFill>
                <a:latin typeface="Arial" pitchFamily="34" charset="0"/>
              </a:rPr>
              <a:t>basa</a:t>
            </a:r>
            <a:r>
              <a:rPr lang="en-US" sz="2200" b="1" dirty="0">
                <a:solidFill>
                  <a:schemeClr val="bg1"/>
                </a:solidFill>
                <a:latin typeface="Arial" pitchFamily="34" charset="0"/>
              </a:rPr>
              <a:t> + Al yang </a:t>
            </a:r>
            <a:r>
              <a:rPr lang="en-US" sz="2200" b="1" dirty="0" err="1">
                <a:solidFill>
                  <a:schemeClr val="bg1"/>
                </a:solidFill>
                <a:latin typeface="Arial" pitchFamily="34" charset="0"/>
              </a:rPr>
              <a:t>terekstrak</a:t>
            </a:r>
            <a:r>
              <a:rPr lang="en-US" sz="2200" b="1" dirty="0">
                <a:solidFill>
                  <a:schemeClr val="bg1"/>
                </a:solidFill>
                <a:latin typeface="Arial" pitchFamily="34" charset="0"/>
              </a:rPr>
              <a:t> </a:t>
            </a:r>
            <a:r>
              <a:rPr lang="en-US" sz="2200" b="1" dirty="0" err="1">
                <a:solidFill>
                  <a:schemeClr val="bg1"/>
                </a:solidFill>
                <a:latin typeface="Arial" pitchFamily="34" charset="0"/>
              </a:rPr>
              <a:t>KCl</a:t>
            </a:r>
            <a:r>
              <a:rPr lang="en-US" sz="2200" b="1" dirty="0">
                <a:solidFill>
                  <a:schemeClr val="bg1"/>
                </a:solidFill>
                <a:latin typeface="Arial" pitchFamily="34" charset="0"/>
              </a:rPr>
              <a:t> (KTK </a:t>
            </a:r>
            <a:r>
              <a:rPr lang="en-US" sz="2200" b="1" dirty="0" err="1">
                <a:solidFill>
                  <a:schemeClr val="bg1"/>
                </a:solidFill>
                <a:latin typeface="Arial" pitchFamily="34" charset="0"/>
              </a:rPr>
              <a:t>efektif</a:t>
            </a:r>
            <a:r>
              <a:rPr lang="en-US" sz="2200" b="1" dirty="0">
                <a:solidFill>
                  <a:schemeClr val="bg1"/>
                </a:solidFill>
                <a:latin typeface="Arial" pitchFamily="34" charset="0"/>
              </a:rPr>
              <a:t>), </a:t>
            </a:r>
            <a:r>
              <a:rPr lang="en-US" sz="2200" b="1" dirty="0" err="1">
                <a:solidFill>
                  <a:schemeClr val="bg1"/>
                </a:solidFill>
                <a:latin typeface="Arial" pitchFamily="34" charset="0"/>
              </a:rPr>
              <a:t>atau</a:t>
            </a:r>
            <a:endParaRPr lang="en-US" sz="2200" b="1" dirty="0">
              <a:solidFill>
                <a:schemeClr val="bg1"/>
              </a:solidFill>
              <a:latin typeface="Arial" pitchFamily="34" charset="0"/>
            </a:endParaRPr>
          </a:p>
          <a:p>
            <a:pPr marL="914400" indent="-274320">
              <a:buFont typeface="+mj-lt"/>
              <a:buAutoNum type="arabicPeriod"/>
              <a:defRPr/>
            </a:pPr>
            <a:r>
              <a:rPr lang="en-US" sz="2200" b="1" dirty="0">
                <a:solidFill>
                  <a:schemeClr val="bg1"/>
                </a:solidFill>
                <a:latin typeface="Arial" pitchFamily="34" charset="0"/>
              </a:rPr>
              <a:t> CEC &lt; 7 </a:t>
            </a:r>
            <a:r>
              <a:rPr lang="en-US" sz="2200" b="1" dirty="0" err="1">
                <a:solidFill>
                  <a:schemeClr val="bg1"/>
                </a:solidFill>
                <a:latin typeface="Arial" pitchFamily="34" charset="0"/>
              </a:rPr>
              <a:t>meq</a:t>
            </a:r>
            <a:r>
              <a:rPr lang="en-US" sz="2200" b="1" dirty="0">
                <a:solidFill>
                  <a:schemeClr val="bg1"/>
                </a:solidFill>
                <a:latin typeface="Arial" pitchFamily="34" charset="0"/>
              </a:rPr>
              <a:t>/100g </a:t>
            </a:r>
            <a:r>
              <a:rPr lang="en-US" sz="2200" b="1" dirty="0" err="1">
                <a:solidFill>
                  <a:schemeClr val="bg1"/>
                </a:solidFill>
                <a:latin typeface="Arial" pitchFamily="34" charset="0"/>
              </a:rPr>
              <a:t>tanah</a:t>
            </a:r>
            <a:r>
              <a:rPr lang="en-US" sz="2200" b="1" dirty="0">
                <a:solidFill>
                  <a:schemeClr val="bg1"/>
                </a:solidFill>
                <a:latin typeface="Arial" pitchFamily="34" charset="0"/>
              </a:rPr>
              <a:t> </a:t>
            </a:r>
            <a:r>
              <a:rPr lang="en-US" sz="2200" b="1" dirty="0" err="1">
                <a:solidFill>
                  <a:schemeClr val="bg1"/>
                </a:solidFill>
                <a:latin typeface="Arial" pitchFamily="34" charset="0"/>
              </a:rPr>
              <a:t>dengan</a:t>
            </a:r>
            <a:r>
              <a:rPr lang="en-US" sz="2200" b="1" dirty="0">
                <a:solidFill>
                  <a:schemeClr val="bg1"/>
                </a:solidFill>
                <a:latin typeface="Arial" pitchFamily="34" charset="0"/>
              </a:rPr>
              <a:t> </a:t>
            </a:r>
            <a:r>
              <a:rPr lang="en-US" sz="2200" b="1" dirty="0" err="1">
                <a:solidFill>
                  <a:schemeClr val="bg1"/>
                </a:solidFill>
                <a:latin typeface="Arial" pitchFamily="34" charset="0"/>
              </a:rPr>
              <a:t>jumlah</a:t>
            </a:r>
            <a:r>
              <a:rPr lang="en-US" sz="2200" b="1" dirty="0">
                <a:solidFill>
                  <a:schemeClr val="bg1"/>
                </a:solidFill>
                <a:latin typeface="Arial" pitchFamily="34" charset="0"/>
              </a:rPr>
              <a:t> </a:t>
            </a:r>
            <a:r>
              <a:rPr lang="en-US" sz="2200" b="1" dirty="0" err="1">
                <a:solidFill>
                  <a:schemeClr val="bg1"/>
                </a:solidFill>
                <a:latin typeface="Arial" pitchFamily="34" charset="0"/>
              </a:rPr>
              <a:t>kation</a:t>
            </a:r>
            <a:r>
              <a:rPr lang="en-US" sz="2200" b="1" dirty="0">
                <a:solidFill>
                  <a:schemeClr val="bg1"/>
                </a:solidFill>
                <a:latin typeface="Arial" pitchFamily="34" charset="0"/>
              </a:rPr>
              <a:t> </a:t>
            </a:r>
            <a:r>
              <a:rPr lang="en-US" sz="2200" b="1" dirty="0" err="1">
                <a:solidFill>
                  <a:schemeClr val="bg1"/>
                </a:solidFill>
                <a:latin typeface="Arial" pitchFamily="34" charset="0"/>
              </a:rPr>
              <a:t>pada</a:t>
            </a:r>
            <a:r>
              <a:rPr lang="en-US" sz="2200" b="1" dirty="0">
                <a:solidFill>
                  <a:schemeClr val="bg1"/>
                </a:solidFill>
                <a:latin typeface="Arial" pitchFamily="34" charset="0"/>
              </a:rPr>
              <a:t> pH 7, </a:t>
            </a:r>
            <a:r>
              <a:rPr lang="en-US" sz="2200" b="1" dirty="0" err="1">
                <a:solidFill>
                  <a:schemeClr val="bg1"/>
                </a:solidFill>
                <a:latin typeface="Arial" pitchFamily="34" charset="0"/>
              </a:rPr>
              <a:t>atau</a:t>
            </a:r>
            <a:endParaRPr lang="en-US" sz="2200" b="1" dirty="0">
              <a:solidFill>
                <a:schemeClr val="bg1"/>
              </a:solidFill>
              <a:latin typeface="Arial" pitchFamily="34" charset="0"/>
            </a:endParaRPr>
          </a:p>
          <a:p>
            <a:pPr marL="914400" indent="-274320">
              <a:buFont typeface="+mj-lt"/>
              <a:buAutoNum type="arabicPeriod"/>
              <a:defRPr/>
            </a:pPr>
            <a:r>
              <a:rPr lang="en-US" sz="2200" b="1" dirty="0">
                <a:solidFill>
                  <a:schemeClr val="bg1"/>
                </a:solidFill>
                <a:latin typeface="Arial" pitchFamily="34" charset="0"/>
              </a:rPr>
              <a:t> CEC &lt; 10 </a:t>
            </a:r>
            <a:r>
              <a:rPr lang="en-US" sz="2200" b="1" dirty="0" err="1">
                <a:solidFill>
                  <a:schemeClr val="bg1"/>
                </a:solidFill>
                <a:latin typeface="Arial" pitchFamily="34" charset="0"/>
              </a:rPr>
              <a:t>meq</a:t>
            </a:r>
            <a:r>
              <a:rPr lang="en-US" sz="2200" b="1" dirty="0">
                <a:solidFill>
                  <a:schemeClr val="bg1"/>
                </a:solidFill>
                <a:latin typeface="Arial" pitchFamily="34" charset="0"/>
              </a:rPr>
              <a:t>/100g </a:t>
            </a:r>
            <a:r>
              <a:rPr lang="en-US" sz="2200" b="1" dirty="0" err="1">
                <a:solidFill>
                  <a:schemeClr val="bg1"/>
                </a:solidFill>
                <a:latin typeface="Arial" pitchFamily="34" charset="0"/>
              </a:rPr>
              <a:t>tanah</a:t>
            </a:r>
            <a:r>
              <a:rPr lang="en-US" sz="2200" b="1" dirty="0">
                <a:solidFill>
                  <a:schemeClr val="bg1"/>
                </a:solidFill>
                <a:latin typeface="Arial" pitchFamily="34" charset="0"/>
              </a:rPr>
              <a:t> dg </a:t>
            </a:r>
            <a:r>
              <a:rPr lang="en-US" sz="2200" b="1" dirty="0" err="1">
                <a:solidFill>
                  <a:schemeClr val="bg1"/>
                </a:solidFill>
                <a:latin typeface="Arial" pitchFamily="34" charset="0"/>
              </a:rPr>
              <a:t>jumlah</a:t>
            </a:r>
            <a:r>
              <a:rPr lang="en-US" sz="2200" b="1" dirty="0">
                <a:solidFill>
                  <a:schemeClr val="bg1"/>
                </a:solidFill>
                <a:latin typeface="Arial" pitchFamily="34" charset="0"/>
              </a:rPr>
              <a:t> </a:t>
            </a:r>
            <a:r>
              <a:rPr lang="en-US" sz="2200" b="1" dirty="0" err="1">
                <a:solidFill>
                  <a:schemeClr val="bg1"/>
                </a:solidFill>
                <a:latin typeface="Arial" pitchFamily="34" charset="0"/>
              </a:rPr>
              <a:t>kation</a:t>
            </a:r>
            <a:r>
              <a:rPr lang="en-US" sz="2200" b="1" dirty="0">
                <a:solidFill>
                  <a:schemeClr val="bg1"/>
                </a:solidFill>
                <a:latin typeface="Arial" pitchFamily="34" charset="0"/>
              </a:rPr>
              <a:t> + Al + H </a:t>
            </a:r>
            <a:r>
              <a:rPr lang="en-US" sz="2200" b="1" dirty="0" err="1">
                <a:solidFill>
                  <a:schemeClr val="bg1"/>
                </a:solidFill>
                <a:latin typeface="Arial" pitchFamily="34" charset="0"/>
              </a:rPr>
              <a:t>pada</a:t>
            </a:r>
            <a:r>
              <a:rPr lang="en-US" sz="2200" b="1" dirty="0">
                <a:solidFill>
                  <a:schemeClr val="bg1"/>
                </a:solidFill>
                <a:latin typeface="Arial" pitchFamily="34" charset="0"/>
              </a:rPr>
              <a:t> pH 8.2.</a:t>
            </a:r>
          </a:p>
          <a:p>
            <a:pPr algn="ctr">
              <a:defRPr/>
            </a:pPr>
            <a:endParaRPr lang="en-US" sz="2200" b="1" dirty="0">
              <a:solidFill>
                <a:schemeClr val="bg1"/>
              </a:solidFill>
              <a:latin typeface="Arial" pitchFamily="34" charset="0"/>
            </a:endParaRPr>
          </a:p>
          <a:p>
            <a:pPr>
              <a:defRPr/>
            </a:pPr>
            <a:r>
              <a:rPr lang="en-US" sz="2200" b="1" dirty="0">
                <a:solidFill>
                  <a:schemeClr val="bg1"/>
                </a:solidFill>
                <a:latin typeface="Arial" pitchFamily="34" charset="0"/>
              </a:rPr>
              <a:t>“v”   </a:t>
            </a:r>
            <a:r>
              <a:rPr lang="en-US" sz="2200" b="1" dirty="0" err="1">
                <a:solidFill>
                  <a:schemeClr val="bg1"/>
                </a:solidFill>
                <a:latin typeface="Arial" pitchFamily="34" charset="0"/>
              </a:rPr>
              <a:t>menyatakan</a:t>
            </a:r>
            <a:r>
              <a:rPr lang="en-US" sz="2200" b="1" dirty="0">
                <a:solidFill>
                  <a:schemeClr val="bg1"/>
                </a:solidFill>
                <a:latin typeface="Arial" pitchFamily="34" charset="0"/>
              </a:rPr>
              <a:t> “</a:t>
            </a:r>
            <a:r>
              <a:rPr lang="en-US" sz="2200" b="1" dirty="0" err="1">
                <a:solidFill>
                  <a:schemeClr val="bg1"/>
                </a:solidFill>
                <a:latin typeface="Arial" pitchFamily="34" charset="0"/>
              </a:rPr>
              <a:t>vertisol</a:t>
            </a:r>
            <a:r>
              <a:rPr lang="en-US" sz="2200" b="1" dirty="0">
                <a:solidFill>
                  <a:schemeClr val="bg1"/>
                </a:solidFill>
                <a:latin typeface="Arial" pitchFamily="34" charset="0"/>
              </a:rPr>
              <a:t>” (</a:t>
            </a:r>
            <a:r>
              <a:rPr lang="en-US" sz="2200" b="1" dirty="0" err="1">
                <a:solidFill>
                  <a:schemeClr val="bg1"/>
                </a:solidFill>
                <a:latin typeface="Arial" pitchFamily="34" charset="0"/>
              </a:rPr>
              <a:t>Liat</a:t>
            </a:r>
            <a:r>
              <a:rPr lang="en-US" sz="2200" b="1" dirty="0">
                <a:solidFill>
                  <a:schemeClr val="bg1"/>
                </a:solidFill>
                <a:latin typeface="Arial" pitchFamily="34" charset="0"/>
              </a:rPr>
              <a:t> </a:t>
            </a:r>
            <a:r>
              <a:rPr lang="en-US" sz="2200" b="1" dirty="0" err="1">
                <a:solidFill>
                  <a:schemeClr val="bg1"/>
                </a:solidFill>
                <a:latin typeface="Arial" pitchFamily="34" charset="0"/>
              </a:rPr>
              <a:t>plastis</a:t>
            </a:r>
            <a:r>
              <a:rPr lang="en-US" sz="2200" b="1" dirty="0">
                <a:solidFill>
                  <a:schemeClr val="bg1"/>
                </a:solidFill>
                <a:latin typeface="Arial" pitchFamily="34" charset="0"/>
              </a:rPr>
              <a:t> </a:t>
            </a:r>
            <a:r>
              <a:rPr lang="en-US" sz="2200" b="1" dirty="0" err="1">
                <a:solidFill>
                  <a:schemeClr val="bg1"/>
                </a:solidFill>
                <a:latin typeface="Arial" pitchFamily="34" charset="0"/>
              </a:rPr>
              <a:t>sangat</a:t>
            </a:r>
            <a:r>
              <a:rPr lang="en-US" sz="2200" b="1" dirty="0">
                <a:solidFill>
                  <a:schemeClr val="bg1"/>
                </a:solidFill>
                <a:latin typeface="Arial" pitchFamily="34" charset="0"/>
              </a:rPr>
              <a:t> </a:t>
            </a:r>
            <a:r>
              <a:rPr lang="en-US" sz="2200" b="1" dirty="0" err="1">
                <a:solidFill>
                  <a:schemeClr val="bg1"/>
                </a:solidFill>
                <a:latin typeface="Arial" pitchFamily="34" charset="0"/>
              </a:rPr>
              <a:t>lengket</a:t>
            </a:r>
            <a:r>
              <a:rPr lang="en-US" sz="2200" b="1" dirty="0">
                <a:solidFill>
                  <a:schemeClr val="bg1"/>
                </a:solidFill>
                <a:latin typeface="Arial" pitchFamily="34" charset="0"/>
              </a:rPr>
              <a:t>). </a:t>
            </a:r>
            <a:r>
              <a:rPr lang="en-US" sz="2200" b="1" dirty="0" err="1">
                <a:solidFill>
                  <a:schemeClr val="bg1"/>
                </a:solidFill>
                <a:latin typeface="Arial" pitchFamily="34" charset="0"/>
              </a:rPr>
              <a:t>Harus</a:t>
            </a:r>
            <a:r>
              <a:rPr lang="en-US" sz="2200" b="1" dirty="0">
                <a:solidFill>
                  <a:schemeClr val="bg1"/>
                </a:solidFill>
                <a:latin typeface="Arial" pitchFamily="34" charset="0"/>
              </a:rPr>
              <a:t> </a:t>
            </a:r>
            <a:r>
              <a:rPr lang="en-US" sz="2200" b="1" dirty="0" err="1">
                <a:solidFill>
                  <a:schemeClr val="bg1"/>
                </a:solidFill>
                <a:latin typeface="Arial" pitchFamily="34" charset="0"/>
              </a:rPr>
              <a:t>mempunyai</a:t>
            </a:r>
            <a:r>
              <a:rPr lang="en-US" sz="2200" b="1" dirty="0">
                <a:solidFill>
                  <a:schemeClr val="bg1"/>
                </a:solidFill>
                <a:latin typeface="Arial" pitchFamily="34" charset="0"/>
              </a:rPr>
              <a:t> </a:t>
            </a:r>
            <a:r>
              <a:rPr lang="en-US" sz="2200" b="1" dirty="0" err="1">
                <a:solidFill>
                  <a:schemeClr val="bg1"/>
                </a:solidFill>
                <a:latin typeface="Arial" pitchFamily="34" charset="0"/>
              </a:rPr>
              <a:t>salah</a:t>
            </a:r>
            <a:r>
              <a:rPr lang="en-US" sz="2200" b="1" dirty="0">
                <a:solidFill>
                  <a:schemeClr val="bg1"/>
                </a:solidFill>
                <a:latin typeface="Arial" pitchFamily="34" charset="0"/>
              </a:rPr>
              <a:t> </a:t>
            </a:r>
            <a:r>
              <a:rPr lang="en-US" sz="2200" b="1" dirty="0" err="1">
                <a:solidFill>
                  <a:schemeClr val="bg1"/>
                </a:solidFill>
                <a:latin typeface="Arial" pitchFamily="34" charset="0"/>
              </a:rPr>
              <a:t>satu</a:t>
            </a:r>
            <a:r>
              <a:rPr lang="en-US" sz="2200" b="1" dirty="0">
                <a:solidFill>
                  <a:schemeClr val="bg1"/>
                </a:solidFill>
                <a:latin typeface="Arial" pitchFamily="34" charset="0"/>
              </a:rPr>
              <a:t> </a:t>
            </a:r>
            <a:r>
              <a:rPr lang="en-US" sz="2200" b="1" dirty="0" err="1">
                <a:solidFill>
                  <a:schemeClr val="bg1"/>
                </a:solidFill>
                <a:latin typeface="Arial" pitchFamily="34" charset="0"/>
              </a:rPr>
              <a:t>dari</a:t>
            </a:r>
            <a:r>
              <a:rPr lang="en-US" sz="2200" b="1" dirty="0">
                <a:solidFill>
                  <a:schemeClr val="bg1"/>
                </a:solidFill>
                <a:latin typeface="Arial" pitchFamily="34" charset="0"/>
              </a:rPr>
              <a:t> </a:t>
            </a:r>
            <a:r>
              <a:rPr lang="en-US" sz="2200" b="1" dirty="0" err="1">
                <a:solidFill>
                  <a:schemeClr val="bg1"/>
                </a:solidFill>
                <a:latin typeface="Arial" pitchFamily="34" charset="0"/>
              </a:rPr>
              <a:t>sifat</a:t>
            </a:r>
            <a:r>
              <a:rPr lang="en-US" sz="2200" b="1" dirty="0">
                <a:solidFill>
                  <a:schemeClr val="bg1"/>
                </a:solidFill>
                <a:latin typeface="Arial" pitchFamily="34" charset="0"/>
              </a:rPr>
              <a:t> </a:t>
            </a:r>
            <a:r>
              <a:rPr lang="en-US" sz="2200" b="1" dirty="0" err="1">
                <a:solidFill>
                  <a:schemeClr val="bg1"/>
                </a:solidFill>
                <a:latin typeface="Arial" pitchFamily="34" charset="0"/>
              </a:rPr>
              <a:t>penciri</a:t>
            </a:r>
            <a:r>
              <a:rPr lang="en-US" sz="2200" b="1" dirty="0">
                <a:solidFill>
                  <a:schemeClr val="bg1"/>
                </a:solidFill>
                <a:latin typeface="Arial" pitchFamily="34" charset="0"/>
              </a:rPr>
              <a:t> </a:t>
            </a:r>
            <a:r>
              <a:rPr lang="en-US" sz="2200" b="1" dirty="0" err="1">
                <a:solidFill>
                  <a:schemeClr val="bg1"/>
                </a:solidFill>
                <a:latin typeface="Arial" pitchFamily="34" charset="0"/>
              </a:rPr>
              <a:t>berikut</a:t>
            </a:r>
            <a:r>
              <a:rPr lang="en-US" sz="2200" b="1" dirty="0">
                <a:solidFill>
                  <a:schemeClr val="bg1"/>
                </a:solidFill>
                <a:latin typeface="Arial" pitchFamily="34" charset="0"/>
              </a:rPr>
              <a:t>. </a:t>
            </a:r>
          </a:p>
          <a:p>
            <a:pPr algn="ctr">
              <a:defRPr/>
            </a:pPr>
            <a:endParaRPr lang="en-US" sz="2200" b="1" dirty="0">
              <a:solidFill>
                <a:schemeClr val="bg1"/>
              </a:solidFill>
              <a:latin typeface="Arial" pitchFamily="34" charset="0"/>
            </a:endParaRPr>
          </a:p>
          <a:p>
            <a:pPr algn="ctr">
              <a:defRPr/>
            </a:pPr>
            <a:r>
              <a:rPr lang="en-US" sz="2200" b="1" dirty="0">
                <a:solidFill>
                  <a:schemeClr val="bg1"/>
                </a:solidFill>
                <a:latin typeface="Arial" pitchFamily="34" charset="0"/>
              </a:rPr>
              <a:t>LCs: (1). &gt;35% </a:t>
            </a:r>
            <a:r>
              <a:rPr lang="en-US" sz="2200" b="1" dirty="0" err="1">
                <a:solidFill>
                  <a:schemeClr val="bg1"/>
                </a:solidFill>
                <a:latin typeface="Arial" pitchFamily="34" charset="0"/>
              </a:rPr>
              <a:t>liat</a:t>
            </a:r>
            <a:r>
              <a:rPr lang="en-US" sz="2200" b="1" dirty="0">
                <a:solidFill>
                  <a:schemeClr val="bg1"/>
                </a:solidFill>
                <a:latin typeface="Arial" pitchFamily="34" charset="0"/>
              </a:rPr>
              <a:t> </a:t>
            </a:r>
            <a:r>
              <a:rPr lang="en-US" sz="2200" b="1" dirty="0" err="1">
                <a:solidFill>
                  <a:schemeClr val="bg1"/>
                </a:solidFill>
                <a:latin typeface="Arial" pitchFamily="34" charset="0"/>
              </a:rPr>
              <a:t>dan</a:t>
            </a:r>
            <a:r>
              <a:rPr lang="en-US" sz="2200" b="1" dirty="0">
                <a:solidFill>
                  <a:schemeClr val="bg1"/>
                </a:solidFill>
                <a:latin typeface="Arial" pitchFamily="34" charset="0"/>
              </a:rPr>
              <a:t> &gt;50% </a:t>
            </a:r>
            <a:r>
              <a:rPr lang="en-US" sz="2200" b="1" dirty="0" err="1">
                <a:solidFill>
                  <a:schemeClr val="bg1"/>
                </a:solidFill>
                <a:latin typeface="Arial" pitchFamily="34" charset="0"/>
              </a:rPr>
              <a:t>fraksi</a:t>
            </a:r>
            <a:r>
              <a:rPr lang="en-US" sz="2200" b="1" dirty="0">
                <a:solidFill>
                  <a:schemeClr val="bg1"/>
                </a:solidFill>
                <a:latin typeface="Arial" pitchFamily="34" charset="0"/>
              </a:rPr>
              <a:t> </a:t>
            </a:r>
            <a:r>
              <a:rPr lang="en-US" sz="2200" b="1" dirty="0" err="1">
                <a:solidFill>
                  <a:schemeClr val="bg1"/>
                </a:solidFill>
                <a:latin typeface="Arial" pitchFamily="34" charset="0"/>
              </a:rPr>
              <a:t>liatnya</a:t>
            </a:r>
            <a:r>
              <a:rPr lang="en-US" sz="2200" b="1" dirty="0">
                <a:solidFill>
                  <a:schemeClr val="bg1"/>
                </a:solidFill>
                <a:latin typeface="Arial" pitchFamily="34" charset="0"/>
              </a:rPr>
              <a:t> </a:t>
            </a:r>
            <a:r>
              <a:rPr lang="en-US" sz="2200" b="1" dirty="0" err="1">
                <a:solidFill>
                  <a:schemeClr val="bg1"/>
                </a:solidFill>
                <a:latin typeface="Arial" pitchFamily="34" charset="0"/>
              </a:rPr>
              <a:t>adalah</a:t>
            </a:r>
            <a:r>
              <a:rPr lang="en-US" sz="2200" b="1" dirty="0">
                <a:solidFill>
                  <a:schemeClr val="bg1"/>
                </a:solidFill>
                <a:latin typeface="Arial" pitchFamily="34" charset="0"/>
              </a:rPr>
              <a:t> </a:t>
            </a:r>
            <a:r>
              <a:rPr lang="en-US" sz="2200" b="1" dirty="0" err="1">
                <a:solidFill>
                  <a:schemeClr val="bg1"/>
                </a:solidFill>
                <a:latin typeface="Arial" pitchFamily="34" charset="0"/>
              </a:rPr>
              <a:t>liat</a:t>
            </a:r>
            <a:r>
              <a:rPr lang="en-US" sz="2200" b="1" dirty="0">
                <a:solidFill>
                  <a:schemeClr val="bg1"/>
                </a:solidFill>
                <a:latin typeface="Arial" pitchFamily="34" charset="0"/>
              </a:rPr>
              <a:t> </a:t>
            </a:r>
            <a:r>
              <a:rPr lang="en-US" sz="2200" b="1" dirty="0" err="1">
                <a:solidFill>
                  <a:schemeClr val="bg1"/>
                </a:solidFill>
                <a:latin typeface="Arial" pitchFamily="34" charset="0"/>
              </a:rPr>
              <a:t>mengembang</a:t>
            </a:r>
            <a:r>
              <a:rPr lang="en-US" sz="2200" b="1" dirty="0">
                <a:solidFill>
                  <a:schemeClr val="bg1"/>
                </a:solidFill>
                <a:latin typeface="Arial" pitchFamily="34" charset="0"/>
              </a:rPr>
              <a:t> </a:t>
            </a:r>
            <a:r>
              <a:rPr lang="en-US" sz="2200" b="1" dirty="0" err="1">
                <a:solidFill>
                  <a:schemeClr val="bg1"/>
                </a:solidFill>
                <a:latin typeface="Arial" pitchFamily="34" charset="0"/>
              </a:rPr>
              <a:t>tipe</a:t>
            </a:r>
            <a:r>
              <a:rPr lang="en-US" sz="2200" b="1" dirty="0">
                <a:solidFill>
                  <a:schemeClr val="bg1"/>
                </a:solidFill>
                <a:latin typeface="Arial" pitchFamily="34" charset="0"/>
              </a:rPr>
              <a:t> 2:1.</a:t>
            </a:r>
          </a:p>
          <a:p>
            <a:pPr>
              <a:defRPr/>
            </a:pPr>
            <a:r>
              <a:rPr lang="en-US" sz="2200" b="1" dirty="0">
                <a:solidFill>
                  <a:schemeClr val="bg1"/>
                </a:solidFill>
                <a:latin typeface="Arial" pitchFamily="34" charset="0"/>
              </a:rPr>
              <a:t>           (2). ……</a:t>
            </a:r>
          </a:p>
          <a:p>
            <a:pPr>
              <a:defRPr/>
            </a:pPr>
            <a:r>
              <a:rPr lang="en-US" sz="2200" b="1" dirty="0">
                <a:solidFill>
                  <a:schemeClr val="bg1"/>
                </a:solidFill>
                <a:latin typeface="Arial" pitchFamily="34" charset="0"/>
              </a:rPr>
              <a:t>	(3). ……</a:t>
            </a:r>
          </a:p>
        </p:txBody>
      </p:sp>
      <p:sp>
        <p:nvSpPr>
          <p:cNvPr id="57347"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81038"/>
            <a:ext cx="9144000" cy="5262562"/>
          </a:xfrm>
          <a:prstGeom prst="rect">
            <a:avLst/>
          </a:prstGeom>
          <a:noFill/>
          <a:ln>
            <a:solidFill>
              <a:schemeClr val="accent1"/>
            </a:solidFill>
          </a:ln>
        </p:spPr>
        <p:txBody>
          <a:bodyPr>
            <a:spAutoFit/>
          </a:bodyPr>
          <a:lstStyle/>
          <a:p>
            <a:pPr algn="ctr">
              <a:defRPr/>
            </a:pPr>
            <a:r>
              <a:rPr lang="en-US" sz="2800" b="1" dirty="0" err="1">
                <a:latin typeface="Arial" pitchFamily="34" charset="0"/>
              </a:rPr>
              <a:t>Contoh-contoh</a:t>
            </a:r>
            <a:r>
              <a:rPr lang="en-US" sz="2800" b="1" dirty="0">
                <a:latin typeface="Arial" pitchFamily="34" charset="0"/>
              </a:rPr>
              <a:t> </a:t>
            </a:r>
            <a:r>
              <a:rPr lang="en-US" sz="2800" b="1" dirty="0" err="1">
                <a:latin typeface="Arial" pitchFamily="34" charset="0"/>
              </a:rPr>
              <a:t>Modifikator</a:t>
            </a:r>
            <a:endParaRPr lang="en-US" sz="2800" b="1" dirty="0">
              <a:latin typeface="Arial" pitchFamily="34" charset="0"/>
            </a:endParaRPr>
          </a:p>
          <a:p>
            <a:pPr algn="ctr">
              <a:defRPr/>
            </a:pPr>
            <a:endParaRPr lang="en-US" sz="2200" b="1" dirty="0">
              <a:latin typeface="Arial" pitchFamily="34" charset="0"/>
            </a:endParaRPr>
          </a:p>
          <a:p>
            <a:pPr marL="274320" indent="-274320">
              <a:buFont typeface="+mj-lt"/>
              <a:buAutoNum type="arabicPeriod"/>
              <a:defRPr/>
            </a:pPr>
            <a:r>
              <a:rPr lang="en-US" sz="2200" b="1" dirty="0">
                <a:latin typeface="Arial" pitchFamily="34" charset="0"/>
              </a:rPr>
              <a:t> d 	dry: </a:t>
            </a:r>
            <a:r>
              <a:rPr lang="en-US" sz="2200" b="1" dirty="0" err="1">
                <a:latin typeface="Arial" pitchFamily="34" charset="0"/>
              </a:rPr>
              <a:t>rezim</a:t>
            </a:r>
            <a:r>
              <a:rPr lang="en-US" sz="2200" b="1" dirty="0">
                <a:latin typeface="Arial" pitchFamily="34" charset="0"/>
              </a:rPr>
              <a:t> </a:t>
            </a:r>
            <a:r>
              <a:rPr lang="en-US" sz="2200" b="1" dirty="0" err="1">
                <a:latin typeface="Arial" pitchFamily="34" charset="0"/>
              </a:rPr>
              <a:t>lengas</a:t>
            </a:r>
            <a:r>
              <a:rPr lang="en-US" sz="2200" b="1" dirty="0">
                <a:latin typeface="Arial" pitchFamily="34" charset="0"/>
              </a:rPr>
              <a:t> </a:t>
            </a:r>
            <a:r>
              <a:rPr lang="en-US" sz="2200" b="1" dirty="0" err="1">
                <a:latin typeface="Arial" pitchFamily="34" charset="0"/>
              </a:rPr>
              <a:t>tanah</a:t>
            </a:r>
            <a:r>
              <a:rPr lang="en-US" sz="2200" b="1" dirty="0">
                <a:latin typeface="Arial" pitchFamily="34" charset="0"/>
              </a:rPr>
              <a:t> </a:t>
            </a:r>
            <a:r>
              <a:rPr lang="en-US" sz="2200" b="1" dirty="0" err="1">
                <a:latin typeface="Arial" pitchFamily="34" charset="0"/>
              </a:rPr>
              <a:t>ustik</a:t>
            </a:r>
            <a:r>
              <a:rPr lang="en-US" sz="2200" b="1" dirty="0">
                <a:latin typeface="Arial" pitchFamily="34" charset="0"/>
              </a:rPr>
              <a:t>, </a:t>
            </a:r>
            <a:r>
              <a:rPr lang="en-US" sz="2200" b="1" dirty="0" err="1">
                <a:latin typeface="Arial" pitchFamily="34" charset="0"/>
              </a:rPr>
              <a:t>aridik</a:t>
            </a:r>
            <a:r>
              <a:rPr lang="en-US" sz="2200" b="1" dirty="0">
                <a:latin typeface="Arial" pitchFamily="34" charset="0"/>
              </a:rPr>
              <a:t> </a:t>
            </a:r>
            <a:r>
              <a:rPr lang="en-US" sz="2200" b="1" dirty="0" err="1">
                <a:latin typeface="Arial" pitchFamily="34" charset="0"/>
              </a:rPr>
              <a:t>atau</a:t>
            </a:r>
            <a:r>
              <a:rPr lang="en-US" sz="2200" b="1" dirty="0">
                <a:latin typeface="Arial" pitchFamily="34" charset="0"/>
              </a:rPr>
              <a:t> </a:t>
            </a:r>
            <a:r>
              <a:rPr lang="en-US" sz="2200" b="1" dirty="0" err="1">
                <a:latin typeface="Arial" pitchFamily="34" charset="0"/>
              </a:rPr>
              <a:t>xerik</a:t>
            </a:r>
            <a:r>
              <a:rPr lang="en-US" sz="2200" b="1" dirty="0">
                <a:latin typeface="Arial" pitchFamily="34" charset="0"/>
              </a:rPr>
              <a:t> (Soil Taxonomy), </a:t>
            </a:r>
            <a:r>
              <a:rPr lang="en-US" sz="2200" b="1" dirty="0" err="1">
                <a:latin typeface="Arial" pitchFamily="34" charset="0"/>
              </a:rPr>
              <a:t>yaitu</a:t>
            </a:r>
            <a:r>
              <a:rPr lang="en-US" sz="2200" b="1" dirty="0">
                <a:latin typeface="Arial" pitchFamily="34" charset="0"/>
              </a:rPr>
              <a:t>  subsoil </a:t>
            </a:r>
            <a:r>
              <a:rPr lang="en-US" sz="2200" b="1" dirty="0" err="1">
                <a:latin typeface="Arial" pitchFamily="34" charset="0"/>
              </a:rPr>
              <a:t>kering</a:t>
            </a:r>
            <a:r>
              <a:rPr lang="en-US" sz="2200" b="1" dirty="0">
                <a:latin typeface="Arial" pitchFamily="34" charset="0"/>
              </a:rPr>
              <a:t> </a:t>
            </a:r>
            <a:r>
              <a:rPr lang="en-US" sz="2200" b="1" dirty="0" err="1">
                <a:latin typeface="Arial" pitchFamily="34" charset="0"/>
              </a:rPr>
              <a:t>selama</a:t>
            </a:r>
            <a:r>
              <a:rPr lang="en-US" sz="2200" b="1" dirty="0">
                <a:latin typeface="Arial" pitchFamily="34" charset="0"/>
              </a:rPr>
              <a:t> &gt; 90 </a:t>
            </a:r>
            <a:r>
              <a:rPr lang="en-US" sz="2200" b="1" dirty="0" err="1">
                <a:latin typeface="Arial" pitchFamily="34" charset="0"/>
              </a:rPr>
              <a:t>hari</a:t>
            </a:r>
            <a:r>
              <a:rPr lang="en-US" sz="2200" b="1" dirty="0">
                <a:latin typeface="Arial" pitchFamily="34" charset="0"/>
              </a:rPr>
              <a:t> </a:t>
            </a:r>
            <a:r>
              <a:rPr lang="en-US" sz="2200" b="1" dirty="0" err="1">
                <a:latin typeface="Arial" pitchFamily="34" charset="0"/>
              </a:rPr>
              <a:t>kumulatif</a:t>
            </a:r>
            <a:r>
              <a:rPr lang="en-US" sz="2200" b="1" dirty="0">
                <a:latin typeface="Arial" pitchFamily="34" charset="0"/>
              </a:rPr>
              <a:t> per </a:t>
            </a:r>
            <a:r>
              <a:rPr lang="en-US" sz="2200" b="1" dirty="0" err="1">
                <a:latin typeface="Arial" pitchFamily="34" charset="0"/>
              </a:rPr>
              <a:t>tahun</a:t>
            </a:r>
            <a:r>
              <a:rPr lang="en-US" sz="2200" b="1" dirty="0">
                <a:latin typeface="Arial" pitchFamily="34" charset="0"/>
              </a:rPr>
              <a:t> </a:t>
            </a:r>
            <a:r>
              <a:rPr lang="en-US" sz="2200" b="1" dirty="0" err="1">
                <a:latin typeface="Arial" pitchFamily="34" charset="0"/>
              </a:rPr>
              <a:t>pada</a:t>
            </a:r>
            <a:r>
              <a:rPr lang="en-US" sz="2200" b="1" dirty="0">
                <a:latin typeface="Arial" pitchFamily="34" charset="0"/>
              </a:rPr>
              <a:t> </a:t>
            </a:r>
            <a:r>
              <a:rPr lang="en-US" sz="2200" b="1" dirty="0" err="1">
                <a:latin typeface="Arial" pitchFamily="34" charset="0"/>
              </a:rPr>
              <a:t>lapisan</a:t>
            </a:r>
            <a:r>
              <a:rPr lang="en-US" sz="2200" b="1" dirty="0">
                <a:latin typeface="Arial" pitchFamily="34" charset="0"/>
              </a:rPr>
              <a:t> </a:t>
            </a:r>
            <a:r>
              <a:rPr lang="en-US" sz="2200" b="1" dirty="0" err="1">
                <a:latin typeface="Arial" pitchFamily="34" charset="0"/>
              </a:rPr>
              <a:t>tanah</a:t>
            </a:r>
            <a:r>
              <a:rPr lang="en-US" sz="2200" b="1" dirty="0">
                <a:latin typeface="Arial" pitchFamily="34" charset="0"/>
              </a:rPr>
              <a:t> 20-60 cm.</a:t>
            </a:r>
          </a:p>
          <a:p>
            <a:pPr marL="457200" indent="-457200">
              <a:buFont typeface="+mj-lt"/>
              <a:buAutoNum type="arabicPeriod"/>
              <a:defRPr/>
            </a:pPr>
            <a:r>
              <a:rPr lang="en-US" sz="2200" b="1" dirty="0">
                <a:latin typeface="Arial" pitchFamily="34" charset="0"/>
              </a:rPr>
              <a:t>g 	(</a:t>
            </a:r>
            <a:r>
              <a:rPr lang="en-US" sz="2200" b="1" dirty="0" err="1">
                <a:latin typeface="Arial" pitchFamily="34" charset="0"/>
              </a:rPr>
              <a:t>gley</a:t>
            </a:r>
            <a:r>
              <a:rPr lang="en-US" sz="2200" b="1" dirty="0">
                <a:latin typeface="Arial" pitchFamily="34" charset="0"/>
              </a:rPr>
              <a:t>), </a:t>
            </a:r>
          </a:p>
          <a:p>
            <a:pPr marL="457200" indent="-457200">
              <a:buFont typeface="+mj-lt"/>
              <a:buAutoNum type="arabicPeriod"/>
              <a:defRPr/>
            </a:pPr>
            <a:r>
              <a:rPr lang="en-US" sz="2200" b="1" dirty="0">
                <a:latin typeface="Arial" pitchFamily="34" charset="0"/>
              </a:rPr>
              <a:t>a 	(Al toxicity), </a:t>
            </a:r>
          </a:p>
          <a:p>
            <a:pPr marL="457200" indent="-457200">
              <a:buFont typeface="+mj-lt"/>
              <a:buAutoNum type="arabicPeriod"/>
              <a:defRPr/>
            </a:pPr>
            <a:r>
              <a:rPr lang="en-US" sz="2200" b="1" dirty="0">
                <a:latin typeface="Arial" pitchFamily="34" charset="0"/>
              </a:rPr>
              <a:t>h 	(acid but not Al-toxic), </a:t>
            </a:r>
          </a:p>
          <a:p>
            <a:pPr marL="457200" indent="-457200">
              <a:buFont typeface="+mj-lt"/>
              <a:buAutoNum type="arabicPeriod"/>
              <a:defRPr/>
            </a:pPr>
            <a:r>
              <a:rPr lang="en-US" sz="2200" b="1" dirty="0" err="1">
                <a:latin typeface="Arial" pitchFamily="34" charset="0"/>
              </a:rPr>
              <a:t>i</a:t>
            </a:r>
            <a:r>
              <a:rPr lang="en-US" sz="2200" b="1" dirty="0">
                <a:latin typeface="Arial" pitchFamily="34" charset="0"/>
              </a:rPr>
              <a:t> 	(high P-fixation by iron), </a:t>
            </a:r>
          </a:p>
          <a:p>
            <a:pPr marL="457200" indent="-457200">
              <a:buFont typeface="+mj-lt"/>
              <a:buAutoNum type="arabicPeriod"/>
              <a:defRPr/>
            </a:pPr>
            <a:r>
              <a:rPr lang="en-US" sz="2200" b="1" dirty="0">
                <a:latin typeface="Arial" pitchFamily="34" charset="0"/>
              </a:rPr>
              <a:t>x 	(amorphous minerals), </a:t>
            </a:r>
          </a:p>
          <a:p>
            <a:pPr marL="457200" indent="-457200">
              <a:buFont typeface="+mj-lt"/>
              <a:buAutoNum type="arabicPeriod"/>
              <a:defRPr/>
            </a:pPr>
            <a:r>
              <a:rPr lang="en-US" sz="2200" b="1" dirty="0">
                <a:latin typeface="Arial" pitchFamily="34" charset="0"/>
              </a:rPr>
              <a:t>k 	(low K reserves), </a:t>
            </a:r>
          </a:p>
          <a:p>
            <a:pPr marL="457200" indent="-457200">
              <a:buFont typeface="+mj-lt"/>
              <a:buAutoNum type="arabicPeriod"/>
              <a:defRPr/>
            </a:pPr>
            <a:r>
              <a:rPr lang="en-US" sz="2200" b="1" dirty="0">
                <a:latin typeface="Arial" pitchFamily="34" charset="0"/>
              </a:rPr>
              <a:t>b 	(basic reaction), </a:t>
            </a:r>
          </a:p>
          <a:p>
            <a:pPr marL="457200" indent="-457200">
              <a:buFont typeface="+mj-lt"/>
              <a:buAutoNum type="arabicPeriod"/>
              <a:defRPr/>
            </a:pPr>
            <a:r>
              <a:rPr lang="en-US" sz="2200" b="1" dirty="0">
                <a:latin typeface="Arial" pitchFamily="34" charset="0"/>
              </a:rPr>
              <a:t>s 	(salinity), </a:t>
            </a:r>
          </a:p>
          <a:p>
            <a:pPr marL="457200" indent="-457200">
              <a:buFont typeface="+mj-lt"/>
              <a:buAutoNum type="arabicPeriod"/>
              <a:defRPr/>
            </a:pPr>
            <a:r>
              <a:rPr lang="en-US" sz="2200" b="1" dirty="0">
                <a:latin typeface="Arial" pitchFamily="34" charset="0"/>
              </a:rPr>
              <a:t>n 	(</a:t>
            </a:r>
            <a:r>
              <a:rPr lang="en-US" sz="2200" b="1" dirty="0" err="1">
                <a:latin typeface="Arial" pitchFamily="34" charset="0"/>
              </a:rPr>
              <a:t>natric</a:t>
            </a:r>
            <a:r>
              <a:rPr lang="en-US" sz="2200" b="1" dirty="0">
                <a:latin typeface="Arial" pitchFamily="34" charset="0"/>
              </a:rPr>
              <a:t>), and </a:t>
            </a:r>
          </a:p>
          <a:p>
            <a:pPr marL="457200" indent="-457200">
              <a:buFont typeface="+mj-lt"/>
              <a:buAutoNum type="arabicPeriod"/>
              <a:defRPr/>
            </a:pPr>
            <a:r>
              <a:rPr lang="en-US" sz="2200" b="1" dirty="0">
                <a:latin typeface="Arial" pitchFamily="34" charset="0"/>
              </a:rPr>
              <a:t>c 	(cat clay).</a:t>
            </a:r>
          </a:p>
        </p:txBody>
      </p:sp>
      <p:sp>
        <p:nvSpPr>
          <p:cNvPr id="58371"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5"/>
          <p:cNvSpPr txBox="1">
            <a:spLocks noChangeArrowheads="1"/>
          </p:cNvSpPr>
          <p:nvPr/>
        </p:nvSpPr>
        <p:spPr bwMode="auto">
          <a:xfrm>
            <a:off x="0" y="685800"/>
            <a:ext cx="9144000" cy="5940425"/>
          </a:xfrm>
          <a:prstGeom prst="rect">
            <a:avLst/>
          </a:prstGeom>
          <a:noFill/>
          <a:ln w="9525">
            <a:solidFill>
              <a:schemeClr val="accent1"/>
            </a:solidFill>
            <a:miter lim="800000"/>
            <a:headEnd/>
            <a:tailEnd/>
          </a:ln>
        </p:spPr>
        <p:txBody>
          <a:bodyPr>
            <a:spAutoFit/>
          </a:bodyPr>
          <a:lstStyle/>
          <a:p>
            <a:pPr algn="ctr"/>
            <a:r>
              <a:rPr lang="en-US" sz="3200" b="1"/>
              <a:t>Interpretasi Nomenklatur FCC</a:t>
            </a:r>
          </a:p>
          <a:p>
            <a:pPr algn="ctr"/>
            <a:endParaRPr lang="en-US" sz="2200" b="1"/>
          </a:p>
          <a:p>
            <a:pPr algn="ctr"/>
            <a:r>
              <a:rPr lang="en-US" b="1"/>
              <a:t>Idea FCC secara keseluruhan adalah bahwa ‘nama’ tanah bermakna untuk pengelolaan kesuburan tanah. </a:t>
            </a:r>
          </a:p>
          <a:p>
            <a:pPr algn="ctr"/>
            <a:endParaRPr lang="en-US" sz="2200" b="1"/>
          </a:p>
          <a:p>
            <a:pPr algn="ctr"/>
            <a:r>
              <a:rPr lang="en-US" b="1"/>
              <a:t>Misalnya: </a:t>
            </a:r>
            <a:r>
              <a:rPr lang="en-US" sz="3600" b="1"/>
              <a:t>‘Lehk’ </a:t>
            </a:r>
            <a:endParaRPr lang="en-US" b="1"/>
          </a:p>
          <a:p>
            <a:pPr algn="ctr"/>
            <a:r>
              <a:rPr lang="en-US" sz="2200" b="1"/>
              <a:t>Kapasitas menahan air ‘Baik” (L throughout, no primes), Kapasitas ilfiltrasinya “Medium” (L), Kemampuan menahan hara tersedia “Rendah” (Le),  Defisien basa-basa (hk); </a:t>
            </a:r>
          </a:p>
          <a:p>
            <a:pPr algn="ctr"/>
            <a:r>
              <a:rPr lang="en-US" sz="2200" b="1"/>
              <a:t>Aplikasi basa dan N dosis tinggi harus dilakukan secara terpisah (Split) untuk menghindari pencucian (Le), memerlukan pengapurna bagi tanaman yang peka  Al (h), bahaya potensial akibat pengapuran yg berlebihan adalah ‘tidak-tersedianya’ unsur mikro (e), rendahnya kemampuan mensupkai K (k) sehingga pupuk kalium diperlukan bagi tanaman yang  memerlukan banyak kalium.</a:t>
            </a:r>
          </a:p>
          <a:p>
            <a:pPr algn="ctr"/>
            <a:endParaRPr lang="en-US" sz="2200" b="1"/>
          </a:p>
        </p:txBody>
      </p:sp>
      <p:sp>
        <p:nvSpPr>
          <p:cNvPr id="59395"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5"/>
          <p:cNvSpPr txBox="1">
            <a:spLocks noChangeArrowheads="1"/>
          </p:cNvSpPr>
          <p:nvPr/>
        </p:nvSpPr>
        <p:spPr bwMode="auto">
          <a:xfrm>
            <a:off x="0" y="609600"/>
            <a:ext cx="9144000" cy="6248400"/>
          </a:xfrm>
          <a:prstGeom prst="rect">
            <a:avLst/>
          </a:prstGeom>
          <a:solidFill>
            <a:schemeClr val="tx1"/>
          </a:solidFill>
          <a:ln w="9525">
            <a:solidFill>
              <a:schemeClr val="accent1"/>
            </a:solidFill>
            <a:miter lim="800000"/>
            <a:headEnd/>
            <a:tailEnd/>
          </a:ln>
        </p:spPr>
        <p:txBody>
          <a:bodyPr>
            <a:spAutoFit/>
          </a:bodyPr>
          <a:lstStyle/>
          <a:p>
            <a:pPr algn="ctr"/>
            <a:r>
              <a:rPr lang="en-US" sz="3200" b="1">
                <a:solidFill>
                  <a:schemeClr val="bg1"/>
                </a:solidFill>
              </a:rPr>
              <a:t>Interpretasi Nomenklatur FCC</a:t>
            </a:r>
          </a:p>
          <a:p>
            <a:pPr algn="ctr"/>
            <a:endParaRPr lang="en-US" sz="2800" b="1">
              <a:solidFill>
                <a:schemeClr val="bg1"/>
              </a:solidFill>
            </a:endParaRPr>
          </a:p>
          <a:p>
            <a:pPr algn="ctr"/>
            <a:r>
              <a:rPr lang="en-US" sz="2800" b="1">
                <a:solidFill>
                  <a:schemeClr val="bg1"/>
                </a:solidFill>
              </a:rPr>
              <a:t>Idea FCC secara keseluruhan adalah bahwa ‘nama’ tanah bermakna untuk pengelolaan kesuburan tanah. </a:t>
            </a:r>
          </a:p>
          <a:p>
            <a:pPr algn="ctr"/>
            <a:endParaRPr lang="en-US" b="1">
              <a:solidFill>
                <a:schemeClr val="bg1"/>
              </a:solidFill>
            </a:endParaRPr>
          </a:p>
          <a:p>
            <a:pPr algn="ctr"/>
            <a:r>
              <a:rPr lang="en-US" sz="3200" b="1">
                <a:solidFill>
                  <a:schemeClr val="bg1"/>
                </a:solidFill>
              </a:rPr>
              <a:t>Misalnya:  </a:t>
            </a:r>
            <a:r>
              <a:rPr lang="en-US" sz="4000" b="1">
                <a:solidFill>
                  <a:schemeClr val="bg1"/>
                </a:solidFill>
              </a:rPr>
              <a:t>LCg</a:t>
            </a:r>
            <a:endParaRPr lang="en-US" sz="3200" b="1">
              <a:solidFill>
                <a:schemeClr val="bg1"/>
              </a:solidFill>
            </a:endParaRPr>
          </a:p>
          <a:p>
            <a:pPr algn="ctr"/>
            <a:endParaRPr lang="en-US" sz="1200" b="1">
              <a:solidFill>
                <a:schemeClr val="bg1"/>
              </a:solidFill>
            </a:endParaRPr>
          </a:p>
          <a:p>
            <a:pPr algn="ctr"/>
            <a:r>
              <a:rPr lang="en-US" b="1">
                <a:solidFill>
                  <a:schemeClr val="bg1"/>
                </a:solidFill>
              </a:rPr>
              <a:t>Erosio akan menyingkap subsoil yg bertekstur liat (C), drainage terbatas sehingga operasi olah-tanah terkendala (g) dan beberapa jenis tanaman dapat terpengaruh buruk oleh adanya “jenuh air” pada bagian bawah zone perakaran (g). </a:t>
            </a:r>
          </a:p>
          <a:p>
            <a:pPr algn="ctr"/>
            <a:endParaRPr lang="en-US" b="1">
              <a:solidFill>
                <a:schemeClr val="bg1"/>
              </a:solidFill>
            </a:endParaRPr>
          </a:p>
          <a:p>
            <a:pPr algn="ctr"/>
            <a:r>
              <a:rPr lang="en-US" b="1">
                <a:solidFill>
                  <a:schemeClr val="bg1"/>
                </a:solidFill>
              </a:rPr>
              <a:t>Pada posisi cekungan yang dapat digenangi, ideal untuk budidaya padi sawah.</a:t>
            </a:r>
          </a:p>
        </p:txBody>
      </p:sp>
      <p:sp>
        <p:nvSpPr>
          <p:cNvPr id="60419"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685800"/>
          </a:xfrm>
          <a:solidFill>
            <a:schemeClr val="tx1"/>
          </a:solidFill>
          <a:ln>
            <a:solidFill>
              <a:schemeClr val="accent1"/>
            </a:solidFill>
          </a:ln>
        </p:spPr>
        <p:txBody>
          <a:bodyPr/>
          <a:lstStyle/>
          <a:p>
            <a:pPr eaLnBrk="1" hangingPunct="1"/>
            <a:r>
              <a:rPr lang="en-US" sz="3600" b="1" dirty="0" err="1" smtClean="0">
                <a:solidFill>
                  <a:schemeClr val="bg1"/>
                </a:solidFill>
              </a:rPr>
              <a:t>Kemasaman</a:t>
            </a:r>
            <a:r>
              <a:rPr lang="en-US" sz="3600" b="1" dirty="0" smtClean="0">
                <a:solidFill>
                  <a:schemeClr val="bg1"/>
                </a:solidFill>
              </a:rPr>
              <a:t> Tanah (pH Tanah)</a:t>
            </a:r>
          </a:p>
        </p:txBody>
      </p:sp>
      <p:sp>
        <p:nvSpPr>
          <p:cNvPr id="4" name="TextBox 3"/>
          <p:cNvSpPr txBox="1"/>
          <p:nvPr/>
        </p:nvSpPr>
        <p:spPr>
          <a:xfrm>
            <a:off x="0" y="766256"/>
            <a:ext cx="9144000" cy="5863144"/>
          </a:xfrm>
          <a:prstGeom prst="rect">
            <a:avLst/>
          </a:prstGeom>
          <a:solidFill>
            <a:schemeClr val="tx1"/>
          </a:solidFill>
          <a:ln>
            <a:solidFill>
              <a:schemeClr val="accent1"/>
            </a:solidFill>
          </a:ln>
        </p:spPr>
        <p:txBody>
          <a:bodyPr wrap="square" rtlCol="0">
            <a:spAutoFit/>
          </a:bodyPr>
          <a:lstStyle/>
          <a:p>
            <a:pPr algn="ctr"/>
            <a:endParaRPr lang="en-US" sz="2500" b="1" dirty="0" smtClean="0">
              <a:solidFill>
                <a:schemeClr val="bg1"/>
              </a:solidFill>
            </a:endParaRPr>
          </a:p>
          <a:p>
            <a:pPr algn="ctr"/>
            <a:r>
              <a:rPr lang="en-US" sz="2500" b="1" dirty="0" smtClean="0">
                <a:solidFill>
                  <a:schemeClr val="bg1"/>
                </a:solidFill>
              </a:rPr>
              <a:t>pH </a:t>
            </a:r>
            <a:r>
              <a:rPr lang="en-US" sz="2500" b="1" dirty="0" err="1" smtClean="0">
                <a:solidFill>
                  <a:schemeClr val="bg1"/>
                </a:solidFill>
              </a:rPr>
              <a:t>tanah</a:t>
            </a:r>
            <a:r>
              <a:rPr lang="en-US" sz="2500" b="1" dirty="0" smtClean="0">
                <a:solidFill>
                  <a:schemeClr val="bg1"/>
                </a:solidFill>
              </a:rPr>
              <a:t> </a:t>
            </a:r>
            <a:r>
              <a:rPr lang="en-US" sz="2500" b="1" dirty="0" err="1" smtClean="0">
                <a:solidFill>
                  <a:schemeClr val="bg1"/>
                </a:solidFill>
              </a:rPr>
              <a:t>merupakan</a:t>
            </a:r>
            <a:r>
              <a:rPr lang="en-US" sz="2500" b="1" dirty="0" smtClean="0">
                <a:solidFill>
                  <a:schemeClr val="bg1"/>
                </a:solidFill>
              </a:rPr>
              <a:t> </a:t>
            </a:r>
            <a:r>
              <a:rPr lang="en-US" sz="2500" b="1" dirty="0" err="1" smtClean="0">
                <a:solidFill>
                  <a:schemeClr val="bg1"/>
                </a:solidFill>
              </a:rPr>
              <a:t>cara</a:t>
            </a:r>
            <a:r>
              <a:rPr lang="en-US" sz="2500" b="1" dirty="0" smtClean="0">
                <a:solidFill>
                  <a:schemeClr val="bg1"/>
                </a:solidFill>
              </a:rPr>
              <a:t> </a:t>
            </a:r>
            <a:r>
              <a:rPr lang="en-US" sz="2500" b="1" dirty="0" err="1" smtClean="0">
                <a:solidFill>
                  <a:schemeClr val="bg1"/>
                </a:solidFill>
              </a:rPr>
              <a:t>unt</a:t>
            </a:r>
            <a:r>
              <a:rPr lang="en-US" sz="2500" b="1" dirty="0" smtClean="0">
                <a:solidFill>
                  <a:schemeClr val="bg1"/>
                </a:solidFill>
              </a:rPr>
              <a:t> </a:t>
            </a:r>
            <a:r>
              <a:rPr lang="en-US" sz="2500" b="1" dirty="0" err="1" smtClean="0">
                <a:solidFill>
                  <a:schemeClr val="bg1"/>
                </a:solidFill>
              </a:rPr>
              <a:t>mengekspresikan</a:t>
            </a:r>
            <a:r>
              <a:rPr lang="en-US" sz="2500" b="1" dirty="0" smtClean="0">
                <a:solidFill>
                  <a:schemeClr val="bg1"/>
                </a:solidFill>
              </a:rPr>
              <a:t> </a:t>
            </a:r>
            <a:r>
              <a:rPr lang="en-US" sz="2500" b="1" dirty="0" err="1" smtClean="0">
                <a:solidFill>
                  <a:schemeClr val="bg1"/>
                </a:solidFill>
              </a:rPr>
              <a:t>kemasaman</a:t>
            </a:r>
            <a:r>
              <a:rPr lang="en-US" sz="2500" b="1" dirty="0" smtClean="0">
                <a:solidFill>
                  <a:schemeClr val="bg1"/>
                </a:solidFill>
              </a:rPr>
              <a:t>, </a:t>
            </a:r>
            <a:r>
              <a:rPr lang="en-US" sz="2500" b="1" dirty="0" err="1" smtClean="0">
                <a:solidFill>
                  <a:schemeClr val="bg1"/>
                </a:solidFill>
              </a:rPr>
              <a:t>yg</a:t>
            </a:r>
            <a:r>
              <a:rPr lang="en-US" sz="2500" b="1" dirty="0" smtClean="0">
                <a:solidFill>
                  <a:schemeClr val="bg1"/>
                </a:solidFill>
              </a:rPr>
              <a:t> </a:t>
            </a:r>
            <a:r>
              <a:rPr lang="en-US" sz="2500" b="1" dirty="0" err="1" smtClean="0">
                <a:solidFill>
                  <a:schemeClr val="bg1"/>
                </a:solidFill>
              </a:rPr>
              <a:t>merupakan</a:t>
            </a:r>
            <a:r>
              <a:rPr lang="en-US" sz="2500" b="1" dirty="0" smtClean="0">
                <a:solidFill>
                  <a:schemeClr val="bg1"/>
                </a:solidFill>
              </a:rPr>
              <a:t> </a:t>
            </a:r>
            <a:r>
              <a:rPr lang="en-US" sz="2500" b="1" dirty="0" err="1" smtClean="0">
                <a:solidFill>
                  <a:schemeClr val="bg1"/>
                </a:solidFill>
              </a:rPr>
              <a:t>karakteristik</a:t>
            </a:r>
            <a:r>
              <a:rPr lang="en-US" sz="2500" b="1" dirty="0" smtClean="0">
                <a:solidFill>
                  <a:schemeClr val="bg1"/>
                </a:solidFill>
              </a:rPr>
              <a:t> </a:t>
            </a:r>
            <a:r>
              <a:rPr lang="en-US" sz="2500" b="1" dirty="0" err="1" smtClean="0">
                <a:solidFill>
                  <a:schemeClr val="bg1"/>
                </a:solidFill>
              </a:rPr>
              <a:t>penting</a:t>
            </a:r>
            <a:r>
              <a:rPr lang="en-US" sz="2500" b="1" dirty="0" smtClean="0">
                <a:solidFill>
                  <a:schemeClr val="bg1"/>
                </a:solidFill>
              </a:rPr>
              <a:t> </a:t>
            </a:r>
            <a:r>
              <a:rPr lang="en-US" sz="2500" b="1" dirty="0" err="1" smtClean="0">
                <a:solidFill>
                  <a:schemeClr val="bg1"/>
                </a:solidFill>
              </a:rPr>
              <a:t>dari</a:t>
            </a:r>
            <a:r>
              <a:rPr lang="en-US" sz="2500" b="1" dirty="0" smtClean="0">
                <a:solidFill>
                  <a:schemeClr val="bg1"/>
                </a:solidFill>
              </a:rPr>
              <a:t> </a:t>
            </a:r>
            <a:r>
              <a:rPr lang="en-US" sz="2500" b="1" dirty="0" err="1" smtClean="0">
                <a:solidFill>
                  <a:schemeClr val="bg1"/>
                </a:solidFill>
              </a:rPr>
              <a:t>tanah</a:t>
            </a:r>
            <a:r>
              <a:rPr lang="en-US" sz="2500" b="1" dirty="0" smtClean="0">
                <a:solidFill>
                  <a:schemeClr val="bg1"/>
                </a:solidFill>
              </a:rPr>
              <a:t>. </a:t>
            </a:r>
          </a:p>
          <a:p>
            <a:pPr algn="ctr"/>
            <a:endParaRPr lang="en-US" sz="2500" b="1" dirty="0" smtClean="0">
              <a:solidFill>
                <a:schemeClr val="bg1"/>
              </a:solidFill>
            </a:endParaRPr>
          </a:p>
          <a:p>
            <a:pPr algn="ctr"/>
            <a:r>
              <a:rPr lang="en-US" sz="2500" b="1" dirty="0" err="1" smtClean="0">
                <a:solidFill>
                  <a:schemeClr val="bg1"/>
                </a:solidFill>
              </a:rPr>
              <a:t>Kemasaman</a:t>
            </a:r>
            <a:r>
              <a:rPr lang="en-US" sz="2500" b="1" dirty="0" smtClean="0">
                <a:solidFill>
                  <a:schemeClr val="bg1"/>
                </a:solidFill>
              </a:rPr>
              <a:t> </a:t>
            </a:r>
            <a:r>
              <a:rPr lang="en-US" sz="2500" b="1" dirty="0" err="1" smtClean="0">
                <a:solidFill>
                  <a:schemeClr val="bg1"/>
                </a:solidFill>
              </a:rPr>
              <a:t>disebabkan</a:t>
            </a:r>
            <a:r>
              <a:rPr lang="en-US" sz="2500" b="1" dirty="0" smtClean="0">
                <a:solidFill>
                  <a:schemeClr val="bg1"/>
                </a:solidFill>
              </a:rPr>
              <a:t> </a:t>
            </a:r>
            <a:r>
              <a:rPr lang="en-US" sz="2500" b="1" dirty="0" err="1" smtClean="0">
                <a:solidFill>
                  <a:schemeClr val="bg1"/>
                </a:solidFill>
              </a:rPr>
              <a:t>oleh</a:t>
            </a:r>
            <a:r>
              <a:rPr lang="en-US" sz="2500" b="1" dirty="0" smtClean="0">
                <a:solidFill>
                  <a:schemeClr val="bg1"/>
                </a:solidFill>
              </a:rPr>
              <a:t> H+ </a:t>
            </a:r>
            <a:r>
              <a:rPr lang="en-US" sz="2500" b="1" dirty="0" err="1" smtClean="0">
                <a:solidFill>
                  <a:schemeClr val="bg1"/>
                </a:solidFill>
              </a:rPr>
              <a:t>dan</a:t>
            </a:r>
            <a:r>
              <a:rPr lang="en-US" sz="2500" b="1" dirty="0" smtClean="0">
                <a:solidFill>
                  <a:schemeClr val="bg1"/>
                </a:solidFill>
              </a:rPr>
              <a:t> </a:t>
            </a:r>
            <a:r>
              <a:rPr lang="en-US" sz="2500" b="1" dirty="0" err="1" smtClean="0">
                <a:solidFill>
                  <a:schemeClr val="bg1"/>
                </a:solidFill>
              </a:rPr>
              <a:t>konsentrasi</a:t>
            </a:r>
            <a:r>
              <a:rPr lang="en-US" sz="2500" b="1" dirty="0" smtClean="0">
                <a:solidFill>
                  <a:schemeClr val="bg1"/>
                </a:solidFill>
              </a:rPr>
              <a:t> H+ </a:t>
            </a:r>
            <a:r>
              <a:rPr lang="en-US" sz="2500" b="1" dirty="0" err="1" smtClean="0">
                <a:solidFill>
                  <a:schemeClr val="bg1"/>
                </a:solidFill>
              </a:rPr>
              <a:t>ini</a:t>
            </a:r>
            <a:r>
              <a:rPr lang="en-US" sz="2500" b="1" dirty="0" smtClean="0">
                <a:solidFill>
                  <a:schemeClr val="bg1"/>
                </a:solidFill>
              </a:rPr>
              <a:t> </a:t>
            </a:r>
            <a:r>
              <a:rPr lang="en-US" sz="2500" b="1" dirty="0" err="1" smtClean="0">
                <a:solidFill>
                  <a:schemeClr val="bg1"/>
                </a:solidFill>
              </a:rPr>
              <a:t>mernjadi</a:t>
            </a:r>
            <a:r>
              <a:rPr lang="en-US" sz="2500" b="1" dirty="0" smtClean="0">
                <a:solidFill>
                  <a:schemeClr val="bg1"/>
                </a:solidFill>
              </a:rPr>
              <a:t> </a:t>
            </a:r>
            <a:r>
              <a:rPr lang="en-US" sz="2500" b="1" dirty="0" err="1" smtClean="0">
                <a:solidFill>
                  <a:schemeClr val="bg1"/>
                </a:solidFill>
              </a:rPr>
              <a:t>ukuran</a:t>
            </a:r>
            <a:r>
              <a:rPr lang="en-US" sz="2500" b="1" dirty="0" smtClean="0">
                <a:solidFill>
                  <a:schemeClr val="bg1"/>
                </a:solidFill>
              </a:rPr>
              <a:t> </a:t>
            </a:r>
            <a:r>
              <a:rPr lang="en-US" sz="2500" b="1" dirty="0" err="1" smtClean="0">
                <a:solidFill>
                  <a:schemeClr val="bg1"/>
                </a:solidFill>
              </a:rPr>
              <a:t>kemasaman</a:t>
            </a:r>
            <a:r>
              <a:rPr lang="en-US" sz="2500" b="1" dirty="0" smtClean="0">
                <a:solidFill>
                  <a:schemeClr val="bg1"/>
                </a:solidFill>
              </a:rPr>
              <a:t>. </a:t>
            </a:r>
          </a:p>
          <a:p>
            <a:pPr algn="ctr"/>
            <a:endParaRPr lang="en-US" sz="2500" b="1" dirty="0">
              <a:solidFill>
                <a:schemeClr val="bg1"/>
              </a:solidFill>
            </a:endParaRPr>
          </a:p>
          <a:p>
            <a:pPr algn="ctr"/>
            <a:r>
              <a:rPr lang="en-US" sz="2500" b="1" dirty="0" smtClean="0">
                <a:solidFill>
                  <a:schemeClr val="bg1"/>
                </a:solidFill>
              </a:rPr>
              <a:t>pH </a:t>
            </a:r>
            <a:r>
              <a:rPr lang="en-US" sz="2500" b="1" dirty="0" err="1" smtClean="0">
                <a:solidFill>
                  <a:schemeClr val="bg1"/>
                </a:solidFill>
              </a:rPr>
              <a:t>merupakan</a:t>
            </a:r>
            <a:r>
              <a:rPr lang="en-US" sz="2500" b="1" dirty="0" smtClean="0">
                <a:solidFill>
                  <a:schemeClr val="bg1"/>
                </a:solidFill>
              </a:rPr>
              <a:t> </a:t>
            </a:r>
            <a:r>
              <a:rPr lang="en-US" sz="2500" b="1" dirty="0" err="1" smtClean="0">
                <a:solidFill>
                  <a:schemeClr val="bg1"/>
                </a:solidFill>
              </a:rPr>
              <a:t>faktor</a:t>
            </a:r>
            <a:r>
              <a:rPr lang="en-US" sz="2500" b="1" dirty="0" smtClean="0">
                <a:solidFill>
                  <a:schemeClr val="bg1"/>
                </a:solidFill>
              </a:rPr>
              <a:t> </a:t>
            </a:r>
            <a:r>
              <a:rPr lang="en-US" sz="2500" b="1" dirty="0" err="1" smtClean="0">
                <a:solidFill>
                  <a:schemeClr val="bg1"/>
                </a:solidFill>
              </a:rPr>
              <a:t>intensitas</a:t>
            </a:r>
            <a:r>
              <a:rPr lang="en-US" sz="2500" b="1" dirty="0" smtClean="0">
                <a:solidFill>
                  <a:schemeClr val="bg1"/>
                </a:solidFill>
              </a:rPr>
              <a:t> </a:t>
            </a:r>
            <a:r>
              <a:rPr lang="en-US" sz="2500" b="1" dirty="0" err="1" smtClean="0">
                <a:solidFill>
                  <a:schemeClr val="bg1"/>
                </a:solidFill>
              </a:rPr>
              <a:t>bagi</a:t>
            </a:r>
            <a:r>
              <a:rPr lang="en-US" sz="2500" b="1" dirty="0" smtClean="0">
                <a:solidFill>
                  <a:schemeClr val="bg1"/>
                </a:solidFill>
              </a:rPr>
              <a:t> </a:t>
            </a:r>
            <a:r>
              <a:rPr lang="en-US" sz="2500" b="1" dirty="0" err="1" smtClean="0">
                <a:solidFill>
                  <a:schemeClr val="bg1"/>
                </a:solidFill>
              </a:rPr>
              <a:t>larutan</a:t>
            </a:r>
            <a:r>
              <a:rPr lang="en-US" sz="2500" b="1" dirty="0" smtClean="0">
                <a:solidFill>
                  <a:schemeClr val="bg1"/>
                </a:solidFill>
              </a:rPr>
              <a:t> </a:t>
            </a:r>
            <a:r>
              <a:rPr lang="en-US" sz="2500" b="1" dirty="0" err="1" smtClean="0">
                <a:solidFill>
                  <a:schemeClr val="bg1"/>
                </a:solidFill>
              </a:rPr>
              <a:t>tanah</a:t>
            </a:r>
            <a:r>
              <a:rPr lang="en-US" sz="2500" b="1" dirty="0" smtClean="0">
                <a:solidFill>
                  <a:schemeClr val="bg1"/>
                </a:solidFill>
              </a:rPr>
              <a:t>, </a:t>
            </a:r>
            <a:r>
              <a:rPr lang="en-US" sz="2500" b="1" dirty="0" err="1" smtClean="0">
                <a:solidFill>
                  <a:schemeClr val="bg1"/>
                </a:solidFill>
              </a:rPr>
              <a:t>yg</a:t>
            </a:r>
            <a:r>
              <a:rPr lang="en-US" sz="2500" b="1" dirty="0" smtClean="0">
                <a:solidFill>
                  <a:schemeClr val="bg1"/>
                </a:solidFill>
              </a:rPr>
              <a:t> </a:t>
            </a:r>
            <a:r>
              <a:rPr lang="en-US" sz="2500" b="1" dirty="0" err="1" smtClean="0">
                <a:solidFill>
                  <a:schemeClr val="bg1"/>
                </a:solidFill>
              </a:rPr>
              <a:t>berarti</a:t>
            </a:r>
            <a:r>
              <a:rPr lang="en-US" sz="2500" b="1" dirty="0" smtClean="0">
                <a:solidFill>
                  <a:schemeClr val="bg1"/>
                </a:solidFill>
              </a:rPr>
              <a:t>:</a:t>
            </a:r>
          </a:p>
          <a:p>
            <a:pPr algn="ctr"/>
            <a:endParaRPr lang="en-US" sz="1800" b="1" dirty="0" smtClean="0">
              <a:solidFill>
                <a:schemeClr val="bg1"/>
              </a:solidFill>
            </a:endParaRPr>
          </a:p>
          <a:p>
            <a:pPr marL="457200" indent="-457200">
              <a:buFont typeface="+mj-lt"/>
              <a:buAutoNum type="arabicPeriod"/>
            </a:pPr>
            <a:r>
              <a:rPr lang="en-US" sz="2500" b="1" dirty="0" smtClean="0">
                <a:solidFill>
                  <a:schemeClr val="bg1"/>
                </a:solidFill>
              </a:rPr>
              <a:t> </a:t>
            </a:r>
            <a:r>
              <a:rPr lang="en-US" sz="2500" b="1" dirty="0" err="1" smtClean="0">
                <a:solidFill>
                  <a:schemeClr val="bg1"/>
                </a:solidFill>
              </a:rPr>
              <a:t>Semakin</a:t>
            </a:r>
            <a:r>
              <a:rPr lang="en-US" sz="2500" b="1" dirty="0" smtClean="0">
                <a:solidFill>
                  <a:schemeClr val="bg1"/>
                </a:solidFill>
              </a:rPr>
              <a:t> </a:t>
            </a:r>
            <a:r>
              <a:rPr lang="en-US" sz="2500" b="1" dirty="0" err="1" smtClean="0">
                <a:solidFill>
                  <a:schemeClr val="bg1"/>
                </a:solidFill>
              </a:rPr>
              <a:t>rendah</a:t>
            </a:r>
            <a:r>
              <a:rPr lang="en-US" sz="2500" b="1" dirty="0" smtClean="0">
                <a:solidFill>
                  <a:schemeClr val="bg1"/>
                </a:solidFill>
              </a:rPr>
              <a:t> pH, </a:t>
            </a:r>
            <a:r>
              <a:rPr lang="en-US" sz="2500" b="1" dirty="0" err="1" smtClean="0">
                <a:solidFill>
                  <a:schemeClr val="bg1"/>
                </a:solidFill>
              </a:rPr>
              <a:t>semakin</a:t>
            </a:r>
            <a:r>
              <a:rPr lang="en-US" sz="2500" b="1" dirty="0" smtClean="0">
                <a:solidFill>
                  <a:schemeClr val="bg1"/>
                </a:solidFill>
              </a:rPr>
              <a:t> </a:t>
            </a:r>
            <a:r>
              <a:rPr lang="en-US" sz="2500" b="1" dirty="0" err="1" smtClean="0">
                <a:solidFill>
                  <a:schemeClr val="bg1"/>
                </a:solidFill>
              </a:rPr>
              <a:t>banyak</a:t>
            </a:r>
            <a:r>
              <a:rPr lang="en-US" sz="2500" b="1" dirty="0" smtClean="0">
                <a:solidFill>
                  <a:schemeClr val="bg1"/>
                </a:solidFill>
              </a:rPr>
              <a:t> </a:t>
            </a:r>
            <a:r>
              <a:rPr lang="en-US" sz="2500" b="1" dirty="0" err="1" smtClean="0">
                <a:solidFill>
                  <a:schemeClr val="bg1"/>
                </a:solidFill>
              </a:rPr>
              <a:t>kemasaman</a:t>
            </a:r>
            <a:r>
              <a:rPr lang="en-US" sz="2500" b="1" dirty="0" smtClean="0">
                <a:solidFill>
                  <a:schemeClr val="bg1"/>
                </a:solidFill>
              </a:rPr>
              <a:t> </a:t>
            </a:r>
            <a:r>
              <a:rPr lang="en-US" sz="2500" b="1" dirty="0" err="1" smtClean="0">
                <a:solidFill>
                  <a:schemeClr val="bg1"/>
                </a:solidFill>
              </a:rPr>
              <a:t>aktif</a:t>
            </a:r>
            <a:endParaRPr lang="en-US" sz="2500" b="1" dirty="0" smtClean="0">
              <a:solidFill>
                <a:schemeClr val="bg1"/>
              </a:solidFill>
            </a:endParaRPr>
          </a:p>
          <a:p>
            <a:pPr marL="457200" indent="-457200">
              <a:buFont typeface="+mj-lt"/>
              <a:buAutoNum type="arabicPeriod"/>
            </a:pPr>
            <a:r>
              <a:rPr lang="en-US" sz="2500" b="1" dirty="0" err="1" smtClean="0">
                <a:solidFill>
                  <a:schemeClr val="bg1"/>
                </a:solidFill>
              </a:rPr>
              <a:t>Semakin</a:t>
            </a:r>
            <a:r>
              <a:rPr lang="en-US" sz="2500" b="1" dirty="0" smtClean="0">
                <a:solidFill>
                  <a:schemeClr val="bg1"/>
                </a:solidFill>
              </a:rPr>
              <a:t> </a:t>
            </a:r>
            <a:r>
              <a:rPr lang="en-US" sz="2500" b="1" dirty="0" err="1" smtClean="0">
                <a:solidFill>
                  <a:schemeClr val="bg1"/>
                </a:solidFill>
              </a:rPr>
              <a:t>tinggi</a:t>
            </a:r>
            <a:r>
              <a:rPr lang="en-US" sz="2500" b="1" dirty="0" smtClean="0">
                <a:solidFill>
                  <a:schemeClr val="bg1"/>
                </a:solidFill>
              </a:rPr>
              <a:t> pH, </a:t>
            </a:r>
            <a:r>
              <a:rPr lang="en-US" sz="2500" b="1" dirty="0" err="1" smtClean="0">
                <a:solidFill>
                  <a:schemeClr val="bg1"/>
                </a:solidFill>
              </a:rPr>
              <a:t>semakin</a:t>
            </a:r>
            <a:r>
              <a:rPr lang="en-US" sz="2500" b="1" dirty="0" smtClean="0">
                <a:solidFill>
                  <a:schemeClr val="bg1"/>
                </a:solidFill>
              </a:rPr>
              <a:t> </a:t>
            </a:r>
            <a:r>
              <a:rPr lang="en-US" sz="2500" b="1" dirty="0" err="1" smtClean="0">
                <a:solidFill>
                  <a:schemeClr val="bg1"/>
                </a:solidFill>
              </a:rPr>
              <a:t>sedikit</a:t>
            </a:r>
            <a:r>
              <a:rPr lang="en-US" sz="2500" b="1" dirty="0" smtClean="0">
                <a:solidFill>
                  <a:schemeClr val="bg1"/>
                </a:solidFill>
              </a:rPr>
              <a:t> </a:t>
            </a:r>
            <a:r>
              <a:rPr lang="en-US" sz="2500" b="1" dirty="0" err="1" smtClean="0">
                <a:solidFill>
                  <a:schemeClr val="bg1"/>
                </a:solidFill>
              </a:rPr>
              <a:t>kemasaman</a:t>
            </a:r>
            <a:r>
              <a:rPr lang="en-US" sz="2500" b="1" dirty="0" smtClean="0">
                <a:solidFill>
                  <a:schemeClr val="bg1"/>
                </a:solidFill>
              </a:rPr>
              <a:t> </a:t>
            </a:r>
            <a:r>
              <a:rPr lang="en-US" sz="2500" b="1" dirty="0" err="1" smtClean="0">
                <a:solidFill>
                  <a:schemeClr val="bg1"/>
                </a:solidFill>
              </a:rPr>
              <a:t>aktif</a:t>
            </a:r>
            <a:r>
              <a:rPr lang="en-US" sz="2500" b="1" dirty="0" smtClean="0">
                <a:solidFill>
                  <a:schemeClr val="bg1"/>
                </a:solidFill>
              </a:rPr>
              <a:t> </a:t>
            </a:r>
            <a:r>
              <a:rPr lang="en-US" sz="2500" b="1" dirty="0" err="1" smtClean="0">
                <a:solidFill>
                  <a:schemeClr val="bg1"/>
                </a:solidFill>
              </a:rPr>
              <a:t>dalam</a:t>
            </a:r>
            <a:r>
              <a:rPr lang="en-US" sz="2500" b="1" dirty="0" smtClean="0">
                <a:solidFill>
                  <a:schemeClr val="bg1"/>
                </a:solidFill>
              </a:rPr>
              <a:t> </a:t>
            </a:r>
            <a:r>
              <a:rPr lang="en-US" sz="2500" b="1" dirty="0" err="1" smtClean="0">
                <a:solidFill>
                  <a:schemeClr val="bg1"/>
                </a:solidFill>
              </a:rPr>
              <a:t>larutan</a:t>
            </a:r>
            <a:r>
              <a:rPr lang="en-US" sz="2500" b="1" dirty="0" smtClean="0">
                <a:solidFill>
                  <a:schemeClr val="bg1"/>
                </a:solidFill>
              </a:rPr>
              <a:t> </a:t>
            </a:r>
            <a:r>
              <a:rPr lang="en-US" sz="2500" b="1" dirty="0" err="1" smtClean="0">
                <a:solidFill>
                  <a:schemeClr val="bg1"/>
                </a:solidFill>
              </a:rPr>
              <a:t>tanah</a:t>
            </a:r>
            <a:r>
              <a:rPr lang="en-US" sz="2500" b="1" dirty="0" smtClean="0">
                <a:solidFill>
                  <a:schemeClr val="bg1"/>
                </a:solidFill>
              </a:rPr>
              <a:t> (Lambert, 1995-96). </a:t>
            </a:r>
          </a:p>
          <a:p>
            <a:pPr algn="ctr"/>
            <a:endParaRPr lang="en-US" sz="2500" b="1" dirty="0" smtClean="0">
              <a:solidFill>
                <a:schemeClr val="bg1"/>
              </a:solidFill>
            </a:endParaRPr>
          </a:p>
        </p:txBody>
      </p:sp>
      <p:sp>
        <p:nvSpPr>
          <p:cNvPr id="6" name="TextBox 5"/>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5"/>
          <p:cNvSpPr txBox="1">
            <a:spLocks noChangeArrowheads="1"/>
          </p:cNvSpPr>
          <p:nvPr/>
        </p:nvSpPr>
        <p:spPr bwMode="auto">
          <a:xfrm>
            <a:off x="0" y="685800"/>
            <a:ext cx="9144000" cy="6062663"/>
          </a:xfrm>
          <a:prstGeom prst="rect">
            <a:avLst/>
          </a:prstGeom>
          <a:noFill/>
          <a:ln w="9525">
            <a:solidFill>
              <a:schemeClr val="accent1"/>
            </a:solidFill>
            <a:miter lim="800000"/>
            <a:headEnd/>
            <a:tailEnd/>
          </a:ln>
        </p:spPr>
        <p:txBody>
          <a:bodyPr>
            <a:spAutoFit/>
          </a:bodyPr>
          <a:lstStyle/>
          <a:p>
            <a:pPr algn="ctr"/>
            <a:r>
              <a:rPr lang="en-US" sz="2800" b="1"/>
              <a:t>Interpretasi  Peta tanah dengan FCC</a:t>
            </a:r>
          </a:p>
          <a:p>
            <a:pPr algn="ctr"/>
            <a:endParaRPr lang="en-US" b="1"/>
          </a:p>
          <a:p>
            <a:pPr algn="ctr"/>
            <a:r>
              <a:rPr lang="en-US" b="1"/>
              <a:t>Provided sufficient information is available in the descriptive legend, or implied by the classification system, existing soil maps can be reclassified into FCC maps. </a:t>
            </a:r>
          </a:p>
          <a:p>
            <a:pPr algn="ctr"/>
            <a:r>
              <a:rPr lang="en-US" b="1"/>
              <a:t>Sánchez, Couto &amp; Buol (1982) were able to interpret the FAO Soil Map of the World, using the legend description, phase information for each map unit, a general map of soil moisture regimes, and papers on plant nutrient relationships of soils as classified in the FAO legend. </a:t>
            </a:r>
          </a:p>
          <a:p>
            <a:pPr algn="ctr"/>
            <a:endParaRPr lang="en-US" b="1"/>
          </a:p>
          <a:p>
            <a:pPr algn="ctr"/>
            <a:r>
              <a:rPr lang="en-US" b="1"/>
              <a:t>Misalnya: </a:t>
            </a:r>
          </a:p>
          <a:p>
            <a:pPr algn="ctr"/>
            <a:r>
              <a:rPr lang="en-US" b="1"/>
              <a:t>Satuan peta FAO Af18-1a (Ferric Acrisol, tekstur kasar) = FCC class Scdaek.  Maka peta kelas FCC dapat  dimodifikasi khusus. Misalnya, dapat dibuat peta untuk semua tanah-tanah yg mungkin toksisitas Al, atau peta tanah-tanah dimana direkomendasikan aplikasi pupuk N secara  “split applications”.</a:t>
            </a:r>
          </a:p>
        </p:txBody>
      </p:sp>
      <p:sp>
        <p:nvSpPr>
          <p:cNvPr id="61443"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5"/>
          <p:cNvSpPr txBox="1">
            <a:spLocks noChangeArrowheads="1"/>
          </p:cNvSpPr>
          <p:nvPr/>
        </p:nvSpPr>
        <p:spPr bwMode="auto">
          <a:xfrm>
            <a:off x="0" y="685800"/>
            <a:ext cx="9144000" cy="6002338"/>
          </a:xfrm>
          <a:prstGeom prst="rect">
            <a:avLst/>
          </a:prstGeom>
          <a:noFill/>
          <a:ln w="9525">
            <a:solidFill>
              <a:schemeClr val="accent1"/>
            </a:solidFill>
            <a:miter lim="800000"/>
            <a:headEnd/>
            <a:tailEnd/>
          </a:ln>
        </p:spPr>
        <p:txBody>
          <a:bodyPr>
            <a:spAutoFit/>
          </a:bodyPr>
          <a:lstStyle/>
          <a:p>
            <a:pPr algn="ctr"/>
            <a:r>
              <a:rPr lang="en-US" sz="3200" b="1"/>
              <a:t>Problematik dengan FCC</a:t>
            </a:r>
          </a:p>
          <a:p>
            <a:pPr algn="ctr"/>
            <a:endParaRPr lang="en-US" sz="2200" b="1"/>
          </a:p>
          <a:p>
            <a:pPr algn="ctr"/>
            <a:r>
              <a:rPr lang="en-US" sz="2200" b="1"/>
              <a:t>The system has been criticized for some of its specific class limits (e.g., why 15-35% coarse fragments for the ‘prime’ modifier, why not 10-20% etc.). Many of these correspond to the limits in Soil Taxonomy. </a:t>
            </a:r>
          </a:p>
          <a:p>
            <a:pPr algn="ctr"/>
            <a:r>
              <a:rPr lang="en-US" sz="2200" b="1"/>
              <a:t>They could be modified locally, and in fact Smith changed some of these in his revision. </a:t>
            </a:r>
          </a:p>
          <a:p>
            <a:pPr algn="ctr"/>
            <a:endParaRPr lang="en-US" sz="2200" b="1"/>
          </a:p>
          <a:p>
            <a:pPr algn="ctr"/>
            <a:r>
              <a:rPr lang="en-US" sz="2200" b="1"/>
              <a:t>Kelemahan lainnya adalah “Kelas” tidak cukup akurat  untuk membuat rekomendasi pengelolaan kesuburan tanah secara spesifik. </a:t>
            </a:r>
          </a:p>
          <a:p>
            <a:pPr algn="ctr"/>
            <a:endParaRPr lang="en-US" sz="2200" b="1"/>
          </a:p>
          <a:p>
            <a:pPr algn="ctr"/>
            <a:r>
              <a:rPr lang="en-US" sz="2200" b="1"/>
              <a:t>Tujuan sistem ini adalah untuk menyatakan macam kendala (faktor pembatas) secara umum. Unit-unit FCC  selalu dapat dibagi menjadi sub-units sesuai dengan kriteria lokal. </a:t>
            </a:r>
          </a:p>
          <a:p>
            <a:pPr algn="ctr"/>
            <a:endParaRPr lang="en-US" sz="2200" b="1"/>
          </a:p>
          <a:p>
            <a:pPr algn="ctr"/>
            <a:r>
              <a:rPr lang="en-US" sz="2200" b="1"/>
              <a:t>Smith juga membagi beberapa kelas menjadi dua.</a:t>
            </a:r>
          </a:p>
          <a:p>
            <a:pPr algn="ctr"/>
            <a:endParaRPr lang="en-US" sz="2200" b="1"/>
          </a:p>
        </p:txBody>
      </p:sp>
      <p:sp>
        <p:nvSpPr>
          <p:cNvPr id="62467"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5"/>
          <p:cNvSpPr txBox="1">
            <a:spLocks noChangeArrowheads="1"/>
          </p:cNvSpPr>
          <p:nvPr/>
        </p:nvSpPr>
        <p:spPr bwMode="auto">
          <a:xfrm>
            <a:off x="0" y="609600"/>
            <a:ext cx="9144000" cy="6216650"/>
          </a:xfrm>
          <a:prstGeom prst="rect">
            <a:avLst/>
          </a:prstGeom>
          <a:solidFill>
            <a:schemeClr val="tx1"/>
          </a:solidFill>
          <a:ln w="9525">
            <a:solidFill>
              <a:schemeClr val="accent1"/>
            </a:solidFill>
            <a:miter lim="800000"/>
            <a:headEnd/>
            <a:tailEnd/>
          </a:ln>
        </p:spPr>
        <p:txBody>
          <a:bodyPr>
            <a:spAutoFit/>
          </a:bodyPr>
          <a:lstStyle/>
          <a:p>
            <a:pPr algn="ctr"/>
            <a:r>
              <a:rPr lang="en-US" sz="3200" b="1">
                <a:solidFill>
                  <a:schemeClr val="bg1"/>
                </a:solidFill>
              </a:rPr>
              <a:t>Problematik dengan FCC</a:t>
            </a:r>
          </a:p>
          <a:p>
            <a:pPr algn="ctr"/>
            <a:endParaRPr lang="en-US" sz="2200" b="1">
              <a:solidFill>
                <a:schemeClr val="bg1"/>
              </a:solidFill>
            </a:endParaRPr>
          </a:p>
          <a:p>
            <a:pPr algn="ctr"/>
            <a:endParaRPr lang="en-US" b="1">
              <a:solidFill>
                <a:schemeClr val="bg1"/>
              </a:solidFill>
            </a:endParaRPr>
          </a:p>
          <a:p>
            <a:pPr algn="ctr"/>
            <a:r>
              <a:rPr lang="en-US" b="1">
                <a:solidFill>
                  <a:schemeClr val="bg1"/>
                </a:solidFill>
              </a:rPr>
              <a:t>Kelemahannya adalah kodifikasi tidak konsisten, terutama revisi yg dilakukan oleh Smith. </a:t>
            </a:r>
          </a:p>
          <a:p>
            <a:pPr algn="ctr"/>
            <a:endParaRPr lang="en-US" b="1">
              <a:solidFill>
                <a:schemeClr val="bg1"/>
              </a:solidFill>
            </a:endParaRPr>
          </a:p>
          <a:p>
            <a:pPr algn="ctr"/>
            <a:r>
              <a:rPr lang="en-US" b="1">
                <a:solidFill>
                  <a:schemeClr val="bg1"/>
                </a:solidFill>
              </a:rPr>
              <a:t>Misalnya: </a:t>
            </a:r>
          </a:p>
          <a:p>
            <a:pPr algn="ctr"/>
            <a:endParaRPr lang="en-US" sz="1200" b="1">
              <a:solidFill>
                <a:schemeClr val="bg1"/>
              </a:solidFill>
            </a:endParaRPr>
          </a:p>
          <a:p>
            <a:pPr algn="ctr"/>
            <a:r>
              <a:rPr lang="en-US" b="1">
                <a:solidFill>
                  <a:schemeClr val="bg1"/>
                </a:solidFill>
              </a:rPr>
              <a:t>Modifikator ‘h’ dan  ‘a’ sebenarnya merupakan dua macam “intensitas” dari fenomena yang sama (kemasaman tanah) dan akan lebih logis kalau dinyatakan sebagai satu-modifikator plus “intensifator” (mis. h dan h’). </a:t>
            </a:r>
          </a:p>
          <a:p>
            <a:pPr algn="ctr"/>
            <a:endParaRPr lang="en-US" b="1">
              <a:solidFill>
                <a:schemeClr val="bg1"/>
              </a:solidFill>
            </a:endParaRPr>
          </a:p>
          <a:p>
            <a:pPr algn="ctr"/>
            <a:r>
              <a:rPr lang="en-US" b="1">
                <a:solidFill>
                  <a:schemeClr val="bg1"/>
                </a:solidFill>
              </a:rPr>
              <a:t>Dalam sistem FCC yang direvisi, penggunakan tanda kutip  “ atau ‘  tidak konsisten.</a:t>
            </a:r>
          </a:p>
          <a:p>
            <a:pPr algn="ctr"/>
            <a:endParaRPr lang="en-US" sz="2200" b="1">
              <a:solidFill>
                <a:schemeClr val="bg1"/>
              </a:solidFill>
            </a:endParaRPr>
          </a:p>
          <a:p>
            <a:pPr algn="ctr"/>
            <a:endParaRPr lang="en-US" sz="2200" b="1">
              <a:solidFill>
                <a:schemeClr val="bg1"/>
              </a:solidFill>
            </a:endParaRPr>
          </a:p>
        </p:txBody>
      </p:sp>
      <p:sp>
        <p:nvSpPr>
          <p:cNvPr id="63491"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5"/>
          <p:cNvSpPr txBox="1">
            <a:spLocks noChangeArrowheads="1"/>
          </p:cNvSpPr>
          <p:nvPr/>
        </p:nvSpPr>
        <p:spPr bwMode="auto">
          <a:xfrm>
            <a:off x="0" y="609600"/>
            <a:ext cx="9144000" cy="6494463"/>
          </a:xfrm>
          <a:prstGeom prst="rect">
            <a:avLst/>
          </a:prstGeom>
          <a:solidFill>
            <a:schemeClr val="tx1"/>
          </a:solidFill>
          <a:ln w="9525">
            <a:solidFill>
              <a:schemeClr val="accent1"/>
            </a:solidFill>
            <a:miter lim="800000"/>
            <a:headEnd/>
            <a:tailEnd/>
          </a:ln>
        </p:spPr>
        <p:txBody>
          <a:bodyPr>
            <a:spAutoFit/>
          </a:bodyPr>
          <a:lstStyle/>
          <a:p>
            <a:pPr algn="ctr"/>
            <a:r>
              <a:rPr lang="en-US" sz="3200" b="1">
                <a:solidFill>
                  <a:srgbClr val="FFFF00"/>
                </a:solidFill>
              </a:rPr>
              <a:t>Use of FCC in FAO-style land evaluation</a:t>
            </a:r>
          </a:p>
          <a:p>
            <a:pPr algn="ctr"/>
            <a:endParaRPr lang="en-US" b="1">
              <a:solidFill>
                <a:srgbClr val="FFFF00"/>
              </a:solidFill>
            </a:endParaRPr>
          </a:p>
          <a:p>
            <a:pPr algn="ctr"/>
            <a:r>
              <a:rPr lang="en-US" b="1">
                <a:solidFill>
                  <a:schemeClr val="bg1"/>
                </a:solidFill>
              </a:rPr>
              <a:t>The FCC modifiers (letters) can be directly related to individual </a:t>
            </a:r>
            <a:r>
              <a:rPr lang="en-US" b="1" i="1">
                <a:solidFill>
                  <a:schemeClr val="bg1"/>
                </a:solidFill>
              </a:rPr>
              <a:t>land qualities.</a:t>
            </a:r>
          </a:p>
          <a:p>
            <a:pPr algn="ctr"/>
            <a:r>
              <a:rPr lang="en-US" b="1">
                <a:solidFill>
                  <a:schemeClr val="bg1"/>
                </a:solidFill>
              </a:rPr>
              <a:t>For example, the g modifier is directly related to the LQ ‘Oxygen availability to roots’.</a:t>
            </a:r>
          </a:p>
          <a:p>
            <a:pPr algn="ctr"/>
            <a:endParaRPr lang="en-US" b="1">
              <a:solidFill>
                <a:srgbClr val="FFFF00"/>
              </a:solidFill>
            </a:endParaRPr>
          </a:p>
          <a:p>
            <a:pPr algn="ctr"/>
            <a:r>
              <a:rPr lang="en-US" b="1">
                <a:solidFill>
                  <a:srgbClr val="FFFF00"/>
                </a:solidFill>
              </a:rPr>
              <a:t>A group of FCC modifiers together could define a LQ. For example: for the LQ ‘susceptibility to erosion’, FCC classes Ci, Cx and Lx would be little susceptible (within a given slope class) because of their very high permeability; modifiers v and bv would indicate highly-erosive soil materials; soils with a textural change to clayey subsoils (e.g., SC, LC) or to rock (e.g., SR or LR) would be highly degraded in the case of erosion, also are susceptible to mass erosion if the finer-textured surface layer saturates.</a:t>
            </a:r>
          </a:p>
          <a:p>
            <a:pPr algn="ctr"/>
            <a:endParaRPr lang="en-US" b="1">
              <a:solidFill>
                <a:srgbClr val="FFFF00"/>
              </a:solidFill>
            </a:endParaRPr>
          </a:p>
        </p:txBody>
      </p:sp>
      <p:sp>
        <p:nvSpPr>
          <p:cNvPr id="64515"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4"/>
          <p:cNvSpPr txBox="1">
            <a:spLocks noChangeArrowheads="1"/>
          </p:cNvSpPr>
          <p:nvPr/>
        </p:nvSpPr>
        <p:spPr bwMode="auto">
          <a:xfrm>
            <a:off x="0" y="0"/>
            <a:ext cx="9144000" cy="584200"/>
          </a:xfrm>
          <a:prstGeom prst="rect">
            <a:avLst/>
          </a:prstGeom>
          <a:solidFill>
            <a:srgbClr val="FFFF00"/>
          </a:solidFill>
          <a:ln w="9525">
            <a:solidFill>
              <a:schemeClr val="accent1"/>
            </a:solidFill>
            <a:miter lim="800000"/>
            <a:headEnd/>
            <a:tailEnd/>
          </a:ln>
        </p:spPr>
        <p:txBody>
          <a:bodyPr>
            <a:spAutoFit/>
          </a:bodyPr>
          <a:lstStyle/>
          <a:p>
            <a:pPr algn="ctr"/>
            <a:r>
              <a:rPr lang="en-US" sz="3200" b="1"/>
              <a:t>KLASIFIKASI KAPABILITAS KESUBURAN </a:t>
            </a:r>
          </a:p>
        </p:txBody>
      </p:sp>
      <p:pic>
        <p:nvPicPr>
          <p:cNvPr id="65539" name="Picture 5" descr="D:\FOTO-FOTO\FOTO 18 MEI 2013\P1010957.JPG"/>
          <p:cNvPicPr>
            <a:picLocks noChangeAspect="1" noChangeArrowheads="1"/>
          </p:cNvPicPr>
          <p:nvPr/>
        </p:nvPicPr>
        <p:blipFill>
          <a:blip r:embed="rId2"/>
          <a:srcRect/>
          <a:stretch>
            <a:fillRect/>
          </a:stretch>
        </p:blipFill>
        <p:spPr bwMode="auto">
          <a:xfrm>
            <a:off x="0" y="609600"/>
            <a:ext cx="9144000" cy="6248400"/>
          </a:xfrm>
          <a:prstGeom prst="rect">
            <a:avLst/>
          </a:prstGeom>
          <a:noFill/>
          <a:ln w="9525">
            <a:solidFill>
              <a:srgbClr val="FF0000"/>
            </a:solidFill>
            <a:miter lim="800000"/>
            <a:headEnd/>
            <a:tailEnd/>
          </a:ln>
        </p:spPr>
      </p:pic>
      <p:sp>
        <p:nvSpPr>
          <p:cNvPr id="65540" name="TextBox 5"/>
          <p:cNvSpPr txBox="1">
            <a:spLocks noChangeArrowheads="1"/>
          </p:cNvSpPr>
          <p:nvPr/>
        </p:nvSpPr>
        <p:spPr bwMode="auto">
          <a:xfrm>
            <a:off x="1905000" y="6019800"/>
            <a:ext cx="5410200" cy="461963"/>
          </a:xfrm>
          <a:prstGeom prst="rect">
            <a:avLst/>
          </a:prstGeom>
          <a:noFill/>
          <a:ln w="9525">
            <a:noFill/>
            <a:miter lim="800000"/>
            <a:headEnd/>
            <a:tailEnd/>
          </a:ln>
        </p:spPr>
        <p:txBody>
          <a:bodyPr>
            <a:spAutoFit/>
          </a:bodyPr>
          <a:lstStyle/>
          <a:p>
            <a:pPr algn="ctr"/>
            <a:r>
              <a:rPr lang="en-US" b="1"/>
              <a:t>Kuliah STELA, Mei 2013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9144000" cy="685800"/>
          </a:xfrm>
          <a:solidFill>
            <a:schemeClr val="tx1"/>
          </a:solidFill>
          <a:ln>
            <a:solidFill>
              <a:schemeClr val="accent1"/>
            </a:solidFill>
          </a:ln>
        </p:spPr>
        <p:txBody>
          <a:bodyPr/>
          <a:lstStyle/>
          <a:p>
            <a:pPr eaLnBrk="1" hangingPunct="1"/>
            <a:r>
              <a:rPr lang="en-US" sz="3600" b="1" dirty="0" err="1" smtClean="0">
                <a:solidFill>
                  <a:schemeClr val="bg1"/>
                </a:solidFill>
              </a:rPr>
              <a:t>Kemasaman</a:t>
            </a:r>
            <a:r>
              <a:rPr lang="en-US" sz="3600" b="1" dirty="0" smtClean="0">
                <a:solidFill>
                  <a:schemeClr val="bg1"/>
                </a:solidFill>
              </a:rPr>
              <a:t> Tanah (pH Tanah)</a:t>
            </a:r>
          </a:p>
        </p:txBody>
      </p:sp>
      <p:sp>
        <p:nvSpPr>
          <p:cNvPr id="4" name="TextBox 3"/>
          <p:cNvSpPr txBox="1"/>
          <p:nvPr/>
        </p:nvSpPr>
        <p:spPr>
          <a:xfrm>
            <a:off x="0" y="685800"/>
            <a:ext cx="9144000" cy="5693866"/>
          </a:xfrm>
          <a:prstGeom prst="rect">
            <a:avLst/>
          </a:prstGeom>
          <a:solidFill>
            <a:schemeClr val="tx1"/>
          </a:solidFill>
          <a:ln>
            <a:solidFill>
              <a:schemeClr val="accent1"/>
            </a:solidFill>
          </a:ln>
        </p:spPr>
        <p:txBody>
          <a:bodyPr wrap="square" rtlCol="0">
            <a:spAutoFit/>
          </a:bodyPr>
          <a:lstStyle/>
          <a:p>
            <a:pPr algn="ctr"/>
            <a:endParaRPr lang="en-US" sz="2800" b="1" dirty="0" smtClean="0">
              <a:solidFill>
                <a:srgbClr val="FFFF00"/>
              </a:solidFill>
            </a:endParaRPr>
          </a:p>
          <a:p>
            <a:pPr algn="ctr"/>
            <a:r>
              <a:rPr lang="en-US" sz="2800" b="1" dirty="0" err="1" smtClean="0">
                <a:solidFill>
                  <a:srgbClr val="FFFF00"/>
                </a:solidFill>
              </a:rPr>
              <a:t>Ranst</a:t>
            </a:r>
            <a:r>
              <a:rPr lang="en-US" sz="2800" b="1" dirty="0" smtClean="0">
                <a:solidFill>
                  <a:srgbClr val="FFFF00"/>
                </a:solidFill>
              </a:rPr>
              <a:t> Van (1993) mention that the amount of acidity which may be present in tropical soils strongly depends on the stage of evolution and the subsequent mineralogy, as well as on the point of zero net charge (PZNC). </a:t>
            </a:r>
          </a:p>
          <a:p>
            <a:pPr algn="ctr"/>
            <a:endParaRPr lang="en-US" sz="2800" b="1" dirty="0">
              <a:solidFill>
                <a:srgbClr val="FFFF00"/>
              </a:solidFill>
            </a:endParaRPr>
          </a:p>
          <a:p>
            <a:pPr algn="ctr"/>
            <a:r>
              <a:rPr lang="en-US" sz="2800" b="1" dirty="0" err="1" smtClean="0">
                <a:solidFill>
                  <a:schemeClr val="bg1"/>
                </a:solidFill>
              </a:rPr>
              <a:t>Proses</a:t>
            </a:r>
            <a:r>
              <a:rPr lang="en-US" sz="2800" b="1" dirty="0" smtClean="0">
                <a:solidFill>
                  <a:schemeClr val="bg1"/>
                </a:solidFill>
              </a:rPr>
              <a:t> yang </a:t>
            </a:r>
            <a:r>
              <a:rPr lang="en-US" sz="2800" b="1" dirty="0" err="1" smtClean="0">
                <a:solidFill>
                  <a:schemeClr val="bg1"/>
                </a:solidFill>
              </a:rPr>
              <a:t>menyebabkan</a:t>
            </a:r>
            <a:r>
              <a:rPr lang="en-US" sz="2800" b="1" dirty="0" smtClean="0">
                <a:solidFill>
                  <a:schemeClr val="bg1"/>
                </a:solidFill>
              </a:rPr>
              <a:t> </a:t>
            </a:r>
            <a:r>
              <a:rPr lang="en-US" sz="2800" b="1" dirty="0" err="1" smtClean="0">
                <a:solidFill>
                  <a:schemeClr val="bg1"/>
                </a:solidFill>
              </a:rPr>
              <a:t>munculnya</a:t>
            </a:r>
            <a:r>
              <a:rPr lang="en-US" sz="2800" b="1" dirty="0" smtClean="0">
                <a:solidFill>
                  <a:schemeClr val="bg1"/>
                </a:solidFill>
              </a:rPr>
              <a:t> </a:t>
            </a:r>
            <a:r>
              <a:rPr lang="en-US" sz="2800" b="1" dirty="0" err="1" smtClean="0">
                <a:solidFill>
                  <a:schemeClr val="bg1"/>
                </a:solidFill>
              </a:rPr>
              <a:t>kemasaman</a:t>
            </a:r>
            <a:r>
              <a:rPr lang="en-US" sz="2800" b="1" dirty="0" smtClean="0">
                <a:solidFill>
                  <a:schemeClr val="bg1"/>
                </a:solidFill>
              </a:rPr>
              <a:t>: </a:t>
            </a:r>
          </a:p>
          <a:p>
            <a:pPr algn="ctr"/>
            <a:endParaRPr lang="en-US" sz="2800" b="1" dirty="0" smtClean="0">
              <a:solidFill>
                <a:schemeClr val="bg1"/>
              </a:solidFill>
            </a:endParaRPr>
          </a:p>
          <a:p>
            <a:pPr marL="457200" indent="-457200">
              <a:buFont typeface="+mj-lt"/>
              <a:buAutoNum type="arabicPeriod"/>
            </a:pPr>
            <a:r>
              <a:rPr lang="en-US" sz="2800" b="1" dirty="0" err="1" smtClean="0">
                <a:solidFill>
                  <a:schemeClr val="bg1"/>
                </a:solidFill>
              </a:rPr>
              <a:t>Akumulasi</a:t>
            </a:r>
            <a:r>
              <a:rPr lang="en-US" sz="2800" b="1" dirty="0" smtClean="0">
                <a:solidFill>
                  <a:schemeClr val="bg1"/>
                </a:solidFill>
              </a:rPr>
              <a:t> </a:t>
            </a:r>
            <a:r>
              <a:rPr lang="en-US" sz="2800" b="1" dirty="0" err="1" smtClean="0">
                <a:solidFill>
                  <a:schemeClr val="bg1"/>
                </a:solidFill>
              </a:rPr>
              <a:t>bahan</a:t>
            </a:r>
            <a:r>
              <a:rPr lang="en-US" sz="2800" b="1" dirty="0" smtClean="0">
                <a:solidFill>
                  <a:schemeClr val="bg1"/>
                </a:solidFill>
              </a:rPr>
              <a:t> </a:t>
            </a:r>
            <a:r>
              <a:rPr lang="en-US" sz="2800" b="1" dirty="0" err="1" smtClean="0">
                <a:solidFill>
                  <a:schemeClr val="bg1"/>
                </a:solidFill>
              </a:rPr>
              <a:t>organik</a:t>
            </a:r>
            <a:r>
              <a:rPr lang="en-US" sz="2800" b="1" dirty="0" smtClean="0">
                <a:solidFill>
                  <a:schemeClr val="bg1"/>
                </a:solidFill>
              </a:rPr>
              <a:t>, </a:t>
            </a:r>
          </a:p>
          <a:p>
            <a:pPr marL="457200" indent="-457200">
              <a:buFont typeface="+mj-lt"/>
              <a:buAutoNum type="arabicPeriod"/>
            </a:pPr>
            <a:r>
              <a:rPr lang="en-US" sz="2800" b="1" dirty="0" err="1" smtClean="0">
                <a:solidFill>
                  <a:schemeClr val="bg1"/>
                </a:solidFill>
              </a:rPr>
              <a:t>Pelapikan</a:t>
            </a:r>
            <a:r>
              <a:rPr lang="en-US" sz="2800" b="1" dirty="0" smtClean="0">
                <a:solidFill>
                  <a:schemeClr val="bg1"/>
                </a:solidFill>
              </a:rPr>
              <a:t> mineral primer </a:t>
            </a:r>
            <a:r>
              <a:rPr lang="en-US" sz="2800" b="1" dirty="0" err="1" smtClean="0">
                <a:solidFill>
                  <a:schemeClr val="bg1"/>
                </a:solidFill>
              </a:rPr>
              <a:t>dan</a:t>
            </a:r>
            <a:r>
              <a:rPr lang="en-US" sz="2800" b="1" dirty="0" smtClean="0">
                <a:solidFill>
                  <a:schemeClr val="bg1"/>
                </a:solidFill>
              </a:rPr>
              <a:t> </a:t>
            </a:r>
            <a:r>
              <a:rPr lang="en-US" sz="2800" b="1" dirty="0" err="1" smtClean="0">
                <a:solidFill>
                  <a:schemeClr val="bg1"/>
                </a:solidFill>
              </a:rPr>
              <a:t>pencucian</a:t>
            </a:r>
            <a:r>
              <a:rPr lang="en-US" sz="2800" b="1" dirty="0" smtClean="0">
                <a:solidFill>
                  <a:schemeClr val="bg1"/>
                </a:solidFill>
              </a:rPr>
              <a:t> </a:t>
            </a:r>
            <a:r>
              <a:rPr lang="en-US" sz="2800" b="1" dirty="0" err="1" smtClean="0">
                <a:solidFill>
                  <a:schemeClr val="bg1"/>
                </a:solidFill>
              </a:rPr>
              <a:t>komponen</a:t>
            </a:r>
            <a:r>
              <a:rPr lang="en-US" sz="2800" b="1" dirty="0" smtClean="0">
                <a:solidFill>
                  <a:schemeClr val="bg1"/>
                </a:solidFill>
              </a:rPr>
              <a:t> yang </a:t>
            </a:r>
            <a:r>
              <a:rPr lang="en-US" sz="2800" b="1" dirty="0" err="1" smtClean="0">
                <a:solidFill>
                  <a:schemeClr val="bg1"/>
                </a:solidFill>
              </a:rPr>
              <a:t>terlarut</a:t>
            </a:r>
            <a:r>
              <a:rPr lang="en-US" sz="2800" b="1" dirty="0" smtClean="0">
                <a:solidFill>
                  <a:schemeClr val="bg1"/>
                </a:solidFill>
              </a:rPr>
              <a:t>. </a:t>
            </a:r>
          </a:p>
          <a:p>
            <a:pPr algn="ctr"/>
            <a:endParaRPr lang="en-US" sz="2800" b="1" dirty="0" smtClean="0">
              <a:solidFill>
                <a:srgbClr val="FFFF00"/>
              </a:solidFill>
            </a:endParaRPr>
          </a:p>
        </p:txBody>
      </p:sp>
      <p:sp>
        <p:nvSpPr>
          <p:cNvPr id="5" name="TextBox 4"/>
          <p:cNvSpPr txBox="1"/>
          <p:nvPr/>
        </p:nvSpPr>
        <p:spPr>
          <a:xfrm>
            <a:off x="0" y="6474023"/>
            <a:ext cx="9144000" cy="307777"/>
          </a:xfrm>
          <a:prstGeom prst="rect">
            <a:avLst/>
          </a:prstGeom>
          <a:solidFill>
            <a:srgbClr val="99FFCC"/>
          </a:solidFill>
          <a:ln>
            <a:solidFill>
              <a:schemeClr val="accent1"/>
            </a:solidFill>
          </a:ln>
        </p:spPr>
        <p:txBody>
          <a:bodyPr wrap="square" rtlCol="0">
            <a:spAutoFit/>
          </a:bodyPr>
          <a:lstStyle/>
          <a:p>
            <a:pPr algn="ctr"/>
            <a:r>
              <a:rPr lang="en-US" sz="1400" b="1" dirty="0" err="1" smtClean="0"/>
              <a:t>Sumber</a:t>
            </a:r>
            <a:r>
              <a:rPr lang="en-US" sz="1400" b="1" dirty="0" smtClean="0"/>
              <a:t>: http://vlir-piuc.slu.edu.ph/index.php?option=com_content&amp;task=view&amp;id=90&amp;Itemid=76 </a:t>
            </a:r>
            <a:endParaRPr lang="en-US" sz="1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TotalTime>
  <Words>6403</Words>
  <Application>Microsoft PowerPoint</Application>
  <PresentationFormat>On-screen Show (4:3)</PresentationFormat>
  <Paragraphs>893</Paragraphs>
  <Slides>84</Slides>
  <Notes>53</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Slide 1</vt:lpstr>
      <vt:lpstr>Sifat Tanah Subur:</vt:lpstr>
      <vt:lpstr>Kesuburan Tanah :</vt:lpstr>
      <vt:lpstr>Sifat Kimia Tanah</vt:lpstr>
      <vt:lpstr>Sifat Kimia Tanah</vt:lpstr>
      <vt:lpstr>Sifat Kimia Tanah</vt:lpstr>
      <vt:lpstr>Sifat Kimia Tanah</vt:lpstr>
      <vt:lpstr>Kemasaman Tanah (pH Tanah)</vt:lpstr>
      <vt:lpstr>Kemasaman Tanah (pH Tanah)</vt:lpstr>
      <vt:lpstr>Kemasaman Tanah (pH Tanah)</vt:lpstr>
      <vt:lpstr>Kemasaman Tanah (pH Tanah)</vt:lpstr>
      <vt:lpstr>BOT</vt:lpstr>
      <vt:lpstr>BOT</vt:lpstr>
      <vt:lpstr>N-Tanah</vt:lpstr>
      <vt:lpstr>P-Tanah :</vt:lpstr>
      <vt:lpstr>Al-tukar</vt:lpstr>
      <vt:lpstr>Al-tukar</vt:lpstr>
      <vt:lpstr>Pengelolaan Kesuburan Tanah :</vt:lpstr>
      <vt:lpstr>Faktor Kesuburan Tanah</vt:lpstr>
      <vt:lpstr>NPK : Unsur Hara Makro</vt:lpstr>
      <vt:lpstr>Kandungan BOT - Kompos</vt:lpstr>
      <vt:lpstr>Kandungan BOT – Pupuk Hijau</vt:lpstr>
      <vt:lpstr>Pupuk Hijau</vt:lpstr>
      <vt:lpstr>Kesuburan Tanah</vt:lpstr>
      <vt:lpstr>Dasar Kesuburan Tanah</vt:lpstr>
      <vt:lpstr>Indikator Fisik-Morfologi:</vt:lpstr>
      <vt:lpstr> Indikator Kimia :</vt:lpstr>
      <vt:lpstr>Indikator Biologis</vt:lpstr>
      <vt:lpstr>Kriteria Penilaian Kecukupan</vt:lpstr>
      <vt:lpstr>Kriteria Penilaian Kecukupan</vt:lpstr>
      <vt:lpstr>Kisaran Normal Kadar Unsur Hara dalam Tanah dan Tanaman</vt:lpstr>
      <vt:lpstr>Kisaran Normal Kadar Unsur Hara dalam Tanah dan Tanaman</vt:lpstr>
      <vt:lpstr>Slide 33</vt:lpstr>
      <vt:lpstr>Slide 34</vt:lpstr>
      <vt:lpstr>Klasifikasi kemampuan kesuburan  (Fertility Capability Clasification)</vt:lpstr>
      <vt:lpstr>Sejarah perkembangan</vt:lpstr>
      <vt:lpstr>Pengertian dan tujuan</vt:lpstr>
      <vt:lpstr>Slide 38</vt:lpstr>
      <vt:lpstr>Slide 39</vt:lpstr>
      <vt:lpstr>Slide 40</vt:lpstr>
      <vt:lpstr>Slide 41</vt:lpstr>
      <vt:lpstr>Slide 42</vt:lpstr>
      <vt:lpstr>Sistem klasifikasi (interpretasi cara pengelolaan kesuburan)</vt:lpstr>
      <vt:lpstr>Sistem klasifikasi (tipe dan sub tipe)</vt:lpstr>
      <vt:lpstr>Slide 45</vt:lpstr>
      <vt:lpstr>Slide 46</vt:lpstr>
      <vt:lpstr>Sistem klasifikasi (unit)</vt:lpstr>
      <vt:lpstr>Sistem klasifikasi (unit)</vt:lpstr>
      <vt:lpstr>Sistem klasifikasi (unit)</vt:lpstr>
      <vt:lpstr>Slide 50</vt:lpstr>
      <vt:lpstr>Sistem klasifikasi (unit)</vt:lpstr>
      <vt:lpstr>Sistem klasifikasi (unit)</vt:lpstr>
      <vt:lpstr>Sistem klasifikasi (unit)</vt:lpstr>
      <vt:lpstr>Sistem klasifikasi (cara penulisan)</vt:lpstr>
      <vt:lpstr>Sistem klasifikasi (interpretasi cara pengelolaan)</vt:lpstr>
      <vt:lpstr>Sistem klasifikasi (interpretasi cara pengelolaan)</vt:lpstr>
      <vt:lpstr>Slide 57</vt:lpstr>
      <vt:lpstr>Slide 58</vt:lpstr>
      <vt:lpstr>Slide 59</vt:lpstr>
      <vt:lpstr>Slide 60</vt:lpstr>
      <vt:lpstr>Slide 61</vt:lpstr>
      <vt:lpstr>Slide 62</vt:lpstr>
      <vt:lpstr>Slide 63</vt:lpstr>
      <vt:lpstr>Slide 64</vt:lpstr>
      <vt:lpstr>Slide 65</vt:lpstr>
      <vt:lpstr>Hasil-hasil percobaan</vt:lpstr>
      <vt:lpstr>Hasil-hasil percobaan</vt:lpstr>
      <vt:lpstr>Hasil-hasil percobaan</vt:lpstr>
      <vt:lpstr>Hasil-hasil percobaan</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Compan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kemampuan kesuburan (fertility capability clasification)</dc:title>
  <dc:creator>a</dc:creator>
  <cp:lastModifiedBy>user</cp:lastModifiedBy>
  <cp:revision>100</cp:revision>
  <cp:lastPrinted>1601-01-01T00:00:00Z</cp:lastPrinted>
  <dcterms:created xsi:type="dcterms:W3CDTF">2004-11-13T02:05:50Z</dcterms:created>
  <dcterms:modified xsi:type="dcterms:W3CDTF">2013-05-19T04:09:04Z</dcterms:modified>
</cp:coreProperties>
</file>