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Questrial" pitchFamily="2" charset="0"/>
      <p:regular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UeuwU9lyGgbXaMljc9Ykm+tYy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9E895D-0311-4A56-A22D-E3CF25BEF28C}">
  <a:tblStyle styleId="{039E895D-0311-4A56-A22D-E3CF25BEF28C}"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E34F379-9FA1-442C-A97E-25B2B0BC3B3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B8DBF73-CB1A-48AA-B473-0488C32D8334}" styleName="Table_2">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62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367840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3062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99093cb0a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599093cb0a_0_4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696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99093cb0a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2599093cb0a_0_4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021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99093cb0a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599093cb0a_0_4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1627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99093cb0a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599093cb0a_0_4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8432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99093cb0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2599093cb0a_0_5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9833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99093cb0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99093cb0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92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99093cb0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99093cb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09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92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99093cb0a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599093cb0a_0_4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689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905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976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7882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5581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599093cb0a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599093cb0a_0_4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1506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4200"/>
              <a:buNone/>
              <a:defRPr sz="4200">
                <a:solidFill>
                  <a:schemeClr val="dk2"/>
                </a:solidFill>
              </a:defRPr>
            </a:lvl1pPr>
            <a:lvl2pPr lvl="1" algn="l" rtl="0">
              <a:lnSpc>
                <a:spcPct val="100000"/>
              </a:lnSpc>
              <a:spcBef>
                <a:spcPts val="0"/>
              </a:spcBef>
              <a:spcAft>
                <a:spcPts val="0"/>
              </a:spcAft>
              <a:buClr>
                <a:schemeClr val="dk2"/>
              </a:buClr>
              <a:buSzPts val="4200"/>
              <a:buNone/>
              <a:defRPr sz="4200">
                <a:solidFill>
                  <a:schemeClr val="dk2"/>
                </a:solidFill>
              </a:defRPr>
            </a:lvl2pPr>
            <a:lvl3pPr lvl="2" algn="l" rtl="0">
              <a:lnSpc>
                <a:spcPct val="100000"/>
              </a:lnSpc>
              <a:spcBef>
                <a:spcPts val="0"/>
              </a:spcBef>
              <a:spcAft>
                <a:spcPts val="0"/>
              </a:spcAft>
              <a:buClr>
                <a:schemeClr val="dk2"/>
              </a:buClr>
              <a:buSzPts val="4200"/>
              <a:buNone/>
              <a:defRPr sz="4200">
                <a:solidFill>
                  <a:schemeClr val="dk2"/>
                </a:solidFill>
              </a:defRPr>
            </a:lvl3pPr>
            <a:lvl4pPr lvl="3" algn="l" rtl="0">
              <a:lnSpc>
                <a:spcPct val="100000"/>
              </a:lnSpc>
              <a:spcBef>
                <a:spcPts val="0"/>
              </a:spcBef>
              <a:spcAft>
                <a:spcPts val="0"/>
              </a:spcAft>
              <a:buClr>
                <a:schemeClr val="dk2"/>
              </a:buClr>
              <a:buSzPts val="4200"/>
              <a:buNone/>
              <a:defRPr sz="4200">
                <a:solidFill>
                  <a:schemeClr val="dk2"/>
                </a:solidFill>
              </a:defRPr>
            </a:lvl4pPr>
            <a:lvl5pPr lvl="4" algn="l" rtl="0">
              <a:lnSpc>
                <a:spcPct val="100000"/>
              </a:lnSpc>
              <a:spcBef>
                <a:spcPts val="0"/>
              </a:spcBef>
              <a:spcAft>
                <a:spcPts val="0"/>
              </a:spcAft>
              <a:buClr>
                <a:schemeClr val="dk2"/>
              </a:buClr>
              <a:buSzPts val="4200"/>
              <a:buNone/>
              <a:defRPr sz="4200">
                <a:solidFill>
                  <a:schemeClr val="dk2"/>
                </a:solidFill>
              </a:defRPr>
            </a:lvl5pPr>
            <a:lvl6pPr lvl="5" algn="l" rtl="0">
              <a:lnSpc>
                <a:spcPct val="100000"/>
              </a:lnSpc>
              <a:spcBef>
                <a:spcPts val="0"/>
              </a:spcBef>
              <a:spcAft>
                <a:spcPts val="0"/>
              </a:spcAft>
              <a:buClr>
                <a:schemeClr val="dk2"/>
              </a:buClr>
              <a:buSzPts val="4200"/>
              <a:buNone/>
              <a:defRPr sz="4200">
                <a:solidFill>
                  <a:schemeClr val="dk2"/>
                </a:solidFill>
              </a:defRPr>
            </a:lvl6pPr>
            <a:lvl7pPr lvl="6" algn="l" rtl="0">
              <a:lnSpc>
                <a:spcPct val="100000"/>
              </a:lnSpc>
              <a:spcBef>
                <a:spcPts val="0"/>
              </a:spcBef>
              <a:spcAft>
                <a:spcPts val="0"/>
              </a:spcAft>
              <a:buClr>
                <a:schemeClr val="dk2"/>
              </a:buClr>
              <a:buSzPts val="4200"/>
              <a:buNone/>
              <a:defRPr sz="4200">
                <a:solidFill>
                  <a:schemeClr val="dk2"/>
                </a:solidFill>
              </a:defRPr>
            </a:lvl7pPr>
            <a:lvl8pPr lvl="7" algn="l" rtl="0">
              <a:lnSpc>
                <a:spcPct val="100000"/>
              </a:lnSpc>
              <a:spcBef>
                <a:spcPts val="0"/>
              </a:spcBef>
              <a:spcAft>
                <a:spcPts val="0"/>
              </a:spcAft>
              <a:buClr>
                <a:schemeClr val="dk2"/>
              </a:buClr>
              <a:buSzPts val="4200"/>
              <a:buNone/>
              <a:defRPr sz="4200">
                <a:solidFill>
                  <a:schemeClr val="dk2"/>
                </a:solidFill>
              </a:defRPr>
            </a:lvl8pPr>
            <a:lvl9pPr lvl="8" algn="l"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1" name="Google Shape;11;p10"/>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2" name="Google Shape;1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10"/>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2"/>
        <p:cNvGrpSpPr/>
        <p:nvPr/>
      </p:nvGrpSpPr>
      <p:grpSpPr>
        <a:xfrm>
          <a:off x="0" y="0"/>
          <a:ext cx="0" cy="0"/>
          <a:chOff x="0" y="0"/>
          <a:chExt cx="0" cy="0"/>
        </a:xfrm>
      </p:grpSpPr>
      <p:grpSp>
        <p:nvGrpSpPr>
          <p:cNvPr id="53" name="Google Shape;53;p19"/>
          <p:cNvGrpSpPr/>
          <p:nvPr/>
        </p:nvGrpSpPr>
        <p:grpSpPr>
          <a:xfrm>
            <a:off x="830394" y="4169151"/>
            <a:ext cx="745763" cy="45826"/>
            <a:chOff x="4580561" y="2589004"/>
            <a:chExt cx="1064464" cy="25200"/>
          </a:xfrm>
        </p:grpSpPr>
        <p:sp>
          <p:nvSpPr>
            <p:cNvPr id="54" name="Google Shape;54;p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 name="Google Shape;56;p19"/>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57" name="Google Shape;57;p19"/>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Clr>
                <a:schemeClr val="lt1"/>
              </a:buClr>
              <a:buSzPts val="1300"/>
              <a:buChar char="●"/>
              <a:defRPr>
                <a:solidFill>
                  <a:schemeClr val="lt1"/>
                </a:solidFill>
              </a:defRPr>
            </a:lvl1pPr>
            <a:lvl2pPr marL="914400" lvl="1" indent="-298450" algn="l" rtl="0">
              <a:lnSpc>
                <a:spcPct val="115000"/>
              </a:lnSpc>
              <a:spcBef>
                <a:spcPts val="1600"/>
              </a:spcBef>
              <a:spcAft>
                <a:spcPts val="0"/>
              </a:spcAft>
              <a:buClr>
                <a:schemeClr val="lt1"/>
              </a:buClr>
              <a:buSzPts val="1100"/>
              <a:buChar char="○"/>
              <a:defRPr>
                <a:solidFill>
                  <a:schemeClr val="lt1"/>
                </a:solidFill>
              </a:defRPr>
            </a:lvl2pPr>
            <a:lvl3pPr marL="1371600" lvl="2" indent="-298450" algn="l" rtl="0">
              <a:lnSpc>
                <a:spcPct val="115000"/>
              </a:lnSpc>
              <a:spcBef>
                <a:spcPts val="1600"/>
              </a:spcBef>
              <a:spcAft>
                <a:spcPts val="0"/>
              </a:spcAft>
              <a:buClr>
                <a:schemeClr val="lt1"/>
              </a:buClr>
              <a:buSzPts val="1100"/>
              <a:buChar char="■"/>
              <a:defRPr>
                <a:solidFill>
                  <a:schemeClr val="lt1"/>
                </a:solidFill>
              </a:defRPr>
            </a:lvl3pPr>
            <a:lvl4pPr marL="1828800" lvl="3" indent="-298450" algn="l" rtl="0">
              <a:lnSpc>
                <a:spcPct val="115000"/>
              </a:lnSpc>
              <a:spcBef>
                <a:spcPts val="1600"/>
              </a:spcBef>
              <a:spcAft>
                <a:spcPts val="0"/>
              </a:spcAft>
              <a:buClr>
                <a:schemeClr val="lt1"/>
              </a:buClr>
              <a:buSzPts val="1100"/>
              <a:buChar char="●"/>
              <a:defRPr>
                <a:solidFill>
                  <a:schemeClr val="lt1"/>
                </a:solidFill>
              </a:defRPr>
            </a:lvl4pPr>
            <a:lvl5pPr marL="2286000" lvl="4" indent="-298450" algn="l" rtl="0">
              <a:lnSpc>
                <a:spcPct val="115000"/>
              </a:lnSpc>
              <a:spcBef>
                <a:spcPts val="1600"/>
              </a:spcBef>
              <a:spcAft>
                <a:spcPts val="0"/>
              </a:spcAft>
              <a:buClr>
                <a:schemeClr val="lt1"/>
              </a:buClr>
              <a:buSzPts val="1100"/>
              <a:buChar char="○"/>
              <a:defRPr>
                <a:solidFill>
                  <a:schemeClr val="lt1"/>
                </a:solidFill>
              </a:defRPr>
            </a:lvl5pPr>
            <a:lvl6pPr marL="2743200" lvl="5" indent="-298450" algn="l" rtl="0">
              <a:lnSpc>
                <a:spcPct val="115000"/>
              </a:lnSpc>
              <a:spcBef>
                <a:spcPts val="1600"/>
              </a:spcBef>
              <a:spcAft>
                <a:spcPts val="0"/>
              </a:spcAft>
              <a:buClr>
                <a:schemeClr val="lt1"/>
              </a:buClr>
              <a:buSzPts val="1100"/>
              <a:buChar char="■"/>
              <a:defRPr>
                <a:solidFill>
                  <a:schemeClr val="lt1"/>
                </a:solidFill>
              </a:defRPr>
            </a:lvl6pPr>
            <a:lvl7pPr marL="3200400" lvl="6" indent="-298450" algn="l" rtl="0">
              <a:lnSpc>
                <a:spcPct val="115000"/>
              </a:lnSpc>
              <a:spcBef>
                <a:spcPts val="1600"/>
              </a:spcBef>
              <a:spcAft>
                <a:spcPts val="0"/>
              </a:spcAft>
              <a:buClr>
                <a:schemeClr val="lt1"/>
              </a:buClr>
              <a:buSzPts val="1100"/>
              <a:buChar char="●"/>
              <a:defRPr>
                <a:solidFill>
                  <a:schemeClr val="lt1"/>
                </a:solidFill>
              </a:defRPr>
            </a:lvl7pPr>
            <a:lvl8pPr marL="3657600" lvl="7" indent="-298450" algn="l" rtl="0">
              <a:lnSpc>
                <a:spcPct val="115000"/>
              </a:lnSpc>
              <a:spcBef>
                <a:spcPts val="1600"/>
              </a:spcBef>
              <a:spcAft>
                <a:spcPts val="0"/>
              </a:spcAft>
              <a:buClr>
                <a:schemeClr val="lt1"/>
              </a:buClr>
              <a:buSzPts val="1100"/>
              <a:buChar char="○"/>
              <a:defRPr>
                <a:solidFill>
                  <a:schemeClr val="lt1"/>
                </a:solidFill>
              </a:defRPr>
            </a:lvl8pPr>
            <a:lvl9pPr marL="4114800" lvl="8" indent="-298450" algn="l" rtl="0">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58" name="Google Shape;58;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11"/>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7" name="Google Shape;17;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0" name="Google Shape;20;p1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1" name="Google Shape;2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12"/>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5" name="Google Shape;2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8" name="Google Shape;28;p1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9" name="Google Shape;29;p1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30" name="Google Shape;30;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4" name="Google Shape;34;p15"/>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35" name="Google Shape;35;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15"/>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9" name="Google Shape;39;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40" name="Google Shape;40;p16"/>
          <p:cNvGrpSpPr/>
          <p:nvPr/>
        </p:nvGrpSpPr>
        <p:grpSpPr>
          <a:xfrm>
            <a:off x="830394" y="4169151"/>
            <a:ext cx="745763" cy="45826"/>
            <a:chOff x="4580561" y="2589004"/>
            <a:chExt cx="1064464" cy="25200"/>
          </a:xfrm>
        </p:grpSpPr>
        <p:sp>
          <p:nvSpPr>
            <p:cNvPr id="41" name="Google Shape;41;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17"/>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7"/>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6" name="Google Shape;46;p17"/>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47" name="Google Shape;47;p17"/>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48" name="Google Shape;48;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8"/>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300"/>
              <a:buNone/>
              <a:defRPr/>
            </a:lvl1pPr>
          </a:lstStyle>
          <a:p>
            <a:endParaRPr/>
          </a:p>
        </p:txBody>
      </p:sp>
      <p:sp>
        <p:nvSpPr>
          <p:cNvPr id="51" name="Google Shape;51;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latin typeface="Questrial"/>
                <a:ea typeface="Questrial"/>
                <a:cs typeface="Questrial"/>
                <a:sym typeface="Questrial"/>
              </a:rPr>
              <a:t>OLIST</a:t>
            </a:r>
            <a:endParaRPr sz="2000" b="1" i="0" u="none" strike="noStrike" cap="none">
              <a:solidFill>
                <a:srgbClr val="000000"/>
              </a:solidFill>
              <a:latin typeface="Questrial"/>
              <a:ea typeface="Questrial"/>
              <a:cs typeface="Questrial"/>
              <a:sym typeface="Questrial"/>
            </a:endParaRPr>
          </a:p>
        </p:txBody>
      </p:sp>
      <p:sp>
        <p:nvSpPr>
          <p:cNvPr id="66" name="Google Shape;66;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dirty="0">
                <a:solidFill>
                  <a:schemeClr val="dk1"/>
                </a:solidFill>
                <a:latin typeface="Questrial"/>
                <a:ea typeface="Questrial"/>
                <a:cs typeface="Questrial"/>
                <a:sym typeface="Questrial"/>
              </a:rPr>
              <a:t>Customer Churn Prediction - </a:t>
            </a:r>
            <a:endParaRPr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4200"/>
              <a:buNone/>
            </a:pPr>
            <a:r>
              <a:rPr lang="en" dirty="0">
                <a:solidFill>
                  <a:schemeClr val="dk1"/>
                </a:solidFill>
                <a:latin typeface="Questrial"/>
                <a:ea typeface="Questrial"/>
                <a:cs typeface="Questrial"/>
                <a:sym typeface="Questrial"/>
              </a:rPr>
              <a:t>DS Roadmap </a:t>
            </a:r>
            <a:endParaRPr dirty="0">
              <a:solidFill>
                <a:schemeClr val="dk1"/>
              </a:solidFill>
              <a:latin typeface="Questrial"/>
              <a:ea typeface="Questrial"/>
              <a:cs typeface="Questrial"/>
              <a:sym typeface="Questrial"/>
            </a:endParaRPr>
          </a:p>
        </p:txBody>
      </p:sp>
      <p:sp>
        <p:nvSpPr>
          <p:cNvPr id="67" name="Google Shape;67;p1"/>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a:solidFill>
                  <a:schemeClr val="dk1"/>
                </a:solidFill>
                <a:latin typeface="Questrial"/>
                <a:ea typeface="Questrial"/>
                <a:cs typeface="Questrial"/>
                <a:sym typeface="Questrial"/>
              </a:rPr>
              <a:t>Name: 	Khalid Mohamad Aladin Hafez Omar  </a:t>
            </a:r>
            <a:endParaRPr b="1">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a:solidFill>
                  <a:schemeClr val="dk1"/>
                </a:solidFill>
                <a:latin typeface="Questrial"/>
                <a:ea typeface="Questrial"/>
                <a:cs typeface="Questrial"/>
                <a:sym typeface="Questrial"/>
              </a:rPr>
              <a:t>Position: 	Senior Data Scientist </a:t>
            </a:r>
            <a:endParaRPr b="1">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a:solidFill>
                  <a:schemeClr val="dk1"/>
                </a:solidFill>
                <a:latin typeface="Questrial"/>
                <a:ea typeface="Questrial"/>
                <a:cs typeface="Questrial"/>
                <a:sym typeface="Questrial"/>
              </a:rPr>
              <a:t>Date: 	16 July 2023</a:t>
            </a:r>
            <a:endParaRPr b="1">
              <a:solidFill>
                <a:schemeClr val="dk1"/>
              </a:solidFill>
              <a:latin typeface="Questrial"/>
              <a:ea typeface="Questrial"/>
              <a:cs typeface="Questrial"/>
              <a:sym typeface="Questrial"/>
            </a:endParaRPr>
          </a:p>
        </p:txBody>
      </p:sp>
      <p:sp>
        <p:nvSpPr>
          <p:cNvPr id="68" name="Google Shape;68;p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a:t>
            </a:fld>
            <a:endParaRPr/>
          </a:p>
        </p:txBody>
      </p:sp>
      <p:sp>
        <p:nvSpPr>
          <p:cNvPr id="2" name="Rectangle 1"/>
          <p:cNvSpPr/>
          <p:nvPr/>
        </p:nvSpPr>
        <p:spPr>
          <a:xfrm>
            <a:off x="7033500" y="85323"/>
            <a:ext cx="2023311" cy="492443"/>
          </a:xfrm>
          <a:prstGeom prst="rect">
            <a:avLst/>
          </a:prstGeom>
        </p:spPr>
        <p:txBody>
          <a:bodyPr wrap="none">
            <a:spAutoFit/>
          </a:bodyPr>
          <a:lstStyle/>
          <a:p>
            <a:r>
              <a:rPr lang="en" dirty="0">
                <a:solidFill>
                  <a:schemeClr val="dk1"/>
                </a:solidFill>
                <a:latin typeface="Questrial"/>
                <a:ea typeface="Questrial"/>
                <a:cs typeface="Questrial"/>
                <a:sym typeface="Questrial"/>
              </a:rPr>
              <a:t>Project- Data Strategy</a:t>
            </a:r>
            <a:br>
              <a:rPr lang="en" dirty="0">
                <a:solidFill>
                  <a:schemeClr val="dk1"/>
                </a:solidFill>
                <a:latin typeface="Questrial"/>
                <a:ea typeface="Questrial"/>
                <a:cs typeface="Questrial"/>
                <a:sym typeface="Questrial"/>
              </a:rPr>
            </a:br>
            <a:r>
              <a:rPr lang="en" sz="1100" dirty="0">
                <a:solidFill>
                  <a:schemeClr val="dk1"/>
                </a:solidFill>
                <a:latin typeface="Questrial"/>
                <a:ea typeface="Questrial"/>
                <a:cs typeface="Questrial"/>
                <a:sym typeface="Questrial"/>
              </a:rPr>
              <a:t>khalidomarasu@gmail.com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599093cb0a_0_489"/>
          <p:cNvSpPr txBox="1"/>
          <p:nvPr/>
        </p:nvSpPr>
        <p:spPr>
          <a:xfrm>
            <a:off x="65725" y="422150"/>
            <a:ext cx="8004000" cy="30669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200"/>
              <a:t>Predictive Model</a:t>
            </a:r>
            <a:endParaRPr sz="1200"/>
          </a:p>
          <a:p>
            <a:pPr marL="457200" lvl="0" indent="-304800" algn="l" rtl="0">
              <a:lnSpc>
                <a:spcPct val="115000"/>
              </a:lnSpc>
              <a:spcBef>
                <a:spcPts val="0"/>
              </a:spcBef>
              <a:spcAft>
                <a:spcPts val="0"/>
              </a:spcAft>
              <a:buSzPts val="1200"/>
              <a:buAutoNum type="arabicPeriod"/>
            </a:pPr>
            <a:r>
              <a:rPr lang="en" sz="1200"/>
              <a:t>Use relevant customer data, including purchase history, engagement metrics as, review score,demographic information (location), city, customer_id, product category name, customer_id and customer_unique_id..</a:t>
            </a:r>
            <a:endParaRPr sz="1200"/>
          </a:p>
          <a:p>
            <a:pPr marL="457200" lvl="0" indent="-304800" algn="l" rtl="0">
              <a:lnSpc>
                <a:spcPct val="115000"/>
              </a:lnSpc>
              <a:spcBef>
                <a:spcPts val="0"/>
              </a:spcBef>
              <a:spcAft>
                <a:spcPts val="0"/>
              </a:spcAft>
              <a:buSzPts val="1200"/>
              <a:buAutoNum type="arabicPeriod"/>
            </a:pPr>
            <a:r>
              <a:rPr lang="en" sz="1200"/>
              <a:t>Clean and preprocess the data, handling missing values, outliers, and ensuring data quality.</a:t>
            </a:r>
            <a:endParaRPr sz="1200"/>
          </a:p>
          <a:p>
            <a:pPr marL="457200" lvl="0" indent="-304800" algn="l" rtl="0">
              <a:lnSpc>
                <a:spcPct val="115000"/>
              </a:lnSpc>
              <a:spcBef>
                <a:spcPts val="0"/>
              </a:spcBef>
              <a:spcAft>
                <a:spcPts val="0"/>
              </a:spcAft>
              <a:buSzPts val="1200"/>
              <a:buAutoNum type="arabicPeriod"/>
            </a:pPr>
            <a:r>
              <a:rPr lang="en" sz="1200"/>
              <a:t>Extract meaningful features from the data that capture customer behavior, preferences, and interaction patterns frequency of purchase and assume that a customer churns if he didn't purchase 6 months after his first order. Segment customers  on RFM after extracting features as frequency, resenancy and monetary and extract the data to be used from model training.</a:t>
            </a:r>
            <a:endParaRPr sz="1200"/>
          </a:p>
          <a:p>
            <a:pPr marL="457200" lvl="0" indent="-304800" algn="l" rtl="0">
              <a:lnSpc>
                <a:spcPct val="115000"/>
              </a:lnSpc>
              <a:spcBef>
                <a:spcPts val="0"/>
              </a:spcBef>
              <a:spcAft>
                <a:spcPts val="0"/>
              </a:spcAft>
              <a:buSzPts val="1200"/>
              <a:buAutoNum type="arabicPeriod"/>
            </a:pPr>
            <a:r>
              <a:rPr lang="en" sz="1200"/>
              <a:t>Train and optimize a Gradient Boosting model using the prepared dataset to predict customer churn probabilities.</a:t>
            </a:r>
            <a:endParaRPr sz="1200"/>
          </a:p>
          <a:p>
            <a:pPr marL="457200" lvl="0" indent="-304800" algn="l" rtl="0">
              <a:lnSpc>
                <a:spcPct val="115000"/>
              </a:lnSpc>
              <a:spcBef>
                <a:spcPts val="0"/>
              </a:spcBef>
              <a:spcAft>
                <a:spcPts val="0"/>
              </a:spcAft>
              <a:buSzPts val="1200"/>
              <a:buAutoNum type="arabicPeriod"/>
            </a:pPr>
            <a:r>
              <a:rPr lang="en" sz="1200"/>
              <a:t>Evaluate the model's performance using appropriate metrics as accuracy and confusion matrix, and fine-tune the model if necessary.</a:t>
            </a:r>
            <a:endParaRPr sz="1200"/>
          </a:p>
          <a:p>
            <a:pPr marL="457200" lvl="0" indent="-304800" algn="l" rtl="0">
              <a:lnSpc>
                <a:spcPct val="115000"/>
              </a:lnSpc>
              <a:spcBef>
                <a:spcPts val="0"/>
              </a:spcBef>
              <a:spcAft>
                <a:spcPts val="0"/>
              </a:spcAft>
              <a:buSzPts val="1200"/>
              <a:buAutoNum type="arabicPeriod"/>
            </a:pPr>
            <a:r>
              <a:rPr lang="en" sz="1200"/>
              <a:t>Deploy the model into the production environment, integrate it with the existing systems, and continuously monitor its performance, updating the model periodically as needed.</a:t>
            </a:r>
            <a:endParaRPr sz="1600"/>
          </a:p>
        </p:txBody>
      </p:sp>
      <p:sp>
        <p:nvSpPr>
          <p:cNvPr id="171" name="Google Shape;171;g2599093cb0a_0_489"/>
          <p:cNvSpPr txBox="1"/>
          <p:nvPr/>
        </p:nvSpPr>
        <p:spPr>
          <a:xfrm>
            <a:off x="65725" y="-19700"/>
            <a:ext cx="89037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1800" b="1">
                <a:solidFill>
                  <a:schemeClr val="dk1"/>
                </a:solidFill>
                <a:latin typeface="Questrial"/>
                <a:ea typeface="Questrial"/>
                <a:cs typeface="Questrial"/>
                <a:sym typeface="Questrial"/>
              </a:rPr>
              <a:t>DS Solution Approach</a:t>
            </a:r>
            <a:endParaRPr sz="18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Questrial"/>
              <a:ea typeface="Questrial"/>
              <a:cs typeface="Questrial"/>
              <a:sym typeface="Questrial"/>
            </a:endParaRPr>
          </a:p>
        </p:txBody>
      </p:sp>
      <p:sp>
        <p:nvSpPr>
          <p:cNvPr id="172" name="Google Shape;172;g2599093cb0a_0_48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73" name="Google Shape;173;g2599093cb0a_0_489"/>
          <p:cNvSpPr txBox="1"/>
          <p:nvPr/>
        </p:nvSpPr>
        <p:spPr>
          <a:xfrm>
            <a:off x="0" y="3412850"/>
            <a:ext cx="89037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1800" b="1">
                <a:solidFill>
                  <a:schemeClr val="dk1"/>
                </a:solidFill>
                <a:latin typeface="Questrial"/>
                <a:ea typeface="Questrial"/>
                <a:cs typeface="Questrial"/>
                <a:sym typeface="Questrial"/>
              </a:rPr>
              <a:t>Changes in Business Process:</a:t>
            </a:r>
            <a:endParaRPr sz="18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Questrial"/>
              <a:ea typeface="Questrial"/>
              <a:cs typeface="Questrial"/>
              <a:sym typeface="Questrial"/>
            </a:endParaRPr>
          </a:p>
        </p:txBody>
      </p:sp>
      <p:sp>
        <p:nvSpPr>
          <p:cNvPr id="174" name="Google Shape;174;g2599093cb0a_0_489"/>
          <p:cNvSpPr txBox="1"/>
          <p:nvPr/>
        </p:nvSpPr>
        <p:spPr>
          <a:xfrm>
            <a:off x="65725" y="3897500"/>
            <a:ext cx="8004000" cy="8523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None/>
            </a:pPr>
            <a:r>
              <a:rPr lang="en" sz="1200"/>
              <a:t>No change will take place in marketing strategy but the marketing and customer service team will now save time and money on retention strategies and ways to improve services along as increasing customers lifetime value (CLV).</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599093cb0a_0_495"/>
          <p:cNvSpPr txBox="1"/>
          <p:nvPr/>
        </p:nvSpPr>
        <p:spPr>
          <a:xfrm>
            <a:off x="570000" y="748150"/>
            <a:ext cx="8004000" cy="3066900"/>
          </a:xfrm>
          <a:prstGeom prst="rect">
            <a:avLst/>
          </a:prstGeom>
          <a:noFill/>
          <a:ln>
            <a:noFill/>
          </a:ln>
        </p:spPr>
        <p:txBody>
          <a:bodyPr spcFirstLastPara="1" wrap="square" lIns="91425" tIns="91425" rIns="91425" bIns="91425" anchor="t" anchorCtr="0">
            <a:noAutofit/>
          </a:bodyPr>
          <a:lstStyle/>
          <a:p>
            <a:pPr marL="914400" lvl="1" indent="-304800" algn="l" rtl="0">
              <a:lnSpc>
                <a:spcPct val="115000"/>
              </a:lnSpc>
              <a:spcBef>
                <a:spcPts val="0"/>
              </a:spcBef>
              <a:spcAft>
                <a:spcPts val="0"/>
              </a:spcAft>
              <a:buSzPts val="1200"/>
              <a:buAutoNum type="alphaLcPeriod"/>
            </a:pPr>
            <a:r>
              <a:rPr lang="en" dirty="0"/>
              <a:t>Gather and preprocess relevant data from the OLIST dataset, including customer attributes, purchase history, engagement metrics, and demographic information. Clean and format the data to ensure its accuracy and suitability for analysis.</a:t>
            </a:r>
            <a:endParaRPr dirty="0"/>
          </a:p>
          <a:p>
            <a:pPr marL="914400" lvl="1" indent="-304800" algn="l" rtl="0">
              <a:lnSpc>
                <a:spcPct val="115000"/>
              </a:lnSpc>
              <a:spcBef>
                <a:spcPts val="0"/>
              </a:spcBef>
              <a:spcAft>
                <a:spcPts val="0"/>
              </a:spcAft>
              <a:buSzPts val="1200"/>
              <a:buAutoNum type="alphaLcPeriod"/>
            </a:pPr>
            <a:r>
              <a:rPr lang="en" dirty="0"/>
              <a:t>Choose appropriate machine learning algorithms, such as logistic regression, XGBoost, or LightGBM, based on the problem's nature. Utilize the prepared data to train the selected models to predict customer churn.</a:t>
            </a:r>
            <a:endParaRPr dirty="0"/>
          </a:p>
          <a:p>
            <a:pPr marL="914400" lvl="1" indent="-304800" algn="l" rtl="0">
              <a:lnSpc>
                <a:spcPct val="115000"/>
              </a:lnSpc>
              <a:spcBef>
                <a:spcPts val="0"/>
              </a:spcBef>
              <a:spcAft>
                <a:spcPts val="0"/>
              </a:spcAft>
              <a:buSzPts val="1200"/>
              <a:buAutoNum type="alphaLcPeriod"/>
            </a:pPr>
            <a:r>
              <a:rPr lang="en" dirty="0"/>
              <a:t>Split the dataset into training and testing sets to assess the model's performance. Measure key metrics like accuracy, precision, recall, and F1-score to evaluate how well the model can identify churn patterns and predict customer behavior.</a:t>
            </a:r>
            <a:endParaRPr dirty="0"/>
          </a:p>
          <a:p>
            <a:pPr marL="914400" lvl="1" indent="-304800" algn="l" rtl="0">
              <a:lnSpc>
                <a:spcPct val="115000"/>
              </a:lnSpc>
              <a:spcBef>
                <a:spcPts val="0"/>
              </a:spcBef>
              <a:spcAft>
                <a:spcPts val="0"/>
              </a:spcAft>
              <a:buSzPts val="1200"/>
              <a:buAutoNum type="alphaLcPeriod"/>
            </a:pPr>
            <a:r>
              <a:rPr lang="en" dirty="0"/>
              <a:t>Analyze the POC's outcomes and compare them against the predefined success criteria. Determine if the developed model effectively identifies significant churn factors and suggests personalized retention actions in line with the business goals.</a:t>
            </a:r>
            <a:endParaRPr dirty="0"/>
          </a:p>
          <a:p>
            <a:pPr marL="914400" lvl="1" indent="-304800" algn="l" rtl="0">
              <a:lnSpc>
                <a:spcPct val="115000"/>
              </a:lnSpc>
              <a:spcBef>
                <a:spcPts val="0"/>
              </a:spcBef>
              <a:spcAft>
                <a:spcPts val="0"/>
              </a:spcAft>
              <a:buSzPts val="1200"/>
              <a:buAutoNum type="alphaLcPeriod"/>
            </a:pPr>
            <a:r>
              <a:rPr lang="en" dirty="0"/>
              <a:t>Based on the POC results, fine-tune the model and incorporate feedback from domain experts to enhance its accuracy and reliability.</a:t>
            </a:r>
            <a:endParaRPr dirty="0"/>
          </a:p>
          <a:p>
            <a:pPr marL="0" lvl="0" indent="0" algn="l" rtl="0">
              <a:lnSpc>
                <a:spcPct val="115000"/>
              </a:lnSpc>
              <a:spcBef>
                <a:spcPts val="0"/>
              </a:spcBef>
              <a:spcAft>
                <a:spcPts val="0"/>
              </a:spcAft>
              <a:buNone/>
            </a:pPr>
            <a:r>
              <a:rPr lang="en" dirty="0"/>
              <a:t>Through this process, a successful POC will provide evidence of the DS solution's viability and its potential to address OLIST's strategic goals, helping in making informed decisions before full-scale implementation.</a:t>
            </a:r>
            <a:endParaRPr dirty="0"/>
          </a:p>
          <a:p>
            <a:pPr marL="914400" lvl="0" indent="0" algn="l" rtl="0">
              <a:lnSpc>
                <a:spcPct val="115000"/>
              </a:lnSpc>
              <a:spcBef>
                <a:spcPts val="0"/>
              </a:spcBef>
              <a:spcAft>
                <a:spcPts val="0"/>
              </a:spcAft>
              <a:buNone/>
            </a:pPr>
            <a:endParaRPr dirty="0"/>
          </a:p>
        </p:txBody>
      </p:sp>
      <p:sp>
        <p:nvSpPr>
          <p:cNvPr id="180" name="Google Shape;180;g2599093cb0a_0_495"/>
          <p:cNvSpPr txBox="1"/>
          <p:nvPr/>
        </p:nvSpPr>
        <p:spPr>
          <a:xfrm>
            <a:off x="65725" y="-19700"/>
            <a:ext cx="89037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1800" b="1">
                <a:solidFill>
                  <a:schemeClr val="dk1"/>
                </a:solidFill>
                <a:latin typeface="Questrial"/>
                <a:ea typeface="Questrial"/>
                <a:cs typeface="Questrial"/>
                <a:sym typeface="Questrial"/>
              </a:rPr>
              <a:t>Steps of Developing Proof of Concept P.O.C </a:t>
            </a:r>
            <a:endParaRPr sz="18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Questrial"/>
              <a:ea typeface="Questrial"/>
              <a:cs typeface="Questrial"/>
              <a:sym typeface="Questrial"/>
            </a:endParaRPr>
          </a:p>
        </p:txBody>
      </p:sp>
      <p:sp>
        <p:nvSpPr>
          <p:cNvPr id="181" name="Google Shape;181;g2599093cb0a_0_49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aphicFrame>
        <p:nvGraphicFramePr>
          <p:cNvPr id="186" name="Google Shape;186;g2599093cb0a_0_448"/>
          <p:cNvGraphicFramePr/>
          <p:nvPr>
            <p:extLst>
              <p:ext uri="{D42A27DB-BD31-4B8C-83A1-F6EECF244321}">
                <p14:modId xmlns:p14="http://schemas.microsoft.com/office/powerpoint/2010/main" val="3019147657"/>
              </p:ext>
            </p:extLst>
          </p:nvPr>
        </p:nvGraphicFramePr>
        <p:xfrm>
          <a:off x="232125" y="936650"/>
          <a:ext cx="8679750" cy="2815084"/>
        </p:xfrm>
        <a:graphic>
          <a:graphicData uri="http://schemas.openxmlformats.org/drawingml/2006/table">
            <a:tbl>
              <a:tblPr>
                <a:noFill/>
                <a:tableStyleId>{0B8DBF73-CB1A-48AA-B473-0488C32D8334}</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1940350">
                  <a:extLst>
                    <a:ext uri="{9D8B030D-6E8A-4147-A177-3AD203B41FA5}">
                      <a16:colId xmlns:a16="http://schemas.microsoft.com/office/drawing/2014/main" val="20002"/>
                    </a:ext>
                  </a:extLst>
                </a:gridCol>
                <a:gridCol w="867875">
                  <a:extLst>
                    <a:ext uri="{9D8B030D-6E8A-4147-A177-3AD203B41FA5}">
                      <a16:colId xmlns:a16="http://schemas.microsoft.com/office/drawing/2014/main" val="20003"/>
                    </a:ext>
                  </a:extLst>
                </a:gridCol>
                <a:gridCol w="867875">
                  <a:extLst>
                    <a:ext uri="{9D8B030D-6E8A-4147-A177-3AD203B41FA5}">
                      <a16:colId xmlns:a16="http://schemas.microsoft.com/office/drawing/2014/main" val="20004"/>
                    </a:ext>
                  </a:extLst>
                </a:gridCol>
                <a:gridCol w="867875">
                  <a:extLst>
                    <a:ext uri="{9D8B030D-6E8A-4147-A177-3AD203B41FA5}">
                      <a16:colId xmlns:a16="http://schemas.microsoft.com/office/drawing/2014/main" val="20005"/>
                    </a:ext>
                  </a:extLst>
                </a:gridCol>
                <a:gridCol w="867875">
                  <a:extLst>
                    <a:ext uri="{9D8B030D-6E8A-4147-A177-3AD203B41FA5}">
                      <a16:colId xmlns:a16="http://schemas.microsoft.com/office/drawing/2014/main" val="20006"/>
                    </a:ext>
                  </a:extLst>
                </a:gridCol>
                <a:gridCol w="867875">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tblGrid>
              <a:tr h="638175">
                <a:tc>
                  <a:txBody>
                    <a:bodyPr/>
                    <a:lstStyle/>
                    <a:p>
                      <a:pPr marL="0" marR="0" lvl="0" indent="0" algn="ctr" rtl="0">
                        <a:lnSpc>
                          <a:spcPct val="115000"/>
                        </a:lnSpc>
                        <a:spcBef>
                          <a:spcPts val="0"/>
                        </a:spcBef>
                        <a:spcAft>
                          <a:spcPts val="0"/>
                        </a:spcAft>
                        <a:buClr>
                          <a:srgbClr val="000000"/>
                        </a:buClr>
                        <a:buSzPts val="1000"/>
                        <a:buFont typeface="Arial"/>
                        <a:buNone/>
                      </a:pPr>
                      <a:r>
                        <a:rPr lang="en" sz="1200" u="none" strike="noStrike" cap="none">
                          <a:latin typeface="+mj-lt"/>
                          <a:ea typeface="Questrial"/>
                          <a:cs typeface="Questrial"/>
                          <a:sym typeface="Questrial"/>
                        </a:rPr>
                        <a:t>Data Requirements</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200" u="none" strike="noStrike" cap="none" dirty="0">
                          <a:latin typeface="+mj-lt"/>
                          <a:ea typeface="Questrial"/>
                          <a:cs typeface="Questrial"/>
                          <a:sym typeface="Questrial"/>
                        </a:rPr>
                        <a:t>What data should be included in the Data Strategy?</a:t>
                      </a:r>
                      <a:endParaRPr sz="1200" u="none" strike="noStrike" cap="none" dirty="0">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457200" lvl="0" indent="-323850" algn="l" rtl="0">
                        <a:lnSpc>
                          <a:spcPct val="115000"/>
                        </a:lnSpc>
                        <a:spcBef>
                          <a:spcPts val="0"/>
                        </a:spcBef>
                        <a:spcAft>
                          <a:spcPts val="0"/>
                        </a:spcAft>
                        <a:buSzPts val="1500"/>
                        <a:buFont typeface="Questrial"/>
                        <a:buChar char="●"/>
                      </a:pPr>
                      <a:r>
                        <a:rPr lang="en" sz="1200">
                          <a:latin typeface="+mj-lt"/>
                          <a:ea typeface="Questrial"/>
                          <a:cs typeface="Questrial"/>
                          <a:sym typeface="Questrial"/>
                        </a:rPr>
                        <a:t>Relevant customer data, including purchase history, engagement metrics (e.g., review scores), demographic information (e.g., city), customer_id, product category name, customer_unique_id.</a:t>
                      </a:r>
                      <a:endParaRPr sz="1200">
                        <a:latin typeface="+mj-lt"/>
                        <a:ea typeface="Questrial"/>
                        <a:cs typeface="Questrial"/>
                        <a:sym typeface="Questrial"/>
                      </a:endParaRPr>
                    </a:p>
                    <a:p>
                      <a:pPr marL="457200" lvl="0" indent="-323850" algn="l" rtl="0">
                        <a:lnSpc>
                          <a:spcPct val="115000"/>
                        </a:lnSpc>
                        <a:spcBef>
                          <a:spcPts val="0"/>
                        </a:spcBef>
                        <a:spcAft>
                          <a:spcPts val="0"/>
                        </a:spcAft>
                        <a:buSzPts val="1500"/>
                        <a:buFont typeface="Questrial"/>
                        <a:buChar char="●"/>
                      </a:pPr>
                      <a:r>
                        <a:rPr lang="en" sz="1200">
                          <a:latin typeface="+mj-lt"/>
                          <a:ea typeface="Questrial"/>
                          <a:cs typeface="Questrial"/>
                          <a:sym typeface="Questrial"/>
                        </a:rPr>
                        <a:t>We will use some unstructured data to convert them to structured data for model training.</a:t>
                      </a:r>
                      <a:endParaRPr sz="1200">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6475">
                <a:tc rowSpan="3">
                  <a:txBody>
                    <a:bodyPr/>
                    <a:lstStyle/>
                    <a:p>
                      <a:pPr marL="0" marR="0" lvl="0" indent="0" algn="ctr" rtl="0">
                        <a:lnSpc>
                          <a:spcPct val="115000"/>
                        </a:lnSpc>
                        <a:spcBef>
                          <a:spcPts val="0"/>
                        </a:spcBef>
                        <a:spcAft>
                          <a:spcPts val="0"/>
                        </a:spcAft>
                        <a:buClr>
                          <a:srgbClr val="000000"/>
                        </a:buClr>
                        <a:buSzPts val="1000"/>
                        <a:buFont typeface="Arial"/>
                        <a:buNone/>
                      </a:pPr>
                      <a:r>
                        <a:rPr lang="en" sz="1200" u="none" strike="noStrike" cap="none">
                          <a:latin typeface="+mj-lt"/>
                          <a:ea typeface="Questrial"/>
                          <a:cs typeface="Questrial"/>
                          <a:sym typeface="Questrial"/>
                        </a:rPr>
                        <a:t>Data Governance</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200" u="none" strike="noStrike" cap="none">
                          <a:latin typeface="+mj-lt"/>
                          <a:ea typeface="Questrial"/>
                          <a:cs typeface="Questrial"/>
                          <a:sym typeface="Questrial"/>
                        </a:rPr>
                        <a:t>Data Availability</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457200" marR="0" lvl="0" indent="-323850" algn="l" rtl="0">
                        <a:lnSpc>
                          <a:spcPct val="115000"/>
                        </a:lnSpc>
                        <a:spcBef>
                          <a:spcPts val="0"/>
                        </a:spcBef>
                        <a:spcAft>
                          <a:spcPts val="0"/>
                        </a:spcAft>
                        <a:buSzPts val="1500"/>
                        <a:buFont typeface="Questrial"/>
                        <a:buChar char="●"/>
                      </a:pPr>
                      <a:r>
                        <a:rPr lang="en" sz="1200">
                          <a:latin typeface="+mj-lt"/>
                          <a:ea typeface="Questrial"/>
                          <a:cs typeface="Questrial"/>
                          <a:sym typeface="Questrial"/>
                        </a:rPr>
                        <a:t>The required customer data is available in the OLIST dataset, containing approximately 100k orders from 2016 to 2017.</a:t>
                      </a:r>
                      <a:endParaRPr sz="1200">
                        <a:latin typeface="+mj-lt"/>
                        <a:ea typeface="Questrial"/>
                        <a:cs typeface="Questrial"/>
                        <a:sym typeface="Questrial"/>
                      </a:endParaRPr>
                    </a:p>
                    <a:p>
                      <a:pPr marL="457200" marR="0" lvl="0" indent="-323850" algn="l" rtl="0">
                        <a:lnSpc>
                          <a:spcPct val="115000"/>
                        </a:lnSpc>
                        <a:spcBef>
                          <a:spcPts val="0"/>
                        </a:spcBef>
                        <a:spcAft>
                          <a:spcPts val="0"/>
                        </a:spcAft>
                        <a:buSzPts val="1500"/>
                        <a:buFont typeface="Questrial"/>
                        <a:buChar char="●"/>
                      </a:pPr>
                      <a:r>
                        <a:rPr lang="en" sz="1200">
                          <a:latin typeface="+mj-lt"/>
                          <a:ea typeface="Questrial"/>
                          <a:cs typeface="Questrial"/>
                          <a:sym typeface="Questrial"/>
                        </a:rPr>
                        <a:t>Marketing Funnel Dataset is also available for the same period and orders.</a:t>
                      </a:r>
                      <a:endParaRPr sz="1200">
                        <a:latin typeface="+mj-lt"/>
                      </a:endParaRPr>
                    </a:p>
                    <a:p>
                      <a:pPr marL="457200" marR="0" lvl="0" indent="0" algn="l" rtl="0">
                        <a:lnSpc>
                          <a:spcPct val="115000"/>
                        </a:lnSpc>
                        <a:spcBef>
                          <a:spcPts val="0"/>
                        </a:spcBef>
                        <a:spcAft>
                          <a:spcPts val="0"/>
                        </a:spcAft>
                        <a:buNone/>
                      </a:pPr>
                      <a:endParaRPr sz="1200">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1382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200" u="none" strike="noStrike" cap="none">
                          <a:latin typeface="+mj-lt"/>
                          <a:ea typeface="Questrial"/>
                          <a:cs typeface="Questrial"/>
                          <a:sym typeface="Questrial"/>
                        </a:rPr>
                        <a:t>Usability</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457200" lvl="0" indent="-323850" algn="l" rtl="0">
                        <a:lnSpc>
                          <a:spcPct val="115000"/>
                        </a:lnSpc>
                        <a:spcBef>
                          <a:spcPts val="0"/>
                        </a:spcBef>
                        <a:spcAft>
                          <a:spcPts val="0"/>
                        </a:spcAft>
                        <a:buSzPts val="1500"/>
                        <a:buFont typeface="Questrial"/>
                        <a:buChar char="●"/>
                      </a:pPr>
                      <a:r>
                        <a:rPr lang="en" sz="1200">
                          <a:latin typeface="+mj-lt"/>
                          <a:ea typeface="Questrial"/>
                          <a:cs typeface="Questrial"/>
                          <a:sym typeface="Questrial"/>
                        </a:rPr>
                        <a:t>The data is well-structured and accessible, facilitating its utilization for analytics and machine learning projects.</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7452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200" u="none" strike="noStrike" cap="none">
                          <a:latin typeface="+mj-lt"/>
                          <a:ea typeface="Questrial"/>
                          <a:cs typeface="Questrial"/>
                          <a:sym typeface="Questrial"/>
                        </a:rPr>
                        <a:t>Integrity</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228600" marR="0" lvl="0" indent="-209550" algn="l" rtl="0">
                        <a:lnSpc>
                          <a:spcPct val="115000"/>
                        </a:lnSpc>
                        <a:spcBef>
                          <a:spcPts val="0"/>
                        </a:spcBef>
                        <a:spcAft>
                          <a:spcPts val="0"/>
                        </a:spcAft>
                        <a:buClr>
                          <a:srgbClr val="000000"/>
                        </a:buClr>
                        <a:buSzPts val="1500"/>
                        <a:buFont typeface="Questrial"/>
                        <a:buChar char="●"/>
                      </a:pPr>
                      <a:r>
                        <a:rPr lang="en" sz="1200" dirty="0">
                          <a:latin typeface="+mj-lt"/>
                          <a:ea typeface="Questrial"/>
                          <a:cs typeface="Questrial"/>
                          <a:sym typeface="Questrial"/>
                        </a:rPr>
                        <a:t>The data source is integrate but depending on the application, the dataset's integrity is crucial to ensure accurate and reliable results. Steps will be taken to validate, clean, and preprocess the data as needed.</a:t>
                      </a:r>
                      <a:endParaRPr sz="1200" dirty="0">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87" name="Google Shape;187;g2599093cb0a_0_448"/>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2000" b="1" i="0" u="none" strike="noStrike" cap="none">
                <a:solidFill>
                  <a:schemeClr val="dk1"/>
                </a:solidFill>
                <a:latin typeface="Questrial"/>
                <a:ea typeface="Questrial"/>
                <a:cs typeface="Questrial"/>
                <a:sym typeface="Questrial"/>
              </a:rPr>
              <a:t>Technical Infrastructure Needed to Support the Data Science Organization </a:t>
            </a:r>
            <a:endParaRPr sz="1800" b="0" i="0" u="none" strike="noStrike" cap="none">
              <a:solidFill>
                <a:srgbClr val="000000"/>
              </a:solidFill>
              <a:latin typeface="Questrial"/>
              <a:ea typeface="Questrial"/>
              <a:cs typeface="Questrial"/>
              <a:sym typeface="Questrial"/>
            </a:endParaRPr>
          </a:p>
        </p:txBody>
      </p:sp>
      <p:sp>
        <p:nvSpPr>
          <p:cNvPr id="188" name="Google Shape;188;g2599093cb0a_0_44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599093cb0a_0_43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94" name="Google Shape;194;g2599093cb0a_0_437"/>
          <p:cNvGraphicFramePr/>
          <p:nvPr>
            <p:extLst>
              <p:ext uri="{D42A27DB-BD31-4B8C-83A1-F6EECF244321}">
                <p14:modId xmlns:p14="http://schemas.microsoft.com/office/powerpoint/2010/main" val="3303661531"/>
              </p:ext>
            </p:extLst>
          </p:nvPr>
        </p:nvGraphicFramePr>
        <p:xfrm>
          <a:off x="232125" y="936650"/>
          <a:ext cx="8679750" cy="2353946"/>
        </p:xfrm>
        <a:graphic>
          <a:graphicData uri="http://schemas.openxmlformats.org/drawingml/2006/table">
            <a:tbl>
              <a:tblPr>
                <a:noFill/>
                <a:tableStyleId>{0B8DBF73-CB1A-48AA-B473-0488C32D8334}</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1940350">
                  <a:extLst>
                    <a:ext uri="{9D8B030D-6E8A-4147-A177-3AD203B41FA5}">
                      <a16:colId xmlns:a16="http://schemas.microsoft.com/office/drawing/2014/main" val="20002"/>
                    </a:ext>
                  </a:extLst>
                </a:gridCol>
                <a:gridCol w="867875">
                  <a:extLst>
                    <a:ext uri="{9D8B030D-6E8A-4147-A177-3AD203B41FA5}">
                      <a16:colId xmlns:a16="http://schemas.microsoft.com/office/drawing/2014/main" val="20003"/>
                    </a:ext>
                  </a:extLst>
                </a:gridCol>
                <a:gridCol w="867875">
                  <a:extLst>
                    <a:ext uri="{9D8B030D-6E8A-4147-A177-3AD203B41FA5}">
                      <a16:colId xmlns:a16="http://schemas.microsoft.com/office/drawing/2014/main" val="20004"/>
                    </a:ext>
                  </a:extLst>
                </a:gridCol>
                <a:gridCol w="867875">
                  <a:extLst>
                    <a:ext uri="{9D8B030D-6E8A-4147-A177-3AD203B41FA5}">
                      <a16:colId xmlns:a16="http://schemas.microsoft.com/office/drawing/2014/main" val="20005"/>
                    </a:ext>
                  </a:extLst>
                </a:gridCol>
                <a:gridCol w="867875">
                  <a:extLst>
                    <a:ext uri="{9D8B030D-6E8A-4147-A177-3AD203B41FA5}">
                      <a16:colId xmlns:a16="http://schemas.microsoft.com/office/drawing/2014/main" val="20006"/>
                    </a:ext>
                  </a:extLst>
                </a:gridCol>
                <a:gridCol w="867875">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tblGrid>
              <a:tr h="681175">
                <a:tc>
                  <a:txBody>
                    <a:bodyPr/>
                    <a:lstStyle/>
                    <a:p>
                      <a:pPr marL="0" marR="0" lvl="0" indent="0" algn="ctr" rtl="0">
                        <a:lnSpc>
                          <a:spcPct val="115000"/>
                        </a:lnSpc>
                        <a:spcBef>
                          <a:spcPts val="0"/>
                        </a:spcBef>
                        <a:spcAft>
                          <a:spcPts val="0"/>
                        </a:spcAft>
                        <a:buClr>
                          <a:srgbClr val="000000"/>
                        </a:buClr>
                        <a:buSzPts val="1000"/>
                        <a:buFont typeface="Arial"/>
                        <a:buNone/>
                      </a:pPr>
                      <a:r>
                        <a:rPr lang="en" sz="1200" u="none" strike="noStrike" cap="none">
                          <a:latin typeface="+mj-lt"/>
                          <a:ea typeface="Questrial"/>
                          <a:cs typeface="Questrial"/>
                          <a:sym typeface="Questrial"/>
                        </a:rPr>
                        <a:t>Skills and Capacity</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200" u="none" strike="noStrike" cap="none">
                          <a:latin typeface="+mj-lt"/>
                          <a:ea typeface="Questrial"/>
                          <a:cs typeface="Questrial"/>
                          <a:sym typeface="Questrial"/>
                        </a:rPr>
                        <a:t>Data literacy skills and organizational capacity </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gridSpan="7">
                  <a:txBody>
                    <a:bodyPr/>
                    <a:lstStyle/>
                    <a:p>
                      <a:pPr marL="457200" lvl="0" indent="-311150" algn="l" rtl="0">
                        <a:lnSpc>
                          <a:spcPct val="115000"/>
                        </a:lnSpc>
                        <a:spcBef>
                          <a:spcPts val="0"/>
                        </a:spcBef>
                        <a:spcAft>
                          <a:spcPts val="0"/>
                        </a:spcAft>
                        <a:buSzPts val="1300"/>
                        <a:buFont typeface="Questrial"/>
                        <a:buChar char="●"/>
                      </a:pPr>
                      <a:r>
                        <a:rPr lang="en" sz="1200">
                          <a:latin typeface="+mj-lt"/>
                          <a:ea typeface="Questrial"/>
                          <a:cs typeface="Questrial"/>
                          <a:sym typeface="Questrial"/>
                        </a:rPr>
                        <a:t>Our team possesses the necessary data science and analytics expertise to effectively analyze and interpret the data for the proposed projects but as the model complexity increases the team might not be able to move with as the team is small, and resources are limited.</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78575">
                <a:tc>
                  <a:txBody>
                    <a:bodyPr/>
                    <a:lstStyle/>
                    <a:p>
                      <a:pPr marL="0" marR="0" lvl="0" indent="0" algn="ctr" rtl="0">
                        <a:lnSpc>
                          <a:spcPct val="115000"/>
                        </a:lnSpc>
                        <a:spcBef>
                          <a:spcPts val="0"/>
                        </a:spcBef>
                        <a:spcAft>
                          <a:spcPts val="0"/>
                        </a:spcAft>
                        <a:buClr>
                          <a:srgbClr val="000000"/>
                        </a:buClr>
                        <a:buSzPts val="1000"/>
                        <a:buFont typeface="Arial"/>
                        <a:buNone/>
                      </a:pPr>
                      <a:r>
                        <a:rPr lang="en" sz="1200" u="none" strike="noStrike" cap="none">
                          <a:latin typeface="+mj-lt"/>
                          <a:ea typeface="Questrial"/>
                          <a:cs typeface="Questrial"/>
                          <a:sym typeface="Questrial"/>
                        </a:rPr>
                        <a:t>Support for Machine Learning</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200" u="none" strike="noStrike" cap="none">
                          <a:latin typeface="+mj-lt"/>
                          <a:ea typeface="Questrial"/>
                          <a:cs typeface="Questrial"/>
                          <a:sym typeface="Questrial"/>
                        </a:rPr>
                        <a:t>Machine learning</a:t>
                      </a:r>
                      <a:endParaRPr sz="1200" u="none" strike="noStrike" cap="none">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gridSpan="7">
                  <a:txBody>
                    <a:bodyPr/>
                    <a:lstStyle/>
                    <a:p>
                      <a:pPr marL="457200" lvl="0" indent="-311150" algn="l" rtl="0">
                        <a:lnSpc>
                          <a:spcPct val="115000"/>
                        </a:lnSpc>
                        <a:spcBef>
                          <a:spcPts val="0"/>
                        </a:spcBef>
                        <a:spcAft>
                          <a:spcPts val="0"/>
                        </a:spcAft>
                        <a:buSzPts val="1300"/>
                        <a:buFont typeface="Questrial"/>
                        <a:buChar char="●"/>
                      </a:pPr>
                      <a:r>
                        <a:rPr lang="en" sz="1200" dirty="0">
                          <a:latin typeface="+mj-lt"/>
                          <a:ea typeface="Questrial"/>
                          <a:cs typeface="Questrial"/>
                          <a:sym typeface="Questrial"/>
                        </a:rPr>
                        <a:t>We will leverage various machine learning algorithms, such as Logistic Regression, KNeighborsClassifier, SVC </a:t>
                      </a:r>
                      <a:r>
                        <a:rPr lang="en" sz="1200" b="1" u="sng" dirty="0">
                          <a:latin typeface="+mj-lt"/>
                          <a:ea typeface="Questrial"/>
                          <a:cs typeface="Questrial"/>
                          <a:sym typeface="Questrial"/>
                        </a:rPr>
                        <a:t>( requires high GPU resources),</a:t>
                      </a:r>
                      <a:r>
                        <a:rPr lang="en" sz="1200" dirty="0">
                          <a:latin typeface="+mj-lt"/>
                          <a:ea typeface="Questrial"/>
                          <a:cs typeface="Questrial"/>
                          <a:sym typeface="Questrial"/>
                        </a:rPr>
                        <a:t> DecisionTreeClassifier, RandomForestClassifier, LGBMClassifier, XGBoost, or LightGBM, to address different aspects of the projects, including customer churn prediction and personalized retention actions. For batch processing we might not need fast computation but we will need CPU/GPU support until the model is trained for fast implementation and continuous monitoring  AWS or Azure could be an temporary solution.</a:t>
                      </a:r>
                      <a:endParaRPr sz="1200" u="none" strike="noStrike" cap="none" dirty="0">
                        <a:latin typeface="+mj-lt"/>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95" name="Google Shape;195;g2599093cb0a_0_43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2000" b="1" i="0" u="none" strike="noStrike" cap="none">
                <a:solidFill>
                  <a:schemeClr val="dk1"/>
                </a:solidFill>
                <a:latin typeface="Questrial"/>
                <a:ea typeface="Questrial"/>
                <a:cs typeface="Questrial"/>
                <a:sym typeface="Questrial"/>
              </a:rPr>
              <a:t>Technical Infrastructure Needed to Support the Data Science Organization </a:t>
            </a:r>
            <a:endParaRPr sz="1800" b="0" i="0" u="none" strike="noStrike" cap="none">
              <a:solidFill>
                <a:srgbClr val="000000"/>
              </a:solidFill>
              <a:latin typeface="Questrial"/>
              <a:ea typeface="Questrial"/>
              <a:cs typeface="Questrial"/>
              <a:sym typeface="Quest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599093cb0a_0_509"/>
          <p:cNvSpPr txBox="1"/>
          <p:nvPr/>
        </p:nvSpPr>
        <p:spPr>
          <a:xfrm>
            <a:off x="65700" y="1284125"/>
            <a:ext cx="8903700" cy="1664400"/>
          </a:xfrm>
          <a:prstGeom prst="rect">
            <a:avLst/>
          </a:prstGeom>
          <a:noFill/>
          <a:ln>
            <a:noFill/>
          </a:ln>
        </p:spPr>
        <p:txBody>
          <a:bodyPr spcFirstLastPara="1" wrap="square" lIns="91425" tIns="91425" rIns="91425" bIns="91425" anchor="t" anchorCtr="0">
            <a:noAutofit/>
          </a:bodyPr>
          <a:lstStyle/>
          <a:p>
            <a:pPr marL="914400" lvl="0" indent="-304800" algn="l" rtl="0">
              <a:lnSpc>
                <a:spcPct val="115000"/>
              </a:lnSpc>
              <a:spcBef>
                <a:spcPts val="0"/>
              </a:spcBef>
              <a:spcAft>
                <a:spcPts val="0"/>
              </a:spcAft>
              <a:buSzPts val="1200"/>
              <a:buAutoNum type="arabicPeriod"/>
            </a:pPr>
            <a:r>
              <a:rPr lang="en" dirty="0"/>
              <a:t>Churn Prediction Accuracy: Metrics such as accuracy, precision, recall, and F1 score. A higher accuracy indicates a more reliable model for identifying at-risk customers.</a:t>
            </a:r>
            <a:endParaRPr dirty="0"/>
          </a:p>
          <a:p>
            <a:pPr marL="914400" lvl="0" indent="-304800" algn="l" rtl="0">
              <a:lnSpc>
                <a:spcPct val="115000"/>
              </a:lnSpc>
              <a:spcBef>
                <a:spcPts val="0"/>
              </a:spcBef>
              <a:spcAft>
                <a:spcPts val="0"/>
              </a:spcAft>
              <a:buSzPts val="1200"/>
              <a:buAutoNum type="arabicPeriod"/>
            </a:pPr>
            <a:r>
              <a:rPr lang="en" dirty="0"/>
              <a:t>Churn Reduction Rate: This metric reflects the effectiveness of the implemented strategies in reducing churn and improving customer loyalty.</a:t>
            </a:r>
            <a:endParaRPr dirty="0"/>
          </a:p>
          <a:p>
            <a:pPr marL="914400" lvl="0" indent="-304800" algn="l" rtl="0">
              <a:lnSpc>
                <a:spcPct val="115000"/>
              </a:lnSpc>
              <a:spcBef>
                <a:spcPts val="0"/>
              </a:spcBef>
              <a:spcAft>
                <a:spcPts val="0"/>
              </a:spcAft>
              <a:buSzPts val="1200"/>
              <a:buAutoNum type="arabicPeriod"/>
            </a:pPr>
            <a:r>
              <a:rPr lang="en" dirty="0"/>
              <a:t>Customer Lifetime Value (CLV) Improvement: Monitor changes in CLV for customers who were identified as at-risk but successfully retained. An increase in CLV indicates that the implemented retention initiatives have positively impacted customer behavior and long-term value.</a:t>
            </a:r>
            <a:endParaRPr dirty="0"/>
          </a:p>
        </p:txBody>
      </p:sp>
      <p:sp>
        <p:nvSpPr>
          <p:cNvPr id="201" name="Google Shape;201;g2599093cb0a_0_509"/>
          <p:cNvSpPr txBox="1"/>
          <p:nvPr/>
        </p:nvSpPr>
        <p:spPr>
          <a:xfrm>
            <a:off x="65725" y="-19700"/>
            <a:ext cx="89037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800" b="1">
                <a:solidFill>
                  <a:schemeClr val="dk1"/>
                </a:solidFill>
                <a:latin typeface="Questrial"/>
                <a:ea typeface="Questrial"/>
                <a:cs typeface="Questrial"/>
                <a:sym typeface="Questrial"/>
              </a:rPr>
              <a:t>Success Metrics </a:t>
            </a:r>
            <a:endParaRPr sz="1500" b="0" i="0" u="none" strike="noStrike" cap="none">
              <a:solidFill>
                <a:srgbClr val="000000"/>
              </a:solidFill>
              <a:latin typeface="Questrial"/>
              <a:ea typeface="Questrial"/>
              <a:cs typeface="Questrial"/>
              <a:sym typeface="Questrial"/>
            </a:endParaRPr>
          </a:p>
        </p:txBody>
      </p:sp>
      <p:sp>
        <p:nvSpPr>
          <p:cNvPr id="202" name="Google Shape;202;g2599093cb0a_0_50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03" name="Google Shape;203;g2599093cb0a_0_509"/>
          <p:cNvSpPr txBox="1"/>
          <p:nvPr/>
        </p:nvSpPr>
        <p:spPr>
          <a:xfrm>
            <a:off x="65725" y="799850"/>
            <a:ext cx="89037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1800" b="1">
                <a:solidFill>
                  <a:schemeClr val="dk1"/>
                </a:solidFill>
                <a:latin typeface="Questrial"/>
                <a:ea typeface="Questrial"/>
                <a:cs typeface="Questrial"/>
                <a:sym typeface="Questrial"/>
              </a:rPr>
              <a:t>Success Metrics:</a:t>
            </a:r>
            <a:endParaRPr sz="18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599093cb0a_0_482"/>
          <p:cNvSpPr txBox="1"/>
          <p:nvPr/>
        </p:nvSpPr>
        <p:spPr>
          <a:xfrm>
            <a:off x="65725" y="-19700"/>
            <a:ext cx="89037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800" b="1">
                <a:solidFill>
                  <a:schemeClr val="dk1"/>
                </a:solidFill>
                <a:latin typeface="Questrial"/>
                <a:ea typeface="Questrial"/>
                <a:cs typeface="Questrial"/>
                <a:sym typeface="Questrial"/>
              </a:rPr>
              <a:t>Conclusion</a:t>
            </a:r>
            <a:endParaRPr sz="1500" b="0" i="0" u="none" strike="noStrike" cap="none">
              <a:solidFill>
                <a:srgbClr val="000000"/>
              </a:solidFill>
              <a:latin typeface="Questrial"/>
              <a:ea typeface="Questrial"/>
              <a:cs typeface="Questrial"/>
              <a:sym typeface="Questrial"/>
            </a:endParaRPr>
          </a:p>
        </p:txBody>
      </p:sp>
      <p:sp>
        <p:nvSpPr>
          <p:cNvPr id="3" name="TextBox 2">
            <a:extLst>
              <a:ext uri="{FF2B5EF4-FFF2-40B4-BE49-F238E27FC236}">
                <a16:creationId xmlns:a16="http://schemas.microsoft.com/office/drawing/2014/main" id="{D6A0D7DF-A7B1-B7E9-B9DB-BA8FE5382AED}"/>
              </a:ext>
            </a:extLst>
          </p:cNvPr>
          <p:cNvSpPr txBox="1"/>
          <p:nvPr/>
        </p:nvSpPr>
        <p:spPr>
          <a:xfrm>
            <a:off x="174660" y="795472"/>
            <a:ext cx="8856323" cy="1169551"/>
          </a:xfrm>
          <a:prstGeom prst="rect">
            <a:avLst/>
          </a:prstGeom>
          <a:noFill/>
        </p:spPr>
        <p:txBody>
          <a:bodyPr wrap="square">
            <a:spAutoFit/>
          </a:bodyPr>
          <a:lstStyle/>
          <a:p>
            <a:r>
              <a:rPr lang="en-US" dirty="0"/>
              <a:t>In conclusion, OLIST's strategic goals and objectives are aligned with the proposed data science projects, aimed at increasing revenue, improving efficiency, enhancing customer experience, and growing the number of active customers. Among the six proposed projects, Customer Churn, Delivery Date Prediction, Sentiment Analysis, and Customer Acquisition Cost Optimization stand out as the highest priority projects due to their substantial business value, strategic importance, and feasibility in terms of data and resources.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599093cb0a_0_5"/>
          <p:cNvSpPr txBox="1">
            <a:spLocks noGrp="1"/>
          </p:cNvSpPr>
          <p:nvPr>
            <p:ph type="ctrTitle"/>
          </p:nvPr>
        </p:nvSpPr>
        <p:spPr>
          <a:xfrm>
            <a:off x="0" y="731075"/>
            <a:ext cx="9084900" cy="346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rgbClr val="1A9988"/>
                </a:solidFill>
                <a:latin typeface="Arial"/>
                <a:ea typeface="Arial"/>
                <a:cs typeface="Arial"/>
                <a:sym typeface="Arial"/>
              </a:rPr>
              <a:t>Introduction:</a:t>
            </a:r>
            <a:endParaRPr sz="1800">
              <a:solidFill>
                <a:srgbClr val="000000"/>
              </a:solidFill>
              <a:highlight>
                <a:srgbClr val="1A9988"/>
              </a:highlight>
              <a:latin typeface="Arial"/>
              <a:ea typeface="Arial"/>
              <a:cs typeface="Arial"/>
              <a:sym typeface="Arial"/>
            </a:endParaRPr>
          </a:p>
          <a:p>
            <a:pPr marL="0" lvl="0" indent="0" algn="l" rtl="0">
              <a:lnSpc>
                <a:spcPct val="115000"/>
              </a:lnSpc>
              <a:spcBef>
                <a:spcPts val="0"/>
              </a:spcBef>
              <a:spcAft>
                <a:spcPts val="0"/>
              </a:spcAft>
              <a:buNone/>
            </a:pPr>
            <a:r>
              <a:rPr lang="en" sz="1200" b="0">
                <a:solidFill>
                  <a:srgbClr val="000000"/>
                </a:solidFill>
                <a:latin typeface="Arial"/>
                <a:ea typeface="Arial"/>
                <a:cs typeface="Arial"/>
                <a:sym typeface="Arial"/>
              </a:rPr>
              <a:t>OLIST is an e-commerce company similar to Amazon; it is a marketplace where sellers and buyers come together. For the immediate short term, the company leadership has come up with the following four business goals: </a:t>
            </a:r>
            <a:endParaRPr sz="1200" b="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200" b="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200" b="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a:solidFill>
                  <a:srgbClr val="1A9988"/>
                </a:solidFill>
                <a:latin typeface="Arial"/>
                <a:ea typeface="Arial"/>
                <a:cs typeface="Arial"/>
                <a:sym typeface="Arial"/>
              </a:rPr>
              <a:t>Company Strategic Goals and Objectives:</a:t>
            </a:r>
            <a:endParaRPr sz="1400">
              <a:solidFill>
                <a:srgbClr val="1A9988"/>
              </a:solidFill>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AutoNum type="arabicPeriod"/>
            </a:pPr>
            <a:r>
              <a:rPr lang="en" sz="1200" b="0">
                <a:solidFill>
                  <a:srgbClr val="000000"/>
                </a:solidFill>
                <a:latin typeface="Arial"/>
                <a:ea typeface="Arial"/>
                <a:cs typeface="Arial"/>
                <a:sym typeface="Arial"/>
              </a:rPr>
              <a:t>Increase the revenue</a:t>
            </a:r>
            <a:endParaRPr sz="1200" b="0">
              <a:solidFill>
                <a:srgbClr val="000000"/>
              </a:solidFill>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AutoNum type="arabicPeriod"/>
            </a:pPr>
            <a:r>
              <a:rPr lang="en" sz="1200" b="0">
                <a:solidFill>
                  <a:srgbClr val="000000"/>
                </a:solidFill>
                <a:latin typeface="Arial"/>
                <a:ea typeface="Arial"/>
                <a:cs typeface="Arial"/>
                <a:sym typeface="Arial"/>
              </a:rPr>
              <a:t>Increase the efficiency of services</a:t>
            </a:r>
            <a:endParaRPr sz="1200" b="0">
              <a:solidFill>
                <a:srgbClr val="000000"/>
              </a:solidFill>
              <a:latin typeface="Arial"/>
              <a:ea typeface="Arial"/>
              <a:cs typeface="Arial"/>
              <a:sym typeface="Arial"/>
            </a:endParaRPr>
          </a:p>
          <a:p>
            <a:pPr marL="457200" marR="0" lvl="0" indent="-304800" algn="l" rtl="0">
              <a:lnSpc>
                <a:spcPct val="115000"/>
              </a:lnSpc>
              <a:spcBef>
                <a:spcPts val="0"/>
              </a:spcBef>
              <a:spcAft>
                <a:spcPts val="0"/>
              </a:spcAft>
              <a:buClr>
                <a:srgbClr val="000000"/>
              </a:buClr>
              <a:buSzPts val="1200"/>
              <a:buFont typeface="Arial"/>
              <a:buAutoNum type="arabicPeriod"/>
            </a:pPr>
            <a:r>
              <a:rPr lang="en" sz="1200" b="0">
                <a:solidFill>
                  <a:srgbClr val="000000"/>
                </a:solidFill>
                <a:latin typeface="Arial"/>
                <a:ea typeface="Arial"/>
                <a:cs typeface="Arial"/>
                <a:sym typeface="Arial"/>
              </a:rPr>
              <a:t>Improving customer experience</a:t>
            </a:r>
            <a:endParaRPr sz="1200" b="0">
              <a:solidFill>
                <a:srgbClr val="000000"/>
              </a:solidFill>
              <a:latin typeface="Arial"/>
              <a:ea typeface="Arial"/>
              <a:cs typeface="Arial"/>
              <a:sym typeface="Arial"/>
            </a:endParaRPr>
          </a:p>
          <a:p>
            <a:pPr marL="457200" lvl="0" indent="-304800" algn="l" rtl="0">
              <a:lnSpc>
                <a:spcPct val="115000"/>
              </a:lnSpc>
              <a:spcBef>
                <a:spcPts val="0"/>
              </a:spcBef>
              <a:spcAft>
                <a:spcPts val="0"/>
              </a:spcAft>
              <a:buClr>
                <a:srgbClr val="000000"/>
              </a:buClr>
              <a:buSzPts val="1200"/>
              <a:buFont typeface="Arial"/>
              <a:buAutoNum type="arabicPeriod"/>
            </a:pPr>
            <a:r>
              <a:rPr lang="en" sz="1200" b="0">
                <a:solidFill>
                  <a:srgbClr val="000000"/>
                </a:solidFill>
                <a:latin typeface="Arial"/>
                <a:ea typeface="Arial"/>
                <a:cs typeface="Arial"/>
                <a:sym typeface="Arial"/>
              </a:rPr>
              <a:t>Increase the number of active customers</a:t>
            </a:r>
            <a:endParaRPr sz="1200" b="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200" b="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a:solidFill>
                  <a:srgbClr val="1A9988"/>
                </a:solidFill>
                <a:latin typeface="Arial"/>
                <a:ea typeface="Arial"/>
                <a:cs typeface="Arial"/>
                <a:sym typeface="Arial"/>
              </a:rPr>
              <a:t>Objective:</a:t>
            </a:r>
            <a:endParaRPr sz="1200" b="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200" b="0">
                <a:solidFill>
                  <a:srgbClr val="000000"/>
                </a:solidFill>
                <a:latin typeface="Arial"/>
                <a:ea typeface="Arial"/>
                <a:cs typeface="Arial"/>
                <a:sym typeface="Arial"/>
              </a:rPr>
              <a:t>Create proposals of DS/Analytics projects to help achieve company strategic goals. </a:t>
            </a:r>
            <a:endParaRPr sz="12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74" name="Google Shape;74;g2599093cb0a_0_5"/>
          <p:cNvSpPr txBox="1"/>
          <p:nvPr/>
        </p:nvSpPr>
        <p:spPr>
          <a:xfrm>
            <a:off x="0" y="0"/>
            <a:ext cx="8182800" cy="577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a:solidFill>
                  <a:schemeClr val="dk1"/>
                </a:solidFill>
                <a:latin typeface="Questrial"/>
                <a:ea typeface="Questrial"/>
                <a:cs typeface="Questrial"/>
                <a:sym typeface="Questrial"/>
              </a:rPr>
              <a:t>Introduction and Company Objective</a:t>
            </a:r>
            <a:endParaRPr sz="2100" b="1">
              <a:solidFill>
                <a:schemeClr val="dk1"/>
              </a:solidFill>
              <a:latin typeface="Questrial"/>
              <a:ea typeface="Questrial"/>
              <a:cs typeface="Questrial"/>
              <a:sym typeface="Questrial"/>
            </a:endParaRPr>
          </a:p>
        </p:txBody>
      </p:sp>
      <p:sp>
        <p:nvSpPr>
          <p:cNvPr id="75" name="Google Shape;75;g2599093cb0a_0_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p:nvPr/>
        </p:nvSpPr>
        <p:spPr>
          <a:xfrm>
            <a:off x="0" y="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Data Science Projects Proposed - 1</a:t>
            </a:r>
            <a:endParaRPr sz="2100" b="1"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graphicFrame>
        <p:nvGraphicFramePr>
          <p:cNvPr id="81" name="Google Shape;81;p2"/>
          <p:cNvGraphicFramePr/>
          <p:nvPr/>
        </p:nvGraphicFramePr>
        <p:xfrm>
          <a:off x="32875" y="1303100"/>
          <a:ext cx="9078250" cy="3813551"/>
        </p:xfrm>
        <a:graphic>
          <a:graphicData uri="http://schemas.openxmlformats.org/drawingml/2006/table">
            <a:tbl>
              <a:tblPr>
                <a:noFill/>
                <a:tableStyleId>{039E895D-0311-4A56-A22D-E3CF25BEF28C}</a:tableStyleId>
              </a:tblPr>
              <a:tblGrid>
                <a:gridCol w="1650775">
                  <a:extLst>
                    <a:ext uri="{9D8B030D-6E8A-4147-A177-3AD203B41FA5}">
                      <a16:colId xmlns:a16="http://schemas.microsoft.com/office/drawing/2014/main" val="20000"/>
                    </a:ext>
                  </a:extLst>
                </a:gridCol>
                <a:gridCol w="1780675">
                  <a:extLst>
                    <a:ext uri="{9D8B030D-6E8A-4147-A177-3AD203B41FA5}">
                      <a16:colId xmlns:a16="http://schemas.microsoft.com/office/drawing/2014/main" val="20001"/>
                    </a:ext>
                  </a:extLst>
                </a:gridCol>
                <a:gridCol w="2166775">
                  <a:extLst>
                    <a:ext uri="{9D8B030D-6E8A-4147-A177-3AD203B41FA5}">
                      <a16:colId xmlns:a16="http://schemas.microsoft.com/office/drawing/2014/main" val="20002"/>
                    </a:ext>
                  </a:extLst>
                </a:gridCol>
                <a:gridCol w="1671325">
                  <a:extLst>
                    <a:ext uri="{9D8B030D-6E8A-4147-A177-3AD203B41FA5}">
                      <a16:colId xmlns:a16="http://schemas.microsoft.com/office/drawing/2014/main" val="20003"/>
                    </a:ext>
                  </a:extLst>
                </a:gridCol>
                <a:gridCol w="1808700">
                  <a:extLst>
                    <a:ext uri="{9D8B030D-6E8A-4147-A177-3AD203B41FA5}">
                      <a16:colId xmlns:a16="http://schemas.microsoft.com/office/drawing/2014/main" val="20004"/>
                    </a:ext>
                  </a:extLst>
                </a:gridCol>
              </a:tblGrid>
              <a:tr h="293300">
                <a:tc>
                  <a:txBody>
                    <a:bodyPr/>
                    <a:lstStyle/>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Projects</a:t>
                      </a:r>
                      <a:endParaRPr sz="13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Functional Area</a:t>
                      </a:r>
                      <a:endParaRPr sz="13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marR="0" lvl="0" indent="0" algn="ctr"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Project Description</a:t>
                      </a:r>
                      <a:endParaRPr sz="13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Project 1:</a:t>
                      </a:r>
                      <a:endParaRPr sz="1300" b="1" u="none" strike="noStrike" cap="none">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Delivery Date Prediction</a:t>
                      </a: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300" u="none" strike="noStrike" cap="none">
                          <a:latin typeface="Questrial"/>
                          <a:ea typeface="Questrial"/>
                          <a:cs typeface="Questrial"/>
                          <a:sym typeface="Questrial"/>
                        </a:rPr>
                        <a:t>Marketing and Logistics</a:t>
                      </a:r>
                      <a:endParaRPr sz="13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marR="0" lvl="0" indent="0" algn="l" rtl="0">
                        <a:lnSpc>
                          <a:spcPct val="115000"/>
                        </a:lnSpc>
                        <a:spcBef>
                          <a:spcPts val="0"/>
                        </a:spcBef>
                        <a:spcAft>
                          <a:spcPts val="0"/>
                        </a:spcAft>
                        <a:buClr>
                          <a:srgbClr val="000000"/>
                        </a:buClr>
                        <a:buSzPts val="1000"/>
                        <a:buFont typeface="Arial"/>
                        <a:buNone/>
                      </a:pPr>
                      <a:r>
                        <a:rPr lang="en" sz="1300" u="none" strike="noStrike" cap="none">
                          <a:latin typeface="Questrial"/>
                          <a:ea typeface="Questrial"/>
                          <a:cs typeface="Questrial"/>
                          <a:sym typeface="Questrial"/>
                        </a:rPr>
                        <a:t>The logistics team at Olist uses heuristics to provide an estimated delivery date for the orders placed. It is very conservative about the delivery dates. CMO. He found that on average, the estimated time to deliver products that is given to customers is twice that of the actual delivery time. Such a high expected delivery time is driving away Olist's customers. So, the CMO is looking to use ML to get a far more accurate expected delivery date.</a:t>
                      </a:r>
                      <a:endParaRPr sz="13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78525">
                <a:tc>
                  <a:txBody>
                    <a:bodyPr/>
                    <a:lstStyle/>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Project 2:</a:t>
                      </a:r>
                      <a:endParaRPr sz="1300" b="1" u="none" strike="noStrike" cap="none">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Sentiment Analysis</a:t>
                      </a:r>
                      <a:endParaRPr sz="9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300" u="none" strike="noStrike" cap="none">
                          <a:latin typeface="Questrial"/>
                          <a:ea typeface="Questrial"/>
                          <a:cs typeface="Questrial"/>
                          <a:sym typeface="Questrial"/>
                        </a:rPr>
                        <a:t>Marketing &amp; Sales</a:t>
                      </a:r>
                      <a:endParaRPr sz="13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marR="0" lvl="0" indent="0" algn="l" rtl="0">
                        <a:lnSpc>
                          <a:spcPct val="115000"/>
                        </a:lnSpc>
                        <a:spcBef>
                          <a:spcPts val="0"/>
                        </a:spcBef>
                        <a:spcAft>
                          <a:spcPts val="0"/>
                        </a:spcAft>
                        <a:buNone/>
                      </a:pPr>
                      <a:r>
                        <a:rPr lang="en" sz="1300">
                          <a:latin typeface="Questrial"/>
                          <a:ea typeface="Questrial"/>
                          <a:cs typeface="Questrial"/>
                          <a:sym typeface="Questrial"/>
                        </a:rPr>
                        <a:t>The Olist Chief Marketing Officer sought to comprehend customer experience through post-delivery reviews and pinpoint areas for improvement. Recognizing the potential of NLP for sentiment analysis and topic modeling, they were mindful of its limited sophistication in Portuguese, the language of the customer reviews.</a:t>
                      </a:r>
                      <a:endParaRPr sz="130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Project 3:</a:t>
                      </a:r>
                      <a:endParaRPr sz="1300" b="1" u="none" strike="noStrike" cap="none">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Customer Churn</a:t>
                      </a:r>
                      <a:endParaRPr sz="13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300" u="none" strike="noStrike" cap="none">
                          <a:latin typeface="Questrial"/>
                          <a:ea typeface="Questrial"/>
                          <a:cs typeface="Questrial"/>
                          <a:sym typeface="Questrial"/>
                        </a:rPr>
                        <a:t>Marketing</a:t>
                      </a:r>
                      <a:endParaRPr sz="13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marR="0" lvl="0" indent="0" algn="l" rtl="0">
                        <a:lnSpc>
                          <a:spcPct val="115000"/>
                        </a:lnSpc>
                        <a:spcBef>
                          <a:spcPts val="0"/>
                        </a:spcBef>
                        <a:spcAft>
                          <a:spcPts val="0"/>
                        </a:spcAft>
                        <a:buNone/>
                      </a:pPr>
                      <a:r>
                        <a:rPr lang="en" sz="1300">
                          <a:latin typeface="Questrial"/>
                          <a:ea typeface="Questrial"/>
                          <a:cs typeface="Questrial"/>
                          <a:sym typeface="Questrial"/>
                        </a:rPr>
                        <a:t>Customer churn is a vital metric for an e-commerce company's CMO. Olist aims to develop customer churn models to identify 'at-risk' customers and devise tailored retention strategies. This will yield insights into the factors influencing churn, enhancing their retention efforts.</a:t>
                      </a:r>
                      <a:endParaRPr sz="130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82" name="Google Shape;8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2599093cb0a_0_429"/>
          <p:cNvSpPr txBox="1"/>
          <p:nvPr/>
        </p:nvSpPr>
        <p:spPr>
          <a:xfrm>
            <a:off x="0" y="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Data Science Projects Propose</a:t>
            </a:r>
            <a:r>
              <a:rPr lang="en" sz="2100" b="1">
                <a:solidFill>
                  <a:schemeClr val="dk1"/>
                </a:solidFill>
                <a:latin typeface="Questrial"/>
                <a:ea typeface="Questrial"/>
                <a:cs typeface="Questrial"/>
                <a:sym typeface="Questrial"/>
              </a:rPr>
              <a:t>d </a:t>
            </a:r>
            <a:r>
              <a:rPr lang="en" sz="2100" b="1" i="0" u="none" strike="noStrike" cap="none">
                <a:solidFill>
                  <a:schemeClr val="dk1"/>
                </a:solidFill>
                <a:latin typeface="Questrial"/>
                <a:ea typeface="Questrial"/>
                <a:cs typeface="Questrial"/>
                <a:sym typeface="Questrial"/>
              </a:rPr>
              <a:t>- </a:t>
            </a:r>
            <a:r>
              <a:rPr lang="en" sz="2100" b="1">
                <a:solidFill>
                  <a:schemeClr val="dk1"/>
                </a:solidFill>
                <a:latin typeface="Questrial"/>
                <a:ea typeface="Questrial"/>
                <a:cs typeface="Questrial"/>
                <a:sym typeface="Questrial"/>
              </a:rPr>
              <a:t>2</a:t>
            </a:r>
            <a:endParaRPr sz="2400" b="1" i="0" u="none" strike="noStrike" cap="none">
              <a:solidFill>
                <a:srgbClr val="000000"/>
              </a:solidFill>
              <a:latin typeface="Questrial"/>
              <a:ea typeface="Questrial"/>
              <a:cs typeface="Questrial"/>
              <a:sym typeface="Questrial"/>
            </a:endParaRPr>
          </a:p>
        </p:txBody>
      </p:sp>
      <p:sp>
        <p:nvSpPr>
          <p:cNvPr id="88" name="Google Shape;88;g2599093cb0a_0_42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89" name="Google Shape;89;g2599093cb0a_0_429"/>
          <p:cNvGraphicFramePr/>
          <p:nvPr/>
        </p:nvGraphicFramePr>
        <p:xfrm>
          <a:off x="32875" y="936875"/>
          <a:ext cx="9078250" cy="3975927"/>
        </p:xfrm>
        <a:graphic>
          <a:graphicData uri="http://schemas.openxmlformats.org/drawingml/2006/table">
            <a:tbl>
              <a:tblPr>
                <a:noFill/>
                <a:tableStyleId>{039E895D-0311-4A56-A22D-E3CF25BEF28C}</a:tableStyleId>
              </a:tblPr>
              <a:tblGrid>
                <a:gridCol w="1650775">
                  <a:extLst>
                    <a:ext uri="{9D8B030D-6E8A-4147-A177-3AD203B41FA5}">
                      <a16:colId xmlns:a16="http://schemas.microsoft.com/office/drawing/2014/main" val="20000"/>
                    </a:ext>
                  </a:extLst>
                </a:gridCol>
                <a:gridCol w="1780675">
                  <a:extLst>
                    <a:ext uri="{9D8B030D-6E8A-4147-A177-3AD203B41FA5}">
                      <a16:colId xmlns:a16="http://schemas.microsoft.com/office/drawing/2014/main" val="20001"/>
                    </a:ext>
                  </a:extLst>
                </a:gridCol>
                <a:gridCol w="2166775">
                  <a:extLst>
                    <a:ext uri="{9D8B030D-6E8A-4147-A177-3AD203B41FA5}">
                      <a16:colId xmlns:a16="http://schemas.microsoft.com/office/drawing/2014/main" val="20002"/>
                    </a:ext>
                  </a:extLst>
                </a:gridCol>
                <a:gridCol w="1671325">
                  <a:extLst>
                    <a:ext uri="{9D8B030D-6E8A-4147-A177-3AD203B41FA5}">
                      <a16:colId xmlns:a16="http://schemas.microsoft.com/office/drawing/2014/main" val="20003"/>
                    </a:ext>
                  </a:extLst>
                </a:gridCol>
                <a:gridCol w="1808700">
                  <a:extLst>
                    <a:ext uri="{9D8B030D-6E8A-4147-A177-3AD203B41FA5}">
                      <a16:colId xmlns:a16="http://schemas.microsoft.com/office/drawing/2014/main" val="20004"/>
                    </a:ext>
                  </a:extLst>
                </a:gridCol>
              </a:tblGrid>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Project 4:</a:t>
                      </a:r>
                      <a:endParaRPr sz="1300" b="1" u="none" strike="noStrike" cap="none">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Customer Acquisition Cost Optimisation</a:t>
                      </a:r>
                      <a:endParaRPr sz="13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300" u="none" strike="noStrike" cap="none">
                          <a:latin typeface="Questrial"/>
                          <a:ea typeface="Questrial"/>
                          <a:cs typeface="Questrial"/>
                          <a:sym typeface="Questrial"/>
                        </a:rPr>
                        <a:t>Marketing &amp; Finance</a:t>
                      </a:r>
                      <a:endParaRPr sz="13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marR="0" lvl="0" indent="0" algn="l" rtl="0">
                        <a:lnSpc>
                          <a:spcPct val="115000"/>
                        </a:lnSpc>
                        <a:spcBef>
                          <a:spcPts val="0"/>
                        </a:spcBef>
                        <a:spcAft>
                          <a:spcPts val="0"/>
                        </a:spcAft>
                        <a:buNone/>
                      </a:pPr>
                      <a:r>
                        <a:rPr lang="en" sz="1300">
                          <a:latin typeface="Questrial"/>
                          <a:ea typeface="Questrial"/>
                          <a:cs typeface="Questrial"/>
                          <a:sym typeface="Questrial"/>
                        </a:rPr>
                        <a:t>Olist's Marketing team conducts several promotional campaigns for customer acquisition. Nonetheless, the CFO is concerned about excessive spending due to substantial discounts and benefits, leading to inflated customer acquisition costs. To address this, the CFO aims to implement a process that evaluates campaign effectiveness relative to customer lifetime value.</a:t>
                      </a:r>
                      <a:endParaRPr sz="130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Project 5:</a:t>
                      </a:r>
                      <a:endParaRPr sz="1300" b="1" u="none" strike="noStrike" cap="none">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Fraud Detection</a:t>
                      </a:r>
                      <a:endParaRPr sz="13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300" u="none" strike="noStrike" cap="none">
                          <a:latin typeface="Questrial"/>
                          <a:ea typeface="Questrial"/>
                          <a:cs typeface="Questrial"/>
                          <a:sym typeface="Questrial"/>
                        </a:rPr>
                        <a:t>Finance </a:t>
                      </a:r>
                      <a:endParaRPr sz="13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marR="0" lvl="0" indent="0" algn="l" rtl="0">
                        <a:lnSpc>
                          <a:spcPct val="115000"/>
                        </a:lnSpc>
                        <a:spcBef>
                          <a:spcPts val="0"/>
                        </a:spcBef>
                        <a:spcAft>
                          <a:spcPts val="0"/>
                        </a:spcAft>
                        <a:buClr>
                          <a:srgbClr val="000000"/>
                        </a:buClr>
                        <a:buSzPts val="1000"/>
                        <a:buFont typeface="Arial"/>
                        <a:buNone/>
                      </a:pPr>
                      <a:r>
                        <a:rPr lang="en" sz="1300">
                          <a:latin typeface="Questrial"/>
                          <a:ea typeface="Questrial"/>
                          <a:cs typeface="Questrial"/>
                          <a:sym typeface="Questrial"/>
                        </a:rPr>
                        <a:t>Fraud poses a significant challenge in the e-commerce industry, leading to substantial financial losses. It encompasses various types, such as merchant identity fraud, advanced fee and wire transfer scams, chargeback fraud, and more. To safeguard the organization, the CFO aims to leverage analytics to detect fraudulent transactions effectively.</a:t>
                      </a:r>
                      <a:endParaRPr sz="13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00050">
                <a:tc>
                  <a:txBody>
                    <a:bodyPr/>
                    <a:lstStyle/>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Project 6:</a:t>
                      </a:r>
                      <a:endParaRPr sz="1300" b="1" u="none" strike="noStrike" cap="none">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1300" b="1" u="none" strike="noStrike" cap="none">
                          <a:latin typeface="Questrial"/>
                          <a:ea typeface="Questrial"/>
                          <a:cs typeface="Questrial"/>
                          <a:sym typeface="Questrial"/>
                        </a:rPr>
                        <a:t>Price Optimisation</a:t>
                      </a:r>
                      <a:endParaRPr sz="13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300" u="none" strike="noStrike" cap="none">
                          <a:latin typeface="Questrial"/>
                          <a:ea typeface="Questrial"/>
                          <a:cs typeface="Questrial"/>
                          <a:sym typeface="Questrial"/>
                        </a:rPr>
                        <a:t>Sales</a:t>
                      </a:r>
                      <a:endParaRPr sz="13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gridSpan="3">
                  <a:txBody>
                    <a:bodyPr/>
                    <a:lstStyle/>
                    <a:p>
                      <a:pPr marL="0" marR="0" lvl="0" indent="0" algn="l" rtl="0">
                        <a:lnSpc>
                          <a:spcPct val="115000"/>
                        </a:lnSpc>
                        <a:spcBef>
                          <a:spcPts val="0"/>
                        </a:spcBef>
                        <a:spcAft>
                          <a:spcPts val="0"/>
                        </a:spcAft>
                        <a:buClr>
                          <a:srgbClr val="000000"/>
                        </a:buClr>
                        <a:buSzPts val="1000"/>
                        <a:buFont typeface="Arial"/>
                        <a:buNone/>
                      </a:pPr>
                      <a:r>
                        <a:rPr lang="en" sz="1300">
                          <a:latin typeface="Questrial"/>
                          <a:ea typeface="Questrial"/>
                          <a:cs typeface="Questrial"/>
                          <a:sym typeface="Questrial"/>
                        </a:rPr>
                        <a:t>Pricing is a critical aspect of e-commerce, significantly influencing revenue, sales, profit, and demand. OLIST's sales team aims to develop a data-driven price optimization algorithm, considering factors like location, customer attitude, and competitor pricing. This algorithm will enhance sales and revenue by responding to price changes based on predicted customer segmentation.</a:t>
                      </a:r>
                      <a:endParaRPr sz="130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ctrTitle"/>
          </p:nvPr>
        </p:nvSpPr>
        <p:spPr>
          <a:xfrm>
            <a:off x="727950" y="0"/>
            <a:ext cx="7688100" cy="7710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4200"/>
              <a:buNone/>
            </a:pPr>
            <a:r>
              <a:rPr lang="en" sz="2100">
                <a:solidFill>
                  <a:schemeClr val="dk1"/>
                </a:solidFill>
                <a:latin typeface="Questrial"/>
                <a:ea typeface="Questrial"/>
                <a:cs typeface="Questrial"/>
                <a:sym typeface="Questrial"/>
              </a:rPr>
              <a:t>Summary</a:t>
            </a:r>
            <a:r>
              <a:rPr lang="en" sz="3600"/>
              <a:t> </a:t>
            </a:r>
            <a:r>
              <a:rPr lang="en" sz="2100">
                <a:solidFill>
                  <a:schemeClr val="dk1"/>
                </a:solidFill>
                <a:latin typeface="Questrial"/>
                <a:ea typeface="Questrial"/>
                <a:cs typeface="Questrial"/>
                <a:sym typeface="Questrial"/>
              </a:rPr>
              <a:t>of Projects Prioritization</a:t>
            </a:r>
            <a:endParaRPr sz="2100">
              <a:solidFill>
                <a:schemeClr val="dk1"/>
              </a:solidFill>
              <a:latin typeface="Questrial"/>
              <a:ea typeface="Questrial"/>
              <a:cs typeface="Questrial"/>
              <a:sym typeface="Questrial"/>
            </a:endParaRPr>
          </a:p>
        </p:txBody>
      </p:sp>
      <p:graphicFrame>
        <p:nvGraphicFramePr>
          <p:cNvPr id="95" name="Google Shape;95;p3"/>
          <p:cNvGraphicFramePr/>
          <p:nvPr/>
        </p:nvGraphicFramePr>
        <p:xfrm>
          <a:off x="0" y="954048"/>
          <a:ext cx="9087775" cy="2466755"/>
        </p:xfrm>
        <a:graphic>
          <a:graphicData uri="http://schemas.openxmlformats.org/drawingml/2006/table">
            <a:tbl>
              <a:tblPr>
                <a:noFill/>
                <a:tableStyleId>{5E34F379-9FA1-442C-A97E-25B2B0BC3B36}</a:tableStyleId>
              </a:tblPr>
              <a:tblGrid>
                <a:gridCol w="973950">
                  <a:extLst>
                    <a:ext uri="{9D8B030D-6E8A-4147-A177-3AD203B41FA5}">
                      <a16:colId xmlns:a16="http://schemas.microsoft.com/office/drawing/2014/main" val="20000"/>
                    </a:ext>
                  </a:extLst>
                </a:gridCol>
                <a:gridCol w="806650">
                  <a:extLst>
                    <a:ext uri="{9D8B030D-6E8A-4147-A177-3AD203B41FA5}">
                      <a16:colId xmlns:a16="http://schemas.microsoft.com/office/drawing/2014/main" val="20001"/>
                    </a:ext>
                  </a:extLst>
                </a:gridCol>
                <a:gridCol w="716150">
                  <a:extLst>
                    <a:ext uri="{9D8B030D-6E8A-4147-A177-3AD203B41FA5}">
                      <a16:colId xmlns:a16="http://schemas.microsoft.com/office/drawing/2014/main" val="20002"/>
                    </a:ext>
                  </a:extLst>
                </a:gridCol>
                <a:gridCol w="471675">
                  <a:extLst>
                    <a:ext uri="{9D8B030D-6E8A-4147-A177-3AD203B41FA5}">
                      <a16:colId xmlns:a16="http://schemas.microsoft.com/office/drawing/2014/main" val="20003"/>
                    </a:ext>
                  </a:extLst>
                </a:gridCol>
                <a:gridCol w="471675">
                  <a:extLst>
                    <a:ext uri="{9D8B030D-6E8A-4147-A177-3AD203B41FA5}">
                      <a16:colId xmlns:a16="http://schemas.microsoft.com/office/drawing/2014/main" val="20004"/>
                    </a:ext>
                  </a:extLst>
                </a:gridCol>
                <a:gridCol w="344675">
                  <a:extLst>
                    <a:ext uri="{9D8B030D-6E8A-4147-A177-3AD203B41FA5}">
                      <a16:colId xmlns:a16="http://schemas.microsoft.com/office/drawing/2014/main" val="20005"/>
                    </a:ext>
                  </a:extLst>
                </a:gridCol>
                <a:gridCol w="312925">
                  <a:extLst>
                    <a:ext uri="{9D8B030D-6E8A-4147-A177-3AD203B41FA5}">
                      <a16:colId xmlns:a16="http://schemas.microsoft.com/office/drawing/2014/main" val="20006"/>
                    </a:ext>
                  </a:extLst>
                </a:gridCol>
                <a:gridCol w="281175">
                  <a:extLst>
                    <a:ext uri="{9D8B030D-6E8A-4147-A177-3AD203B41FA5}">
                      <a16:colId xmlns:a16="http://schemas.microsoft.com/office/drawing/2014/main" val="20007"/>
                    </a:ext>
                  </a:extLst>
                </a:gridCol>
                <a:gridCol w="312925">
                  <a:extLst>
                    <a:ext uri="{9D8B030D-6E8A-4147-A177-3AD203B41FA5}">
                      <a16:colId xmlns:a16="http://schemas.microsoft.com/office/drawing/2014/main" val="20008"/>
                    </a:ext>
                  </a:extLst>
                </a:gridCol>
                <a:gridCol w="789175">
                  <a:extLst>
                    <a:ext uri="{9D8B030D-6E8A-4147-A177-3AD203B41FA5}">
                      <a16:colId xmlns:a16="http://schemas.microsoft.com/office/drawing/2014/main" val="20009"/>
                    </a:ext>
                  </a:extLst>
                </a:gridCol>
                <a:gridCol w="789175">
                  <a:extLst>
                    <a:ext uri="{9D8B030D-6E8A-4147-A177-3AD203B41FA5}">
                      <a16:colId xmlns:a16="http://schemas.microsoft.com/office/drawing/2014/main" val="20010"/>
                    </a:ext>
                  </a:extLst>
                </a:gridCol>
                <a:gridCol w="408175">
                  <a:extLst>
                    <a:ext uri="{9D8B030D-6E8A-4147-A177-3AD203B41FA5}">
                      <a16:colId xmlns:a16="http://schemas.microsoft.com/office/drawing/2014/main" val="20011"/>
                    </a:ext>
                  </a:extLst>
                </a:gridCol>
                <a:gridCol w="789175">
                  <a:extLst>
                    <a:ext uri="{9D8B030D-6E8A-4147-A177-3AD203B41FA5}">
                      <a16:colId xmlns:a16="http://schemas.microsoft.com/office/drawing/2014/main" val="20012"/>
                    </a:ext>
                  </a:extLst>
                </a:gridCol>
                <a:gridCol w="789175">
                  <a:extLst>
                    <a:ext uri="{9D8B030D-6E8A-4147-A177-3AD203B41FA5}">
                      <a16:colId xmlns:a16="http://schemas.microsoft.com/office/drawing/2014/main" val="20013"/>
                    </a:ext>
                  </a:extLst>
                </a:gridCol>
                <a:gridCol w="831100">
                  <a:extLst>
                    <a:ext uri="{9D8B030D-6E8A-4147-A177-3AD203B41FA5}">
                      <a16:colId xmlns:a16="http://schemas.microsoft.com/office/drawing/2014/main" val="20014"/>
                    </a:ext>
                  </a:extLst>
                </a:gridCol>
              </a:tblGrid>
              <a:tr h="119600">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gridSpan="6">
                  <a:txBody>
                    <a:bodyPr/>
                    <a:lstStyle/>
                    <a:p>
                      <a:pPr marL="0" marR="0" lvl="0" indent="0" algn="ctr" rtl="0">
                        <a:lnSpc>
                          <a:spcPct val="100000"/>
                        </a:lnSpc>
                        <a:spcBef>
                          <a:spcPts val="0"/>
                        </a:spcBef>
                        <a:spcAft>
                          <a:spcPts val="0"/>
                        </a:spcAft>
                        <a:buNone/>
                      </a:pPr>
                      <a:r>
                        <a:rPr lang="en" sz="900" b="1" u="none" strike="noStrike" cap="none"/>
                        <a:t>Raw Scores</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lvl="0" indent="0" algn="ctr" rtl="0">
                        <a:lnSpc>
                          <a:spcPct val="100000"/>
                        </a:lnSpc>
                        <a:spcBef>
                          <a:spcPts val="0"/>
                        </a:spcBef>
                        <a:spcAft>
                          <a:spcPts val="0"/>
                        </a:spcAft>
                        <a:buNone/>
                      </a:pPr>
                      <a:r>
                        <a:rPr lang="en" sz="900" b="1" u="none" strike="noStrike" cap="none"/>
                        <a:t>Normalised Scores</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5575">
                <a:tc>
                  <a:txBody>
                    <a:bodyPr/>
                    <a:lstStyle/>
                    <a:p>
                      <a:pPr marL="0" marR="0" lvl="0" indent="0" algn="l" rtl="0">
                        <a:lnSpc>
                          <a:spcPct val="100000"/>
                        </a:lnSpc>
                        <a:spcBef>
                          <a:spcPts val="0"/>
                        </a:spcBef>
                        <a:spcAft>
                          <a:spcPts val="0"/>
                        </a:spcAft>
                        <a:buNone/>
                      </a:pPr>
                      <a:r>
                        <a:rPr lang="en" sz="900" b="1" i="0" u="none" strike="noStrike" cap="none">
                          <a:solidFill>
                            <a:schemeClr val="dk1"/>
                          </a:solidFill>
                          <a:latin typeface="Arial"/>
                          <a:ea typeface="Arial"/>
                          <a:cs typeface="Arial"/>
                          <a:sym typeface="Arial"/>
                        </a:rPr>
                        <a:t>Use Case</a:t>
                      </a:r>
                      <a:endParaRPr/>
                    </a:p>
                  </a:txBody>
                  <a:tcPr marL="13600" marR="13600" marT="9050" marB="905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700" b="1" i="0" u="none" strike="noStrike" cap="none">
                          <a:latin typeface="Arial"/>
                          <a:ea typeface="Arial"/>
                          <a:cs typeface="Arial"/>
                          <a:sym typeface="Arial"/>
                        </a:rPr>
                        <a:t>Maximum Possible Score</a:t>
                      </a:r>
                      <a:endParaRPr sz="900" b="1"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n" sz="900" b="1" u="none" strike="noStrike" cap="none"/>
                        <a:t>Minimum Score</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n" sz="900" b="1" u="none" strike="noStrike" cap="none"/>
                        <a:t>P1</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1" u="none" strike="noStrike" cap="none"/>
                        <a:t>P2</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1" u="none" strike="noStrike" cap="none"/>
                        <a:t>P3</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1" u="none" strike="noStrike" cap="none"/>
                        <a:t>P4</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1" u="none" strike="noStrike" cap="none"/>
                        <a:t>P5</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1" u="none" strike="noStrike" cap="none"/>
                        <a:t>P6</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900" b="1" u="none" strike="noStrike" cap="none"/>
                        <a:t>P1</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n" sz="900" b="1" u="none" strike="noStrike" cap="none"/>
                        <a:t>P2</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n" sz="900" b="1" u="none" strike="noStrike" cap="none"/>
                        <a:t>P3</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n" sz="900" b="1" u="none" strike="noStrike" cap="none"/>
                        <a:t>P4</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n" sz="900" b="1" u="none" strike="noStrike" cap="none"/>
                        <a:t>P5</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None/>
                      </a:pPr>
                      <a:r>
                        <a:rPr lang="en" sz="900" b="1" u="none" strike="noStrike" cap="none"/>
                        <a:t>P6</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322575">
                <a:tc>
                  <a:txBody>
                    <a:bodyPr/>
                    <a:lstStyle/>
                    <a:p>
                      <a:pPr marL="0" marR="0" lvl="0" indent="0" algn="l" rtl="0">
                        <a:lnSpc>
                          <a:spcPct val="100000"/>
                        </a:lnSpc>
                        <a:spcBef>
                          <a:spcPts val="0"/>
                        </a:spcBef>
                        <a:spcAft>
                          <a:spcPts val="0"/>
                        </a:spcAft>
                        <a:buNone/>
                      </a:pPr>
                      <a:r>
                        <a:rPr lang="en" sz="900" b="1" u="none" strike="noStrike" cap="none"/>
                        <a:t>Feasibility Score</a:t>
                      </a:r>
                      <a:endParaRPr/>
                    </a:p>
                  </a:txBody>
                  <a:tcPr marL="13600" marR="13600" marT="9050" marB="905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 sz="900" u="none" strike="noStrike" cap="none"/>
                        <a:t>5</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00000"/>
                        </a:lnSpc>
                        <a:spcBef>
                          <a:spcPts val="0"/>
                        </a:spcBef>
                        <a:spcAft>
                          <a:spcPts val="0"/>
                        </a:spcAft>
                        <a:buNone/>
                      </a:pPr>
                      <a:r>
                        <a:rPr lang="en" sz="900" u="none" strike="noStrike" cap="none"/>
                        <a:t>0</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4.1</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3.5</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3.7</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3.63</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3.9</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3.27</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0.82</a:t>
                      </a:r>
                      <a:endParaRPr sz="10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0.7</a:t>
                      </a:r>
                      <a:endParaRPr sz="10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0.74</a:t>
                      </a:r>
                      <a:endParaRPr sz="10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0.726</a:t>
                      </a:r>
                      <a:endParaRPr sz="10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0.78</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0.654</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374950">
                <a:tc>
                  <a:txBody>
                    <a:bodyPr/>
                    <a:lstStyle/>
                    <a:p>
                      <a:pPr marL="0" marR="0" lvl="0" indent="0" algn="l" rtl="0">
                        <a:lnSpc>
                          <a:spcPct val="100000"/>
                        </a:lnSpc>
                        <a:spcBef>
                          <a:spcPts val="0"/>
                        </a:spcBef>
                        <a:spcAft>
                          <a:spcPts val="0"/>
                        </a:spcAft>
                        <a:buNone/>
                      </a:pPr>
                      <a:r>
                        <a:rPr lang="en" sz="900" b="1" u="none" strike="noStrike" cap="none"/>
                        <a:t>Complexity Rating</a:t>
                      </a:r>
                      <a:endParaRPr/>
                    </a:p>
                  </a:txBody>
                  <a:tcPr marL="13600" marR="13600" marT="9050" marB="905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 sz="900" u="none" strike="noStrike" cap="none"/>
                        <a:t>20</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00000"/>
                        </a:lnSpc>
                        <a:spcBef>
                          <a:spcPts val="0"/>
                        </a:spcBef>
                        <a:spcAft>
                          <a:spcPts val="0"/>
                        </a:spcAft>
                        <a:buNone/>
                      </a:pPr>
                      <a:r>
                        <a:rPr lang="en" sz="900" u="none" strike="noStrike" cap="none"/>
                        <a:t>0</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16.5</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16.83</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13.83</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14</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9.83</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12.5</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0.825</a:t>
                      </a:r>
                      <a:endParaRPr sz="10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0.725</a:t>
                      </a:r>
                      <a:endParaRPr sz="10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0.8415</a:t>
                      </a:r>
                      <a:endParaRPr sz="10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0.7</a:t>
                      </a:r>
                      <a:endParaRPr sz="10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0.4915</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1000"/>
                        <a:t>0.625</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295075">
                <a:tc>
                  <a:txBody>
                    <a:bodyPr/>
                    <a:lstStyle/>
                    <a:p>
                      <a:pPr marL="0" marR="0" lvl="0" indent="0" algn="l" rtl="0">
                        <a:lnSpc>
                          <a:spcPct val="100000"/>
                        </a:lnSpc>
                        <a:spcBef>
                          <a:spcPts val="0"/>
                        </a:spcBef>
                        <a:spcAft>
                          <a:spcPts val="0"/>
                        </a:spcAft>
                        <a:buNone/>
                      </a:pPr>
                      <a:r>
                        <a:rPr lang="en" sz="900" b="1" u="none" strike="noStrike" cap="none"/>
                        <a:t>Strategic Value</a:t>
                      </a:r>
                      <a:endParaRPr/>
                    </a:p>
                  </a:txBody>
                  <a:tcPr marL="13600" marR="13600" marT="9050" marB="905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 sz="900" u="none" strike="noStrike" cap="none"/>
                        <a:t>20</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00000"/>
                        </a:lnSpc>
                        <a:spcBef>
                          <a:spcPts val="0"/>
                        </a:spcBef>
                        <a:spcAft>
                          <a:spcPts val="0"/>
                        </a:spcAft>
                        <a:buNone/>
                      </a:pPr>
                      <a:r>
                        <a:rPr lang="en" sz="900" u="none" strike="noStrike" cap="none"/>
                        <a:t>0</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14</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14</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18</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10</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16</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18</a:t>
                      </a:r>
                      <a:endParaRPr sz="900"/>
                    </a:p>
                  </a:txBody>
                  <a:tcPr marL="13600" marR="13600" marT="9050" marB="9050" anchor="b">
                    <a:lnL w="95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00000"/>
                        </a:lnSpc>
                        <a:spcBef>
                          <a:spcPts val="0"/>
                        </a:spcBef>
                        <a:spcAft>
                          <a:spcPts val="0"/>
                        </a:spcAft>
                        <a:buClr>
                          <a:srgbClr val="000000"/>
                        </a:buClr>
                        <a:buFont typeface="Arial"/>
                        <a:buNone/>
                      </a:pPr>
                      <a:r>
                        <a:rPr lang="en" sz="900"/>
                        <a:t>0.7</a:t>
                      </a:r>
                      <a:endParaRPr sz="9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marR="0" lvl="0" indent="0" algn="r" rtl="0">
                        <a:lnSpc>
                          <a:spcPct val="100000"/>
                        </a:lnSpc>
                        <a:spcBef>
                          <a:spcPts val="0"/>
                        </a:spcBef>
                        <a:spcAft>
                          <a:spcPts val="0"/>
                        </a:spcAft>
                        <a:buClr>
                          <a:srgbClr val="000000"/>
                        </a:buClr>
                        <a:buFont typeface="Arial"/>
                        <a:buNone/>
                      </a:pPr>
                      <a:r>
                        <a:rPr lang="en" sz="900"/>
                        <a:t>0.7</a:t>
                      </a:r>
                      <a:endParaRPr sz="9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marR="0" lvl="0" indent="0" algn="r" rtl="0">
                        <a:lnSpc>
                          <a:spcPct val="100000"/>
                        </a:lnSpc>
                        <a:spcBef>
                          <a:spcPts val="0"/>
                        </a:spcBef>
                        <a:spcAft>
                          <a:spcPts val="0"/>
                        </a:spcAft>
                        <a:buClr>
                          <a:srgbClr val="000000"/>
                        </a:buClr>
                        <a:buFont typeface="Arial"/>
                        <a:buNone/>
                      </a:pPr>
                      <a:r>
                        <a:rPr lang="en" sz="900"/>
                        <a:t>0.9</a:t>
                      </a:r>
                      <a:endParaRPr sz="9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marR="0" lvl="0" indent="0" algn="r" rtl="0">
                        <a:lnSpc>
                          <a:spcPct val="100000"/>
                        </a:lnSpc>
                        <a:spcBef>
                          <a:spcPts val="0"/>
                        </a:spcBef>
                        <a:spcAft>
                          <a:spcPts val="0"/>
                        </a:spcAft>
                        <a:buClr>
                          <a:srgbClr val="000000"/>
                        </a:buClr>
                        <a:buFont typeface="Arial"/>
                        <a:buNone/>
                      </a:pPr>
                      <a:r>
                        <a:rPr lang="en" sz="900"/>
                        <a:t>0.5</a:t>
                      </a:r>
                      <a:endParaRPr sz="9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marR="0" lvl="0" indent="0" algn="r" rtl="0">
                        <a:lnSpc>
                          <a:spcPct val="100000"/>
                        </a:lnSpc>
                        <a:spcBef>
                          <a:spcPts val="0"/>
                        </a:spcBef>
                        <a:spcAft>
                          <a:spcPts val="0"/>
                        </a:spcAft>
                        <a:buClr>
                          <a:srgbClr val="000000"/>
                        </a:buClr>
                        <a:buFont typeface="Arial"/>
                        <a:buNone/>
                      </a:pPr>
                      <a:r>
                        <a:rPr lang="en" sz="900"/>
                        <a:t>0.8</a:t>
                      </a:r>
                      <a:endParaRPr sz="9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marR="0" lvl="0" indent="0" algn="r" rtl="0">
                        <a:lnSpc>
                          <a:spcPct val="100000"/>
                        </a:lnSpc>
                        <a:spcBef>
                          <a:spcPts val="0"/>
                        </a:spcBef>
                        <a:spcAft>
                          <a:spcPts val="0"/>
                        </a:spcAft>
                        <a:buClr>
                          <a:srgbClr val="000000"/>
                        </a:buClr>
                        <a:buFont typeface="Arial"/>
                        <a:buNone/>
                      </a:pPr>
                      <a:r>
                        <a:rPr lang="en" sz="900"/>
                        <a:t>0.9</a:t>
                      </a:r>
                      <a:endParaRPr sz="9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322575">
                <a:tc>
                  <a:txBody>
                    <a:bodyPr/>
                    <a:lstStyle/>
                    <a:p>
                      <a:pPr marL="0" marR="0" lvl="0" indent="0" algn="l" rtl="0">
                        <a:lnSpc>
                          <a:spcPct val="100000"/>
                        </a:lnSpc>
                        <a:spcBef>
                          <a:spcPts val="0"/>
                        </a:spcBef>
                        <a:spcAft>
                          <a:spcPts val="0"/>
                        </a:spcAft>
                        <a:buNone/>
                      </a:pPr>
                      <a:r>
                        <a:rPr lang="en" sz="900" b="1" u="none" strike="noStrike" cap="none"/>
                        <a:t>Business Value (Enter in numericals the business value generated)</a:t>
                      </a:r>
                      <a:endParaRPr/>
                    </a:p>
                  </a:txBody>
                  <a:tcPr marL="13600" marR="13600" marT="9050" marB="905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 sz="900" u="none" strike="noStrike" cap="none"/>
                        <a:t>3867</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00000"/>
                        </a:lnSpc>
                        <a:spcBef>
                          <a:spcPts val="0"/>
                        </a:spcBef>
                        <a:spcAft>
                          <a:spcPts val="0"/>
                        </a:spcAft>
                        <a:buNone/>
                      </a:pPr>
                      <a:r>
                        <a:rPr lang="en" sz="900" u="none" strike="noStrike" cap="none"/>
                        <a:t>0</a:t>
                      </a:r>
                      <a:endParaRPr/>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3746.05</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2764.11</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3867</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3003</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631</a:t>
                      </a:r>
                      <a:endParaRPr sz="900"/>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marR="0" lvl="0" indent="0" algn="r" rtl="0">
                        <a:lnSpc>
                          <a:spcPct val="115000"/>
                        </a:lnSpc>
                        <a:spcBef>
                          <a:spcPts val="0"/>
                        </a:spcBef>
                        <a:spcAft>
                          <a:spcPts val="0"/>
                        </a:spcAft>
                        <a:buNone/>
                      </a:pPr>
                      <a:r>
                        <a:rPr lang="en" sz="900"/>
                        <a:t>1800</a:t>
                      </a:r>
                      <a:endParaRPr sz="900"/>
                    </a:p>
                  </a:txBody>
                  <a:tcPr marL="13600" marR="13600" marT="9050" marB="9050" anchor="b">
                    <a:lnL w="95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en" sz="1000"/>
                        <a:t>0.97</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en" sz="1000"/>
                        <a:t>0.71</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en" sz="1000"/>
                        <a:t>1.00</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en" sz="1000"/>
                        <a:t>0.78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en" sz="1000"/>
                        <a:t>0.16</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en" sz="1000"/>
                        <a:t>0.47</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322575">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13600" marR="13600" marT="9050" marB="9050" anchor="b">
                    <a:lnL w="95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t>3.31</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t>2.84</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t>3.48</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t>2.70</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t>2.23</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t>2.64</a:t>
                      </a:r>
                      <a:endParaRPr sz="1000"/>
                    </a:p>
                  </a:txBody>
                  <a:tcPr marL="28575" marR="28575" marT="19050" marB="19050" anchor="b">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bl>
          </a:graphicData>
        </a:graphic>
      </p:graphicFrame>
      <p:sp>
        <p:nvSpPr>
          <p:cNvPr id="96" name="Google Shape;96;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5"/>
          <p:cNvGraphicFramePr/>
          <p:nvPr/>
        </p:nvGraphicFramePr>
        <p:xfrm>
          <a:off x="174245" y="1004347"/>
          <a:ext cx="8589625" cy="3898205"/>
        </p:xfrm>
        <a:graphic>
          <a:graphicData uri="http://schemas.openxmlformats.org/drawingml/2006/table">
            <a:tbl>
              <a:tblPr>
                <a:noFill/>
                <a:tableStyleId>{039E895D-0311-4A56-A22D-E3CF25BEF28C}</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a:latin typeface="Questrial"/>
                          <a:ea typeface="Questrial"/>
                          <a:cs typeface="Questrial"/>
                          <a:sym typeface="Questrial"/>
                        </a:rPr>
                        <a:t>Order</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u="none" strike="noStrike" cap="none">
                          <a:latin typeface="Questrial"/>
                          <a:ea typeface="Questrial"/>
                          <a:cs typeface="Questrial"/>
                          <a:sym typeface="Questrial"/>
                        </a:rPr>
                        <a:t>Project</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000" b="1">
                          <a:latin typeface="Questrial"/>
                          <a:ea typeface="Questrial"/>
                          <a:cs typeface="Questrial"/>
                          <a:sym typeface="Questrial"/>
                        </a:rPr>
                        <a:t>Higher Value Data more Feasible Data</a:t>
                      </a:r>
                      <a:r>
                        <a:rPr lang="en" sz="1000" b="1" u="none" strike="noStrike" cap="none">
                          <a:latin typeface="Questrial"/>
                          <a:ea typeface="Questrial"/>
                          <a:cs typeface="Questrial"/>
                          <a:sym typeface="Questrial"/>
                        </a:rPr>
                        <a:t> feasibility</a:t>
                      </a:r>
                      <a:endParaRPr sz="10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u="none" strike="noStrike" cap="none">
                          <a:latin typeface="Questrial"/>
                          <a:ea typeface="Questrial"/>
                          <a:cs typeface="Questrial"/>
                          <a:sym typeface="Questrial"/>
                        </a:rPr>
                        <a:t>Infrastructure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u="none" strike="noStrike" cap="none">
                          <a:latin typeface="Questrial"/>
                          <a:ea typeface="Questrial"/>
                          <a:cs typeface="Questrial"/>
                          <a:sym typeface="Questrial"/>
                        </a:rPr>
                        <a:t>Complexity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u="none" strike="noStrike" cap="none">
                          <a:latin typeface="Questrial"/>
                          <a:ea typeface="Questrial"/>
                          <a:cs typeface="Questrial"/>
                          <a:sym typeface="Questrial"/>
                        </a:rPr>
                        <a:t>Strategic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u="none" strike="noStrike" cap="none">
                          <a:latin typeface="Questrial"/>
                          <a:ea typeface="Questrial"/>
                          <a:cs typeface="Questrial"/>
                          <a:sym typeface="Questrial"/>
                        </a:rPr>
                        <a:t>Business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1=Small; 5=Large</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First</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Project 3:</a:t>
                      </a:r>
                      <a:endParaRPr sz="1200" b="1" u="none" strike="noStrike" cap="none">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Customer Churn</a:t>
                      </a:r>
                      <a:endParaRPr sz="12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3.4</a:t>
                      </a:r>
                      <a:endParaRPr sz="1400" u="none" strike="noStrike" cap="none">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4</a:t>
                      </a:r>
                      <a:endParaRPr sz="1400" u="none" strike="noStrike" cap="none">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4.2</a:t>
                      </a:r>
                      <a:endParaRPr sz="1400" u="none" strike="noStrike" cap="none">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4.5</a:t>
                      </a:r>
                      <a:endParaRPr sz="1400" u="none" strike="noStrike" cap="none">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5</a:t>
                      </a:r>
                      <a:endParaRPr sz="1400" u="none" strike="noStrike" cap="none">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Second</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Project 1: </a:t>
                      </a:r>
                      <a:endParaRPr sz="1200" b="1" u="none" strike="noStrike" cap="none">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Delivery Date Prediction</a:t>
                      </a:r>
                      <a:endParaRPr sz="12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4.2</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4</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4.125</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3.5</a:t>
                      </a:r>
                      <a:endParaRPr>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5</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Third</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Project 2: </a:t>
                      </a:r>
                      <a:endParaRPr/>
                    </a:p>
                    <a:p>
                      <a:pPr marL="0" marR="0" lvl="0" indent="0" algn="l"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Sentiment Analysis</a:t>
                      </a:r>
                      <a:endParaRPr sz="8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3</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4</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3.625</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3.5</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3</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400050">
                <a:tc>
                  <a:txBody>
                    <a:bodyPr/>
                    <a:lstStyle/>
                    <a:p>
                      <a:pPr marL="0" lvl="0" indent="0" algn="ctr" rtl="0">
                        <a:lnSpc>
                          <a:spcPct val="115000"/>
                        </a:lnSpc>
                        <a:spcBef>
                          <a:spcPts val="0"/>
                        </a:spcBef>
                        <a:spcAft>
                          <a:spcPts val="0"/>
                        </a:spcAft>
                        <a:buClr>
                          <a:srgbClr val="000000"/>
                        </a:buClr>
                        <a:buSzPts val="1600"/>
                        <a:buFont typeface="Arial"/>
                        <a:buNone/>
                      </a:pPr>
                      <a:r>
                        <a:rPr lang="en" sz="1600" b="1">
                          <a:latin typeface="Questrial"/>
                          <a:ea typeface="Questrial"/>
                          <a:cs typeface="Questrial"/>
                          <a:sym typeface="Questrial"/>
                        </a:rPr>
                        <a:t>Fourth</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Project 4: </a:t>
                      </a:r>
                      <a:endParaRPr/>
                    </a:p>
                    <a:p>
                      <a:pPr marL="0" marR="0" lvl="0" indent="0" algn="l"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Customer Acquisition Cost Optimisation</a:t>
                      </a:r>
                      <a:endParaRPr sz="12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3.6</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3.67</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3.5</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2.5</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3</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00050">
                <a:tc>
                  <a:txBody>
                    <a:bodyPr/>
                    <a:lstStyle/>
                    <a:p>
                      <a:pPr marL="0" lvl="0" indent="0" algn="ctr" rtl="0">
                        <a:lnSpc>
                          <a:spcPct val="115000"/>
                        </a:lnSpc>
                        <a:spcBef>
                          <a:spcPts val="0"/>
                        </a:spcBef>
                        <a:spcAft>
                          <a:spcPts val="0"/>
                        </a:spcAft>
                        <a:buClr>
                          <a:srgbClr val="000000"/>
                        </a:buClr>
                        <a:buSzPts val="1600"/>
                        <a:buFont typeface="Arial"/>
                        <a:buNone/>
                      </a:pPr>
                      <a:r>
                        <a:rPr lang="en" sz="1600" b="1">
                          <a:latin typeface="Questrial"/>
                          <a:ea typeface="Questrial"/>
                          <a:cs typeface="Questrial"/>
                          <a:sym typeface="Questrial"/>
                        </a:rPr>
                        <a:t>Fifth</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200" b="1" i="0" u="none" strike="noStrike" cap="none">
                          <a:solidFill>
                            <a:srgbClr val="000000"/>
                          </a:solidFill>
                          <a:latin typeface="Questrial"/>
                          <a:ea typeface="Questrial"/>
                          <a:cs typeface="Questrial"/>
                          <a:sym typeface="Questrial"/>
                        </a:rPr>
                        <a:t>Project 6: </a:t>
                      </a:r>
                      <a:endParaRPr/>
                    </a:p>
                    <a:p>
                      <a:pPr marL="0" marR="0" lvl="0" indent="0" algn="l"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Price Optimisation</a:t>
                      </a:r>
                      <a:endParaRPr sz="105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a:latin typeface="Questrial"/>
                          <a:ea typeface="Questrial"/>
                          <a:cs typeface="Questrial"/>
                          <a:sym typeface="Questrial"/>
                        </a:rPr>
                        <a:t>3.2</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3.</a:t>
                      </a:r>
                      <a:r>
                        <a:rPr lang="en">
                          <a:latin typeface="Questrial"/>
                          <a:ea typeface="Questrial"/>
                          <a:cs typeface="Questrial"/>
                          <a:sym typeface="Questrial"/>
                        </a:rPr>
                        <a:t>33</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3.125</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4.</a:t>
                      </a:r>
                      <a:r>
                        <a:rPr lang="en">
                          <a:latin typeface="Questrial"/>
                          <a:ea typeface="Questrial"/>
                          <a:cs typeface="Questrial"/>
                          <a:sym typeface="Questrial"/>
                        </a:rPr>
                        <a:t>5</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2</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a:latin typeface="Questrial"/>
                          <a:ea typeface="Questrial"/>
                          <a:cs typeface="Questrial"/>
                          <a:sym typeface="Questrial"/>
                        </a:rPr>
                        <a:t>Sixth</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200" b="1" i="0" u="none" strike="noStrike" cap="none">
                          <a:solidFill>
                            <a:srgbClr val="000000"/>
                          </a:solidFill>
                          <a:latin typeface="Questrial"/>
                          <a:ea typeface="Questrial"/>
                          <a:cs typeface="Questrial"/>
                          <a:sym typeface="Questrial"/>
                        </a:rPr>
                        <a:t>Project 5: </a:t>
                      </a:r>
                      <a:endParaRPr/>
                    </a:p>
                    <a:p>
                      <a:pPr marL="0" marR="0" lvl="0" indent="0" algn="l" rtl="0">
                        <a:lnSpc>
                          <a:spcPct val="115000"/>
                        </a:lnSpc>
                        <a:spcBef>
                          <a:spcPts val="0"/>
                        </a:spcBef>
                        <a:spcAft>
                          <a:spcPts val="0"/>
                        </a:spcAft>
                        <a:buClr>
                          <a:srgbClr val="000000"/>
                        </a:buClr>
                        <a:buSzPts val="1600"/>
                        <a:buFont typeface="Arial"/>
                        <a:buNone/>
                      </a:pPr>
                      <a:r>
                        <a:rPr lang="en" sz="1200" b="1" u="none" strike="noStrike" cap="none">
                          <a:latin typeface="Questrial"/>
                          <a:ea typeface="Questrial"/>
                          <a:cs typeface="Questrial"/>
                          <a:sym typeface="Questrial"/>
                        </a:rPr>
                        <a:t>Fraud Detection</a:t>
                      </a:r>
                      <a:endParaRPr sz="105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3.8</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4</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2.45</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4</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latin typeface="Questrial"/>
                          <a:ea typeface="Questrial"/>
                          <a:cs typeface="Questrial"/>
                          <a:sym typeface="Questrial"/>
                        </a:rPr>
                        <a:t>1</a:t>
                      </a:r>
                      <a:endParaRPr sz="1400"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02" name="Google Shape;102;p5"/>
          <p:cNvSpPr txBox="1"/>
          <p:nvPr/>
        </p:nvSpPr>
        <p:spPr>
          <a:xfrm>
            <a:off x="65725" y="56500"/>
            <a:ext cx="86982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1800" b="1" i="0" u="none" strike="noStrike" cap="none">
                <a:solidFill>
                  <a:schemeClr val="dk1"/>
                </a:solidFill>
                <a:latin typeface="Questrial"/>
                <a:ea typeface="Questrial"/>
                <a:cs typeface="Questrial"/>
                <a:sym typeface="Questrial"/>
              </a:rPr>
              <a:t>Highest-Priority Descending order of Data Science Projects Follow the M</a:t>
            </a:r>
            <a:r>
              <a:rPr lang="en" sz="1800" b="1">
                <a:solidFill>
                  <a:schemeClr val="dk1"/>
                </a:solidFill>
                <a:latin typeface="Questrial"/>
                <a:ea typeface="Questrial"/>
                <a:cs typeface="Questrial"/>
                <a:sym typeface="Questrial"/>
              </a:rPr>
              <a:t>oney = Business Value then Strategic Value</a:t>
            </a:r>
            <a:r>
              <a:rPr lang="en" sz="1800" b="1" i="0" u="none" strike="noStrike" cap="none">
                <a:solidFill>
                  <a:schemeClr val="dk1"/>
                </a:solidFill>
                <a:latin typeface="Questrial"/>
                <a:ea typeface="Questrial"/>
                <a:cs typeface="Questrial"/>
                <a:sym typeface="Questrial"/>
              </a:rPr>
              <a:t> </a:t>
            </a:r>
            <a:endParaRPr sz="1800" b="1"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100" b="1" i="0" u="none" strike="noStrike" cap="none">
              <a:solidFill>
                <a:srgbClr val="000000"/>
              </a:solidFill>
              <a:latin typeface="Questrial"/>
              <a:ea typeface="Questrial"/>
              <a:cs typeface="Questrial"/>
              <a:sym typeface="Questrial"/>
            </a:endParaRPr>
          </a:p>
        </p:txBody>
      </p:sp>
      <p:sp>
        <p:nvSpPr>
          <p:cNvPr id="103" name="Google Shape;103;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p:nvPr/>
        </p:nvSpPr>
        <p:spPr>
          <a:xfrm>
            <a:off x="3751156" y="1058550"/>
            <a:ext cx="2177763" cy="1538000"/>
          </a:xfrm>
          <a:prstGeom prst="rect">
            <a:avLst/>
          </a:prstGeom>
          <a:solidFill>
            <a:schemeClr val="dk1">
              <a:alpha val="15686"/>
            </a:schemeClr>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Priority 2</a:t>
            </a:r>
            <a:endParaRPr sz="1400" b="0" i="0" u="none" strike="noStrike" cap="none">
              <a:solidFill>
                <a:schemeClr val="lt1"/>
              </a:solidFill>
              <a:latin typeface="Arial"/>
              <a:ea typeface="Arial"/>
              <a:cs typeface="Arial"/>
              <a:sym typeface="Arial"/>
            </a:endParaRPr>
          </a:p>
        </p:txBody>
      </p:sp>
      <p:sp>
        <p:nvSpPr>
          <p:cNvPr id="109" name="Google Shape;109;p4"/>
          <p:cNvSpPr/>
          <p:nvPr/>
        </p:nvSpPr>
        <p:spPr>
          <a:xfrm>
            <a:off x="1339212" y="2710511"/>
            <a:ext cx="2177763" cy="1538000"/>
          </a:xfrm>
          <a:prstGeom prst="rect">
            <a:avLst/>
          </a:prstGeom>
          <a:solidFill>
            <a:schemeClr val="dk1">
              <a:alpha val="15686"/>
            </a:schemeClr>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Priority 3</a:t>
            </a:r>
            <a:endParaRPr sz="1400" b="0" i="0" u="none" strike="noStrike" cap="none">
              <a:solidFill>
                <a:schemeClr val="lt1"/>
              </a:solidFill>
              <a:latin typeface="Arial"/>
              <a:ea typeface="Arial"/>
              <a:cs typeface="Arial"/>
              <a:sym typeface="Arial"/>
            </a:endParaRPr>
          </a:p>
        </p:txBody>
      </p:sp>
      <p:sp>
        <p:nvSpPr>
          <p:cNvPr id="110" name="Google Shape;110;p4"/>
          <p:cNvSpPr/>
          <p:nvPr/>
        </p:nvSpPr>
        <p:spPr>
          <a:xfrm>
            <a:off x="1332562" y="1058550"/>
            <a:ext cx="2177763" cy="1538000"/>
          </a:xfrm>
          <a:prstGeom prst="rect">
            <a:avLst/>
          </a:prstGeom>
          <a:solidFill>
            <a:schemeClr val="dk1">
              <a:alpha val="15686"/>
            </a:schemeClr>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Priority 1</a:t>
            </a:r>
            <a:endParaRPr sz="1400" b="0" i="0" u="none" strike="noStrike" cap="none">
              <a:solidFill>
                <a:schemeClr val="lt1"/>
              </a:solidFill>
              <a:latin typeface="Arial"/>
              <a:ea typeface="Arial"/>
              <a:cs typeface="Arial"/>
              <a:sym typeface="Arial"/>
            </a:endParaRPr>
          </a:p>
        </p:txBody>
      </p:sp>
      <p:sp>
        <p:nvSpPr>
          <p:cNvPr id="111" name="Google Shape;111;p4"/>
          <p:cNvSpPr/>
          <p:nvPr/>
        </p:nvSpPr>
        <p:spPr>
          <a:xfrm>
            <a:off x="3751334" y="2727275"/>
            <a:ext cx="2177763" cy="1538000"/>
          </a:xfrm>
          <a:prstGeom prst="rect">
            <a:avLst/>
          </a:prstGeom>
          <a:solidFill>
            <a:schemeClr val="dk1">
              <a:alpha val="15686"/>
            </a:schemeClr>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n" sz="1400" b="0" i="0" u="none" strike="noStrike" cap="none">
                <a:solidFill>
                  <a:schemeClr val="lt1"/>
                </a:solidFill>
                <a:latin typeface="Arial"/>
                <a:ea typeface="Arial"/>
                <a:cs typeface="Arial"/>
                <a:sym typeface="Arial"/>
              </a:rPr>
              <a:t>No Go Zone</a:t>
            </a:r>
            <a:endParaRPr sz="1400" b="0" i="0" u="none" strike="noStrike" cap="none">
              <a:solidFill>
                <a:schemeClr val="lt1"/>
              </a:solidFill>
              <a:latin typeface="Arial"/>
              <a:ea typeface="Arial"/>
              <a:cs typeface="Arial"/>
              <a:sym typeface="Arial"/>
            </a:endParaRPr>
          </a:p>
        </p:txBody>
      </p:sp>
      <p:cxnSp>
        <p:nvCxnSpPr>
          <p:cNvPr id="112" name="Google Shape;112;p4"/>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13" name="Google Shape;113;p4"/>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14" name="Google Shape;114;p4"/>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15" name="Google Shape;115;p4"/>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16" name="Google Shape;116;p4"/>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000000"/>
                </a:solidFill>
                <a:latin typeface="Questrial"/>
                <a:ea typeface="Questrial"/>
                <a:cs typeface="Questrial"/>
                <a:sym typeface="Questrial"/>
              </a:rPr>
              <a:t>Strategic Value</a:t>
            </a:r>
            <a:endParaRPr sz="1300" b="1" i="0" u="none" strike="noStrike" cap="none">
              <a:solidFill>
                <a:srgbClr val="000000"/>
              </a:solidFill>
              <a:latin typeface="Questrial"/>
              <a:ea typeface="Questrial"/>
              <a:cs typeface="Questrial"/>
              <a:sym typeface="Questrial"/>
            </a:endParaRPr>
          </a:p>
        </p:txBody>
      </p:sp>
      <p:sp>
        <p:nvSpPr>
          <p:cNvPr id="117" name="Google Shape;117;p4"/>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Feasibility + Complexity</a:t>
            </a:r>
            <a:endParaRPr sz="1400" b="1" i="0" u="none" strike="noStrike" cap="none">
              <a:solidFill>
                <a:srgbClr val="000000"/>
              </a:solidFill>
              <a:latin typeface="Questrial"/>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Questrial"/>
              <a:ea typeface="Questrial"/>
              <a:cs typeface="Questrial"/>
              <a:sym typeface="Questrial"/>
            </a:endParaRPr>
          </a:p>
        </p:txBody>
      </p:sp>
      <p:sp>
        <p:nvSpPr>
          <p:cNvPr id="118" name="Google Shape;118;p4"/>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Questrial"/>
                <a:ea typeface="Questrial"/>
                <a:cs typeface="Questrial"/>
                <a:sym typeface="Questrial"/>
              </a:rPr>
              <a:t>HIGH</a:t>
            </a:r>
            <a:endParaRPr sz="1200" b="0" i="0" u="none" strike="noStrike" cap="none">
              <a:solidFill>
                <a:srgbClr val="000000"/>
              </a:solidFill>
              <a:latin typeface="Questrial"/>
              <a:ea typeface="Questrial"/>
              <a:cs typeface="Questrial"/>
              <a:sym typeface="Questrial"/>
            </a:endParaRPr>
          </a:p>
        </p:txBody>
      </p:sp>
      <p:sp>
        <p:nvSpPr>
          <p:cNvPr id="119" name="Google Shape;119;p4"/>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Questrial"/>
                <a:ea typeface="Questrial"/>
                <a:cs typeface="Questrial"/>
                <a:sym typeface="Questrial"/>
              </a:rPr>
              <a:t>LOW</a:t>
            </a:r>
            <a:endParaRPr sz="1200" b="0" i="0" u="none" strike="noStrike" cap="none">
              <a:solidFill>
                <a:srgbClr val="000000"/>
              </a:solidFill>
              <a:latin typeface="Questrial"/>
              <a:ea typeface="Questrial"/>
              <a:cs typeface="Questrial"/>
              <a:sym typeface="Questrial"/>
            </a:endParaRPr>
          </a:p>
        </p:txBody>
      </p:sp>
      <p:sp>
        <p:nvSpPr>
          <p:cNvPr id="120" name="Google Shape;120;p4"/>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Questrial"/>
                <a:ea typeface="Questrial"/>
                <a:cs typeface="Questrial"/>
                <a:sym typeface="Questrial"/>
              </a:rPr>
              <a:t>LOW</a:t>
            </a:r>
            <a:endParaRPr sz="1200" b="0" i="0" u="none" strike="noStrike" cap="none">
              <a:solidFill>
                <a:srgbClr val="000000"/>
              </a:solidFill>
              <a:latin typeface="Questrial"/>
              <a:ea typeface="Questrial"/>
              <a:cs typeface="Questrial"/>
              <a:sym typeface="Questrial"/>
            </a:endParaRPr>
          </a:p>
        </p:txBody>
      </p:sp>
      <p:sp>
        <p:nvSpPr>
          <p:cNvPr id="121" name="Google Shape;121;p4"/>
          <p:cNvSpPr txBox="1"/>
          <p:nvPr/>
        </p:nvSpPr>
        <p:spPr>
          <a:xfrm>
            <a:off x="65725" y="-19700"/>
            <a:ext cx="88350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1800" b="1">
                <a:solidFill>
                  <a:schemeClr val="dk1"/>
                </a:solidFill>
                <a:latin typeface="Questrial"/>
                <a:ea typeface="Questrial"/>
                <a:cs typeface="Questrial"/>
                <a:sym typeface="Questrial"/>
              </a:rPr>
              <a:t>Data Science Opportunity Matrix : Modeling each of the six projects in terms of feasibility, complexity, strategic and business value impact.</a:t>
            </a:r>
            <a:endParaRPr sz="1800" b="1">
              <a:solidFill>
                <a:schemeClr val="dk1"/>
              </a:solidFill>
              <a:latin typeface="Questrial"/>
              <a:ea typeface="Questrial"/>
              <a:cs typeface="Questrial"/>
              <a:sym typeface="Questrial"/>
            </a:endParaRPr>
          </a:p>
        </p:txBody>
      </p:sp>
      <p:graphicFrame>
        <p:nvGraphicFramePr>
          <p:cNvPr id="122" name="Google Shape;122;p4"/>
          <p:cNvGraphicFramePr/>
          <p:nvPr/>
        </p:nvGraphicFramePr>
        <p:xfrm>
          <a:off x="6038425" y="967613"/>
          <a:ext cx="3000000" cy="3000000"/>
        </p:xfrm>
        <a:graphic>
          <a:graphicData uri="http://schemas.openxmlformats.org/drawingml/2006/table">
            <a:tbl>
              <a:tblPr>
                <a:noFill/>
                <a:tableStyleId>{0B8DBF73-CB1A-48AA-B473-0488C32D8334}</a:tableStyleId>
              </a:tblPr>
              <a:tblGrid>
                <a:gridCol w="656325">
                  <a:extLst>
                    <a:ext uri="{9D8B030D-6E8A-4147-A177-3AD203B41FA5}">
                      <a16:colId xmlns:a16="http://schemas.microsoft.com/office/drawing/2014/main" val="20000"/>
                    </a:ext>
                  </a:extLst>
                </a:gridCol>
                <a:gridCol w="1216025">
                  <a:extLst>
                    <a:ext uri="{9D8B030D-6E8A-4147-A177-3AD203B41FA5}">
                      <a16:colId xmlns:a16="http://schemas.microsoft.com/office/drawing/2014/main" val="20001"/>
                    </a:ext>
                  </a:extLst>
                </a:gridCol>
                <a:gridCol w="1229825">
                  <a:extLst>
                    <a:ext uri="{9D8B030D-6E8A-4147-A177-3AD203B41FA5}">
                      <a16:colId xmlns:a16="http://schemas.microsoft.com/office/drawing/2014/main" val="20002"/>
                    </a:ext>
                  </a:extLst>
                </a:gridCol>
              </a:tblGrid>
              <a:tr h="164375">
                <a:tc>
                  <a:txBody>
                    <a:bodyPr/>
                    <a:lstStyle/>
                    <a:p>
                      <a:pPr marL="0" marR="0" lvl="0" indent="0" algn="r" rtl="0">
                        <a:lnSpc>
                          <a:spcPct val="115000"/>
                        </a:lnSpc>
                        <a:spcBef>
                          <a:spcPts val="0"/>
                        </a:spcBef>
                        <a:spcAft>
                          <a:spcPts val="0"/>
                        </a:spcAft>
                        <a:buClr>
                          <a:srgbClr val="000000"/>
                        </a:buClr>
                        <a:buSzPts val="800"/>
                        <a:buFont typeface="Arial"/>
                        <a:buNone/>
                      </a:pPr>
                      <a:r>
                        <a:rPr lang="en" sz="1000" b="1" u="none" strike="noStrike" cap="none">
                          <a:latin typeface="Questrial"/>
                          <a:ea typeface="Questrial"/>
                          <a:cs typeface="Questrial"/>
                          <a:sym typeface="Questrial"/>
                        </a:rPr>
                        <a:t>Project 1:</a:t>
                      </a:r>
                      <a:endParaRPr sz="10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Delivery Date Prediction</a:t>
                      </a:r>
                      <a:endParaRPr sz="600" u="none" strike="noStrike" cap="none">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64375">
                <a:tc>
                  <a:txBody>
                    <a:bodyPr/>
                    <a:lstStyle/>
                    <a:p>
                      <a:pPr marL="0" marR="0" lvl="0" indent="0" algn="r" rtl="0">
                        <a:lnSpc>
                          <a:spcPct val="115000"/>
                        </a:lnSpc>
                        <a:spcBef>
                          <a:spcPts val="0"/>
                        </a:spcBef>
                        <a:spcAft>
                          <a:spcPts val="0"/>
                        </a:spcAft>
                        <a:buClr>
                          <a:srgbClr val="000000"/>
                        </a:buClr>
                        <a:buSzPts val="800"/>
                        <a:buFont typeface="Arial"/>
                        <a:buNone/>
                      </a:pPr>
                      <a:r>
                        <a:rPr lang="en" sz="1000" b="1" u="none" strike="noStrike" cap="none">
                          <a:latin typeface="Questrial"/>
                          <a:ea typeface="Questrial"/>
                          <a:cs typeface="Questrial"/>
                          <a:sym typeface="Questrial"/>
                        </a:rPr>
                        <a:t>Project 2:</a:t>
                      </a:r>
                      <a:endParaRPr sz="10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Sentiment Analysis</a:t>
                      </a:r>
                      <a:endParaRPr sz="800" u="none" strike="noStrike" cap="none">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164375">
                <a:tc>
                  <a:txBody>
                    <a:bodyPr/>
                    <a:lstStyle/>
                    <a:p>
                      <a:pPr marL="0" marR="0" lvl="0" indent="0" algn="r" rtl="0">
                        <a:lnSpc>
                          <a:spcPct val="115000"/>
                        </a:lnSpc>
                        <a:spcBef>
                          <a:spcPts val="0"/>
                        </a:spcBef>
                        <a:spcAft>
                          <a:spcPts val="0"/>
                        </a:spcAft>
                        <a:buClr>
                          <a:srgbClr val="000000"/>
                        </a:buClr>
                        <a:buSzPts val="800"/>
                        <a:buFont typeface="Arial"/>
                        <a:buNone/>
                      </a:pPr>
                      <a:r>
                        <a:rPr lang="en" sz="1000" b="1" u="none" strike="noStrike" cap="none">
                          <a:latin typeface="Questrial"/>
                          <a:ea typeface="Questrial"/>
                          <a:cs typeface="Questrial"/>
                          <a:sym typeface="Questrial"/>
                        </a:rPr>
                        <a:t>Project 3:</a:t>
                      </a:r>
                      <a:endParaRPr sz="10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Customer Churn</a:t>
                      </a:r>
                      <a:endParaRPr sz="800" u="none" strike="noStrike" cap="none">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111600">
                <a:tc>
                  <a:txBody>
                    <a:bodyPr/>
                    <a:lstStyle/>
                    <a:p>
                      <a:pPr marL="0" marR="0" lvl="0" indent="0" algn="r" rtl="0">
                        <a:lnSpc>
                          <a:spcPct val="115000"/>
                        </a:lnSpc>
                        <a:spcBef>
                          <a:spcPts val="0"/>
                        </a:spcBef>
                        <a:spcAft>
                          <a:spcPts val="0"/>
                        </a:spcAft>
                        <a:buClr>
                          <a:srgbClr val="000000"/>
                        </a:buClr>
                        <a:buSzPts val="800"/>
                        <a:buFont typeface="Arial"/>
                        <a:buNone/>
                      </a:pPr>
                      <a:r>
                        <a:rPr lang="en" sz="1000" b="1" u="none" strike="noStrike" cap="none">
                          <a:latin typeface="Questrial"/>
                          <a:ea typeface="Questrial"/>
                          <a:cs typeface="Questrial"/>
                          <a:sym typeface="Questrial"/>
                        </a:rPr>
                        <a:t>Project 4:</a:t>
                      </a:r>
                      <a:endParaRPr sz="10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Customer Acquisition Cost Optimisation</a:t>
                      </a:r>
                      <a:endParaRPr sz="800" u="none" strike="noStrike" cap="none">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35275">
                <a:tc>
                  <a:txBody>
                    <a:bodyPr/>
                    <a:lstStyle/>
                    <a:p>
                      <a:pPr marL="0" marR="0" lvl="0" indent="0" algn="r" rtl="0">
                        <a:lnSpc>
                          <a:spcPct val="115000"/>
                        </a:lnSpc>
                        <a:spcBef>
                          <a:spcPts val="0"/>
                        </a:spcBef>
                        <a:spcAft>
                          <a:spcPts val="0"/>
                        </a:spcAft>
                        <a:buClr>
                          <a:srgbClr val="000000"/>
                        </a:buClr>
                        <a:buSzPts val="800"/>
                        <a:buFont typeface="Arial"/>
                        <a:buNone/>
                      </a:pPr>
                      <a:r>
                        <a:rPr lang="en" sz="1000" b="1" u="none" strike="noStrike" cap="none">
                          <a:latin typeface="Questrial"/>
                          <a:ea typeface="Questrial"/>
                          <a:cs typeface="Questrial"/>
                          <a:sym typeface="Questrial"/>
                        </a:rPr>
                        <a:t>Project 5:</a:t>
                      </a:r>
                      <a:endParaRPr sz="10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Fraud Detection</a:t>
                      </a:r>
                      <a:endParaRPr sz="800" u="none" strike="noStrike" cap="none">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1000" b="1" u="none" strike="noStrike" cap="none">
                          <a:latin typeface="Questrial"/>
                          <a:ea typeface="Questrial"/>
                          <a:cs typeface="Questrial"/>
                          <a:sym typeface="Questrial"/>
                        </a:rPr>
                        <a:t>Project 6:</a:t>
                      </a:r>
                      <a:endParaRPr sz="1000" b="1" u="none" strike="noStrike" cap="none">
                        <a:latin typeface="Questrial"/>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gridSpan="2">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Price Optimisation</a:t>
                      </a:r>
                      <a:endParaRPr sz="800" u="none" strike="noStrike" cap="none">
                        <a:latin typeface="Questrial"/>
                        <a:ea typeface="Questrial"/>
                        <a:cs typeface="Questrial"/>
                        <a:sym typeface="Questrial"/>
                      </a:endParaRP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123" name="Google Shape;123;p4"/>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Questrial"/>
                <a:ea typeface="Questrial"/>
                <a:cs typeface="Questrial"/>
                <a:sym typeface="Questrial"/>
              </a:rPr>
              <a:t>HIGH</a:t>
            </a:r>
            <a:endParaRPr sz="1200" b="0" i="0" u="none" strike="noStrike" cap="none">
              <a:solidFill>
                <a:srgbClr val="000000"/>
              </a:solidFill>
              <a:latin typeface="Questrial"/>
              <a:ea typeface="Questrial"/>
              <a:cs typeface="Questrial"/>
              <a:sym typeface="Questrial"/>
            </a:endParaRPr>
          </a:p>
        </p:txBody>
      </p:sp>
      <p:sp>
        <p:nvSpPr>
          <p:cNvPr id="124" name="Google Shape;124;p4"/>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25" name="Google Shape;125;p4"/>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26" name="Google Shape;126;p4"/>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sng" strike="noStrike" cap="none">
                <a:solidFill>
                  <a:srgbClr val="000000"/>
                </a:solidFill>
                <a:latin typeface="Questrial"/>
                <a:ea typeface="Questrial"/>
                <a:cs typeface="Questrial"/>
                <a:sym typeface="Questrial"/>
              </a:rPr>
              <a:t>Business Value</a:t>
            </a:r>
            <a:endParaRPr sz="900" b="1" i="0" u="sng" strike="noStrike" cap="none">
              <a:solidFill>
                <a:srgbClr val="000000"/>
              </a:solidFill>
              <a:latin typeface="Questrial"/>
              <a:ea typeface="Questrial"/>
              <a:cs typeface="Questrial"/>
              <a:sym typeface="Questrial"/>
            </a:endParaRPr>
          </a:p>
        </p:txBody>
      </p:sp>
      <p:sp>
        <p:nvSpPr>
          <p:cNvPr id="127" name="Google Shape;127;p4"/>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estrial"/>
                <a:ea typeface="Questrial"/>
                <a:cs typeface="Questrial"/>
                <a:sym typeface="Questrial"/>
              </a:rPr>
              <a:t>Low</a:t>
            </a:r>
            <a:endParaRPr sz="1100" b="0" i="0" u="none" strike="noStrike" cap="none">
              <a:solidFill>
                <a:srgbClr val="000000"/>
              </a:solidFill>
              <a:latin typeface="Questrial"/>
              <a:ea typeface="Questrial"/>
              <a:cs typeface="Questrial"/>
              <a:sym typeface="Questrial"/>
            </a:endParaRPr>
          </a:p>
        </p:txBody>
      </p:sp>
      <p:sp>
        <p:nvSpPr>
          <p:cNvPr id="128" name="Google Shape;128;p4"/>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estrial"/>
                <a:ea typeface="Questrial"/>
                <a:cs typeface="Questrial"/>
                <a:sym typeface="Questrial"/>
              </a:rPr>
              <a:t>Medium</a:t>
            </a:r>
            <a:endParaRPr sz="1100" b="0" i="0" u="none" strike="noStrike" cap="none">
              <a:solidFill>
                <a:srgbClr val="000000"/>
              </a:solidFill>
              <a:latin typeface="Questrial"/>
              <a:ea typeface="Questrial"/>
              <a:cs typeface="Questrial"/>
              <a:sym typeface="Questrial"/>
            </a:endParaRPr>
          </a:p>
        </p:txBody>
      </p:sp>
      <p:sp>
        <p:nvSpPr>
          <p:cNvPr id="129" name="Google Shape;129;p4"/>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Questrial"/>
                <a:ea typeface="Questrial"/>
                <a:cs typeface="Questrial"/>
                <a:sym typeface="Questrial"/>
              </a:rPr>
              <a:t>High</a:t>
            </a:r>
            <a:endParaRPr sz="1100" b="0" i="0" u="none" strike="noStrike" cap="none">
              <a:solidFill>
                <a:srgbClr val="000000"/>
              </a:solidFill>
              <a:latin typeface="Questrial"/>
              <a:ea typeface="Questrial"/>
              <a:cs typeface="Questrial"/>
              <a:sym typeface="Questrial"/>
            </a:endParaRPr>
          </a:p>
        </p:txBody>
      </p:sp>
      <p:sp>
        <p:nvSpPr>
          <p:cNvPr id="130" name="Google Shape;130;p4"/>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1" name="Google Shape;131;p4"/>
          <p:cNvSpPr/>
          <p:nvPr/>
        </p:nvSpPr>
        <p:spPr>
          <a:xfrm>
            <a:off x="1624623" y="2023304"/>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00000"/>
                </a:solidFill>
                <a:latin typeface="Questrial"/>
                <a:ea typeface="Questrial"/>
                <a:cs typeface="Questrial"/>
                <a:sym typeface="Questrial"/>
              </a:rPr>
              <a:t>P1</a:t>
            </a:r>
            <a:endParaRPr sz="900" b="1" i="0" u="none" strike="noStrike" cap="none">
              <a:solidFill>
                <a:srgbClr val="000000"/>
              </a:solidFill>
              <a:latin typeface="Questrial"/>
              <a:ea typeface="Questrial"/>
              <a:cs typeface="Questrial"/>
              <a:sym typeface="Questrial"/>
            </a:endParaRPr>
          </a:p>
        </p:txBody>
      </p:sp>
      <p:sp>
        <p:nvSpPr>
          <p:cNvPr id="132" name="Google Shape;132;p4"/>
          <p:cNvSpPr/>
          <p:nvPr/>
        </p:nvSpPr>
        <p:spPr>
          <a:xfrm>
            <a:off x="2087952" y="2117675"/>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00000"/>
                </a:solidFill>
                <a:latin typeface="Questrial"/>
                <a:ea typeface="Questrial"/>
                <a:cs typeface="Questrial"/>
                <a:sym typeface="Questrial"/>
              </a:rPr>
              <a:t>P4</a:t>
            </a:r>
            <a:endParaRPr sz="900" b="1" i="0" u="none" strike="noStrike" cap="none">
              <a:solidFill>
                <a:srgbClr val="000000"/>
              </a:solidFill>
              <a:latin typeface="Questrial"/>
              <a:ea typeface="Questrial"/>
              <a:cs typeface="Questrial"/>
              <a:sym typeface="Questrial"/>
            </a:endParaRPr>
          </a:p>
        </p:txBody>
      </p:sp>
      <p:sp>
        <p:nvSpPr>
          <p:cNvPr id="133" name="Google Shape;133;p4"/>
          <p:cNvSpPr/>
          <p:nvPr/>
        </p:nvSpPr>
        <p:spPr>
          <a:xfrm>
            <a:off x="3764425" y="1465877"/>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00000"/>
                </a:solidFill>
                <a:latin typeface="Questrial"/>
                <a:ea typeface="Questrial"/>
                <a:cs typeface="Questrial"/>
                <a:sym typeface="Questrial"/>
              </a:rPr>
              <a:t>P6</a:t>
            </a:r>
            <a:endParaRPr sz="900" b="1" i="0" u="none" strike="noStrike" cap="none">
              <a:solidFill>
                <a:srgbClr val="000000"/>
              </a:solidFill>
              <a:latin typeface="Questrial"/>
              <a:ea typeface="Questrial"/>
              <a:cs typeface="Questrial"/>
              <a:sym typeface="Questrial"/>
            </a:endParaRPr>
          </a:p>
        </p:txBody>
      </p:sp>
      <p:sp>
        <p:nvSpPr>
          <p:cNvPr id="134" name="Google Shape;134;p4"/>
          <p:cNvSpPr/>
          <p:nvPr/>
        </p:nvSpPr>
        <p:spPr>
          <a:xfrm>
            <a:off x="1931038" y="1383400"/>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00000"/>
                </a:solidFill>
                <a:latin typeface="Questrial"/>
                <a:ea typeface="Questrial"/>
                <a:cs typeface="Questrial"/>
                <a:sym typeface="Questrial"/>
              </a:rPr>
              <a:t>P3</a:t>
            </a:r>
            <a:endParaRPr sz="900" b="1" i="0" u="none" strike="noStrike" cap="none">
              <a:solidFill>
                <a:srgbClr val="000000"/>
              </a:solidFill>
              <a:latin typeface="Questrial"/>
              <a:ea typeface="Questrial"/>
              <a:cs typeface="Questrial"/>
              <a:sym typeface="Questrial"/>
            </a:endParaRPr>
          </a:p>
        </p:txBody>
      </p:sp>
      <p:sp>
        <p:nvSpPr>
          <p:cNvPr id="135" name="Google Shape;135;p4"/>
          <p:cNvSpPr/>
          <p:nvPr/>
        </p:nvSpPr>
        <p:spPr>
          <a:xfrm>
            <a:off x="2392752" y="21204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00000"/>
                </a:solidFill>
                <a:latin typeface="Questrial"/>
                <a:ea typeface="Questrial"/>
                <a:cs typeface="Questrial"/>
                <a:sym typeface="Questrial"/>
              </a:rPr>
              <a:t>P2</a:t>
            </a:r>
            <a:endParaRPr sz="900" b="1" i="0" u="none" strike="noStrike" cap="none">
              <a:solidFill>
                <a:srgbClr val="000000"/>
              </a:solidFill>
              <a:latin typeface="Questrial"/>
              <a:ea typeface="Questrial"/>
              <a:cs typeface="Questrial"/>
              <a:sym typeface="Questrial"/>
            </a:endParaRPr>
          </a:p>
        </p:txBody>
      </p:sp>
      <p:sp>
        <p:nvSpPr>
          <p:cNvPr id="136" name="Google Shape;136;p4"/>
          <p:cNvSpPr/>
          <p:nvPr/>
        </p:nvSpPr>
        <p:spPr>
          <a:xfrm>
            <a:off x="4259400" y="1890422"/>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00000"/>
                </a:solidFill>
                <a:latin typeface="Questrial"/>
                <a:ea typeface="Questrial"/>
                <a:cs typeface="Questrial"/>
                <a:sym typeface="Questrial"/>
              </a:rPr>
              <a:t>P5</a:t>
            </a:r>
            <a:endParaRPr sz="900" b="1" i="0" u="none" strike="noStrike" cap="none">
              <a:solidFill>
                <a:srgbClr val="000000"/>
              </a:solidFill>
              <a:latin typeface="Questrial"/>
              <a:ea typeface="Questrial"/>
              <a:cs typeface="Questrial"/>
              <a:sym typeface="Questrial"/>
            </a:endParaRPr>
          </a:p>
        </p:txBody>
      </p:sp>
      <p:sp>
        <p:nvSpPr>
          <p:cNvPr id="137" name="Google Shape;137;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65725" y="-19700"/>
            <a:ext cx="89037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1800" b="1">
                <a:solidFill>
                  <a:schemeClr val="dk1"/>
                </a:solidFill>
                <a:latin typeface="Questrial"/>
                <a:ea typeface="Questrial"/>
                <a:cs typeface="Questrial"/>
                <a:sym typeface="Questrial"/>
              </a:rPr>
              <a:t>Data Science Road Map with the first four data science projects chosen for implementation.</a:t>
            </a:r>
            <a:endParaRPr sz="18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Questrial"/>
              <a:ea typeface="Questrial"/>
              <a:cs typeface="Questrial"/>
              <a:sym typeface="Questrial"/>
            </a:endParaRPr>
          </a:p>
        </p:txBody>
      </p:sp>
      <p:sp>
        <p:nvSpPr>
          <p:cNvPr id="143" name="Google Shape;143;p6"/>
          <p:cNvSpPr/>
          <p:nvPr/>
        </p:nvSpPr>
        <p:spPr>
          <a:xfrm>
            <a:off x="4318750" y="1395900"/>
            <a:ext cx="47058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This project demonstrates both significant business and strategic value, aligning with the organization's vision and mission, and possessing ample resources for effective execution, earning it the highest priority.</a:t>
            </a:r>
            <a:endParaRPr sz="1000">
              <a:latin typeface="Questrial"/>
              <a:ea typeface="Questrial"/>
              <a:cs typeface="Questrial"/>
              <a:sym typeface="Questrial"/>
            </a:endParaRPr>
          </a:p>
        </p:txBody>
      </p:sp>
      <p:sp>
        <p:nvSpPr>
          <p:cNvPr id="144" name="Google Shape;144;p6"/>
          <p:cNvSpPr/>
          <p:nvPr/>
        </p:nvSpPr>
        <p:spPr>
          <a:xfrm>
            <a:off x="1120600" y="1395900"/>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000000"/>
                </a:solidFill>
                <a:latin typeface="Questrial"/>
                <a:ea typeface="Questrial"/>
                <a:cs typeface="Questrial"/>
                <a:sym typeface="Questrial"/>
              </a:rPr>
              <a:t>Project 3:</a:t>
            </a:r>
            <a:endParaRPr sz="1100" b="1" i="0" u="none" strike="noStrike" cap="none">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a:latin typeface="Questrial"/>
                <a:ea typeface="Questrial"/>
                <a:cs typeface="Questrial"/>
                <a:sym typeface="Questrial"/>
              </a:rPr>
              <a:t>Customer Churn</a:t>
            </a:r>
            <a:endParaRPr sz="1700" b="0" i="0" u="none" strike="noStrike" cap="none">
              <a:solidFill>
                <a:srgbClr val="000000"/>
              </a:solidFill>
              <a:latin typeface="Questrial"/>
              <a:ea typeface="Questrial"/>
              <a:cs typeface="Questrial"/>
              <a:sym typeface="Questrial"/>
            </a:endParaRPr>
          </a:p>
        </p:txBody>
      </p:sp>
      <p:sp>
        <p:nvSpPr>
          <p:cNvPr id="145" name="Google Shape;145;p6"/>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000000"/>
                </a:solidFill>
                <a:latin typeface="Questrial"/>
                <a:ea typeface="Questrial"/>
                <a:cs typeface="Questrial"/>
                <a:sym typeface="Questrial"/>
              </a:rPr>
              <a:t>Project 1:</a:t>
            </a:r>
            <a:endParaRPr sz="1100" b="1" i="0" u="none" strike="noStrike" cap="none">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a:latin typeface="Questrial"/>
                <a:ea typeface="Questrial"/>
                <a:cs typeface="Questrial"/>
                <a:sym typeface="Questrial"/>
              </a:rPr>
              <a:t>Delivery Date Prediction</a:t>
            </a:r>
            <a:endParaRPr sz="1700" b="0" i="0" u="none" strike="noStrike" cap="none">
              <a:solidFill>
                <a:srgbClr val="000000"/>
              </a:solidFill>
              <a:latin typeface="Questrial"/>
              <a:ea typeface="Questrial"/>
              <a:cs typeface="Questrial"/>
              <a:sym typeface="Questrial"/>
            </a:endParaRPr>
          </a:p>
        </p:txBody>
      </p:sp>
      <p:sp>
        <p:nvSpPr>
          <p:cNvPr id="146" name="Google Shape;146;p6"/>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000000"/>
                </a:solidFill>
                <a:latin typeface="Questrial"/>
                <a:ea typeface="Questrial"/>
                <a:cs typeface="Questrial"/>
                <a:sym typeface="Questrial"/>
              </a:rPr>
              <a:t>Project 2:</a:t>
            </a:r>
            <a:endParaRPr sz="1100" b="1" i="0" u="none" strike="noStrike" cap="none">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a:latin typeface="Questrial"/>
                <a:ea typeface="Questrial"/>
                <a:cs typeface="Questrial"/>
                <a:sym typeface="Questrial"/>
              </a:rPr>
              <a:t>Sentiment Analysis</a:t>
            </a:r>
            <a:endParaRPr sz="1700" b="0" i="0" u="none" strike="noStrike" cap="none">
              <a:solidFill>
                <a:srgbClr val="000000"/>
              </a:solidFill>
              <a:latin typeface="Questrial"/>
              <a:ea typeface="Questrial"/>
              <a:cs typeface="Questrial"/>
              <a:sym typeface="Questrial"/>
            </a:endParaRPr>
          </a:p>
        </p:txBody>
      </p:sp>
      <p:sp>
        <p:nvSpPr>
          <p:cNvPr id="147" name="Google Shape;147;p6"/>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000000"/>
                </a:solidFill>
                <a:latin typeface="Questrial"/>
                <a:ea typeface="Questrial"/>
                <a:cs typeface="Questrial"/>
                <a:sym typeface="Questrial"/>
              </a:rPr>
              <a:t>Project </a:t>
            </a:r>
            <a:r>
              <a:rPr lang="en" sz="1100" b="1">
                <a:latin typeface="Questrial"/>
                <a:ea typeface="Questrial"/>
                <a:cs typeface="Questrial"/>
                <a:sym typeface="Questrial"/>
              </a:rPr>
              <a:t>4</a:t>
            </a:r>
            <a:r>
              <a:rPr lang="en" sz="1100" b="1" i="0" u="none" strike="noStrike" cap="none">
                <a:solidFill>
                  <a:srgbClr val="000000"/>
                </a:solidFill>
                <a:latin typeface="Questrial"/>
                <a:ea typeface="Questrial"/>
                <a:cs typeface="Questrial"/>
                <a:sym typeface="Questrial"/>
              </a:rPr>
              <a:t>:</a:t>
            </a:r>
            <a:endParaRPr sz="1100" b="1" i="0" u="none" strike="noStrike" cap="none">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a:latin typeface="Questrial"/>
                <a:ea typeface="Questrial"/>
                <a:cs typeface="Questrial"/>
                <a:sym typeface="Questrial"/>
              </a:rPr>
              <a:t>Customer Acquisition Cost Optimisation</a:t>
            </a:r>
            <a:endParaRPr sz="1700" b="0" i="0" u="none" strike="noStrike" cap="none">
              <a:solidFill>
                <a:srgbClr val="000000"/>
              </a:solidFill>
              <a:latin typeface="Questrial"/>
              <a:ea typeface="Questrial"/>
              <a:cs typeface="Questrial"/>
              <a:sym typeface="Questrial"/>
            </a:endParaRPr>
          </a:p>
        </p:txBody>
      </p:sp>
      <p:sp>
        <p:nvSpPr>
          <p:cNvPr id="148" name="Google Shape;148;p6"/>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1</a:t>
            </a:r>
            <a:endParaRPr sz="2000" b="0" i="0" u="none" strike="noStrike" cap="none">
              <a:solidFill>
                <a:srgbClr val="000000"/>
              </a:solidFill>
              <a:latin typeface="Questrial"/>
              <a:ea typeface="Questrial"/>
              <a:cs typeface="Questrial"/>
              <a:sym typeface="Questrial"/>
            </a:endParaRPr>
          </a:p>
        </p:txBody>
      </p:sp>
      <p:sp>
        <p:nvSpPr>
          <p:cNvPr id="149" name="Google Shape;149;p6"/>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Questrial"/>
                <a:ea typeface="Questrial"/>
                <a:cs typeface="Questrial"/>
                <a:sym typeface="Questrial"/>
              </a:rPr>
              <a:t>Order</a:t>
            </a:r>
            <a:endParaRPr sz="1400" b="0" i="0" u="sng" strike="noStrike" cap="none">
              <a:solidFill>
                <a:srgbClr val="000000"/>
              </a:solidFill>
              <a:latin typeface="Questrial"/>
              <a:ea typeface="Questrial"/>
              <a:cs typeface="Questrial"/>
              <a:sym typeface="Questrial"/>
            </a:endParaRPr>
          </a:p>
        </p:txBody>
      </p:sp>
      <p:sp>
        <p:nvSpPr>
          <p:cNvPr id="150" name="Google Shape;150;p6"/>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Questrial"/>
                <a:ea typeface="Questrial"/>
                <a:cs typeface="Questrial"/>
                <a:sym typeface="Questrial"/>
              </a:rPr>
              <a:t>Project</a:t>
            </a:r>
            <a:endParaRPr sz="1400" b="0" i="0" u="sng" strike="noStrike" cap="none">
              <a:solidFill>
                <a:srgbClr val="000000"/>
              </a:solidFill>
              <a:latin typeface="Questrial"/>
              <a:ea typeface="Questrial"/>
              <a:cs typeface="Questrial"/>
              <a:sym typeface="Questrial"/>
            </a:endParaRPr>
          </a:p>
        </p:txBody>
      </p:sp>
      <p:sp>
        <p:nvSpPr>
          <p:cNvPr id="151" name="Google Shape;151;p6"/>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sng" strike="noStrike" cap="none">
                <a:solidFill>
                  <a:srgbClr val="000000"/>
                </a:solidFill>
                <a:latin typeface="Questrial"/>
                <a:ea typeface="Questrial"/>
                <a:cs typeface="Questrial"/>
                <a:sym typeface="Questrial"/>
              </a:rPr>
              <a:t>Order Justification</a:t>
            </a:r>
            <a:endParaRPr sz="1400" b="0" i="0" u="sng" strike="noStrike" cap="none">
              <a:solidFill>
                <a:srgbClr val="000000"/>
              </a:solidFill>
              <a:latin typeface="Questrial"/>
              <a:ea typeface="Questrial"/>
              <a:cs typeface="Questrial"/>
              <a:sym typeface="Questrial"/>
            </a:endParaRPr>
          </a:p>
        </p:txBody>
      </p:sp>
      <p:sp>
        <p:nvSpPr>
          <p:cNvPr id="152" name="Google Shape;152;p6"/>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2</a:t>
            </a:r>
            <a:endParaRPr sz="2000" b="0" i="0" u="none" strike="noStrike" cap="none">
              <a:solidFill>
                <a:srgbClr val="000000"/>
              </a:solidFill>
              <a:latin typeface="Questrial"/>
              <a:ea typeface="Questrial"/>
              <a:cs typeface="Questrial"/>
              <a:sym typeface="Questrial"/>
            </a:endParaRPr>
          </a:p>
        </p:txBody>
      </p:sp>
      <p:sp>
        <p:nvSpPr>
          <p:cNvPr id="153" name="Google Shape;153;p6"/>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3</a:t>
            </a:r>
            <a:endParaRPr sz="2000" b="0" i="0" u="none" strike="noStrike" cap="none">
              <a:solidFill>
                <a:srgbClr val="000000"/>
              </a:solidFill>
              <a:latin typeface="Questrial"/>
              <a:ea typeface="Questrial"/>
              <a:cs typeface="Questrial"/>
              <a:sym typeface="Questrial"/>
            </a:endParaRPr>
          </a:p>
        </p:txBody>
      </p:sp>
      <p:sp>
        <p:nvSpPr>
          <p:cNvPr id="154" name="Google Shape;154;p6"/>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4</a:t>
            </a:r>
            <a:endParaRPr sz="2000" b="0" i="0" u="none" strike="noStrike" cap="none">
              <a:solidFill>
                <a:srgbClr val="000000"/>
              </a:solidFill>
              <a:latin typeface="Questrial"/>
              <a:ea typeface="Questrial"/>
              <a:cs typeface="Questrial"/>
              <a:sym typeface="Questrial"/>
            </a:endParaRPr>
          </a:p>
        </p:txBody>
      </p:sp>
      <p:sp>
        <p:nvSpPr>
          <p:cNvPr id="155" name="Google Shape;155;p6"/>
          <p:cNvSpPr/>
          <p:nvPr/>
        </p:nvSpPr>
        <p:spPr>
          <a:xfrm>
            <a:off x="4318750" y="2965025"/>
            <a:ext cx="47058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000">
                <a:latin typeface="Questrial"/>
                <a:ea typeface="Questrial"/>
                <a:cs typeface="Questrial"/>
                <a:sym typeface="Questrial"/>
              </a:rPr>
              <a:t>This project demonstrates moderate business value, aligns with three business goals, and is feasible in terms of data and resources, resulting in its third priority based on the conducted studies.</a:t>
            </a:r>
            <a:endParaRPr sz="1000">
              <a:latin typeface="Questrial"/>
              <a:ea typeface="Questrial"/>
              <a:cs typeface="Questrial"/>
              <a:sym typeface="Questrial"/>
            </a:endParaRPr>
          </a:p>
          <a:p>
            <a:pPr marL="0" marR="0" lvl="0" indent="0" algn="l" rtl="0">
              <a:lnSpc>
                <a:spcPct val="115000"/>
              </a:lnSpc>
              <a:spcBef>
                <a:spcPts val="0"/>
              </a:spcBef>
              <a:spcAft>
                <a:spcPts val="0"/>
              </a:spcAft>
              <a:buNone/>
            </a:pPr>
            <a:endParaRPr sz="1000">
              <a:latin typeface="Questrial"/>
              <a:ea typeface="Questrial"/>
              <a:cs typeface="Questrial"/>
              <a:sym typeface="Questrial"/>
            </a:endParaRPr>
          </a:p>
        </p:txBody>
      </p:sp>
      <p:sp>
        <p:nvSpPr>
          <p:cNvPr id="156" name="Google Shape;156;p6"/>
          <p:cNvSpPr/>
          <p:nvPr/>
        </p:nvSpPr>
        <p:spPr>
          <a:xfrm>
            <a:off x="4318750" y="2195975"/>
            <a:ext cx="47058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This project's substantial business and strategic value, alignment with the organization's vision and mission, and ample resources for effective execution grant it the second highest priority based on the prioritization study.</a:t>
            </a:r>
            <a:endParaRPr sz="100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endParaRPr sz="1000">
              <a:latin typeface="Questrial"/>
              <a:ea typeface="Questrial"/>
              <a:cs typeface="Questrial"/>
              <a:sym typeface="Questrial"/>
            </a:endParaRPr>
          </a:p>
        </p:txBody>
      </p:sp>
      <p:sp>
        <p:nvSpPr>
          <p:cNvPr id="157" name="Google Shape;157;p6"/>
          <p:cNvSpPr/>
          <p:nvPr/>
        </p:nvSpPr>
        <p:spPr>
          <a:xfrm>
            <a:off x="4318750" y="3734075"/>
            <a:ext cx="47058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 sz="1000">
                <a:latin typeface="Questrial"/>
                <a:ea typeface="Questrial"/>
                <a:cs typeface="Questrial"/>
                <a:sym typeface="Questrial"/>
              </a:rPr>
              <a:t>This project exhibits moderate business value, aligns with three business goals, but is less feasible in terms of data and resources compared to the Sentiment Analysis project. Its priority was determined based on thorough studies.</a:t>
            </a:r>
            <a:endParaRPr sz="1000">
              <a:latin typeface="Questrial"/>
              <a:ea typeface="Questrial"/>
              <a:cs typeface="Questrial"/>
              <a:sym typeface="Questrial"/>
            </a:endParaRPr>
          </a:p>
          <a:p>
            <a:pPr marL="0" lvl="0" indent="0" algn="l" rtl="0">
              <a:lnSpc>
                <a:spcPct val="115000"/>
              </a:lnSpc>
              <a:spcBef>
                <a:spcPts val="0"/>
              </a:spcBef>
              <a:spcAft>
                <a:spcPts val="0"/>
              </a:spcAft>
              <a:buClr>
                <a:srgbClr val="000000"/>
              </a:buClr>
              <a:buSzPts val="1000"/>
              <a:buFont typeface="Arial"/>
              <a:buNone/>
            </a:pPr>
            <a:endParaRPr sz="1000">
              <a:latin typeface="Questrial"/>
              <a:ea typeface="Questrial"/>
              <a:cs typeface="Questrial"/>
              <a:sym typeface="Questrial"/>
            </a:endParaRPr>
          </a:p>
        </p:txBody>
      </p:sp>
      <p:sp>
        <p:nvSpPr>
          <p:cNvPr id="158" name="Google Shape;158;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2599093cb0a_0_461"/>
          <p:cNvSpPr txBox="1"/>
          <p:nvPr/>
        </p:nvSpPr>
        <p:spPr>
          <a:xfrm>
            <a:off x="570000" y="748150"/>
            <a:ext cx="8004000" cy="306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Lato"/>
                <a:ea typeface="Lato"/>
                <a:cs typeface="Lato"/>
                <a:sym typeface="Lato"/>
              </a:rPr>
              <a:t>Business Process</a:t>
            </a:r>
            <a:endParaRPr sz="1000">
              <a:latin typeface="Questrial"/>
              <a:ea typeface="Questrial"/>
              <a:cs typeface="Questrial"/>
              <a:sym typeface="Questrial"/>
            </a:endParaRPr>
          </a:p>
          <a:p>
            <a:pPr marL="457200" lvl="0" indent="-304800" algn="l" rtl="0">
              <a:lnSpc>
                <a:spcPct val="115000"/>
              </a:lnSpc>
              <a:spcBef>
                <a:spcPts val="0"/>
              </a:spcBef>
              <a:spcAft>
                <a:spcPts val="0"/>
              </a:spcAft>
              <a:buSzPts val="1200"/>
              <a:buFont typeface="Questrial"/>
              <a:buChar char="●"/>
            </a:pPr>
            <a:r>
              <a:rPr lang="en" sz="1200">
                <a:latin typeface="Questrial"/>
                <a:ea typeface="Questrial"/>
                <a:cs typeface="Questrial"/>
                <a:sym typeface="Questrial"/>
              </a:rPr>
              <a:t>Implementing a machine learning solution automates the churn prediction process, saving time and effort compared to manual analysis. This allows the sales and marketing team to focus on  executing effective retention strategies and enhancing the overall customer experience while increasing revenues by focusing only on customers with high probability to churn thus reducing marketing expenses </a:t>
            </a:r>
            <a:endParaRPr sz="1200">
              <a:latin typeface="Questrial"/>
              <a:ea typeface="Questrial"/>
              <a:cs typeface="Questrial"/>
              <a:sym typeface="Questrial"/>
            </a:endParaRPr>
          </a:p>
          <a:p>
            <a:pPr marL="457200" lvl="0" indent="-304800" algn="l" rtl="0">
              <a:lnSpc>
                <a:spcPct val="115000"/>
              </a:lnSpc>
              <a:spcBef>
                <a:spcPts val="0"/>
              </a:spcBef>
              <a:spcAft>
                <a:spcPts val="0"/>
              </a:spcAft>
              <a:buSzPts val="1200"/>
              <a:buFont typeface="Questrial"/>
              <a:buChar char="●"/>
            </a:pPr>
            <a:r>
              <a:rPr lang="en" sz="1200">
                <a:latin typeface="Questrial"/>
                <a:ea typeface="Questrial"/>
                <a:cs typeface="Questrial"/>
                <a:sym typeface="Questrial"/>
              </a:rPr>
              <a:t>Streamlined processes</a:t>
            </a:r>
            <a:endParaRPr sz="1200">
              <a:latin typeface="Questrial"/>
              <a:ea typeface="Questrial"/>
              <a:cs typeface="Questrial"/>
              <a:sym typeface="Questrial"/>
            </a:endParaRPr>
          </a:p>
          <a:p>
            <a:pPr marL="457200" lvl="0" indent="-304800" algn="l" rtl="0">
              <a:lnSpc>
                <a:spcPct val="115000"/>
              </a:lnSpc>
              <a:spcBef>
                <a:spcPts val="0"/>
              </a:spcBef>
              <a:spcAft>
                <a:spcPts val="0"/>
              </a:spcAft>
              <a:buSzPts val="1200"/>
              <a:buFont typeface="Questrial"/>
              <a:buChar char="●"/>
            </a:pPr>
            <a:r>
              <a:rPr lang="en" sz="1200">
                <a:latin typeface="Questrial"/>
                <a:ea typeface="Questrial"/>
                <a:cs typeface="Questrial"/>
                <a:sym typeface="Questrial"/>
              </a:rPr>
              <a:t>Data-driven decision-making.. </a:t>
            </a:r>
            <a:endParaRPr sz="1200">
              <a:latin typeface="Questrial"/>
              <a:ea typeface="Questrial"/>
              <a:cs typeface="Questrial"/>
              <a:sym typeface="Questrial"/>
            </a:endParaRPr>
          </a:p>
          <a:p>
            <a:pPr marL="0" lvl="0" indent="0" algn="l" rtl="0">
              <a:spcBef>
                <a:spcPts val="0"/>
              </a:spcBef>
              <a:spcAft>
                <a:spcPts val="0"/>
              </a:spcAft>
              <a:buNone/>
            </a:pPr>
            <a:r>
              <a:rPr lang="en">
                <a:latin typeface="Lato"/>
                <a:ea typeface="Lato"/>
                <a:cs typeface="Lato"/>
                <a:sym typeface="Lato"/>
              </a:rPr>
              <a:t>Monetary:</a:t>
            </a:r>
            <a:endParaRPr>
              <a:latin typeface="Lato"/>
              <a:ea typeface="Lato"/>
              <a:cs typeface="Lato"/>
              <a:sym typeface="Lato"/>
            </a:endParaRPr>
          </a:p>
          <a:p>
            <a:pPr marL="457200" lvl="0" indent="-304800" algn="l" rtl="0">
              <a:lnSpc>
                <a:spcPct val="115000"/>
              </a:lnSpc>
              <a:spcBef>
                <a:spcPts val="0"/>
              </a:spcBef>
              <a:spcAft>
                <a:spcPts val="0"/>
              </a:spcAft>
              <a:buSzPts val="1200"/>
              <a:buFont typeface="Questrial"/>
              <a:buChar char="●"/>
            </a:pPr>
            <a:r>
              <a:rPr lang="en" sz="1200">
                <a:latin typeface="Questrial"/>
                <a:ea typeface="Questrial"/>
                <a:cs typeface="Questrial"/>
                <a:sym typeface="Questrial"/>
              </a:rPr>
              <a:t>OLIST can proactively implement targeted retention strategies, reducing churn rates and improving customer loyalty.</a:t>
            </a:r>
            <a:endParaRPr sz="1200">
              <a:latin typeface="Questrial"/>
              <a:ea typeface="Questrial"/>
              <a:cs typeface="Questrial"/>
              <a:sym typeface="Questrial"/>
            </a:endParaRPr>
          </a:p>
          <a:p>
            <a:pPr marL="457200" lvl="0" indent="-304800" algn="l" rtl="0">
              <a:lnSpc>
                <a:spcPct val="115000"/>
              </a:lnSpc>
              <a:spcBef>
                <a:spcPts val="0"/>
              </a:spcBef>
              <a:spcAft>
                <a:spcPts val="0"/>
              </a:spcAft>
              <a:buSzPts val="1200"/>
              <a:buFont typeface="Questrial"/>
              <a:buChar char="●"/>
            </a:pPr>
            <a:r>
              <a:rPr lang="en" sz="1200">
                <a:latin typeface="Questrial"/>
                <a:ea typeface="Questrial"/>
                <a:cs typeface="Questrial"/>
                <a:sym typeface="Questrial"/>
              </a:rPr>
              <a:t>Reducing churn improves profitability by increasing customer lifetime value. Acquiring new customers can be expensive, while retaining existing customers can be more cost-effective. </a:t>
            </a:r>
            <a:endParaRPr sz="1200">
              <a:latin typeface="Questrial"/>
              <a:ea typeface="Questrial"/>
              <a:cs typeface="Questrial"/>
              <a:sym typeface="Questrial"/>
            </a:endParaRPr>
          </a:p>
          <a:p>
            <a:pPr marL="457200" lvl="0" indent="-292100" algn="l" rtl="0">
              <a:lnSpc>
                <a:spcPct val="115000"/>
              </a:lnSpc>
              <a:spcBef>
                <a:spcPts val="0"/>
              </a:spcBef>
              <a:spcAft>
                <a:spcPts val="0"/>
              </a:spcAft>
              <a:buSzPts val="1000"/>
              <a:buFont typeface="Questrial"/>
              <a:buChar char="●"/>
            </a:pPr>
            <a:r>
              <a:rPr lang="en" sz="1200">
                <a:latin typeface="Questrial"/>
                <a:ea typeface="Questrial"/>
                <a:cs typeface="Questrial"/>
                <a:sym typeface="Questrial"/>
              </a:rPr>
              <a:t>Competitive Advantage being customer centric.</a:t>
            </a:r>
            <a:endParaRPr sz="1200">
              <a:latin typeface="Questrial"/>
              <a:ea typeface="Questrial"/>
              <a:cs typeface="Questrial"/>
              <a:sym typeface="Questrial"/>
            </a:endParaRPr>
          </a:p>
          <a:p>
            <a:pPr marL="457200" lvl="0" indent="-304800" algn="l" rtl="0">
              <a:lnSpc>
                <a:spcPct val="115000"/>
              </a:lnSpc>
              <a:spcBef>
                <a:spcPts val="0"/>
              </a:spcBef>
              <a:spcAft>
                <a:spcPts val="0"/>
              </a:spcAft>
              <a:buSzPts val="1200"/>
              <a:buFont typeface="Questrial"/>
              <a:buChar char="●"/>
            </a:pPr>
            <a:r>
              <a:rPr lang="en" sz="1200">
                <a:latin typeface="Questrial"/>
                <a:ea typeface="Questrial"/>
                <a:cs typeface="Questrial"/>
                <a:sym typeface="Questrial"/>
              </a:rPr>
              <a:t>Saving costs on retention expenses and increasing revenues and customer satisfaction.</a:t>
            </a:r>
            <a:endParaRPr sz="1200">
              <a:latin typeface="Questrial"/>
              <a:ea typeface="Questrial"/>
              <a:cs typeface="Questrial"/>
              <a:sym typeface="Questrial"/>
            </a:endParaRPr>
          </a:p>
          <a:p>
            <a:pPr marL="914400" lvl="1" indent="-304800" algn="l" rtl="0">
              <a:lnSpc>
                <a:spcPct val="115000"/>
              </a:lnSpc>
              <a:spcBef>
                <a:spcPts val="0"/>
              </a:spcBef>
              <a:spcAft>
                <a:spcPts val="0"/>
              </a:spcAft>
              <a:buSzPts val="1200"/>
              <a:buFont typeface="Questrial"/>
              <a:buChar char="○"/>
            </a:pPr>
            <a:r>
              <a:rPr lang="en" sz="1200">
                <a:latin typeface="Questrial"/>
                <a:ea typeface="Questrial"/>
                <a:cs typeface="Questrial"/>
                <a:sym typeface="Questrial"/>
              </a:rPr>
              <a:t>Example </a:t>
            </a:r>
            <a:r>
              <a:rPr lang="en" sz="1000">
                <a:latin typeface="Questrial"/>
                <a:ea typeface="Questrial"/>
                <a:cs typeface="Questrial"/>
                <a:sym typeface="Questrial"/>
              </a:rPr>
              <a:t>Cost  of retention of 1 customer = 10 BRL (assumed) thus saving 80% than money spent on acquisition = 50  </a:t>
            </a:r>
            <a:r>
              <a:rPr lang="en" sz="1000" b="1">
                <a:latin typeface="Questrial"/>
                <a:ea typeface="Questrial"/>
                <a:cs typeface="Questrial"/>
                <a:sym typeface="Questrial"/>
              </a:rPr>
              <a:t>Savings</a:t>
            </a:r>
            <a:r>
              <a:rPr lang="en" sz="1000">
                <a:latin typeface="Questrial"/>
                <a:ea typeface="Questrial"/>
                <a:cs typeface="Questrial"/>
                <a:sym typeface="Questrial"/>
              </a:rPr>
              <a:t> = 50-10 = 40 BRL  </a:t>
            </a:r>
            <a:r>
              <a:rPr lang="en" sz="1000" b="1">
                <a:latin typeface="Questrial"/>
                <a:ea typeface="Questrial"/>
                <a:cs typeface="Questrial"/>
                <a:sym typeface="Questrial"/>
              </a:rPr>
              <a:t>Total Savings=</a:t>
            </a:r>
            <a:r>
              <a:rPr lang="en" sz="1000">
                <a:latin typeface="Questrial"/>
                <a:ea typeface="Questrial"/>
                <a:cs typeface="Questrial"/>
                <a:sym typeface="Questrial"/>
              </a:rPr>
              <a:t> 40*100 customer per month assumed = </a:t>
            </a:r>
            <a:r>
              <a:rPr lang="en" sz="1000" b="1">
                <a:latin typeface="Questrial"/>
                <a:ea typeface="Questrial"/>
                <a:cs typeface="Questrial"/>
                <a:sym typeface="Questrial"/>
              </a:rPr>
              <a:t>4000 BRL/</a:t>
            </a:r>
            <a:r>
              <a:rPr lang="en" sz="1000">
                <a:latin typeface="Questrial"/>
                <a:ea typeface="Questrial"/>
                <a:cs typeface="Questrial"/>
                <a:sym typeface="Questrial"/>
              </a:rPr>
              <a:t> Month savings</a:t>
            </a:r>
            <a:endParaRPr sz="1000">
              <a:latin typeface="Questrial"/>
              <a:ea typeface="Questrial"/>
              <a:cs typeface="Questrial"/>
              <a:sym typeface="Questrial"/>
            </a:endParaRPr>
          </a:p>
          <a:p>
            <a:pPr marL="914400" lvl="1" indent="-292100" algn="l" rtl="0">
              <a:lnSpc>
                <a:spcPct val="115000"/>
              </a:lnSpc>
              <a:spcBef>
                <a:spcPts val="0"/>
              </a:spcBef>
              <a:spcAft>
                <a:spcPts val="0"/>
              </a:spcAft>
              <a:buSzPts val="1000"/>
              <a:buFont typeface="Questrial"/>
              <a:buChar char="○"/>
            </a:pPr>
            <a:r>
              <a:rPr lang="en" sz="1000">
                <a:latin typeface="Questrial"/>
                <a:ea typeface="Questrial"/>
                <a:cs typeface="Questrial"/>
                <a:sym typeface="Questrial"/>
              </a:rPr>
              <a:t>Cost of sending 10 BRL discount to customers not churning if done on randomly on 50% of customers 96000*0.5 = 48000 customers * 20 =9,600,000 RBL on 760 days thus 1263/ day RBL for unoptimized retention while optimized retention will allow you to send to only 10% (assumed) thus 10*9600 = 96000   96000/760=126BRL/day Savings = 1263-126 =</a:t>
            </a:r>
            <a:r>
              <a:rPr lang="en" sz="1000" b="1">
                <a:latin typeface="Questrial"/>
                <a:ea typeface="Questrial"/>
                <a:cs typeface="Questrial"/>
                <a:sym typeface="Questrial"/>
              </a:rPr>
              <a:t>1137 BRL/day</a:t>
            </a:r>
            <a:endParaRPr sz="1200" b="1">
              <a:latin typeface="Questrial"/>
              <a:ea typeface="Questrial"/>
              <a:cs typeface="Questrial"/>
              <a:sym typeface="Questrial"/>
            </a:endParaRPr>
          </a:p>
        </p:txBody>
      </p:sp>
      <p:sp>
        <p:nvSpPr>
          <p:cNvPr id="164" name="Google Shape;164;g2599093cb0a_0_461"/>
          <p:cNvSpPr txBox="1"/>
          <p:nvPr/>
        </p:nvSpPr>
        <p:spPr>
          <a:xfrm>
            <a:off x="65725" y="-19700"/>
            <a:ext cx="89037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1800" b="1">
                <a:solidFill>
                  <a:schemeClr val="dk1"/>
                </a:solidFill>
                <a:latin typeface="Questrial"/>
                <a:ea typeface="Questrial"/>
                <a:cs typeface="Questrial"/>
                <a:sym typeface="Questrial"/>
              </a:rPr>
              <a:t>Customer Churn Project Impact on Company Objective </a:t>
            </a:r>
            <a:endParaRPr sz="18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Questrial"/>
              <a:ea typeface="Questrial"/>
              <a:cs typeface="Questrial"/>
              <a:sym typeface="Questrial"/>
            </a:endParaRPr>
          </a:p>
        </p:txBody>
      </p:sp>
      <p:sp>
        <p:nvSpPr>
          <p:cNvPr id="165" name="Google Shape;165;g2599093cb0a_0_46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2268</Words>
  <Application>Microsoft Office PowerPoint</Application>
  <PresentationFormat>On-screen Show (16:9)</PresentationFormat>
  <Paragraphs>332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Lato</vt:lpstr>
      <vt:lpstr>Raleway</vt:lpstr>
      <vt:lpstr>Questrial</vt:lpstr>
      <vt:lpstr>Arial</vt:lpstr>
      <vt:lpstr>DSBL</vt:lpstr>
      <vt:lpstr>Customer Churn Prediction -  DS Roadmap </vt:lpstr>
      <vt:lpstr>Introduction: OLIST is an e-commerce company similar to Amazon; it is a marketplace where sellers and buyers come together. For the immediate short term, the company leadership has come up with the following four business goals:    Company Strategic Goals and Objectives: Increase the revenue Increase the efficiency of services Improving customer experience Increase the number of active customers  Objective: Create proposals of DS/Analytics projects to help achieve company strategic goals.  </vt:lpstr>
      <vt:lpstr>PowerPoint Presentation</vt:lpstr>
      <vt:lpstr>PowerPoint Presentation</vt:lpstr>
      <vt:lpstr>Summary of Projects Prioritization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  DS Roadmap </dc:title>
  <cp:lastModifiedBy>Khaled Mohammad Ala El Din Hafiz</cp:lastModifiedBy>
  <cp:revision>2</cp:revision>
  <dcterms:modified xsi:type="dcterms:W3CDTF">2023-07-16T09:36:19Z</dcterms:modified>
</cp:coreProperties>
</file>