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311" r:id="rId3"/>
    <p:sldId id="312" r:id="rId4"/>
    <p:sldId id="313" r:id="rId5"/>
    <p:sldId id="314" r:id="rId6"/>
    <p:sldId id="257" r:id="rId7"/>
    <p:sldId id="264" r:id="rId8"/>
    <p:sldId id="287" r:id="rId9"/>
    <p:sldId id="288" r:id="rId10"/>
    <p:sldId id="292" r:id="rId11"/>
    <p:sldId id="293" r:id="rId12"/>
    <p:sldId id="294" r:id="rId13"/>
    <p:sldId id="295" r:id="rId14"/>
    <p:sldId id="297" r:id="rId15"/>
    <p:sldId id="298" r:id="rId16"/>
    <p:sldId id="289" r:id="rId17"/>
    <p:sldId id="291" r:id="rId18"/>
    <p:sldId id="299" r:id="rId19"/>
    <p:sldId id="300" r:id="rId20"/>
    <p:sldId id="301" r:id="rId21"/>
    <p:sldId id="302" r:id="rId22"/>
    <p:sldId id="260" r:id="rId23"/>
    <p:sldId id="261" r:id="rId24"/>
    <p:sldId id="303" r:id="rId25"/>
    <p:sldId id="304" r:id="rId26"/>
    <p:sldId id="262" r:id="rId27"/>
    <p:sldId id="263" r:id="rId28"/>
    <p:sldId id="305" r:id="rId29"/>
    <p:sldId id="306" r:id="rId30"/>
    <p:sldId id="307" r:id="rId31"/>
    <p:sldId id="308" r:id="rId32"/>
    <p:sldId id="309" r:id="rId33"/>
    <p:sldId id="310" r:id="rId34"/>
    <p:sldId id="265" r:id="rId35"/>
    <p:sldId id="316" r:id="rId36"/>
    <p:sldId id="315" r:id="rId37"/>
    <p:sldId id="266" r:id="rId38"/>
    <p:sldId id="317" r:id="rId39"/>
    <p:sldId id="267" r:id="rId40"/>
    <p:sldId id="268" r:id="rId41"/>
    <p:sldId id="318" r:id="rId42"/>
    <p:sldId id="269" r:id="rId43"/>
    <p:sldId id="270" r:id="rId44"/>
    <p:sldId id="271" r:id="rId45"/>
    <p:sldId id="282" r:id="rId46"/>
    <p:sldId id="273" r:id="rId47"/>
    <p:sldId id="274" r:id="rId48"/>
    <p:sldId id="275" r:id="rId49"/>
    <p:sldId id="276" r:id="rId50"/>
    <p:sldId id="285" r:id="rId51"/>
    <p:sldId id="286" r:id="rId52"/>
    <p:sldId id="277" r:id="rId53"/>
    <p:sldId id="278" r:id="rId54"/>
    <p:sldId id="279" r:id="rId55"/>
    <p:sldId id="280" r:id="rId56"/>
    <p:sldId id="283" r:id="rId57"/>
    <p:sldId id="28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F6288-8B04-45CB-8423-AE714DC85993}" v="516" dt="2023-08-11T12:41:19.072"/>
    <p1510:client id="{CF3B23D0-89D5-4CE3-86F8-EFC20F9A6476}" v="1134" dt="2023-08-03T11:32:0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8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8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92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75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83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7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9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2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3t.com/knowledge-base/articles/mongodb-getting-started/?kw=&amp;cpn=20416211508&amp;utm_source=adwords&amp;utm_medium=ppc&amp;utm_term=&amp;utm_campaign=P-Max+%7C+Aug+23+%7C+USA&amp;hsa_net=adwords&amp;hsa_ad=&amp;hsa_src=x&amp;hsa_ver=3&amp;hsa_grp=&amp;hsa_acc=1756351187&amp;hsa_tgt=&amp;hsa_mt=&amp;hsa_kw=&amp;hsa_cam=20416211508&amp;gad=1&amp;gclid=Cj0KCQjwuNemBhCBARIsADp74QSso4YUgvtT2pIirehBNJUf29ORgVJJ3wu-iAsLg-tPPAT1jk6hNRwaAmg1EALw_wcB#data-scal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5600">
                <a:cs typeface="Calibri Light"/>
              </a:rPr>
              <a:t>Cassendra vs MongoDB</a:t>
            </a:r>
            <a:br>
              <a:rPr lang="en-US" sz="5600">
                <a:cs typeface="Calibri Light"/>
              </a:rPr>
            </a:br>
            <a:endParaRPr lang="en-US" sz="56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8610" y="5814697"/>
            <a:ext cx="4305308" cy="74585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Muhammad </a:t>
            </a:r>
            <a:r>
              <a:rPr lang="en-US" dirty="0" err="1"/>
              <a:t>khalid</a:t>
            </a:r>
            <a:r>
              <a:rPr lang="en-US" dirty="0"/>
              <a:t>                                     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DD544-1A57-0F3A-DB64-2586FFD63FC8}"/>
              </a:ext>
            </a:extLst>
          </p:cNvPr>
          <p:cNvSpPr txBox="1"/>
          <p:nvPr/>
        </p:nvSpPr>
        <p:spPr>
          <a:xfrm>
            <a:off x="1524000" y="4218281"/>
            <a:ext cx="4265007" cy="1885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Arrays or List</a:t>
            </a:r>
          </a:p>
        </p:txBody>
      </p:sp>
      <p:pic>
        <p:nvPicPr>
          <p:cNvPr id="2" name="Picture 1" descr="A text on a white background&#10;&#10;Description automatically generated">
            <a:extLst>
              <a:ext uri="{FF2B5EF4-FFF2-40B4-BE49-F238E27FC236}">
                <a16:creationId xmlns:a16="http://schemas.microsoft.com/office/drawing/2014/main" id="{473D2456-450B-F6B1-11A9-F2096561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765857"/>
            <a:ext cx="10823796" cy="3111842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10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E880E9-A69B-9C44-7230-4669D680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97" y="530578"/>
            <a:ext cx="5172398" cy="568395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BFCAF-4BA1-8003-DCCF-FC5EA94514FB}"/>
              </a:ext>
            </a:extLst>
          </p:cNvPr>
          <p:cNvSpPr txBox="1"/>
          <p:nvPr/>
        </p:nvSpPr>
        <p:spPr>
          <a:xfrm>
            <a:off x="6769570" y="1825625"/>
            <a:ext cx="4771178" cy="43889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Embedded Documnet</a:t>
            </a:r>
          </a:p>
        </p:txBody>
      </p:sp>
    </p:spTree>
    <p:extLst>
      <p:ext uri="{BB962C8B-B14F-4D97-AF65-F5344CB8AC3E}">
        <p14:creationId xmlns:p14="http://schemas.microsoft.com/office/powerpoint/2010/main" val="428848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F4274BF-4E90-B4AE-A32D-56201AC5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3" r="1" b="14835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820704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740" y="5694291"/>
            <a:ext cx="546100" cy="546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12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website&#10;&#10;Description automatically generated">
            <a:extLst>
              <a:ext uri="{FF2B5EF4-FFF2-40B4-BE49-F238E27FC236}">
                <a16:creationId xmlns:a16="http://schemas.microsoft.com/office/drawing/2014/main" id="{F523EDC8-EAEF-3B68-97C6-4F388A45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7" y="2767227"/>
            <a:ext cx="11900568" cy="1336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EA3494-CA2B-491E-C15C-BE28A74CD6E9}"/>
              </a:ext>
            </a:extLst>
          </p:cNvPr>
          <p:cNvSpPr txBox="1"/>
          <p:nvPr/>
        </p:nvSpPr>
        <p:spPr>
          <a:xfrm>
            <a:off x="287421" y="487946"/>
            <a:ext cx="35693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Dot Notation</a:t>
            </a:r>
          </a:p>
        </p:txBody>
      </p:sp>
    </p:spTree>
    <p:extLst>
      <p:ext uri="{BB962C8B-B14F-4D97-AF65-F5344CB8AC3E}">
        <p14:creationId xmlns:p14="http://schemas.microsoft.com/office/powerpoint/2010/main" val="192047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4BA0-3F59-8D99-A5C9-AAFEF3DF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What Is Database Scalability?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9A3C-EFDC-D9B1-7DCE-AD457DC5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Scalability is the ability to expand or contract the capacity of system resources in order to support the changing usage of your application.</a:t>
            </a:r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9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43594-EFE6-2759-6444-1758C289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Challenges Database Server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20B2-5BA3-76E0-0D20-959E633C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The CPU and/or memory becomes overloaded</a:t>
            </a:r>
          </a:p>
          <a:p>
            <a:r>
              <a:rPr lang="en-US" dirty="0">
                <a:ea typeface="+mn-lt"/>
                <a:cs typeface="+mn-lt"/>
              </a:rPr>
              <a:t>Database server runs out of storage</a:t>
            </a:r>
          </a:p>
          <a:p>
            <a:r>
              <a:rPr lang="en-US" dirty="0">
                <a:ea typeface="+mn-lt"/>
                <a:cs typeface="+mn-lt"/>
              </a:rPr>
              <a:t>Network interface is overloaded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51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text on it&#10;&#10;Description automatically generated">
            <a:extLst>
              <a:ext uri="{FF2B5EF4-FFF2-40B4-BE49-F238E27FC236}">
                <a16:creationId xmlns:a16="http://schemas.microsoft.com/office/drawing/2014/main" id="{56EF37F4-00CE-DF55-3E3A-4A990FD9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21" y="1348444"/>
            <a:ext cx="12194673" cy="34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0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9E451-1F82-59FF-7DE2-4A4D6D20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hlinkClick r:id="rId2"/>
              </a:rPr>
              <a:t>Data scaling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911D-E83A-C0F8-91D9-E1A22C4B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Horizontal scaling:</a:t>
            </a:r>
            <a:r>
              <a:rPr lang="en-US" dirty="0">
                <a:ea typeface="+mn-lt"/>
                <a:cs typeface="+mn-lt"/>
              </a:rPr>
              <a:t> Spreads out the load over multiple servers instead of relying on a single high-speed, high capacity server</a:t>
            </a:r>
            <a:endParaRPr lang="en-US"/>
          </a:p>
          <a:p>
            <a:pPr algn="just"/>
            <a:r>
              <a:rPr lang="en-US" b="1" dirty="0">
                <a:ea typeface="+mn-lt"/>
                <a:cs typeface="+mn-lt"/>
              </a:rPr>
              <a:t>High scalability: </a:t>
            </a:r>
            <a:r>
              <a:rPr lang="en-US" dirty="0">
                <a:ea typeface="+mn-lt"/>
                <a:cs typeface="+mn-lt"/>
              </a:rPr>
              <a:t>Distribute large volumes of data across multiple machines, and only add servers as needed.</a:t>
            </a:r>
            <a:endParaRPr lang="en-US" dirty="0"/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06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5C07C-33D5-0E39-F649-0DBAA48A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Vertical Scaling?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6539-A239-A812-3776-69F787D2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Vertical scaling refers to increasing the processing power of a single server or cluster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1EF3BFC7-ADEE-3614-38CC-5CAF808E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98" y="2599849"/>
            <a:ext cx="4252055" cy="1658301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886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7384-1CCC-99E9-F9C2-64DFA1C9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Horizontal Scaling?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F3EE-0CC7-16AF-E4F4-3C5A89A6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Horizontal scaling, also known as scale-out, refers to bringing on additional nodes to share the load</a:t>
            </a:r>
            <a:endParaRPr lang="en-US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standing next to a grey rectangular object&#10;&#10;Description automatically generated">
            <a:extLst>
              <a:ext uri="{FF2B5EF4-FFF2-40B4-BE49-F238E27FC236}">
                <a16:creationId xmlns:a16="http://schemas.microsoft.com/office/drawing/2014/main" id="{DF227B50-2701-1EE3-B7D1-AAB5D905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1" y="3149001"/>
            <a:ext cx="11387682" cy="166728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7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8C562-D9A6-3D25-56F3-6598A214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The CAP theorem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D63A-27A9-4437-A7D2-632FCBF1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CAP theorem, also known as Brewer's theorem, is a fundamental principle in distributed systems and databases that outlines the trade-offs between three essential properties: Consistency, Availability, and Partition Tolerance. It was introduced by computer scientist Eric Brewer in 2000 and has since become a guiding principle in designing and understanding distributed systems.</a:t>
            </a:r>
            <a:endParaRPr lang="en-US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13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B470-A227-DCF2-9CA9-A24BAE92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8BC8-CDA7-22DC-B90E-29410CA0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2270C-CCD3-CEDF-3602-7BBA8E1D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Replication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754A-5498-7337-265D-D1641FCC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Replication refers to creating copies of a database or database node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client requests can be spread across all the nodes in the cluster instead of overwhelming a single node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Replication increases neither the total storage capacity of the system nor its ability to handle write requests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08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84CF-F5D7-8F29-F773-1C0D0EFA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pic>
        <p:nvPicPr>
          <p:cNvPr id="4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63C7D20-3064-91EC-A502-A97F4567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1902812"/>
            <a:ext cx="10430041" cy="47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3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D287-419C-75ED-2EBD-38A355E3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pic>
        <p:nvPicPr>
          <p:cNvPr id="4" name="Picture 4" descr="A diagram of a primary&#10;&#10;Description automatically generated">
            <a:extLst>
              <a:ext uri="{FF2B5EF4-FFF2-40B4-BE49-F238E27FC236}">
                <a16:creationId xmlns:a16="http://schemas.microsoft.com/office/drawing/2014/main" id="{E247917F-91CB-6318-EF35-B7829A68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06" y="1785849"/>
            <a:ext cx="6673515" cy="47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3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30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EF971-75E7-D837-C695-EBF834BD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Partitioning (aka </a:t>
            </a:r>
            <a:r>
              <a:rPr lang="en-US" dirty="0" err="1">
                <a:ea typeface="+mj-lt"/>
                <a:cs typeface="+mj-lt"/>
              </a:rPr>
              <a:t>Sharding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7B49F3-0158-5F6A-CCFE-FDF021F0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Partitioning distributes data across multiple nodes in a cluster</a:t>
            </a:r>
          </a:p>
          <a:p>
            <a:r>
              <a:rPr lang="en-US" sz="2200">
                <a:ea typeface="+mn-lt"/>
                <a:cs typeface="+mn-lt"/>
              </a:rPr>
              <a:t>Each replica set (known in MongoDB as a shard) in a cluster only stores a portion of the data</a:t>
            </a:r>
          </a:p>
          <a:p>
            <a:r>
              <a:rPr lang="en-US" sz="2200" err="1">
                <a:ea typeface="+mn-lt"/>
                <a:cs typeface="+mn-lt"/>
              </a:rPr>
              <a:t>Sharding</a:t>
            </a:r>
            <a:r>
              <a:rPr lang="en-US" sz="2200">
                <a:ea typeface="+mn-lt"/>
                <a:cs typeface="+mn-lt"/>
              </a:rPr>
              <a:t> key (</a:t>
            </a:r>
            <a:r>
              <a:rPr lang="en-US" sz="2200" err="1">
                <a:ea typeface="+mn-lt"/>
                <a:cs typeface="+mn-lt"/>
              </a:rPr>
              <a:t>sharding</a:t>
            </a:r>
            <a:r>
              <a:rPr lang="en-US" sz="2200">
                <a:ea typeface="+mn-lt"/>
                <a:cs typeface="+mn-lt"/>
              </a:rPr>
              <a:t> strategy),  determines the distribution of the data</a:t>
            </a:r>
          </a:p>
          <a:p>
            <a:r>
              <a:rPr lang="en-US" sz="2200">
                <a:ea typeface="+mn-lt"/>
                <a:cs typeface="+mn-lt"/>
              </a:rPr>
              <a:t>Each node is only responsible for processing the data it stores</a:t>
            </a:r>
          </a:p>
          <a:p>
            <a:r>
              <a:rPr lang="en-US" sz="2200">
                <a:ea typeface="+mn-lt"/>
                <a:cs typeface="+mn-lt"/>
              </a:rPr>
              <a:t>Reads and writes could be done in parallel across multiple nodes.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12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collection&#10;&#10;Description automatically generated">
            <a:extLst>
              <a:ext uri="{FF2B5EF4-FFF2-40B4-BE49-F238E27FC236}">
                <a16:creationId xmlns:a16="http://schemas.microsoft.com/office/drawing/2014/main" id="{9926C76C-3D04-9D3D-1389-546C6CE8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905206"/>
            <a:ext cx="4777381" cy="48748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8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74A6C-35EC-F4AE-5175-B0C2DE4A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8B17-8ABC-63ED-C07D-6A7060C5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Sharding is a method of distributing data across multiple machine</a:t>
            </a:r>
          </a:p>
          <a:p>
            <a:r>
              <a:rPr lang="en-US" sz="2400"/>
              <a:t>MongoDB uses sharding to support deployment with very large datasets and high throughput operation</a:t>
            </a:r>
          </a:p>
        </p:txBody>
      </p:sp>
    </p:spTree>
    <p:extLst>
      <p:ext uri="{BB962C8B-B14F-4D97-AF65-F5344CB8AC3E}">
        <p14:creationId xmlns:p14="http://schemas.microsoft.com/office/powerpoint/2010/main" val="104511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39A43-0621-78AF-8751-8926EB4B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sz="4100" err="1"/>
              <a:t>Sharding</a:t>
            </a:r>
            <a:r>
              <a:rPr lang="en-US" sz="4100"/>
              <a:t> architecture</a:t>
            </a:r>
          </a:p>
        </p:txBody>
      </p:sp>
      <p:pic>
        <p:nvPicPr>
          <p:cNvPr id="5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671D2BC-BCAA-6C87-890C-436EE250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9683"/>
            <a:ext cx="5440195" cy="402574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C378-37CF-ED04-3994-F1FD5EE4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Shard is a </a:t>
            </a:r>
            <a:r>
              <a:rPr lang="en-US" sz="2400" dirty="0" err="1"/>
              <a:t>mongodb</a:t>
            </a:r>
            <a:r>
              <a:rPr lang="en-US" sz="2400" dirty="0"/>
              <a:t> instance to handle a subset of original data</a:t>
            </a:r>
          </a:p>
          <a:p>
            <a:r>
              <a:rPr lang="en-US" sz="2400" dirty="0"/>
              <a:t>Mongos is a query router to shard</a:t>
            </a:r>
          </a:p>
          <a:p>
            <a:r>
              <a:rPr lang="en-US" sz="2400" dirty="0"/>
              <a:t>Config server is mongo instance which store metadata information and configuration details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3786210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8078B-6255-ADF1-332D-5B9063A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Partitioning with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6278-37E1-17F5-6E21-16C99DF4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 partitioning and replication to take advantage of both scalability and fault tolerance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8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computer software&#10;&#10;Description automatically generated">
            <a:extLst>
              <a:ext uri="{FF2B5EF4-FFF2-40B4-BE49-F238E27FC236}">
                <a16:creationId xmlns:a16="http://schemas.microsoft.com/office/drawing/2014/main" id="{7BA5FC2C-5ACD-4667-C499-B3D166F5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753279"/>
            <a:ext cx="4777381" cy="51787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0383E-DBC9-1D30-8A43-8EB41437319A}"/>
              </a:ext>
            </a:extLst>
          </p:cNvPr>
          <p:cNvSpPr txBox="1"/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Partitioning with Replication</a:t>
            </a:r>
          </a:p>
        </p:txBody>
      </p:sp>
    </p:spTree>
    <p:extLst>
      <p:ext uri="{BB962C8B-B14F-4D97-AF65-F5344CB8AC3E}">
        <p14:creationId xmlns:p14="http://schemas.microsoft.com/office/powerpoint/2010/main" val="137609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87B77-441C-1238-A09C-4927CB23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Consistency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D3C6-77BF-3CA6-A72A-BC9CDBAF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All nodes in a distributed system have the same data at any given point in time</a:t>
            </a:r>
          </a:p>
          <a:p>
            <a:r>
              <a:rPr lang="en-US" dirty="0">
                <a:ea typeface="+mn-lt"/>
                <a:cs typeface="+mn-lt"/>
              </a:rPr>
              <a:t>Whenever a data item is updated, all subsequent requests for that item should return the updated value.</a:t>
            </a:r>
          </a:p>
          <a:p>
            <a:r>
              <a:rPr lang="en-US" dirty="0">
                <a:ea typeface="+mn-lt"/>
                <a:cs typeface="+mn-lt"/>
              </a:rPr>
              <a:t>Achieving consistency ensures that the system maintains data integrity and avoids conflicting states.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23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5283C-1268-A5F8-8CB2-68BCB7EA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Aggregation Pipeline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3A8B-BAF3-EA6F-A444-8486694A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An aggregation pipeline consists of one or more stages that process documents</a:t>
            </a:r>
          </a:p>
          <a:p>
            <a:r>
              <a:rPr lang="en-US" sz="2400">
                <a:ea typeface="+mn-lt"/>
                <a:cs typeface="+mn-lt"/>
              </a:rPr>
              <a:t>Each stage performs an operation on the input documents</a:t>
            </a:r>
          </a:p>
          <a:p>
            <a:r>
              <a:rPr lang="en-US" sz="2400">
                <a:ea typeface="+mn-lt"/>
                <a:cs typeface="+mn-lt"/>
              </a:rPr>
              <a:t>The documents that are output from a stage are passed to the next stage</a:t>
            </a:r>
          </a:p>
          <a:p>
            <a:r>
              <a:rPr lang="en-US" sz="2400">
                <a:ea typeface="+mn-lt"/>
                <a:cs typeface="+mn-lt"/>
              </a:rPr>
              <a:t>An aggregation pipeline can return results for groups of documents. For example, return the total, average, maximum, and minimum values</a:t>
            </a:r>
            <a:endParaRPr lang="en-US" sz="2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73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9099-2EFE-97AB-DC35-475A2B0B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42" y="101099"/>
            <a:ext cx="11999494" cy="66403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db.orders.aggregate</a:t>
            </a:r>
            <a:r>
              <a:rPr lang="en-US" sz="2400" dirty="0">
                <a:ea typeface="+mn-lt"/>
                <a:cs typeface="+mn-lt"/>
              </a:rPr>
              <a:t>( [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// Stage 1: Filter pizza order documents by pizza size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{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    $match: { size: "medium" }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},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// Stage 2: Group remaining documents by pizza name and calculate total quantity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{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    $group: { _id: "$name", </a:t>
            </a:r>
            <a:r>
              <a:rPr lang="en-US" sz="2400" dirty="0" err="1">
                <a:ea typeface="+mn-lt"/>
                <a:cs typeface="+mn-lt"/>
              </a:rPr>
              <a:t>totalQuantity</a:t>
            </a:r>
            <a:r>
              <a:rPr lang="en-US" sz="2400" dirty="0">
                <a:ea typeface="+mn-lt"/>
                <a:cs typeface="+mn-lt"/>
              </a:rPr>
              <a:t>: { $sum: "$quantity" } }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]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78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hat&#10;&#10;Description automatically generated">
            <a:extLst>
              <a:ext uri="{FF2B5EF4-FFF2-40B4-BE49-F238E27FC236}">
                <a16:creationId xmlns:a16="http://schemas.microsoft.com/office/drawing/2014/main" id="{C6A50490-2172-1B71-CF49-53A643A25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5" y="609099"/>
            <a:ext cx="11755304" cy="5423847"/>
          </a:xfrm>
        </p:spPr>
      </p:pic>
    </p:spTree>
    <p:extLst>
      <p:ext uri="{BB962C8B-B14F-4D97-AF65-F5344CB8AC3E}">
        <p14:creationId xmlns:p14="http://schemas.microsoft.com/office/powerpoint/2010/main" val="334681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object with red and blue text&#10;&#10;Description automatically generated">
            <a:extLst>
              <a:ext uri="{FF2B5EF4-FFF2-40B4-BE49-F238E27FC236}">
                <a16:creationId xmlns:a16="http://schemas.microsoft.com/office/drawing/2014/main" id="{9AEB0BF5-6202-EB0B-78BE-D003F4F6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84" y="1295774"/>
            <a:ext cx="11619831" cy="37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EE616-1AD6-8350-C440-365807B7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What is Apache Cassandra?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B573-24E8-A254-68DC-2E050835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Cassandra is an open-source distributed NoSQL database management system</a:t>
            </a:r>
          </a:p>
          <a:p>
            <a:r>
              <a:rPr lang="en-US" sz="2200">
                <a:ea typeface="+mn-lt"/>
                <a:cs typeface="+mn-lt"/>
              </a:rPr>
              <a:t>Cassandra is designed to handle large volumes of data across multiple servers</a:t>
            </a:r>
          </a:p>
          <a:p>
            <a:r>
              <a:rPr lang="en-US" sz="2200">
                <a:ea typeface="+mn-lt"/>
                <a:cs typeface="+mn-lt"/>
              </a:rPr>
              <a:t>Cassandra has ability to handle write-heavy workloads</a:t>
            </a:r>
          </a:p>
          <a:p>
            <a:r>
              <a:rPr lang="en-US" sz="2200">
                <a:ea typeface="+mn-lt"/>
                <a:cs typeface="+mn-lt"/>
              </a:rPr>
              <a:t>Cassandra is highly fault tolerant</a:t>
            </a:r>
          </a:p>
          <a:p>
            <a:r>
              <a:rPr lang="en-US" sz="2200">
                <a:ea typeface="+mn-lt"/>
                <a:cs typeface="+mn-lt"/>
              </a:rPr>
              <a:t>Cassandra is originally developed by Facebook and later open-sourced as Apache Cassandra</a:t>
            </a:r>
            <a:endParaRPr lang="en-US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746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12B25-85BA-EC4A-7D68-D3A105EB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C116-3863-2348-0436-53B57861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Apache Cassandra stores data in tables</a:t>
            </a:r>
          </a:p>
          <a:p>
            <a:r>
              <a:rPr lang="en-US" dirty="0">
                <a:ea typeface="+mn-lt"/>
                <a:cs typeface="+mn-lt"/>
              </a:rPr>
              <a:t>Cassandra does not support relational data modeling intended for relational databases.</a:t>
            </a:r>
          </a:p>
          <a:p>
            <a:r>
              <a:rPr lang="en-US" dirty="0">
                <a:ea typeface="+mn-lt"/>
                <a:cs typeface="+mn-lt"/>
              </a:rPr>
              <a:t>CQL (Cassandra Query Language) is used to query the data stored in tables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682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E9FE-792B-A23B-34FD-D9AA084B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BDBA0D-6023-827E-69F1-DB73B9F9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" y="2147224"/>
            <a:ext cx="10643936" cy="42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2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67588-D323-210F-0963-94EEB054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Key Features of Cassandra</a:t>
            </a:r>
            <a:endParaRPr lang="en-US" dirty="0"/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C4CDF9B7-1157-8B39-B274-3604C3B4A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1" r="23021" b="-2"/>
          <a:stretch/>
        </p:blipFill>
        <p:spPr>
          <a:xfrm>
            <a:off x="703182" y="958934"/>
            <a:ext cx="4777381" cy="477038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B917-CE39-E697-A86F-AA8BAD4D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Distributed Architecture: Cassandra is designed to be distributed across multiple nodes in a cluster</a:t>
            </a:r>
          </a:p>
          <a:p>
            <a:r>
              <a:rPr lang="en-US" sz="2400" dirty="0">
                <a:ea typeface="+mn-lt"/>
                <a:cs typeface="+mn-lt"/>
              </a:rPr>
              <a:t>masterless architecture – any node in the database can provide the exact same functionality as any </a:t>
            </a:r>
            <a:r>
              <a:rPr lang="en-US" sz="2400">
                <a:ea typeface="+mn-lt"/>
                <a:cs typeface="+mn-lt"/>
              </a:rPr>
              <a:t>other node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584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C56CC-2068-601A-DDAE-1598DCDC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Partitions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4889-99A7-CEC2-6CDE-C62EB6D9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Cassandra, the data itself is automatically distributed, with (positive) performance consequences.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Each node owns a particular set of tokens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partition key is responsible for distributing data among </a:t>
            </a:r>
            <a:r>
              <a:rPr lang="en-US">
                <a:ea typeface="+mn-lt"/>
                <a:cs typeface="+mn-lt"/>
              </a:rPr>
              <a:t>nodes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378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700C-279C-903B-0BF7-C17A4526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</a:rPr>
              <a:t>Key Features of Cassandra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54C7-88DC-4582-784C-129D6984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Data Replication: Cassandra allows you to choose the replication factor</a:t>
            </a:r>
            <a:endParaRPr lang="en-US" dirty="0"/>
          </a:p>
        </p:txBody>
      </p:sp>
      <p:pic>
        <p:nvPicPr>
          <p:cNvPr id="4" name="Picture 4" descr="A diagram of a number of circles and arrows&#10;&#10;Description automatically generated">
            <a:extLst>
              <a:ext uri="{FF2B5EF4-FFF2-40B4-BE49-F238E27FC236}">
                <a16:creationId xmlns:a16="http://schemas.microsoft.com/office/drawing/2014/main" id="{24AD040E-79E2-2B95-459D-A0239901F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54" r="3645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8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11F27-FACC-7DC4-E44D-C793B5F1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Availability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F5D1-1D17-4C8F-9C86-F8EB47DF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Any client making a request for data gets a response</a:t>
            </a:r>
          </a:p>
          <a:p>
            <a:r>
              <a:rPr lang="en-US" dirty="0">
                <a:ea typeface="+mn-lt"/>
                <a:cs typeface="+mn-lt"/>
              </a:rPr>
              <a:t>All working nodes in the distributed system return a valid response for any request, without exception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828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5BE1-CD57-A103-5D8E-1888EA7C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</a:rPr>
              <a:t>Key Features of Cassandra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8E0FA8D5-6093-3951-C596-942DCACF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60" y="704504"/>
            <a:ext cx="9314879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1130-59F1-B4F8-A0FB-988A0C5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No Single Point of Failure: Cassandra provides fault tolerance by replicating data across multiple nodes in the cluster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443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950F-0072-C958-6F92-F98E800E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Cassandra is by default an AP (Available Partition-tolerant) database</a:t>
            </a:r>
            <a:endParaRPr lang="en-US" dirty="0"/>
          </a:p>
        </p:txBody>
      </p:sp>
      <p:pic>
        <p:nvPicPr>
          <p:cNvPr id="4" name="Picture 3" descr="Diagram of a diagram of a diagram&#10;&#10;Description automatically generated">
            <a:extLst>
              <a:ext uri="{FF2B5EF4-FFF2-40B4-BE49-F238E27FC236}">
                <a16:creationId xmlns:a16="http://schemas.microsoft.com/office/drawing/2014/main" id="{E0812551-2897-2BB7-E370-CCB49AB9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7" y="1633081"/>
            <a:ext cx="10430042" cy="52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59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61FB4-1549-49B5-56C2-9E9DE46D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162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Quorum</a:t>
            </a:r>
            <a:r>
              <a:rPr lang="en-US" sz="6000" kern="1200" dirty="0">
                <a:latin typeface="+mj-lt"/>
                <a:ea typeface="+mj-ea"/>
                <a:cs typeface="+mj-cs"/>
              </a:rPr>
              <a:t> = RF/2 +1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D926B16-7A73-2D45-D15B-F127C76F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9" r="2637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7E22D-02DF-3753-E9F9-6EC6027952AD}"/>
              </a:ext>
            </a:extLst>
          </p:cNvPr>
          <p:cNvSpPr txBox="1"/>
          <p:nvPr/>
        </p:nvSpPr>
        <p:spPr>
          <a:xfrm>
            <a:off x="6797842" y="3789947"/>
            <a:ext cx="477252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Consistency can be configured on a per-query basis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Coordinator will need to get acknowledgement back from two of the replicas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2263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diagram of a data model&#10;&#10;Description automatically generated">
            <a:extLst>
              <a:ext uri="{FF2B5EF4-FFF2-40B4-BE49-F238E27FC236}">
                <a16:creationId xmlns:a16="http://schemas.microsoft.com/office/drawing/2014/main" id="{6E770452-E600-8126-5B15-CE97446B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3" y="138996"/>
            <a:ext cx="11085094" cy="58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49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FB82E-F189-60C1-C4D3-17E579B3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10" y="479493"/>
            <a:ext cx="68758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/>
              </a:rPr>
              <a:t>MongoDB Data Model</a:t>
            </a:r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74E2CF1-1D68-6150-BBD2-624D9E28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42186"/>
            <a:ext cx="4777381" cy="340388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130A-9420-620D-74C4-A20E48F8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Georgia"/>
              </a:rPr>
              <a:t>MongoDB has a rich and expressive data model. This data model is ‘object-oriented’ or ‘data-oriented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985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ACAB5-73A4-AB94-DCD3-B3171F61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Cassendra Schema</a:t>
            </a:r>
          </a:p>
        </p:txBody>
      </p:sp>
      <p:pic>
        <p:nvPicPr>
          <p:cNvPr id="4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37CEA60-1985-3A76-0506-D3CD6F7C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49301"/>
            <a:ext cx="5440195" cy="304650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7316-3D66-1CFE-96AF-4EB9FEE1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In Cassandra, the data model is based on a wide-column store</a:t>
            </a:r>
          </a:p>
          <a:p>
            <a:r>
              <a:rPr lang="en-US" sz="2400" dirty="0">
                <a:ea typeface="+mn-lt"/>
                <a:cs typeface="+mn-lt"/>
              </a:rPr>
              <a:t>Each row in a table has a defined set of columns</a:t>
            </a:r>
          </a:p>
          <a:p>
            <a:r>
              <a:rPr lang="en-US" sz="2400" dirty="0">
                <a:ea typeface="+mn-lt"/>
                <a:cs typeface="+mn-lt"/>
              </a:rPr>
              <a:t>all rows in the table have the same column structure</a:t>
            </a:r>
          </a:p>
          <a:p>
            <a:r>
              <a:rPr lang="en-US" sz="2400">
                <a:ea typeface="+mn-lt"/>
                <a:cs typeface="+mn-lt"/>
              </a:rPr>
              <a:t>Cassandra requires a schema to be defined before data can be inserted into a table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56713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170CA-B528-074C-07C8-6175139F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 Master Node</a:t>
            </a:r>
          </a:p>
          <a:p>
            <a:pPr algn="ctr"/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77E8-2CA3-F0F5-D980-1CE75B4D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MongoDB, there is only one master node in a cluster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53FA6598-6C28-A6B0-AF9E-3A9BC493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45" y="1707711"/>
            <a:ext cx="5080898" cy="3068262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8759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C131F-35D9-2946-E835-1FCA0324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Cassendra Master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6114-0A00-A79F-2A7D-7E1E71A7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 has multiple master nodes in a cluster</a:t>
            </a:r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73B13AC9-E8EC-581F-5365-D0F422CD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98" y="1396310"/>
            <a:ext cx="4252055" cy="406537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1502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51341-CDAE-ABAF-6615-AA62282B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eorgia"/>
              </a:rPr>
              <a:t>MongoDB Secondary Indexes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C3F8-B684-9BD3-EC5D-79BBE5D1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Better query performance than Cassandra secondary indexes</a:t>
            </a:r>
          </a:p>
          <a:p>
            <a:r>
              <a:rPr lang="en-US" dirty="0">
                <a:ea typeface="+mn-lt"/>
                <a:cs typeface="+mn-lt"/>
              </a:rPr>
              <a:t>Useful for equality queries, range queries, and sorting.</a:t>
            </a:r>
            <a:endParaRPr lang="en-US" dirty="0"/>
          </a:p>
          <a:p>
            <a:endParaRPr lang="en-US" dirty="0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64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2C73C-AFCB-2AA9-E861-5944ECBC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Cassendra Secondary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D5C9-591E-FA68-8A21-3C85000B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Querying using a secondary index might involve multiple read operations across multiple nodes, which can impact performance</a:t>
            </a:r>
          </a:p>
          <a:p>
            <a:r>
              <a:rPr lang="en-US" dirty="0">
                <a:ea typeface="+mn-lt"/>
                <a:cs typeface="+mn-lt"/>
              </a:rPr>
              <a:t>Cassandra's secondary indexes are limited in functionality compared to primary keys.</a:t>
            </a:r>
          </a:p>
          <a:p>
            <a:r>
              <a:rPr lang="en-US" dirty="0">
                <a:ea typeface="+mn-lt"/>
                <a:cs typeface="+mn-lt"/>
              </a:rPr>
              <a:t>They are efficient for equality queries but not well-suited for range queries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26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81C04-36DE-D452-1E69-49D93574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Partition tolerance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4152-CC48-2681-B195-BFD354E4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cluster must continue to work despite any number of communication breakdowns between nodes in the system.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859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8F5C6-1630-8BE8-926B-84908BEC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MongoDB Query Language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phone code&#10;&#10;Description automatically generated">
            <a:extLst>
              <a:ext uri="{FF2B5EF4-FFF2-40B4-BE49-F238E27FC236}">
                <a16:creationId xmlns:a16="http://schemas.microsoft.com/office/drawing/2014/main" id="{D091C454-D0AB-0EA1-3F56-A24AEC91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66" y="-4022"/>
            <a:ext cx="7802878" cy="387989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D74D-4327-F537-6A70-FA34F997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MongoDB uses a query language similar to JSON called MongoDB Query Language (MQL)</a:t>
            </a:r>
          </a:p>
          <a:p>
            <a:r>
              <a:rPr lang="en-US" sz="1900">
                <a:ea typeface="+mn-lt"/>
                <a:cs typeface="+mn-lt"/>
              </a:rPr>
              <a:t>MQL is expressive and flexible, allowing for complex queries and easy manipulation of JSON-like documents</a:t>
            </a:r>
          </a:p>
          <a:p>
            <a:r>
              <a:rPr lang="en-US" sz="1900">
                <a:ea typeface="+mn-lt"/>
                <a:cs typeface="+mn-lt"/>
              </a:rPr>
              <a:t>MongoDB supports a wide range of query operators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56516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23E5A-D30F-2678-089C-8E33443E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Cassendra Query Language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EDC8B2-753D-3ED4-3FEC-DEED0ADB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2" y="704504"/>
            <a:ext cx="10562395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B6D0-B8BB-8B8B-D252-D3BAC940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Cassandra uses Cassandra Query Language (CQL), which is similar to SQL in terms of syntax</a:t>
            </a:r>
          </a:p>
          <a:p>
            <a:r>
              <a:rPr lang="en-US" sz="2000">
                <a:ea typeface="+mn-lt"/>
                <a:cs typeface="+mn-lt"/>
              </a:rPr>
              <a:t>CQL supports standard SQL-like operations for data manipulation</a:t>
            </a:r>
          </a:p>
          <a:p>
            <a:r>
              <a:rPr lang="en-US" sz="2000">
                <a:ea typeface="+mn-lt"/>
                <a:cs typeface="+mn-lt"/>
              </a:rPr>
              <a:t>However, CQL lacks certain advanced querying features compared to MongoDB's MQL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237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collection&#10;&#10;Description automatically generated">
            <a:extLst>
              <a:ext uri="{FF2B5EF4-FFF2-40B4-BE49-F238E27FC236}">
                <a16:creationId xmlns:a16="http://schemas.microsoft.com/office/drawing/2014/main" id="{CC830B35-012A-A402-929F-57AE02B4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1389892"/>
            <a:ext cx="4777381" cy="390550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70FAE-4A45-67F9-2350-843A1BA7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MongoDB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E6DE-6BA0-4518-83C5-0D7B5B6B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MongoDB uses a </a:t>
            </a:r>
            <a:r>
              <a:rPr lang="en-US" sz="2400" err="1">
                <a:ea typeface="+mn-lt"/>
                <a:cs typeface="+mn-lt"/>
              </a:rPr>
              <a:t>sharding</a:t>
            </a:r>
            <a:r>
              <a:rPr lang="en-US" sz="2400" dirty="0">
                <a:ea typeface="+mn-lt"/>
                <a:cs typeface="+mn-lt"/>
              </a:rPr>
              <a:t> architecture for horizontal scalability</a:t>
            </a:r>
          </a:p>
          <a:p>
            <a:r>
              <a:rPr lang="en-US" sz="2400" dirty="0">
                <a:ea typeface="+mn-lt"/>
                <a:cs typeface="+mn-lt"/>
              </a:rPr>
              <a:t>Each shard can be deployed on a separate server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902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8ADE-2737-D7A3-593A-B15A74C2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Cassendra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9059-27CE-A16C-4BA6-52106288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Cassandra uses a distributed architecture with a peer-to-peer design, where all nodes in the cluster are considered equal</a:t>
            </a:r>
            <a:endParaRPr lang="en-US" dirty="0"/>
          </a:p>
        </p:txBody>
      </p:sp>
      <p:pic>
        <p:nvPicPr>
          <p:cNvPr id="4" name="Picture 4" descr="A diagram of a diagram of a structure&#10;&#10;Description automatically generated">
            <a:extLst>
              <a:ext uri="{FF2B5EF4-FFF2-40B4-BE49-F238E27FC236}">
                <a16:creationId xmlns:a16="http://schemas.microsoft.com/office/drawing/2014/main" id="{831372F6-7564-CCC6-1F10-C9D9EF89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9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92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FDFE-0412-987E-9E86-61B3F00B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MongoDB Aggregation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diagram of a group of black squares&#10;&#10;Description automatically generated">
            <a:extLst>
              <a:ext uri="{FF2B5EF4-FFF2-40B4-BE49-F238E27FC236}">
                <a16:creationId xmlns:a16="http://schemas.microsoft.com/office/drawing/2014/main" id="{577C49AF-3E86-B8E2-ED97-65DE5BBE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71" y="704504"/>
            <a:ext cx="889465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5406-E0A3-353E-BF3E-D8106A31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MongoDB provides a powerful and flexible aggregation framework that allows you to perform complex data transformations and analytics on your data.</a:t>
            </a:r>
          </a:p>
          <a:p>
            <a:r>
              <a:rPr lang="en-US" sz="2400" dirty="0">
                <a:ea typeface="+mn-lt"/>
                <a:cs typeface="+mn-lt"/>
              </a:rPr>
              <a:t>The MongoDB aggregation pipeline is a sequence of stages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0750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B7B04-6B95-388F-4BAC-72CFCDA0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Cassendra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9DE6-3345-E283-E629-655F1527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Cassandra does not have a built-in aggregation framework like MongoDB</a:t>
            </a:r>
          </a:p>
          <a:p>
            <a:r>
              <a:rPr lang="en-US" dirty="0">
                <a:ea typeface="+mn-lt"/>
                <a:cs typeface="+mn-lt"/>
              </a:rPr>
              <a:t>Cassandra uses external tools like Apache Spark, Hadoop etc.</a:t>
            </a:r>
          </a:p>
          <a:p>
            <a:r>
              <a:rPr lang="en-US" dirty="0">
                <a:ea typeface="+mn-lt"/>
                <a:cs typeface="+mn-lt"/>
              </a:rPr>
              <a:t>To perform aggregation in Cassandra, you typically need to </a:t>
            </a:r>
            <a:r>
              <a:rPr lang="en-US" err="1">
                <a:ea typeface="+mn-lt"/>
                <a:cs typeface="+mn-lt"/>
              </a:rPr>
              <a:t>denormalize</a:t>
            </a:r>
            <a:r>
              <a:rPr lang="en-US" dirty="0">
                <a:ea typeface="+mn-lt"/>
                <a:cs typeface="+mn-lt"/>
              </a:rPr>
              <a:t> your data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915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3B1E4-DFDC-055D-A44D-12F75F4B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7427-8DE1-7E4A-8567-96B6F911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MongoDB uses a single-master architecture, where all writes are directed to the primary node, and reads can be performed from any replica set member</a:t>
            </a:r>
          </a:p>
          <a:p>
            <a:r>
              <a:rPr lang="en-US" dirty="0">
                <a:ea typeface="+mn-lt"/>
                <a:cs typeface="+mn-lt"/>
              </a:rPr>
              <a:t>Cassandra uses a masterless architecture with no single point of failure, allowing it to provide seamless performance even in the face of node failures.</a:t>
            </a:r>
          </a:p>
          <a:p>
            <a:r>
              <a:rPr lang="en-US" dirty="0">
                <a:ea typeface="+mn-lt"/>
                <a:cs typeface="+mn-lt"/>
              </a:rPr>
              <a:t>It uses a peer-to-peer approach, where all nodes are equal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06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EAB43-14F7-4B9A-1E2E-6AD51082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BA17-4B7F-6200-AA58-13C85E5F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 Question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99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715-0EA2-6275-7A4E-19C34E00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pic>
        <p:nvPicPr>
          <p:cNvPr id="4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1D94A1DC-95FF-FC9F-1FCA-1DCED748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1" y="2045756"/>
            <a:ext cx="11633200" cy="33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4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8489A-BCC4-2EA1-6913-302EF778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D3E8-AFB5-F454-97D2-4EC1067B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MongoDB is open-source NoSQL database</a:t>
            </a:r>
          </a:p>
          <a:p>
            <a:r>
              <a:rPr lang="en-US" sz="2200">
                <a:ea typeface="+mn-lt"/>
                <a:cs typeface="+mn-lt"/>
              </a:rPr>
              <a:t>Document-Oriented: MongoDB stores data in flexible, JSON-like documents</a:t>
            </a:r>
          </a:p>
          <a:p>
            <a:r>
              <a:rPr lang="en-US" sz="2200">
                <a:ea typeface="+mn-lt"/>
                <a:cs typeface="+mn-lt"/>
              </a:rPr>
              <a:t>Scalability: MongoDB is designed to scale horizontally by </a:t>
            </a:r>
            <a:r>
              <a:rPr lang="en-US" sz="2200" err="1">
                <a:ea typeface="+mn-lt"/>
                <a:cs typeface="+mn-lt"/>
              </a:rPr>
              <a:t>sharding</a:t>
            </a:r>
            <a:r>
              <a:rPr lang="en-US" sz="2200">
                <a:ea typeface="+mn-lt"/>
                <a:cs typeface="+mn-lt"/>
              </a:rPr>
              <a:t> data across multiple servers</a:t>
            </a:r>
          </a:p>
          <a:p>
            <a:r>
              <a:rPr lang="en-US" sz="2200">
                <a:ea typeface="+mn-lt"/>
                <a:cs typeface="+mn-lt"/>
              </a:rPr>
              <a:t>High Performance: MongoDB provides fast read and write operations due to its in-memory processing and efficient data storage format</a:t>
            </a:r>
          </a:p>
          <a:p>
            <a:r>
              <a:rPr lang="en-US" sz="2200">
                <a:ea typeface="+mn-lt"/>
                <a:cs typeface="+mn-lt"/>
              </a:rPr>
              <a:t>Replication: MongoDB supports automatic data replication across multiple servers</a:t>
            </a:r>
          </a:p>
          <a:p>
            <a:r>
              <a:rPr lang="en-US" sz="2200">
                <a:ea typeface="+mn-lt"/>
                <a:cs typeface="+mn-lt"/>
              </a:rPr>
              <a:t>Aggregation Framework: MongoDB's aggregation framework allows you to perform complex data aggregation operations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1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3844933-1246-3E39-ED31-C95C7570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452249"/>
            <a:ext cx="7870237" cy="58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9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09C31-F706-B414-159A-156E7A7D4D92}"/>
              </a:ext>
            </a:extLst>
          </p:cNvPr>
          <p:cNvSpPr txBox="1"/>
          <p:nvPr/>
        </p:nvSpPr>
        <p:spPr>
          <a:xfrm>
            <a:off x="167106" y="187158"/>
            <a:ext cx="114701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alibri"/>
                <a:ea typeface="+mn-lt"/>
                <a:cs typeface="+mn-lt"/>
              </a:rPr>
              <a:t>MongoDB uses name-value pairs or 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+mn-lt"/>
                <a:cs typeface="+mn-lt"/>
              </a:rPr>
              <a:t>fields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+mn-lt"/>
                <a:cs typeface="+mn-lt"/>
              </a:rPr>
              <a:t>, which then make up 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+mn-lt"/>
                <a:cs typeface="+mn-lt"/>
              </a:rPr>
              <a:t>documents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+mn-lt"/>
                <a:cs typeface="+mn-lt"/>
              </a:rPr>
              <a:t>, which make up 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+mn-lt"/>
                <a:cs typeface="+mn-lt"/>
              </a:rPr>
              <a:t>collections</a:t>
            </a:r>
            <a:endParaRPr lang="en-US" sz="24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75041-42BE-25C0-838A-605C366F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1280762"/>
            <a:ext cx="11272252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016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Interweave-R1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ShapesVTI</vt:lpstr>
      <vt:lpstr>Cassendra vs MongoDB </vt:lpstr>
      <vt:lpstr>The CAP theorem</vt:lpstr>
      <vt:lpstr>Consistency</vt:lpstr>
      <vt:lpstr>Availability</vt:lpstr>
      <vt:lpstr>Partition tolerance</vt:lpstr>
      <vt:lpstr>SQL vs NoSQL</vt:lpstr>
      <vt:lpstr>Introduction to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Database Scalability?</vt:lpstr>
      <vt:lpstr>Challenges Database Server</vt:lpstr>
      <vt:lpstr>PowerPoint Presentation</vt:lpstr>
      <vt:lpstr>Data scaling </vt:lpstr>
      <vt:lpstr>What is Vertical Scaling?</vt:lpstr>
      <vt:lpstr>What is Horizontal Scaling?</vt:lpstr>
      <vt:lpstr>MongoDB Scaling</vt:lpstr>
      <vt:lpstr>Replication</vt:lpstr>
      <vt:lpstr>Replication</vt:lpstr>
      <vt:lpstr>Availability</vt:lpstr>
      <vt:lpstr>PowerPoint Presentation</vt:lpstr>
      <vt:lpstr>Partitioning (aka Sharding)</vt:lpstr>
      <vt:lpstr>Sharding</vt:lpstr>
      <vt:lpstr>Sharding architecture</vt:lpstr>
      <vt:lpstr>Partitioning with Replication</vt:lpstr>
      <vt:lpstr>PowerPoint Presentation</vt:lpstr>
      <vt:lpstr>Aggregation Pipeline</vt:lpstr>
      <vt:lpstr>PowerPoint Presentation</vt:lpstr>
      <vt:lpstr>PowerPoint Presentation</vt:lpstr>
      <vt:lpstr>PowerPoint Presentation</vt:lpstr>
      <vt:lpstr>What is Apache Cassandra? </vt:lpstr>
      <vt:lpstr>Introduction</vt:lpstr>
      <vt:lpstr>PowerPoint Presentation</vt:lpstr>
      <vt:lpstr>Key Features of Cassandra</vt:lpstr>
      <vt:lpstr>Partitions</vt:lpstr>
      <vt:lpstr>Key Features of Cassandra</vt:lpstr>
      <vt:lpstr>Key Features of Cassandra</vt:lpstr>
      <vt:lpstr>Cassandra is by default an AP (Available Partition-tolerant) database</vt:lpstr>
      <vt:lpstr>Quorum = RF/2 +1</vt:lpstr>
      <vt:lpstr>PowerPoint Presentation</vt:lpstr>
      <vt:lpstr>MongoDB Data Model </vt:lpstr>
      <vt:lpstr>Cassendra Schema</vt:lpstr>
      <vt:lpstr>MongoDB Master Node </vt:lpstr>
      <vt:lpstr>Cassendra Master Node</vt:lpstr>
      <vt:lpstr>MongoDB Secondary Indexes </vt:lpstr>
      <vt:lpstr>Cassendra Secondary Index</vt:lpstr>
      <vt:lpstr>MongoDB Query Language</vt:lpstr>
      <vt:lpstr>Cassendra Query Language</vt:lpstr>
      <vt:lpstr>MongoDB Scalability</vt:lpstr>
      <vt:lpstr>Cassendra Scalability</vt:lpstr>
      <vt:lpstr>MongoDB Aggregation</vt:lpstr>
      <vt:lpstr>Cassendra Aggregation</vt:lpstr>
      <vt:lpstr>Performance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749</cp:revision>
  <dcterms:created xsi:type="dcterms:W3CDTF">2013-07-15T20:26:40Z</dcterms:created>
  <dcterms:modified xsi:type="dcterms:W3CDTF">2023-08-21T13:06:31Z</dcterms:modified>
</cp:coreProperties>
</file>