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12192000"/>
  <p:notesSz cx="6858000" cy="9144000"/>
  <p:embeddedFontLst>
    <p:embeddedFont>
      <p:font typeface="Century Gothic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0" roundtripDataSignature="AMtx7mh93oCEgB2mvIJJh44n/lIKyfpl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CenturyGothic-regular.fntdata"/><Relationship Id="rId25" Type="http://schemas.openxmlformats.org/officeDocument/2006/relationships/slide" Target="slides/slide21.xml"/><Relationship Id="rId28" Type="http://schemas.openxmlformats.org/officeDocument/2006/relationships/font" Target="fonts/CenturyGothic-italic.fntdata"/><Relationship Id="rId27" Type="http://schemas.openxmlformats.org/officeDocument/2006/relationships/font" Target="fonts/CenturyGothic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CenturyGothic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2a446e976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122a446e976_0_2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22a446e976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122a446e976_0_2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22a446e976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122a446e976_0_2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22a446e976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122a446e976_0_2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22a446e976_0_3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122a446e976_0_3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22a446e976_0_3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122a446e976_0_3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22a446e976_0_3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g122a446e976_0_3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122a446e976_0_39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22a446e976_0_4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122a446e976_0_4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22a446e976_0_4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122a446e976_0_4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22a446e976_0_5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g122a446e976_0_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76a6c1ca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176a6c1c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22a446e976_0_5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g122a446e976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22a446e976_0_7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122a446e976_0_7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76d1d6cb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176d1d6c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76d1d6d2f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76d1d6d2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2a446e9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122a446e97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22a446e97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122a446e976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22a446e976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122a446e976_0_1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22a446e976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122a446e976_0_1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22a446e976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122a446e976_0_2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/>
          <p:nvPr>
            <p:ph idx="2" type="pic"/>
          </p:nvPr>
        </p:nvSpPr>
        <p:spPr>
          <a:xfrm>
            <a:off x="1154955" y="685800"/>
            <a:ext cx="8825658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77" name="Google Shape;77;p12"/>
          <p:cNvSpPr txBox="1"/>
          <p:nvPr>
            <p:ph idx="1" type="body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8" name="Google Shape;78;p1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4" name="Google Shape;84;p1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" type="body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0" name="Google Shape;90;p14"/>
          <p:cNvSpPr txBox="1"/>
          <p:nvPr>
            <p:ph idx="2" type="body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1" name="Google Shape;91;p1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200" u="none" cap="none" strike="noStrik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5" name="Google Shape;95;p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200" u="none" cap="none" strike="noStrik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1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5" name="Google Shape;105;p16"/>
          <p:cNvSpPr txBox="1"/>
          <p:nvPr>
            <p:ph idx="2" type="body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6" name="Google Shape;106;p16"/>
          <p:cNvSpPr txBox="1"/>
          <p:nvPr>
            <p:ph idx="3" type="body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7" name="Google Shape;107;p16"/>
          <p:cNvSpPr txBox="1"/>
          <p:nvPr>
            <p:ph idx="4" type="body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8" name="Google Shape;108;p16"/>
          <p:cNvSpPr txBox="1"/>
          <p:nvPr>
            <p:ph idx="5" type="body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9" name="Google Shape;109;p16"/>
          <p:cNvSpPr txBox="1"/>
          <p:nvPr>
            <p:ph idx="6" type="body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10" name="Google Shape;110;p16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" name="Google Shape;111;p16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1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8" name="Google Shape;118;p17"/>
          <p:cNvSpPr/>
          <p:nvPr>
            <p:ph idx="2" type="pic"/>
          </p:nvPr>
        </p:nvSpPr>
        <p:spPr>
          <a:xfrm>
            <a:off x="652463" y="2209800"/>
            <a:ext cx="2940050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19" name="Google Shape;119;p17"/>
          <p:cNvSpPr txBox="1"/>
          <p:nvPr>
            <p:ph idx="3" type="body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0" name="Google Shape;120;p17"/>
          <p:cNvSpPr txBox="1"/>
          <p:nvPr>
            <p:ph idx="4" type="body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1" name="Google Shape;121;p17"/>
          <p:cNvSpPr/>
          <p:nvPr>
            <p:ph idx="5" type="pic"/>
          </p:nvPr>
        </p:nvSpPr>
        <p:spPr>
          <a:xfrm>
            <a:off x="3889374" y="2209800"/>
            <a:ext cx="2930525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2" name="Google Shape;122;p17"/>
          <p:cNvSpPr txBox="1"/>
          <p:nvPr>
            <p:ph idx="6" type="body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3" name="Google Shape;123;p17"/>
          <p:cNvSpPr txBox="1"/>
          <p:nvPr>
            <p:ph idx="7" type="body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4" name="Google Shape;124;p17"/>
          <p:cNvSpPr/>
          <p:nvPr>
            <p:ph idx="8" type="pic"/>
          </p:nvPr>
        </p:nvSpPr>
        <p:spPr>
          <a:xfrm>
            <a:off x="7124699" y="2209800"/>
            <a:ext cx="2932113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5" name="Google Shape;125;p17"/>
          <p:cNvSpPr txBox="1"/>
          <p:nvPr>
            <p:ph idx="9" type="body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26" name="Google Shape;126;p17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" name="Google Shape;127;p17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" name="Google Shape;128;p1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8"/>
          <p:cNvSpPr txBox="1"/>
          <p:nvPr>
            <p:ph idx="1" type="body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4" name="Google Shape;134;p1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9"/>
          <p:cNvSpPr txBox="1"/>
          <p:nvPr>
            <p:ph idx="1" type="body"/>
          </p:nvPr>
        </p:nvSpPr>
        <p:spPr>
          <a:xfrm rot="5400000">
            <a:off x="1679576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0" name="Google Shape;140;p1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2a446e976_0_70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700"/>
              <a:buFont typeface="Century Gothic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700"/>
              <a:buNone/>
              <a:defRPr/>
            </a:lvl9pPr>
          </a:lstStyle>
          <a:p/>
        </p:txBody>
      </p:sp>
      <p:sp>
        <p:nvSpPr>
          <p:cNvPr id="145" name="Google Shape;145;g122a446e976_0_707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 algn="l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 algn="l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 algn="l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46" name="Google Shape;146;g122a446e976_0_707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 fontScale="77500" lnSpcReduction="20000"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rgbClr val="86D1D8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38" name="Google Shape;38;p6"/>
          <p:cNvSpPr txBox="1"/>
          <p:nvPr>
            <p:ph idx="2" type="body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2" type="body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6" name="Google Shape;46;p7"/>
          <p:cNvSpPr txBox="1"/>
          <p:nvPr>
            <p:ph idx="3" type="body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4" type="body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1154953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" type="body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algn="l"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indent="-309880" lvl="2" marL="13716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indent="-299719" lvl="3" marL="1828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indent="-299720" lvl="4" marL="22860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indent="-299720" lvl="5" marL="27432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indent="-299720" lvl="6" marL="32004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indent="-299720" lvl="7" marL="3657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indent="-299720" lvl="8" marL="4114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/>
        </p:txBody>
      </p:sp>
      <p:sp>
        <p:nvSpPr>
          <p:cNvPr id="63" name="Google Shape;63;p10"/>
          <p:cNvSpPr txBox="1"/>
          <p:nvPr>
            <p:ph idx="2" type="body"/>
          </p:nvPr>
        </p:nvSpPr>
        <p:spPr>
          <a:xfrm>
            <a:off x="1154953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4" name="Google Shape;64;p1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"/>
          <p:cNvSpPr/>
          <p:nvPr>
            <p:ph idx="2" type="pic"/>
          </p:nvPr>
        </p:nvSpPr>
        <p:spPr>
          <a:xfrm>
            <a:off x="6949546" y="1143000"/>
            <a:ext cx="3200400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70" name="Google Shape;70;p11"/>
          <p:cNvSpPr txBox="1"/>
          <p:nvPr>
            <p:ph idx="1" type="body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6.xml"/><Relationship Id="rId22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5.xml"/><Relationship Id="rId21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8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7.xml"/><Relationship Id="rId23" Type="http://schemas.openxmlformats.org/officeDocument/2006/relationships/slideLayout" Target="../slideLayouts/slideLayout18.xml"/><Relationship Id="rId1" Type="http://schemas.openxmlformats.org/officeDocument/2006/relationships/image" Target="../media/image5.png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slideLayout" Target="../slideLayouts/slideLayout4.xml"/><Relationship Id="rId15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1.xml"/><Relationship Id="rId5" Type="http://schemas.openxmlformats.org/officeDocument/2006/relationships/image" Target="../media/image2.png"/><Relationship Id="rId19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.xml"/><Relationship Id="rId1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"/>
          <p:cNvPicPr preferRelativeResize="0"/>
          <p:nvPr/>
        </p:nvPicPr>
        <p:blipFill rotWithShape="1">
          <a:blip r:embed="rId2">
            <a:alphaModFix/>
          </a:blip>
          <a:srcRect b="0" l="3613" r="0" t="0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2"/>
          <p:cNvPicPr preferRelativeResize="0"/>
          <p:nvPr/>
        </p:nvPicPr>
        <p:blipFill rotWithShape="1">
          <a:blip r:embed="rId3">
            <a:alphaModFix/>
          </a:blip>
          <a:srcRect b="0" l="35640" r="0" t="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2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" name="Google Shape;9;p2"/>
          <p:cNvPicPr preferRelativeResize="0"/>
          <p:nvPr/>
        </p:nvPicPr>
        <p:blipFill rotWithShape="1">
          <a:blip r:embed="rId4">
            <a:alphaModFix/>
          </a:blip>
          <a:srcRect b="0" l="0" r="0"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5">
            <a:alphaModFix/>
          </a:blip>
          <a:srcRect b="23320" l="0" r="0" t="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►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  <p:sldLayoutId id="2147483661" r:id="rId18"/>
    <p:sldLayoutId id="2147483662" r:id="rId19"/>
    <p:sldLayoutId id="2147483663" r:id="rId20"/>
    <p:sldLayoutId id="2147483664" r:id="rId21"/>
    <p:sldLayoutId id="2147483665" r:id="rId22"/>
    <p:sldLayoutId id="2147483666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"/>
          <p:cNvSpPr txBox="1"/>
          <p:nvPr>
            <p:ph type="title"/>
          </p:nvPr>
        </p:nvSpPr>
        <p:spPr>
          <a:xfrm>
            <a:off x="395425" y="399047"/>
            <a:ext cx="9404700" cy="8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sz="3300"/>
              <a:t>CSE 713: Paper review presentation</a:t>
            </a:r>
            <a:endParaRPr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600">
                <a:solidFill>
                  <a:schemeClr val="lt1"/>
                </a:solidFill>
              </a:rPr>
              <a:t>Group No- 06</a:t>
            </a:r>
            <a:endParaRPr b="1" sz="2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t/>
            </a:r>
            <a:endParaRPr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Face recognition from image patches using an ensemble of CNN-local mesh pattern networks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t/>
            </a:r>
            <a:endParaRPr/>
          </a:p>
        </p:txBody>
      </p:sp>
      <p:sp>
        <p:nvSpPr>
          <p:cNvPr id="152" name="Google Shape;152;p1"/>
          <p:cNvSpPr txBox="1"/>
          <p:nvPr>
            <p:ph idx="1" type="body"/>
          </p:nvPr>
        </p:nvSpPr>
        <p:spPr>
          <a:xfrm>
            <a:off x="960963" y="4082550"/>
            <a:ext cx="8946600" cy="23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Submitted by-                                               Submitted to</a:t>
            </a:r>
            <a:endParaRPr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17301018   Khadija-Tul-Kobra                      Annajiat Alim Rasel </a:t>
            </a:r>
            <a:endParaRPr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16101036   Md Khalid Syffulla</a:t>
            </a:r>
            <a:endParaRPr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21166010   Shanuma Afrin Meghla</a:t>
            </a:r>
            <a:endParaRPr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21266035   Khairun Nahar</a:t>
            </a:r>
            <a:endParaRPr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21266027   Sumaiya Ismail</a:t>
            </a:r>
            <a:endParaRPr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18101137   Sheikh Samiul Huda</a:t>
            </a:r>
            <a:endParaRPr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18101153   Syed Abrar Imam</a:t>
            </a:r>
            <a:endParaRPr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22166005   Shovan Kanti Mondal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22a446e976_0_228"/>
          <p:cNvSpPr txBox="1"/>
          <p:nvPr>
            <p:ph type="title"/>
          </p:nvPr>
        </p:nvSpPr>
        <p:spPr>
          <a:xfrm>
            <a:off x="477672" y="1084997"/>
            <a:ext cx="10899900" cy="57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o Sans Symbols"/>
              <a:buChar char="⮚"/>
            </a:pPr>
            <a:r>
              <a:rPr lang="en-US" sz="2800" u="sng">
                <a:latin typeface="Times New Roman"/>
                <a:ea typeface="Times New Roman"/>
                <a:cs typeface="Times New Roman"/>
                <a:sym typeface="Times New Roman"/>
              </a:rPr>
              <a:t>Vanishing Gradient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b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More layers using certain activation function added to neural   networks, the gradients of the loss function approaches zero.</a:t>
            </a:r>
            <a:b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 u="sng">
                <a:latin typeface="Times New Roman"/>
                <a:ea typeface="Times New Roman"/>
                <a:cs typeface="Times New Roman"/>
                <a:sym typeface="Times New Roman"/>
              </a:rPr>
              <a:t>Degradation Problem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b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When the network depth increases , accuracy gets saturated , then degrades rapidly.</a:t>
            </a:r>
            <a:b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1" name="Google Shape;211;g122a446e976_0_2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0" y="609600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22a446e976_0_233"/>
          <p:cNvSpPr txBox="1"/>
          <p:nvPr>
            <p:ph type="title"/>
          </p:nvPr>
        </p:nvSpPr>
        <p:spPr>
          <a:xfrm>
            <a:off x="559559" y="1173707"/>
            <a:ext cx="10263000" cy="54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o Sans Symbols"/>
              <a:buChar char="⮚"/>
            </a:pPr>
            <a:r>
              <a:rPr lang="en-US" sz="2800" u="sng">
                <a:latin typeface="Times New Roman"/>
                <a:ea typeface="Times New Roman"/>
                <a:cs typeface="Times New Roman"/>
                <a:sym typeface="Times New Roman"/>
              </a:rPr>
              <a:t>Fully Connected Layers:</a:t>
            </a:r>
            <a:b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All the inputs from one layer are connected to every activation unit             of the next layer.</a:t>
            </a:r>
            <a:b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2800" u="sng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2800" u="sng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 u="sng">
                <a:latin typeface="Times New Roman"/>
                <a:ea typeface="Times New Roman"/>
                <a:cs typeface="Times New Roman"/>
                <a:sym typeface="Times New Roman"/>
              </a:rPr>
              <a:t> Epoch: </a:t>
            </a:r>
            <a:br>
              <a:rPr lang="en-US" sz="2800" u="sng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One complete pass through the training data.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7" name="Google Shape;217;g122a446e976_0_2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0" y="609600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22a446e976_0_238"/>
          <p:cNvSpPr txBox="1"/>
          <p:nvPr>
            <p:ph type="title"/>
          </p:nvPr>
        </p:nvSpPr>
        <p:spPr>
          <a:xfrm>
            <a:off x="646111" y="1378424"/>
            <a:ext cx="11131800" cy="50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o Sans Symbols"/>
              <a:buChar char="⮚"/>
            </a:pPr>
            <a:r>
              <a:rPr lang="en-US" sz="2800" u="sng">
                <a:latin typeface="Times New Roman"/>
                <a:ea typeface="Times New Roman"/>
                <a:cs typeface="Times New Roman"/>
                <a:sym typeface="Times New Roman"/>
              </a:rPr>
              <a:t>Over fittin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g:</a:t>
            </a:r>
            <a:b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A modeling error in statistics that occurs when a function is too closely aligned to a limited set of data points.</a:t>
            </a:r>
            <a:b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 u="sng">
                <a:latin typeface="Times New Roman"/>
                <a:ea typeface="Times New Roman"/>
                <a:cs typeface="Times New Roman"/>
                <a:sym typeface="Times New Roman"/>
              </a:rPr>
              <a:t>Dropout Layers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b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Technique to prevent over fitting.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3" name="Google Shape;223;g122a446e976_0_2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0" y="609600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22a446e976_0_243"/>
          <p:cNvSpPr txBox="1"/>
          <p:nvPr>
            <p:ph type="title"/>
          </p:nvPr>
        </p:nvSpPr>
        <p:spPr>
          <a:xfrm>
            <a:off x="809883" y="1460310"/>
            <a:ext cx="10476900" cy="55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o Sans Symbols"/>
              <a:buChar char="⮚"/>
            </a:pPr>
            <a:r>
              <a:rPr lang="en-US" sz="2800" u="sng">
                <a:latin typeface="Times New Roman"/>
                <a:ea typeface="Times New Roman"/>
                <a:cs typeface="Times New Roman"/>
                <a:sym typeface="Times New Roman"/>
              </a:rPr>
              <a:t>Softmax Activation :</a:t>
            </a:r>
            <a:br>
              <a:rPr lang="en-US" sz="2800" u="sng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An activation function that turns a vector of k real values into a vector of k real values that sum to 1.</a:t>
            </a:r>
            <a:endParaRPr sz="28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9" name="Google Shape;229;g122a446e976_0_2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0" y="609600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22a446e976_0_386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Ensemble</a:t>
            </a:r>
            <a:endParaRPr/>
          </a:p>
        </p:txBody>
      </p:sp>
      <p:sp>
        <p:nvSpPr>
          <p:cNvPr id="235" name="Google Shape;235;g122a446e976_0_386"/>
          <p:cNvSpPr txBox="1"/>
          <p:nvPr>
            <p:ph idx="1" type="body"/>
          </p:nvPr>
        </p:nvSpPr>
        <p:spPr>
          <a:xfrm>
            <a:off x="1103312" y="2052918"/>
            <a:ext cx="89466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Techniques that create multiple models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An effort to achieve better predictive performance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Strategically generated and combined to solve a particular computational intelligence problem.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There are several techniques of ensemble: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Majority voting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Bagging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Boosting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Stacking</a:t>
            </a:r>
            <a:endParaRPr/>
          </a:p>
        </p:txBody>
      </p:sp>
      <p:pic>
        <p:nvPicPr>
          <p:cNvPr id="236" name="Google Shape;236;g122a446e976_0_3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0" y="609600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22a446e976_0_392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Majority voting</a:t>
            </a:r>
            <a:br>
              <a:rPr lang="en-US"/>
            </a:br>
            <a:endParaRPr/>
          </a:p>
        </p:txBody>
      </p:sp>
      <p:sp>
        <p:nvSpPr>
          <p:cNvPr id="242" name="Google Shape;242;g122a446e976_0_392"/>
          <p:cNvSpPr txBox="1"/>
          <p:nvPr>
            <p:ph idx="1" type="body"/>
          </p:nvPr>
        </p:nvSpPr>
        <p:spPr>
          <a:xfrm>
            <a:off x="1103312" y="2052918"/>
            <a:ext cx="10755900" cy="43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Multiple models are used to make predictions for each data point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Predictions by each model are considered as a ‘vote’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Majority of the models are used as the final prediction</a:t>
            </a:r>
            <a:endParaRPr/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The result of max voting would be something like this: </a:t>
            </a:r>
            <a:endParaRPr/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Colleague 1		colleague 2		colleague 3		colleague 4		colleague 5		final rating		5				5				4				4				4				4</a:t>
            </a:r>
            <a:endParaRPr sz="1600"/>
          </a:p>
        </p:txBody>
      </p:sp>
      <p:pic>
        <p:nvPicPr>
          <p:cNvPr id="243" name="Google Shape;243;g122a446e976_0_3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0" y="609600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22a446e976_0_398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Bagging</a:t>
            </a:r>
            <a:endParaRPr/>
          </a:p>
        </p:txBody>
      </p:sp>
      <p:sp>
        <p:nvSpPr>
          <p:cNvPr id="250" name="Google Shape;250;g122a446e976_0_398"/>
          <p:cNvSpPr txBox="1"/>
          <p:nvPr>
            <p:ph idx="1" type="body"/>
          </p:nvPr>
        </p:nvSpPr>
        <p:spPr>
          <a:xfrm>
            <a:off x="1103312" y="2052918"/>
            <a:ext cx="89466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Combining the results of multiple models (for instance, all decision trees) to get a generalized result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Multiple subsets are created from the original dataset, selecting observations with replacement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Base model (weak model) is created on each of subsets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Final predictions are determined by combining the predictions from all the models</a:t>
            </a:r>
            <a:endParaRPr/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251" name="Google Shape;251;g122a446e976_0_3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0" y="609600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22a446e976_0_405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Boosting</a:t>
            </a:r>
            <a:endParaRPr/>
          </a:p>
        </p:txBody>
      </p:sp>
      <p:sp>
        <p:nvSpPr>
          <p:cNvPr id="257" name="Google Shape;257;g122a446e976_0_405"/>
          <p:cNvSpPr txBox="1"/>
          <p:nvPr>
            <p:ph idx="1" type="body"/>
          </p:nvPr>
        </p:nvSpPr>
        <p:spPr>
          <a:xfrm>
            <a:off x="1103312" y="2052918"/>
            <a:ext cx="89466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A sequential process, where each subsequent model attempts to correct the errors of the previous model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Succeeding models are dependent on the previous model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Boosting algorithm combines a number of weak learners to form a strong learner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Each model actually boosts the performance of the ensemble</a:t>
            </a:r>
            <a:endParaRPr/>
          </a:p>
        </p:txBody>
      </p:sp>
      <p:pic>
        <p:nvPicPr>
          <p:cNvPr id="258" name="Google Shape;258;g122a446e976_0_4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0" y="609600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22a446e976_0_411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Stacking</a:t>
            </a:r>
            <a:endParaRPr/>
          </a:p>
        </p:txBody>
      </p:sp>
      <p:sp>
        <p:nvSpPr>
          <p:cNvPr id="264" name="Google Shape;264;g122a446e976_0_411"/>
          <p:cNvSpPr txBox="1"/>
          <p:nvPr>
            <p:ph idx="1" type="body"/>
          </p:nvPr>
        </p:nvSpPr>
        <p:spPr>
          <a:xfrm>
            <a:off x="1103312" y="2052918"/>
            <a:ext cx="89466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Uses predictions from multiple models (for example decision tree, knn or svm) to build a new model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Used for making predictions on the test set.</a:t>
            </a:r>
            <a:endParaRPr/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In this paper, Majority voting technique is used.</a:t>
            </a:r>
            <a:endParaRPr/>
          </a:p>
        </p:txBody>
      </p:sp>
      <p:pic>
        <p:nvPicPr>
          <p:cNvPr id="265" name="Google Shape;265;g122a446e976_0_4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0" y="609600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22a446e976_0_55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7619"/>
              <a:buNone/>
            </a:pPr>
            <a:r>
              <a:rPr lang="en-US"/>
              <a:t>Results and Discussion</a:t>
            </a:r>
            <a:endParaRPr/>
          </a:p>
        </p:txBody>
      </p:sp>
      <p:sp>
        <p:nvSpPr>
          <p:cNvPr id="271" name="Google Shape;271;g122a446e976_0_555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-4572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For recognition, 33 people and 65 images are evaluated</a:t>
            </a:r>
            <a:endParaRPr/>
          </a:p>
          <a:p>
            <a:pPr indent="-4572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For training and testing, a total of 10725 patches are used.</a:t>
            </a:r>
            <a:endParaRPr/>
          </a:p>
          <a:p>
            <a:pPr indent="-4572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MobileNet and ResNet50 are the networks where the image patches are used.</a:t>
            </a:r>
            <a:endParaRPr/>
          </a:p>
          <a:p>
            <a:pPr indent="-4572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LBP and LMeP descriptors are applied to the patches separately to examine the performance of textural pictures in the classification process.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76a6c1cae_0_0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Abstract</a:t>
            </a:r>
            <a:endParaRPr/>
          </a:p>
        </p:txBody>
      </p:sp>
      <p:sp>
        <p:nvSpPr>
          <p:cNvPr id="158" name="Google Shape;158;g1176a6c1cae_0_0"/>
          <p:cNvSpPr txBox="1"/>
          <p:nvPr>
            <p:ph idx="1" type="body"/>
          </p:nvPr>
        </p:nvSpPr>
        <p:spPr>
          <a:xfrm>
            <a:off x="1103312" y="2052918"/>
            <a:ext cx="89466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The aim of this paper is to recognise a face using an </a:t>
            </a:r>
            <a:r>
              <a:rPr lang="en-US"/>
              <a:t>ensemble</a:t>
            </a:r>
            <a:r>
              <a:rPr lang="en-US"/>
              <a:t> of convolutional neural network trained on original and texturat feature maps from image patches.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Dividing the whole face into </a:t>
            </a:r>
            <a:r>
              <a:rPr lang="en-US"/>
              <a:t>small</a:t>
            </a:r>
            <a:r>
              <a:rPr lang="en-US"/>
              <a:t> patches,textural </a:t>
            </a:r>
            <a:r>
              <a:rPr lang="en-US"/>
              <a:t>feature</a:t>
            </a:r>
            <a:r>
              <a:rPr lang="en-US"/>
              <a:t> map image and original patches are fed to the two pre-trained ResNet50 networks and by the two </a:t>
            </a:r>
            <a:r>
              <a:rPr lang="en-US"/>
              <a:t>networks</a:t>
            </a:r>
            <a:r>
              <a:rPr lang="en-US"/>
              <a:t>’ majority voting ensemble technique final labels are gained.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700"/>
              <a:t>The proposed system achieves an accuracy of 98.05%.</a:t>
            </a:r>
            <a:endParaRPr b="1" sz="27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22a446e976_0_56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7619"/>
              <a:buNone/>
            </a:pPr>
            <a:r>
              <a:rPr lang="en-US"/>
              <a:t>Results and Discussion (continued)</a:t>
            </a:r>
            <a:endParaRPr/>
          </a:p>
        </p:txBody>
      </p:sp>
      <p:pic>
        <p:nvPicPr>
          <p:cNvPr id="277" name="Google Shape;277;g122a446e976_0_5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400" y="2077167"/>
            <a:ext cx="12115600" cy="2703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22a446e976_0_711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83" name="Google Shape;283;g122a446e976_0_711"/>
          <p:cNvSpPr txBox="1"/>
          <p:nvPr>
            <p:ph idx="1" type="body"/>
          </p:nvPr>
        </p:nvSpPr>
        <p:spPr>
          <a:xfrm>
            <a:off x="1103312" y="2052918"/>
            <a:ext cx="89466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Importance of face recognitions: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Improved public safety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Aviation and transport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Access and authentication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Retail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Faster processing and seamless integration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84" name="Google Shape;284;g122a446e976_0_711"/>
          <p:cNvSpPr txBox="1"/>
          <p:nvPr/>
        </p:nvSpPr>
        <p:spPr>
          <a:xfrm>
            <a:off x="6326944" y="5343937"/>
            <a:ext cx="609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Accuracy of 98.05% </a:t>
            </a:r>
            <a:endParaRPr b="1"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5" name="Google Shape;285;g122a446e976_0_7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0" y="609600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76d1d6cb1_0_0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64" name="Google Shape;164;g1176d1d6cb1_0_0"/>
          <p:cNvSpPr txBox="1"/>
          <p:nvPr>
            <p:ph idx="1" type="body"/>
          </p:nvPr>
        </p:nvSpPr>
        <p:spPr>
          <a:xfrm>
            <a:off x="1103312" y="2052918"/>
            <a:ext cx="89466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Public </a:t>
            </a:r>
            <a:r>
              <a:rPr lang="en-US"/>
              <a:t>biometric</a:t>
            </a:r>
            <a:r>
              <a:rPr lang="en-US"/>
              <a:t> recognition has become more </a:t>
            </a:r>
            <a:r>
              <a:rPr lang="en-US"/>
              <a:t>challenging after the Covid-19 outbreak. Researchers from previous years have come up with different models and techniques like RGB-YCbCr colour model with kNN classifier, Gabor filters etc.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But with the development of deep learning techniques different techniques using CNN has been published. </a:t>
            </a:r>
            <a:endParaRPr/>
          </a:p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Deep framework with a set of CNNs and stacked auto encoders gives accuracy of 99.0%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CNN-SVM system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CNN and LBP fusion based face recognition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Optimal CNN architecture using genetic algorithm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76d1d6d2f_0_2"/>
          <p:cNvSpPr txBox="1"/>
          <p:nvPr>
            <p:ph type="title"/>
          </p:nvPr>
        </p:nvSpPr>
        <p:spPr>
          <a:xfrm>
            <a:off x="1219111" y="7018343"/>
            <a:ext cx="94047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1176d1d6d2f_0_2"/>
          <p:cNvSpPr txBox="1"/>
          <p:nvPr>
            <p:ph idx="1" type="body"/>
          </p:nvPr>
        </p:nvSpPr>
        <p:spPr>
          <a:xfrm>
            <a:off x="1013750" y="2052900"/>
            <a:ext cx="10428300" cy="151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-US" sz="2405"/>
              <a:t>It has been noticed that combination of different feature descriptors with CNN is giving better accuracy. So ResNet50 pre-trained on ImageNet is used here,where the image patches are enhanced using local mesh pattern(LMeP).</a:t>
            </a:r>
            <a:endParaRPr sz="2405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t/>
            </a:r>
            <a:endParaRPr sz="2482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22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2a446e976_0_0"/>
          <p:cNvSpPr txBox="1"/>
          <p:nvPr>
            <p:ph type="title"/>
          </p:nvPr>
        </p:nvSpPr>
        <p:spPr>
          <a:xfrm>
            <a:off x="730080" y="662710"/>
            <a:ext cx="3401100" cy="65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Bookman Old Style"/>
              <a:buNone/>
            </a:pPr>
            <a:r>
              <a:rPr b="1" lang="en-US" sz="2800">
                <a:latin typeface="Bookman Old Style"/>
                <a:ea typeface="Bookman Old Style"/>
                <a:cs typeface="Bookman Old Style"/>
                <a:sym typeface="Bookman Old Style"/>
              </a:rPr>
              <a:t>Proposed Method</a:t>
            </a:r>
            <a:endParaRPr b="1" sz="28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76" name="Google Shape;176;g122a446e976_0_0"/>
          <p:cNvSpPr txBox="1"/>
          <p:nvPr>
            <p:ph idx="2" type="body"/>
          </p:nvPr>
        </p:nvSpPr>
        <p:spPr>
          <a:xfrm>
            <a:off x="831273" y="1799243"/>
            <a:ext cx="10511100" cy="43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Char char="❖"/>
            </a:pPr>
            <a:r>
              <a:rPr lang="en-US" sz="1800">
                <a:latin typeface="Bookman Old Style"/>
                <a:ea typeface="Bookman Old Style"/>
                <a:cs typeface="Bookman Old Style"/>
                <a:sym typeface="Bookman Old Style"/>
              </a:rPr>
              <a:t>Pre-trained ResNet50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177" name="Google Shape;177;g122a446e976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6150" y="2496560"/>
            <a:ext cx="6743700" cy="33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22a446e976_0_6"/>
          <p:cNvSpPr txBox="1"/>
          <p:nvPr>
            <p:ph type="title"/>
          </p:nvPr>
        </p:nvSpPr>
        <p:spPr>
          <a:xfrm>
            <a:off x="452989" y="348673"/>
            <a:ext cx="34011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Bookman Old Style"/>
              <a:buNone/>
            </a:pPr>
            <a:r>
              <a:rPr lang="en-US" sz="3200">
                <a:latin typeface="Bookman Old Style"/>
                <a:ea typeface="Bookman Old Style"/>
                <a:cs typeface="Bookman Old Style"/>
                <a:sym typeface="Bookman Old Style"/>
              </a:rPr>
              <a:t>Image Dataset</a:t>
            </a:r>
            <a:endParaRPr sz="32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83" name="Google Shape;183;g122a446e976_0_6"/>
          <p:cNvSpPr txBox="1"/>
          <p:nvPr>
            <p:ph idx="2" type="body"/>
          </p:nvPr>
        </p:nvSpPr>
        <p:spPr>
          <a:xfrm>
            <a:off x="1081063" y="1549863"/>
            <a:ext cx="8672400" cy="40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4630" lvl="0" marL="285750" rtl="0" algn="l">
              <a:spcBef>
                <a:spcPts val="0"/>
              </a:spcBef>
              <a:spcAft>
                <a:spcPts val="0"/>
              </a:spcAft>
              <a:buSzPts val="1120"/>
              <a:buFont typeface="Noto Sans Symbols"/>
              <a:buNone/>
            </a:pPr>
            <a:r>
              <a:t/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120"/>
              <a:buFont typeface="Noto Sans Symbols"/>
              <a:buChar char="❖"/>
            </a:pPr>
            <a:r>
              <a:rPr lang="en-US"/>
              <a:t>Yale-B face dataset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t/>
            </a:r>
            <a:endParaRPr/>
          </a:p>
        </p:txBody>
      </p:sp>
      <p:pic>
        <p:nvPicPr>
          <p:cNvPr id="184" name="Google Shape;184;g122a446e976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2079" y="2935143"/>
            <a:ext cx="4752977" cy="1867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22a446e976_0_150"/>
          <p:cNvSpPr txBox="1"/>
          <p:nvPr>
            <p:ph idx="4294967295" type="title"/>
          </p:nvPr>
        </p:nvSpPr>
        <p:spPr>
          <a:xfrm>
            <a:off x="0" y="452880"/>
            <a:ext cx="12191700" cy="14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rgbClr val="EBEBE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Local mesh pattern</a:t>
            </a:r>
            <a:endParaRPr b="0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g122a446e976_0_150"/>
          <p:cNvSpPr txBox="1"/>
          <p:nvPr>
            <p:ph idx="4294967295" type="body"/>
          </p:nvPr>
        </p:nvSpPr>
        <p:spPr>
          <a:xfrm>
            <a:off x="629280" y="2053080"/>
            <a:ext cx="11562600" cy="41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2000"/>
              <a:buFont typeface="Times New Roman"/>
              <a:buChar char="➢"/>
            </a:pPr>
            <a:r>
              <a:rPr b="0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Local Binary Pattern.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004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2000"/>
              <a:buFont typeface="Times New Roman"/>
              <a:buChar char="➢"/>
            </a:pPr>
            <a:r>
              <a:rPr b="0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Gives an 8-bit number and is converted to its corresponding decimal value for replacing the center pixel.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004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2000"/>
              <a:buFont typeface="Times New Roman"/>
              <a:buChar char="➢"/>
            </a:pPr>
            <a:r>
              <a:rPr b="0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modified LBP feature descriptor is the LMeP descriptor.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004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2000"/>
              <a:buFont typeface="Times New Roman"/>
              <a:buChar char="➢"/>
            </a:pPr>
            <a:r>
              <a:rPr b="0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value of LMeP is calculated based on the correlation between the neighbors of a neighborhood.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004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2000"/>
              <a:buFont typeface="Times New Roman"/>
              <a:buChar char="➢"/>
            </a:pPr>
            <a:r>
              <a:rPr b="0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LMeP Equation-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g122a446e976_0_1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29920" y="4381560"/>
            <a:ext cx="7538400" cy="1743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22a446e976_0_156"/>
          <p:cNvSpPr txBox="1"/>
          <p:nvPr>
            <p:ph idx="4294967295" type="title"/>
          </p:nvPr>
        </p:nvSpPr>
        <p:spPr>
          <a:xfrm>
            <a:off x="0" y="452880"/>
            <a:ext cx="12191700" cy="14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rgbClr val="EBEBE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Local mesh pattern</a:t>
            </a:r>
            <a:endParaRPr b="0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122a446e976_0_156"/>
          <p:cNvSpPr txBox="1"/>
          <p:nvPr>
            <p:ph idx="4294967295" type="body"/>
          </p:nvPr>
        </p:nvSpPr>
        <p:spPr>
          <a:xfrm>
            <a:off x="629280" y="2053080"/>
            <a:ext cx="11562600" cy="41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10000"/>
          </a:bodyPr>
          <a:lstStyle/>
          <a:p>
            <a:pPr indent="-26543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100000"/>
              <a:buFont typeface="Times New Roman"/>
              <a:buChar char="➢"/>
            </a:pPr>
            <a:r>
              <a:rPr b="0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Correlation between pixels in the neighborhood is taken.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543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100000"/>
              <a:buFont typeface="Times New Roman"/>
              <a:buChar char="➢"/>
            </a:pPr>
            <a:r>
              <a:rPr b="0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LMeP provides more reliable features as compared to LBP.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558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100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558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100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558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100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558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100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558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100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558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100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Fig- 1: Circular pattern of (a) LBP (b) LmeP				  		 	 		 		Fig- 2: Example of LBP and LMeP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558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100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g122a446e976_0_1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000" y="3614760"/>
            <a:ext cx="4343401" cy="210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g122a446e976_0_1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86600" y="3610080"/>
            <a:ext cx="4667040" cy="2104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22a446e976_0_223"/>
          <p:cNvSpPr txBox="1"/>
          <p:nvPr>
            <p:ph idx="4294967295" type="body"/>
          </p:nvPr>
        </p:nvSpPr>
        <p:spPr>
          <a:xfrm>
            <a:off x="504967" y="988113"/>
            <a:ext cx="11286600" cy="55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en-US" sz="2800" u="sng">
                <a:latin typeface="Times New Roman"/>
                <a:ea typeface="Times New Roman"/>
                <a:cs typeface="Times New Roman"/>
                <a:sym typeface="Times New Roman"/>
              </a:rPr>
              <a:t>Convolutional Neural Network: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240"/>
              <a:buFont typeface="Arial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Deep Learning Algorithm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240"/>
              <a:buFont typeface="Arial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Preprocessing comparatively lower than other classification algorithms.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240"/>
              <a:buFont typeface="Noto Sans Symbols"/>
              <a:buChar char="⮚"/>
            </a:pPr>
            <a:r>
              <a:rPr lang="en-US" sz="2800" u="sng">
                <a:latin typeface="Times New Roman"/>
                <a:ea typeface="Times New Roman"/>
                <a:cs typeface="Times New Roman"/>
                <a:sym typeface="Times New Roman"/>
              </a:rPr>
              <a:t>ResNet50: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240"/>
              <a:buFont typeface="Arial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Variant of ResNet model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240"/>
              <a:buFont typeface="Arial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Train ultra deep neural networks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240"/>
              <a:buFont typeface="Noto Sans Symbols"/>
              <a:buChar char="⮚"/>
            </a:pPr>
            <a:r>
              <a:rPr lang="en-US" sz="2800" u="sng">
                <a:latin typeface="Times New Roman"/>
                <a:ea typeface="Times New Roman"/>
                <a:cs typeface="Times New Roman"/>
                <a:sym typeface="Times New Roman"/>
              </a:rPr>
              <a:t>MobileNet: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240"/>
              <a:buFont typeface="Arial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Portable CNN architecture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240"/>
              <a:buFont typeface="Noto Sans Symbols"/>
              <a:buChar char="⮚"/>
            </a:pPr>
            <a:r>
              <a:rPr lang="en-US" sz="2800" u="sng">
                <a:latin typeface="Times New Roman"/>
                <a:ea typeface="Times New Roman"/>
                <a:cs typeface="Times New Roman"/>
                <a:sym typeface="Times New Roman"/>
              </a:rPr>
              <a:t>ImageNet: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240"/>
              <a:buFont typeface="Arial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An image databse.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5" name="Google Shape;205;g122a446e976_0_2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0" y="609600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2022-02-27T08:11:35Z</dcterms:created>
  <dc:creator>Microsoft account</dc:creator>
</cp:coreProperties>
</file>