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9xiYbj+EPi5nDLZD/5fdfIp82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17feac8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12a17feac8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aec6cd9e5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2aec6cd9e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aec6cd9e5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2aec6cd9e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a17feac84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2a17feac84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aec6cd9e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2aec6cd9e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aec6cd9e5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2aec6cd9e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aec6cd9e5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2aec6cd9e5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aec6cd9e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2aec6cd9e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aec6cd9e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2aec6cd9e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aec6cd9e5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2aec6cd9e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aec6cd9e5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2aec6cd9e5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0" name="Google Shape;20;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9"/>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1568"/>
              </a:srgbClr>
            </a:outerShdw>
          </a:effectLst>
        </p:spPr>
      </p:sp>
      <p:sp>
        <p:nvSpPr>
          <p:cNvPr id="74" name="Google Shape;74;p29"/>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5" name="Google Shape;75;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30"/>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1568"/>
              </a:srgbClr>
            </a:outerShdw>
          </a:effectLst>
        </p:spPr>
      </p:sp>
      <p:sp>
        <p:nvSpPr>
          <p:cNvPr id="81" name="Google Shape;81;p30"/>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2" name="Google Shape;82;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31"/>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32"/>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2"/>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4" name="Google Shape;94;p32"/>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5" name="Google Shape;95;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32"/>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9" name="Google Shape;99;p32"/>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33"/>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03" name="Google Shape;103;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4"/>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34"/>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0" name="Google Shape;110;p34"/>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1" name="Google Shape;111;p34"/>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2" name="Google Shape;112;p34"/>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3" name="Google Shape;113;p34"/>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4" name="Google Shape;114;p3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3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2" name="Google Shape;122;p35"/>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1568"/>
              </a:srgbClr>
            </a:outerShdw>
          </a:effectLst>
        </p:spPr>
      </p:sp>
      <p:sp>
        <p:nvSpPr>
          <p:cNvPr id="123" name="Google Shape;123;p35"/>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4" name="Google Shape;124;p35"/>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5" name="Google Shape;125;p35"/>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1568"/>
              </a:srgbClr>
            </a:outerShdw>
          </a:effectLst>
        </p:spPr>
      </p:sp>
      <p:sp>
        <p:nvSpPr>
          <p:cNvPr id="126" name="Google Shape;126;p35"/>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7" name="Google Shape;127;p35"/>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8" name="Google Shape;128;p35"/>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1568"/>
              </a:srgbClr>
            </a:outerShdw>
          </a:effectLst>
        </p:spPr>
      </p:sp>
      <p:sp>
        <p:nvSpPr>
          <p:cNvPr id="129" name="Google Shape;129;p35"/>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30" name="Google Shape;130;p3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3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6"/>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8" name="Google Shape;138;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7"/>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7"/>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4" name="Google Shape;144;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12a17feac84_3_23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2"/>
              </a:buClr>
              <a:buSzPts val="3700"/>
              <a:buFont typeface="Century Gothic"/>
              <a:buNone/>
              <a:defRPr/>
            </a:lvl1pPr>
            <a:lvl2pPr lvl="1" algn="l">
              <a:lnSpc>
                <a:spcPct val="100000"/>
              </a:lnSpc>
              <a:spcBef>
                <a:spcPts val="0"/>
              </a:spcBef>
              <a:spcAft>
                <a:spcPts val="0"/>
              </a:spcAft>
              <a:buClr>
                <a:schemeClr val="lt2"/>
              </a:buClr>
              <a:buSzPts val="3700"/>
              <a:buNone/>
              <a:defRPr/>
            </a:lvl2pPr>
            <a:lvl3pPr lvl="2" algn="l">
              <a:lnSpc>
                <a:spcPct val="100000"/>
              </a:lnSpc>
              <a:spcBef>
                <a:spcPts val="0"/>
              </a:spcBef>
              <a:spcAft>
                <a:spcPts val="0"/>
              </a:spcAft>
              <a:buClr>
                <a:schemeClr val="lt2"/>
              </a:buClr>
              <a:buSzPts val="3700"/>
              <a:buNone/>
              <a:defRPr/>
            </a:lvl3pPr>
            <a:lvl4pPr lvl="3" algn="l">
              <a:lnSpc>
                <a:spcPct val="100000"/>
              </a:lnSpc>
              <a:spcBef>
                <a:spcPts val="0"/>
              </a:spcBef>
              <a:spcAft>
                <a:spcPts val="0"/>
              </a:spcAft>
              <a:buClr>
                <a:schemeClr val="lt2"/>
              </a:buClr>
              <a:buSzPts val="3700"/>
              <a:buNone/>
              <a:defRPr/>
            </a:lvl4pPr>
            <a:lvl5pPr lvl="4" algn="l">
              <a:lnSpc>
                <a:spcPct val="100000"/>
              </a:lnSpc>
              <a:spcBef>
                <a:spcPts val="0"/>
              </a:spcBef>
              <a:spcAft>
                <a:spcPts val="0"/>
              </a:spcAft>
              <a:buClr>
                <a:schemeClr val="lt2"/>
              </a:buClr>
              <a:buSzPts val="3700"/>
              <a:buNone/>
              <a:defRPr/>
            </a:lvl5pPr>
            <a:lvl6pPr lvl="5" algn="l">
              <a:lnSpc>
                <a:spcPct val="100000"/>
              </a:lnSpc>
              <a:spcBef>
                <a:spcPts val="0"/>
              </a:spcBef>
              <a:spcAft>
                <a:spcPts val="0"/>
              </a:spcAft>
              <a:buClr>
                <a:schemeClr val="lt2"/>
              </a:buClr>
              <a:buSzPts val="3700"/>
              <a:buNone/>
              <a:defRPr/>
            </a:lvl6pPr>
            <a:lvl7pPr lvl="6" algn="l">
              <a:lnSpc>
                <a:spcPct val="100000"/>
              </a:lnSpc>
              <a:spcBef>
                <a:spcPts val="0"/>
              </a:spcBef>
              <a:spcAft>
                <a:spcPts val="0"/>
              </a:spcAft>
              <a:buClr>
                <a:schemeClr val="lt2"/>
              </a:buClr>
              <a:buSzPts val="3700"/>
              <a:buNone/>
              <a:defRPr/>
            </a:lvl7pPr>
            <a:lvl8pPr lvl="7" algn="l">
              <a:lnSpc>
                <a:spcPct val="100000"/>
              </a:lnSpc>
              <a:spcBef>
                <a:spcPts val="0"/>
              </a:spcBef>
              <a:spcAft>
                <a:spcPts val="0"/>
              </a:spcAft>
              <a:buClr>
                <a:schemeClr val="lt2"/>
              </a:buClr>
              <a:buSzPts val="3700"/>
              <a:buNone/>
              <a:defRPr/>
            </a:lvl8pPr>
            <a:lvl9pPr lvl="8" algn="l">
              <a:lnSpc>
                <a:spcPct val="100000"/>
              </a:lnSpc>
              <a:spcBef>
                <a:spcPts val="0"/>
              </a:spcBef>
              <a:spcAft>
                <a:spcPts val="0"/>
              </a:spcAft>
              <a:buClr>
                <a:schemeClr val="lt2"/>
              </a:buClr>
              <a:buSzPts val="3700"/>
              <a:buNone/>
              <a:defRPr/>
            </a:lvl9pPr>
          </a:lstStyle>
          <a:p/>
        </p:txBody>
      </p:sp>
      <p:sp>
        <p:nvSpPr>
          <p:cNvPr id="29" name="Google Shape;29;g12a17feac84_3_23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00000"/>
              </a:lnSpc>
              <a:spcBef>
                <a:spcPts val="0"/>
              </a:spcBef>
              <a:spcAft>
                <a:spcPts val="0"/>
              </a:spcAft>
              <a:buSzPts val="2400"/>
              <a:buChar char="●"/>
              <a:defRPr/>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
        <p:nvSpPr>
          <p:cNvPr id="30" name="Google Shape;30;g12a17feac84_3_23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3613"/>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2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39" name="Google Shape;39;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3"/>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45" name="Google Shape;45;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1" name="Google Shape;51;p2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2" name="Google Shape;52;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8" name="Google Shape;58;p25"/>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9" name="Google Shape;59;p25"/>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0" name="Google Shape;60;p25"/>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61" name="Google Shape;61;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8"/>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7" name="Google Shape;67;p28"/>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8" name="Google Shape;68;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24" Type="http://schemas.openxmlformats.org/officeDocument/2006/relationships/theme" Target="../theme/theme1.xml"/><Relationship Id="rId12" Type="http://schemas.openxmlformats.org/officeDocument/2006/relationships/slideLayout" Target="../slideLayouts/slideLayout7.xml"/><Relationship Id="rId23" Type="http://schemas.openxmlformats.org/officeDocument/2006/relationships/slideLayout" Target="../slideLayouts/slideLayout18.xml"/><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0"/>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20"/>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20"/>
          <p:cNvSpPr/>
          <p:nvPr/>
        </p:nvSpPr>
        <p:spPr>
          <a:xfrm>
            <a:off x="8609012" y="1676400"/>
            <a:ext cx="2819400" cy="2819400"/>
          </a:xfrm>
          <a:prstGeom prst="ellipse">
            <a:avLst/>
          </a:prstGeom>
          <a:gradFill>
            <a:gsLst>
              <a:gs pos="0">
                <a:srgbClr val="4CB9C3">
                  <a:alpha val="5490"/>
                </a:srgbClr>
              </a:gs>
              <a:gs pos="36000">
                <a:srgbClr val="4CB9C3">
                  <a:alpha val="4705"/>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20"/>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20"/>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352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a17feac84_1_0"/>
          <p:cNvSpPr txBox="1"/>
          <p:nvPr>
            <p:ph type="title"/>
          </p:nvPr>
        </p:nvSpPr>
        <p:spPr>
          <a:xfrm>
            <a:off x="395425" y="399050"/>
            <a:ext cx="11649900" cy="81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sz="3600">
                <a:latin typeface="Times New Roman"/>
                <a:ea typeface="Times New Roman"/>
                <a:cs typeface="Times New Roman"/>
                <a:sym typeface="Times New Roman"/>
              </a:rPr>
              <a:t>CSE 431: Mid Topic Presentation</a:t>
            </a:r>
            <a:endParaRPr sz="36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600">
                <a:solidFill>
                  <a:schemeClr val="lt1"/>
                </a:solidFill>
                <a:latin typeface="Times New Roman"/>
                <a:ea typeface="Times New Roman"/>
                <a:cs typeface="Times New Roman"/>
                <a:sym typeface="Times New Roman"/>
              </a:rPr>
              <a:t>Group No- 22</a:t>
            </a:r>
            <a:endParaRPr b="1" sz="2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2"/>
              </a:buClr>
              <a:buSzPts val="4200"/>
              <a:buFont typeface="Century Gothic"/>
              <a:buNone/>
            </a:pPr>
            <a:r>
              <a:t/>
            </a:r>
            <a:endParaRPr sz="3300"/>
          </a:p>
          <a:p>
            <a:pPr indent="0" lvl="0" marL="0" rtl="0" algn="l">
              <a:lnSpc>
                <a:spcPct val="100000"/>
              </a:lnSpc>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The ChatBot Feels You – A Counseling Service</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Using Emotional Response Generation</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2"/>
              </a:buClr>
              <a:buSzPts val="4200"/>
              <a:buFont typeface="Century Gothic"/>
              <a:buNone/>
            </a:pPr>
            <a:r>
              <a:t/>
            </a:r>
            <a:endParaRPr b="1">
              <a:latin typeface="Times New Roman"/>
              <a:ea typeface="Times New Roman"/>
              <a:cs typeface="Times New Roman"/>
              <a:sym typeface="Times New Roman"/>
            </a:endParaRPr>
          </a:p>
        </p:txBody>
      </p:sp>
      <p:sp>
        <p:nvSpPr>
          <p:cNvPr id="152" name="Google Shape;152;g12a17feac84_1_0"/>
          <p:cNvSpPr txBox="1"/>
          <p:nvPr>
            <p:ph idx="1" type="body"/>
          </p:nvPr>
        </p:nvSpPr>
        <p:spPr>
          <a:xfrm>
            <a:off x="960963" y="4082550"/>
            <a:ext cx="8946600" cy="2309100"/>
          </a:xfrm>
          <a:prstGeom prst="rect">
            <a:avLst/>
          </a:prstGeom>
          <a:noFill/>
          <a:ln>
            <a:noFill/>
          </a:ln>
        </p:spPr>
        <p:txBody>
          <a:bodyPr anchorCtr="0" anchor="t" bIns="45700" lIns="91425" spcFirstLastPara="1" rIns="91425" wrap="square" tIns="45700">
            <a:normAutofit/>
          </a:bodyPr>
          <a:lstStyle/>
          <a:p>
            <a:pPr indent="0" lvl="0" marL="342900" rtl="0" algn="l">
              <a:lnSpc>
                <a:spcPct val="100000"/>
              </a:lnSpc>
              <a:spcBef>
                <a:spcPts val="0"/>
              </a:spcBef>
              <a:spcAft>
                <a:spcPts val="0"/>
              </a:spcAft>
              <a:buSzPts val="1600"/>
              <a:buNone/>
            </a:pPr>
            <a:r>
              <a:rPr lang="en-US"/>
              <a:t>Submitted by-                                               Submitted to</a:t>
            </a:r>
            <a:endParaRPr/>
          </a:p>
          <a:p>
            <a:pPr indent="0" lvl="0" marL="342900" rtl="0" algn="l">
              <a:lnSpc>
                <a:spcPct val="100000"/>
              </a:lnSpc>
              <a:spcBef>
                <a:spcPts val="0"/>
              </a:spcBef>
              <a:spcAft>
                <a:spcPts val="0"/>
              </a:spcAft>
              <a:buSzPts val="1600"/>
              <a:buNone/>
            </a:pPr>
            <a:r>
              <a:t/>
            </a:r>
            <a:endParaRPr/>
          </a:p>
          <a:p>
            <a:pPr indent="0" lvl="0" marL="342900" rtl="0" algn="l">
              <a:lnSpc>
                <a:spcPct val="100000"/>
              </a:lnSpc>
              <a:spcBef>
                <a:spcPts val="0"/>
              </a:spcBef>
              <a:spcAft>
                <a:spcPts val="0"/>
              </a:spcAft>
              <a:buSzPts val="1600"/>
              <a:buNone/>
            </a:pPr>
            <a:r>
              <a:rPr lang="en-US"/>
              <a:t>16101036   Md Khalid Syffullah                      Annajiat Alim Rasel </a:t>
            </a:r>
            <a:endParaRPr/>
          </a:p>
          <a:p>
            <a:pPr indent="0" lvl="0" marL="342900" rtl="0" algn="l">
              <a:lnSpc>
                <a:spcPct val="100000"/>
              </a:lnSpc>
              <a:spcBef>
                <a:spcPts val="0"/>
              </a:spcBef>
              <a:spcAft>
                <a:spcPts val="0"/>
              </a:spcAft>
              <a:buClr>
                <a:schemeClr val="dk1"/>
              </a:buClr>
              <a:buSzPts val="16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aec6cd9e5_0_6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Emotional Recognition Based on NLP</a:t>
            </a:r>
            <a:endParaRPr b="1">
              <a:latin typeface="Times New Roman"/>
              <a:ea typeface="Times New Roman"/>
              <a:cs typeface="Times New Roman"/>
              <a:sym typeface="Times New Roman"/>
            </a:endParaRPr>
          </a:p>
        </p:txBody>
      </p:sp>
      <p:sp>
        <p:nvSpPr>
          <p:cNvPr id="209" name="Google Shape;209;g12aec6cd9e5_0_69"/>
          <p:cNvSpPr txBox="1"/>
          <p:nvPr>
            <p:ph idx="1" type="body"/>
          </p:nvPr>
        </p:nvSpPr>
        <p:spPr>
          <a:xfrm>
            <a:off x="738250" y="1359950"/>
            <a:ext cx="10141200" cy="50706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Vectorizes dataset</a:t>
            </a:r>
            <a:endParaRPr/>
          </a:p>
          <a:p>
            <a:pPr indent="-320040" lvl="0" marL="457200" rtl="0" algn="l">
              <a:lnSpc>
                <a:spcPct val="100000"/>
              </a:lnSpc>
              <a:spcBef>
                <a:spcPts val="0"/>
              </a:spcBef>
              <a:spcAft>
                <a:spcPts val="0"/>
              </a:spcAft>
              <a:buSzPts val="1440"/>
              <a:buChar char="►"/>
            </a:pPr>
            <a:r>
              <a:rPr lang="en-US"/>
              <a:t>GRU-based sentences analysis</a:t>
            </a:r>
            <a:endParaRPr/>
          </a:p>
          <a:p>
            <a:pPr indent="-320040" lvl="0" marL="457200" rtl="0" algn="l">
              <a:lnSpc>
                <a:spcPct val="100000"/>
              </a:lnSpc>
              <a:spcBef>
                <a:spcPts val="0"/>
              </a:spcBef>
              <a:spcAft>
                <a:spcPts val="0"/>
              </a:spcAft>
              <a:buSzPts val="1440"/>
              <a:buChar char="►"/>
            </a:pPr>
            <a:r>
              <a:rPr lang="en-US"/>
              <a:t>8-kind of emotions to represent</a:t>
            </a:r>
            <a:endParaRPr/>
          </a:p>
          <a:p>
            <a:pPr indent="-320040" lvl="0" marL="457200" rtl="0" algn="l">
              <a:lnSpc>
                <a:spcPct val="100000"/>
              </a:lnSpc>
              <a:spcBef>
                <a:spcPts val="0"/>
              </a:spcBef>
              <a:spcAft>
                <a:spcPts val="0"/>
              </a:spcAft>
              <a:buSzPts val="1440"/>
              <a:buChar char="►"/>
            </a:pPr>
            <a:r>
              <a:rPr lang="en-US"/>
              <a:t>Track user emotion log</a:t>
            </a:r>
            <a:endParaRPr/>
          </a:p>
          <a:p>
            <a:pPr indent="-320040" lvl="0" marL="457200" rtl="0" algn="l">
              <a:lnSpc>
                <a:spcPct val="100000"/>
              </a:lnSpc>
              <a:spcBef>
                <a:spcPts val="0"/>
              </a:spcBef>
              <a:spcAft>
                <a:spcPts val="0"/>
              </a:spcAft>
              <a:buSzPts val="1440"/>
              <a:buChar char="►"/>
            </a:pPr>
            <a:r>
              <a:rPr lang="en-US"/>
              <a:t>Pre-recognize state</a:t>
            </a:r>
            <a:endParaRPr/>
          </a:p>
          <a:p>
            <a:pPr indent="-320040" lvl="0" marL="457200" rtl="0" algn="l">
              <a:lnSpc>
                <a:spcPct val="100000"/>
              </a:lnSpc>
              <a:spcBef>
                <a:spcPts val="0"/>
              </a:spcBef>
              <a:spcAft>
                <a:spcPts val="0"/>
              </a:spcAft>
              <a:buSzPts val="1440"/>
              <a:buChar char="►"/>
            </a:pPr>
            <a:r>
              <a:rPr lang="en-US"/>
              <a:t>Collect data from social network</a:t>
            </a:r>
            <a:endParaRPr/>
          </a:p>
          <a:p>
            <a:pPr indent="-320040" lvl="0" marL="457200" rtl="0" algn="l">
              <a:lnSpc>
                <a:spcPct val="100000"/>
              </a:lnSpc>
              <a:spcBef>
                <a:spcPts val="0"/>
              </a:spcBef>
              <a:spcAft>
                <a:spcPts val="0"/>
              </a:spcAft>
              <a:buSzPts val="1440"/>
              <a:buChar char="►"/>
            </a:pPr>
            <a:r>
              <a:rPr lang="en-US"/>
              <a:t>Maintaining ethical aspects of human</a:t>
            </a:r>
            <a:endParaRPr/>
          </a:p>
          <a:p>
            <a:pPr indent="-320040" lvl="0" marL="457200" rtl="0" algn="l">
              <a:lnSpc>
                <a:spcPct val="100000"/>
              </a:lnSpc>
              <a:spcBef>
                <a:spcPts val="0"/>
              </a:spcBef>
              <a:spcAft>
                <a:spcPts val="0"/>
              </a:spcAft>
              <a:buSzPts val="1440"/>
              <a:buChar char="►"/>
            </a:pPr>
            <a:r>
              <a:rPr lang="en-US"/>
              <a:t>Provide conversational mental healthcare service based on emotion recognition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aec6cd9e5_0_84"/>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15" name="Google Shape;215;g12aec6cd9e5_0_84"/>
          <p:cNvSpPr txBox="1"/>
          <p:nvPr>
            <p:ph idx="1" type="body"/>
          </p:nvPr>
        </p:nvSpPr>
        <p:spPr>
          <a:xfrm>
            <a:off x="738250" y="1359950"/>
            <a:ext cx="10141200" cy="50706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 introduced a chatbot application</a:t>
            </a:r>
            <a:endParaRPr/>
          </a:p>
          <a:p>
            <a:pPr indent="-320040" lvl="0" marL="457200" rtl="0" algn="l">
              <a:lnSpc>
                <a:spcPct val="100000"/>
              </a:lnSpc>
              <a:spcBef>
                <a:spcPts val="0"/>
              </a:spcBef>
              <a:spcAft>
                <a:spcPts val="0"/>
              </a:spcAft>
              <a:buSzPts val="1440"/>
              <a:buChar char="►"/>
            </a:pPr>
            <a:r>
              <a:rPr lang="en-US"/>
              <a:t>enables the natural language processing</a:t>
            </a:r>
            <a:endParaRPr/>
          </a:p>
          <a:p>
            <a:pPr indent="0" lvl="0" marL="457200" rtl="0" algn="l">
              <a:lnSpc>
                <a:spcPct val="100000"/>
              </a:lnSpc>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a17feac84_1_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Contents Of The Paper</a:t>
            </a:r>
            <a:endParaRPr b="1">
              <a:latin typeface="Times New Roman"/>
              <a:ea typeface="Times New Roman"/>
              <a:cs typeface="Times New Roman"/>
              <a:sym typeface="Times New Roman"/>
            </a:endParaRPr>
          </a:p>
        </p:txBody>
      </p:sp>
      <p:sp>
        <p:nvSpPr>
          <p:cNvPr id="158" name="Google Shape;158;g12a17feac84_1_5"/>
          <p:cNvSpPr txBox="1"/>
          <p:nvPr>
            <p:ph idx="1" type="body"/>
          </p:nvPr>
        </p:nvSpPr>
        <p:spPr>
          <a:xfrm>
            <a:off x="854250" y="1359950"/>
            <a:ext cx="102972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Abstract</a:t>
            </a:r>
            <a:endParaRPr/>
          </a:p>
          <a:p>
            <a:pPr indent="0" lvl="0" marL="0" rtl="0" algn="l">
              <a:lnSpc>
                <a:spcPct val="100000"/>
              </a:lnSpc>
              <a:spcBef>
                <a:spcPts val="1000"/>
              </a:spcBef>
              <a:spcAft>
                <a:spcPts val="0"/>
              </a:spcAft>
              <a:buNone/>
            </a:pPr>
            <a:r>
              <a:t/>
            </a:r>
            <a:endParaRPr/>
          </a:p>
          <a:p>
            <a:pPr indent="-320040" lvl="0" marL="457200" rtl="0" algn="l">
              <a:lnSpc>
                <a:spcPct val="100000"/>
              </a:lnSpc>
              <a:spcBef>
                <a:spcPts val="1000"/>
              </a:spcBef>
              <a:spcAft>
                <a:spcPts val="0"/>
              </a:spcAft>
              <a:buSzPts val="1440"/>
              <a:buChar char="➢"/>
            </a:pPr>
            <a:r>
              <a:rPr lang="en-US"/>
              <a:t>INTRODUCTION</a:t>
            </a:r>
            <a:endParaRPr/>
          </a:p>
          <a:p>
            <a:pPr indent="0" lvl="0" marL="0" rtl="0" algn="l">
              <a:lnSpc>
                <a:spcPct val="100000"/>
              </a:lnSpc>
              <a:spcBef>
                <a:spcPts val="1000"/>
              </a:spcBef>
              <a:spcAft>
                <a:spcPts val="0"/>
              </a:spcAft>
              <a:buNone/>
            </a:pPr>
            <a:r>
              <a:t/>
            </a:r>
            <a:endParaRPr/>
          </a:p>
          <a:p>
            <a:pPr indent="-320040" lvl="0" marL="457200" rtl="0" algn="l">
              <a:lnSpc>
                <a:spcPct val="100000"/>
              </a:lnSpc>
              <a:spcBef>
                <a:spcPts val="1000"/>
              </a:spcBef>
              <a:spcAft>
                <a:spcPts val="0"/>
              </a:spcAft>
              <a:buSzPts val="1440"/>
              <a:buChar char="➢"/>
            </a:pPr>
            <a:r>
              <a:rPr lang="en-US"/>
              <a:t>RELATED WORK </a:t>
            </a:r>
            <a:endParaRPr/>
          </a:p>
          <a:p>
            <a:pPr indent="-320039" lvl="1" marL="1371600" rtl="0" algn="l">
              <a:lnSpc>
                <a:spcPct val="100000"/>
              </a:lnSpc>
              <a:spcBef>
                <a:spcPts val="0"/>
              </a:spcBef>
              <a:spcAft>
                <a:spcPts val="0"/>
              </a:spcAft>
              <a:buSzPts val="1440"/>
              <a:buChar char="○"/>
            </a:pPr>
            <a:r>
              <a:rPr lang="en-US"/>
              <a:t>Emotion Recognition</a:t>
            </a:r>
            <a:endParaRPr/>
          </a:p>
          <a:p>
            <a:pPr indent="-320039" lvl="1" marL="1371600" rtl="0" algn="l">
              <a:lnSpc>
                <a:spcPct val="100000"/>
              </a:lnSpc>
              <a:spcBef>
                <a:spcPts val="0"/>
              </a:spcBef>
              <a:spcAft>
                <a:spcPts val="0"/>
              </a:spcAft>
              <a:buSzPts val="1440"/>
              <a:buChar char="○"/>
            </a:pPr>
            <a:r>
              <a:rPr lang="en-US"/>
              <a:t>Chat Assistant for Mental Healthcare</a:t>
            </a:r>
            <a:endParaRPr/>
          </a:p>
          <a:p>
            <a:pPr indent="0" lvl="0" marL="0" rtl="0" algn="l">
              <a:lnSpc>
                <a:spcPct val="100000"/>
              </a:lnSpc>
              <a:spcBef>
                <a:spcPts val="1000"/>
              </a:spcBef>
              <a:spcAft>
                <a:spcPts val="0"/>
              </a:spcAft>
              <a:buNone/>
            </a:pPr>
            <a:r>
              <a:t/>
            </a:r>
            <a:endParaRPr/>
          </a:p>
          <a:p>
            <a:pPr indent="-320040" lvl="0" marL="457200" rtl="0" algn="l">
              <a:lnSpc>
                <a:spcPct val="100000"/>
              </a:lnSpc>
              <a:spcBef>
                <a:spcPts val="1000"/>
              </a:spcBef>
              <a:spcAft>
                <a:spcPts val="0"/>
              </a:spcAft>
              <a:buSzPts val="1440"/>
              <a:buChar char="➢"/>
            </a:pPr>
            <a:r>
              <a:rPr lang="en-US"/>
              <a:t>EMOTIONAL RESPONSE GENERATION</a:t>
            </a:r>
            <a:endParaRPr/>
          </a:p>
          <a:p>
            <a:pPr indent="-320039" lvl="1" marL="1371600" rtl="0" algn="l">
              <a:lnSpc>
                <a:spcPct val="100000"/>
              </a:lnSpc>
              <a:spcBef>
                <a:spcPts val="0"/>
              </a:spcBef>
              <a:spcAft>
                <a:spcPts val="0"/>
              </a:spcAft>
              <a:buSzPts val="1440"/>
              <a:buChar char="○"/>
            </a:pPr>
            <a:r>
              <a:rPr lang="en-US"/>
              <a:t>Emotional Recognition Based on NLP</a:t>
            </a:r>
            <a:endParaRPr/>
          </a:p>
          <a:p>
            <a:pPr indent="-320039" lvl="1" marL="1371600" rtl="0" algn="l">
              <a:lnSpc>
                <a:spcPct val="100000"/>
              </a:lnSpc>
              <a:spcBef>
                <a:spcPts val="0"/>
              </a:spcBef>
              <a:spcAft>
                <a:spcPts val="0"/>
              </a:spcAft>
              <a:buSzPts val="1440"/>
              <a:buChar char="○"/>
            </a:pPr>
            <a:r>
              <a:rPr lang="en-US"/>
              <a:t>Personalized Response Generation</a:t>
            </a:r>
            <a:endParaRPr/>
          </a:p>
          <a:p>
            <a:pPr indent="0" lvl="0" marL="0" rtl="0" algn="l">
              <a:lnSpc>
                <a:spcPct val="100000"/>
              </a:lnSpc>
              <a:spcBef>
                <a:spcPts val="1000"/>
              </a:spcBef>
              <a:spcAft>
                <a:spcPts val="0"/>
              </a:spcAft>
              <a:buNone/>
            </a:pPr>
            <a:r>
              <a:t/>
            </a:r>
            <a:endParaRPr/>
          </a:p>
          <a:p>
            <a:pPr indent="-320040" lvl="0" marL="457200" rtl="0" algn="l">
              <a:lnSpc>
                <a:spcPct val="100000"/>
              </a:lnSpc>
              <a:spcBef>
                <a:spcPts val="1000"/>
              </a:spcBef>
              <a:spcAft>
                <a:spcPts val="0"/>
              </a:spcAft>
              <a:buSzPts val="1440"/>
              <a:buChar char="➢"/>
            </a:pPr>
            <a:r>
              <a:rPr lang="en-US"/>
              <a:t>Conclusion</a:t>
            </a:r>
            <a:endParaRPr/>
          </a:p>
          <a:p>
            <a:pPr indent="0" lvl="0" marL="457200" rtl="0" algn="l">
              <a:lnSpc>
                <a:spcPct val="100000"/>
              </a:lnSpc>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2aec6cd9e5_0_1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164" name="Google Shape;164;g12aec6cd9e5_0_11"/>
          <p:cNvSpPr txBox="1"/>
          <p:nvPr>
            <p:ph idx="1" type="body"/>
          </p:nvPr>
        </p:nvSpPr>
        <p:spPr>
          <a:xfrm>
            <a:off x="854250" y="1359950"/>
            <a:ext cx="102972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conversation based onnatural language processing (NLP) methods with emotion recognition</a:t>
            </a:r>
            <a:endParaRPr/>
          </a:p>
          <a:p>
            <a:pPr indent="-320040" lvl="0" marL="457200" rtl="0" algn="l">
              <a:lnSpc>
                <a:spcPct val="100000"/>
              </a:lnSpc>
              <a:spcBef>
                <a:spcPts val="0"/>
              </a:spcBef>
              <a:spcAft>
                <a:spcPts val="0"/>
              </a:spcAft>
              <a:buSzPts val="1440"/>
              <a:buChar char="➢"/>
            </a:pPr>
            <a:r>
              <a:rPr lang="en-US"/>
              <a:t>generate personalized counseling response</a:t>
            </a:r>
            <a:endParaRPr/>
          </a:p>
          <a:p>
            <a:pPr indent="-320040" lvl="0" marL="457200" rtl="0" algn="l">
              <a:lnSpc>
                <a:spcPct val="100000"/>
              </a:lnSpc>
              <a:spcBef>
                <a:spcPts val="0"/>
              </a:spcBef>
              <a:spcAft>
                <a:spcPts val="0"/>
              </a:spcAft>
              <a:buSzPts val="1440"/>
              <a:buChar char="➢"/>
            </a:pPr>
            <a:r>
              <a:rPr lang="en-US"/>
              <a:t>detect conversational context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aec6cd9e5_0_2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70" name="Google Shape;170;g12aec6cd9e5_0_20"/>
          <p:cNvSpPr txBox="1"/>
          <p:nvPr>
            <p:ph idx="1" type="body"/>
          </p:nvPr>
        </p:nvSpPr>
        <p:spPr>
          <a:xfrm>
            <a:off x="854250" y="1359950"/>
            <a:ext cx="102972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Emotional recognition of human has been a long research topic.</a:t>
            </a:r>
            <a:endParaRPr/>
          </a:p>
          <a:p>
            <a:pPr indent="-320040" lvl="0" marL="457200" rtl="0" algn="l">
              <a:lnSpc>
                <a:spcPct val="100000"/>
              </a:lnSpc>
              <a:spcBef>
                <a:spcPts val="0"/>
              </a:spcBef>
              <a:spcAft>
                <a:spcPts val="0"/>
              </a:spcAft>
              <a:buSzPts val="1440"/>
              <a:buChar char="➢"/>
            </a:pPr>
            <a:r>
              <a:rPr lang="en-US"/>
              <a:t>Artificial intelligence(AI) methods are adequate approach.</a:t>
            </a:r>
            <a:endParaRPr/>
          </a:p>
          <a:p>
            <a:pPr indent="-320040" lvl="0" marL="457200" rtl="0" algn="l">
              <a:lnSpc>
                <a:spcPct val="100000"/>
              </a:lnSpc>
              <a:spcBef>
                <a:spcPts val="0"/>
              </a:spcBef>
              <a:spcAft>
                <a:spcPts val="0"/>
              </a:spcAft>
              <a:buSzPts val="1440"/>
              <a:buChar char="➢"/>
            </a:pPr>
            <a:r>
              <a:rPr lang="en-US"/>
              <a:t>Varies approaches:</a:t>
            </a:r>
            <a:endParaRPr/>
          </a:p>
          <a:p>
            <a:pPr indent="-320039" lvl="1" marL="1371600" rtl="0" algn="l">
              <a:lnSpc>
                <a:spcPct val="100000"/>
              </a:lnSpc>
              <a:spcBef>
                <a:spcPts val="0"/>
              </a:spcBef>
              <a:spcAft>
                <a:spcPts val="0"/>
              </a:spcAft>
              <a:buSzPts val="1440"/>
              <a:buChar char="○"/>
            </a:pPr>
            <a:r>
              <a:rPr lang="en-US"/>
              <a:t>	Static image processing – convolution neural network</a:t>
            </a:r>
            <a:endParaRPr/>
          </a:p>
          <a:p>
            <a:pPr indent="-320039" lvl="1" marL="1371600" rtl="0" algn="l">
              <a:lnSpc>
                <a:spcPct val="100000"/>
              </a:lnSpc>
              <a:spcBef>
                <a:spcPts val="0"/>
              </a:spcBef>
              <a:spcAft>
                <a:spcPts val="0"/>
              </a:spcAft>
              <a:buSzPts val="1440"/>
              <a:buChar char="○"/>
            </a:pPr>
            <a:r>
              <a:rPr lang="en-US"/>
              <a:t>	Temporal time domain – recurrent neural network</a:t>
            </a:r>
            <a:endParaRPr/>
          </a:p>
          <a:p>
            <a:pPr indent="-320039" lvl="1" marL="1371600" rtl="0" algn="l">
              <a:lnSpc>
                <a:spcPct val="100000"/>
              </a:lnSpc>
              <a:spcBef>
                <a:spcPts val="0"/>
              </a:spcBef>
              <a:spcAft>
                <a:spcPts val="0"/>
              </a:spcAft>
              <a:buSzPts val="1440"/>
              <a:buChar char="○"/>
            </a:pPr>
            <a:r>
              <a:rPr lang="en-US"/>
              <a:t>	Machine translation – attention network</a:t>
            </a:r>
            <a:endParaRPr/>
          </a:p>
          <a:p>
            <a:pPr indent="-320040" lvl="0" marL="457200" rtl="0" algn="l">
              <a:lnSpc>
                <a:spcPct val="100000"/>
              </a:lnSpc>
              <a:spcBef>
                <a:spcPts val="0"/>
              </a:spcBef>
              <a:spcAft>
                <a:spcPts val="0"/>
              </a:spcAft>
              <a:buSzPts val="1440"/>
              <a:buChar char="➢"/>
            </a:pPr>
            <a:r>
              <a:rPr lang="en-US"/>
              <a:t>Hybrid approach for multi-modal classification improves result for emotion recognition significantly.</a:t>
            </a:r>
            <a:endParaRPr/>
          </a:p>
          <a:p>
            <a:pPr indent="0" lvl="0" marL="914400" rtl="0" algn="l">
              <a:lnSpc>
                <a:spcPct val="10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2aec6cd9e5_0_2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76" name="Google Shape;176;g12aec6cd9e5_0_27"/>
          <p:cNvSpPr txBox="1"/>
          <p:nvPr>
            <p:ph idx="1" type="body"/>
          </p:nvPr>
        </p:nvSpPr>
        <p:spPr>
          <a:xfrm>
            <a:off x="854250" y="1359950"/>
            <a:ext cx="102972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Not many applications applies the brand-new emotion recongnition techniques.</a:t>
            </a:r>
            <a:endParaRPr/>
          </a:p>
          <a:p>
            <a:pPr indent="-320040" lvl="0" marL="457200" rtl="0" algn="l">
              <a:lnSpc>
                <a:spcPct val="100000"/>
              </a:lnSpc>
              <a:spcBef>
                <a:spcPts val="0"/>
              </a:spcBef>
              <a:spcAft>
                <a:spcPts val="0"/>
              </a:spcAft>
              <a:buSzPts val="1440"/>
              <a:buChar char="➢"/>
            </a:pPr>
            <a:r>
              <a:rPr lang="en-US"/>
              <a:t>Apple Siri, Google now, Samsung S-Voice</a:t>
            </a:r>
            <a:endParaRPr/>
          </a:p>
          <a:p>
            <a:pPr indent="-320040" lvl="0" marL="457200" rtl="0" algn="l">
              <a:lnSpc>
                <a:spcPct val="100000"/>
              </a:lnSpc>
              <a:spcBef>
                <a:spcPts val="0"/>
              </a:spcBef>
              <a:spcAft>
                <a:spcPts val="0"/>
              </a:spcAft>
              <a:buSzPts val="1440"/>
              <a:buChar char="➢"/>
            </a:pPr>
            <a:r>
              <a:rPr lang="en-US"/>
              <a:t>The services just apply very simple natural language processing (NLP) techniques.</a:t>
            </a:r>
            <a:endParaRPr/>
          </a:p>
          <a:p>
            <a:pPr indent="0" lvl="0" marL="914400" rtl="0" algn="l">
              <a:lnSpc>
                <a:spcPct val="100000"/>
              </a:lnSpc>
              <a:spcBef>
                <a:spcPts val="1000"/>
              </a:spcBef>
              <a:spcAft>
                <a:spcPts val="0"/>
              </a:spcAft>
              <a:buClr>
                <a:schemeClr val="dk1"/>
              </a:buClr>
              <a:buSzPts val="1100"/>
              <a:buFont typeface="Arial"/>
              <a:buNone/>
            </a:pPr>
            <a:r>
              <a:t/>
            </a:r>
            <a:endParaRPr/>
          </a:p>
          <a:p>
            <a:pPr indent="0" lvl="0" marL="914400" rtl="0" algn="l">
              <a:lnSpc>
                <a:spcPct val="100000"/>
              </a:lnSpc>
              <a:spcBef>
                <a:spcPts val="1000"/>
              </a:spcBef>
              <a:spcAft>
                <a:spcPts val="0"/>
              </a:spcAft>
              <a:buClr>
                <a:schemeClr val="dk1"/>
              </a:buClr>
              <a:buSzPts val="1100"/>
              <a:buFont typeface="Arial"/>
              <a:buNone/>
            </a:pPr>
            <a:r>
              <a:t/>
            </a:r>
            <a:endParaRPr/>
          </a:p>
          <a:p>
            <a:pPr indent="0" lvl="0" marL="0" rtl="0" algn="l">
              <a:lnSpc>
                <a:spcPct val="100000"/>
              </a:lnSpc>
              <a:spcBef>
                <a:spcPts val="1000"/>
              </a:spcBef>
              <a:spcAft>
                <a:spcPts val="0"/>
              </a:spcAft>
              <a:buClr>
                <a:schemeClr val="dk1"/>
              </a:buClr>
              <a:buSzPts val="1100"/>
              <a:buFont typeface="Arial"/>
              <a:buNone/>
            </a:pPr>
            <a:r>
              <a:rPr lang="en-US"/>
              <a:t> In this paper, a novel chatbot application is introduced which provide mental healthcare counseling service based on above natural language processing and emotion recognition methods in chat assistant platform which consist of the user sensitive emotion and context extraction.</a:t>
            </a:r>
            <a:endParaRPr/>
          </a:p>
          <a:p>
            <a:pPr indent="0" lvl="0" marL="914400" rtl="0" algn="l">
              <a:lnSpc>
                <a:spcPct val="100000"/>
              </a:lnSpc>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2aec6cd9e5_0_34"/>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Related Works</a:t>
            </a:r>
            <a:endParaRPr b="1">
              <a:latin typeface="Times New Roman"/>
              <a:ea typeface="Times New Roman"/>
              <a:cs typeface="Times New Roman"/>
              <a:sym typeface="Times New Roman"/>
            </a:endParaRPr>
          </a:p>
        </p:txBody>
      </p:sp>
      <p:sp>
        <p:nvSpPr>
          <p:cNvPr id="182" name="Google Shape;182;g12aec6cd9e5_0_34"/>
          <p:cNvSpPr txBox="1"/>
          <p:nvPr>
            <p:ph idx="1" type="body"/>
          </p:nvPr>
        </p:nvSpPr>
        <p:spPr>
          <a:xfrm>
            <a:off x="738250" y="1359950"/>
            <a:ext cx="113460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Emotion Recognition</a:t>
            </a:r>
            <a:endParaRPr/>
          </a:p>
          <a:p>
            <a:pPr indent="-320039" lvl="1" marL="1828800" rtl="0" algn="l">
              <a:lnSpc>
                <a:spcPct val="100000"/>
              </a:lnSpc>
              <a:spcBef>
                <a:spcPts val="0"/>
              </a:spcBef>
              <a:spcAft>
                <a:spcPts val="0"/>
              </a:spcAft>
              <a:buSzPts val="1440"/>
              <a:buChar char="○"/>
            </a:pPr>
            <a:r>
              <a:rPr lang="en-US"/>
              <a:t>Almost 10 features that indicates the emotional state of the user through text, image, audio and video. </a:t>
            </a:r>
            <a:endParaRPr/>
          </a:p>
          <a:p>
            <a:pPr indent="-320039" lvl="1" marL="1828800" rtl="0" algn="l">
              <a:lnSpc>
                <a:spcPct val="100000"/>
              </a:lnSpc>
              <a:spcBef>
                <a:spcPts val="0"/>
              </a:spcBef>
              <a:spcAft>
                <a:spcPts val="0"/>
              </a:spcAft>
              <a:buSzPts val="1440"/>
              <a:buChar char="○"/>
            </a:pPr>
            <a:r>
              <a:rPr lang="en-US"/>
              <a:t>Seven emotional states like happiness, anger, sadness, fear, surprise disgust and neutral which are determined by the contextual and behavioral user patterns.</a:t>
            </a:r>
            <a:endParaRPr/>
          </a:p>
          <a:p>
            <a:pPr indent="-320039" lvl="1" marL="1828800" rtl="0" algn="l">
              <a:lnSpc>
                <a:spcPct val="100000"/>
              </a:lnSpc>
              <a:spcBef>
                <a:spcPts val="0"/>
              </a:spcBef>
              <a:spcAft>
                <a:spcPts val="0"/>
              </a:spcAft>
              <a:buSzPts val="1440"/>
              <a:buChar char="○"/>
            </a:pPr>
            <a:r>
              <a:rPr lang="en-US"/>
              <a:t>B. K. Kim and J. Roy showed robust face expression recognition which follows deep CNNs method.</a:t>
            </a:r>
            <a:endParaRPr/>
          </a:p>
          <a:p>
            <a:pPr indent="-320039" lvl="1" marL="1828800" rtl="0" algn="l">
              <a:lnSpc>
                <a:spcPct val="100000"/>
              </a:lnSpc>
              <a:spcBef>
                <a:spcPts val="0"/>
              </a:spcBef>
              <a:spcAft>
                <a:spcPts val="0"/>
              </a:spcAft>
              <a:buSzPts val="1440"/>
              <a:buChar char="○"/>
            </a:pPr>
            <a:r>
              <a:rPr lang="en-US"/>
              <a:t>L. Chao and J. Tao utilized the soft attention mechanism through temporal audio and visual streams.</a:t>
            </a:r>
            <a:endParaRPr/>
          </a:p>
          <a:p>
            <a:pPr indent="-320039" lvl="1" marL="1828800" rtl="0" algn="l">
              <a:lnSpc>
                <a:spcPct val="100000"/>
              </a:lnSpc>
              <a:spcBef>
                <a:spcPts val="0"/>
              </a:spcBef>
              <a:spcAft>
                <a:spcPts val="0"/>
              </a:spcAft>
              <a:buSzPts val="1440"/>
              <a:buChar char="○"/>
            </a:pPr>
            <a:r>
              <a:rPr lang="en-US"/>
              <a:t>Emotion embedding vectors locates the perception attentions which follows RNN algorithm. </a:t>
            </a:r>
            <a:endParaRPr/>
          </a:p>
          <a:p>
            <a:pPr indent="-320039" lvl="1" marL="1828800" rtl="0" algn="l">
              <a:lnSpc>
                <a:spcPct val="100000"/>
              </a:lnSpc>
              <a:spcBef>
                <a:spcPts val="0"/>
              </a:spcBef>
              <a:spcAft>
                <a:spcPts val="0"/>
              </a:spcAft>
              <a:buSzPts val="1440"/>
              <a:buChar char="○"/>
            </a:pPr>
            <a:r>
              <a:rPr lang="en-US"/>
              <a:t>Existing emotion recognition methods has limitations due to single feature only. Need integrating multi-modal information for better recognition. </a:t>
            </a:r>
            <a:endParaRPr/>
          </a:p>
          <a:p>
            <a:pPr indent="0" lvl="0" marL="1828800" rtl="0" algn="l">
              <a:lnSpc>
                <a:spcPct val="10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2aec6cd9e5_0_42"/>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Related Works</a:t>
            </a:r>
            <a:endParaRPr b="1">
              <a:latin typeface="Times New Roman"/>
              <a:ea typeface="Times New Roman"/>
              <a:cs typeface="Times New Roman"/>
              <a:sym typeface="Times New Roman"/>
            </a:endParaRPr>
          </a:p>
        </p:txBody>
      </p:sp>
      <p:sp>
        <p:nvSpPr>
          <p:cNvPr id="188" name="Google Shape;188;g12aec6cd9e5_0_42"/>
          <p:cNvSpPr txBox="1"/>
          <p:nvPr>
            <p:ph idx="1" type="body"/>
          </p:nvPr>
        </p:nvSpPr>
        <p:spPr>
          <a:xfrm>
            <a:off x="738250" y="1359950"/>
            <a:ext cx="113460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Chat Assistant for Mental Healthcare</a:t>
            </a:r>
            <a:endParaRPr/>
          </a:p>
          <a:p>
            <a:pPr indent="-320039" lvl="1" marL="1828800" rtl="0" algn="l">
              <a:lnSpc>
                <a:spcPct val="100000"/>
              </a:lnSpc>
              <a:spcBef>
                <a:spcPts val="0"/>
              </a:spcBef>
              <a:spcAft>
                <a:spcPts val="0"/>
              </a:spcAft>
              <a:buSzPts val="1440"/>
              <a:buChar char="○"/>
            </a:pPr>
            <a:r>
              <a:rPr lang="en-US"/>
              <a:t>Chatbot must have capability to analyze the natural language dialogue, because chatbot generate responses by it’s own from the user’s input. </a:t>
            </a:r>
            <a:endParaRPr/>
          </a:p>
          <a:p>
            <a:pPr indent="-320039" lvl="1" marL="1828800" rtl="0" algn="l">
              <a:lnSpc>
                <a:spcPct val="100000"/>
              </a:lnSpc>
              <a:spcBef>
                <a:spcPts val="0"/>
              </a:spcBef>
              <a:spcAft>
                <a:spcPts val="0"/>
              </a:spcAft>
              <a:buSzPts val="1440"/>
              <a:buChar char="○"/>
            </a:pPr>
            <a:r>
              <a:rPr lang="en-US"/>
              <a:t>Deep interaction model can recognizes the complex and long term emotions. </a:t>
            </a:r>
            <a:endParaRPr/>
          </a:p>
          <a:p>
            <a:pPr indent="-320039" lvl="1" marL="1828800" rtl="0" algn="l">
              <a:lnSpc>
                <a:spcPct val="100000"/>
              </a:lnSpc>
              <a:spcBef>
                <a:spcPts val="0"/>
              </a:spcBef>
              <a:spcAft>
                <a:spcPts val="0"/>
              </a:spcAft>
              <a:buSzPts val="1440"/>
              <a:buChar char="○"/>
            </a:pPr>
            <a:r>
              <a:rPr lang="en-US"/>
              <a:t>Continuous various conversations can be generated through the emotional intelligent assistant. </a:t>
            </a:r>
            <a:endParaRPr/>
          </a:p>
          <a:p>
            <a:pPr indent="-320039" lvl="1" marL="1828800" rtl="0" algn="l">
              <a:lnSpc>
                <a:spcPct val="100000"/>
              </a:lnSpc>
              <a:spcBef>
                <a:spcPts val="0"/>
              </a:spcBef>
              <a:spcAft>
                <a:spcPts val="0"/>
              </a:spcAft>
              <a:buSzPts val="1440"/>
              <a:buChar char="○"/>
            </a:pPr>
            <a:r>
              <a:rPr lang="en-US"/>
              <a:t>Chatbot need to learn the characteristics and emotional state of the individual.</a:t>
            </a:r>
            <a:endParaRPr/>
          </a:p>
          <a:p>
            <a:pPr indent="-320039" lvl="1" marL="1828800" rtl="0" algn="l">
              <a:lnSpc>
                <a:spcPct val="100000"/>
              </a:lnSpc>
              <a:spcBef>
                <a:spcPts val="0"/>
              </a:spcBef>
              <a:spcAft>
                <a:spcPts val="0"/>
              </a:spcAft>
              <a:buSzPts val="1440"/>
              <a:buChar char="○"/>
            </a:pPr>
            <a:r>
              <a:rPr lang="en-US"/>
              <a:t>Emotional intelligent assistant learn opinions and emotions of humans and communicate with them continuously. </a:t>
            </a:r>
            <a:endParaRPr/>
          </a:p>
          <a:p>
            <a:pPr indent="-320039" lvl="1" marL="1828800" rtl="0" algn="l">
              <a:lnSpc>
                <a:spcPct val="100000"/>
              </a:lnSpc>
              <a:spcBef>
                <a:spcPts val="0"/>
              </a:spcBef>
              <a:spcAft>
                <a:spcPts val="0"/>
              </a:spcAft>
              <a:buSzPts val="1440"/>
              <a:buChar char="○"/>
            </a:pPr>
            <a:r>
              <a:rPr lang="en-US"/>
              <a:t>A. Hommersom and P. J. Lucas introduces a smart mobile healthcare assistant where patient communicate with doctor. </a:t>
            </a:r>
            <a:endParaRPr/>
          </a:p>
          <a:p>
            <a:pPr indent="0" lvl="0" marL="1828800" rtl="0" algn="l">
              <a:lnSpc>
                <a:spcPct val="100000"/>
              </a:lnSpc>
              <a:spcBef>
                <a:spcPts val="1000"/>
              </a:spcBef>
              <a:spcAft>
                <a:spcPts val="0"/>
              </a:spcAft>
              <a:buNone/>
            </a:pPr>
            <a:r>
              <a:t/>
            </a:r>
            <a:endParaRPr/>
          </a:p>
          <a:p>
            <a:pPr indent="0" lvl="0" marL="1828800" rtl="0" algn="l">
              <a:lnSpc>
                <a:spcPct val="10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aec6cd9e5_0_4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RESPONSE GENERATION </a:t>
            </a:r>
            <a:endParaRPr b="1">
              <a:latin typeface="Times New Roman"/>
              <a:ea typeface="Times New Roman"/>
              <a:cs typeface="Times New Roman"/>
              <a:sym typeface="Times New Roman"/>
            </a:endParaRPr>
          </a:p>
        </p:txBody>
      </p:sp>
      <p:sp>
        <p:nvSpPr>
          <p:cNvPr id="194" name="Google Shape;194;g12aec6cd9e5_0_49"/>
          <p:cNvSpPr txBox="1"/>
          <p:nvPr>
            <p:ph idx="1" type="body"/>
          </p:nvPr>
        </p:nvSpPr>
        <p:spPr>
          <a:xfrm>
            <a:off x="738250" y="1359950"/>
            <a:ext cx="5226000" cy="5498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feature extraction </a:t>
            </a:r>
            <a:endParaRPr/>
          </a:p>
          <a:p>
            <a:pPr indent="-320040" lvl="0" marL="457200" rtl="0" algn="l">
              <a:lnSpc>
                <a:spcPct val="100000"/>
              </a:lnSpc>
              <a:spcBef>
                <a:spcPts val="0"/>
              </a:spcBef>
              <a:spcAft>
                <a:spcPts val="0"/>
              </a:spcAft>
              <a:buSzPts val="1440"/>
              <a:buChar char="►"/>
            </a:pPr>
            <a:r>
              <a:rPr lang="en-US"/>
              <a:t>response decision</a:t>
            </a:r>
            <a:endParaRPr/>
          </a:p>
          <a:p>
            <a:pPr indent="-320040" lvl="0" marL="457200" rtl="0" algn="l">
              <a:lnSpc>
                <a:spcPct val="100000"/>
              </a:lnSpc>
              <a:spcBef>
                <a:spcPts val="0"/>
              </a:spcBef>
              <a:spcAft>
                <a:spcPts val="0"/>
              </a:spcAft>
              <a:buSzPts val="1440"/>
              <a:buChar char="►"/>
            </a:pPr>
            <a:r>
              <a:rPr lang="en-US"/>
              <a:t> generating sympathetic response </a:t>
            </a:r>
            <a:endParaRPr/>
          </a:p>
          <a:p>
            <a:pPr indent="-320040" lvl="0" marL="457200" rtl="0" algn="l">
              <a:lnSpc>
                <a:spcPct val="100000"/>
              </a:lnSpc>
              <a:spcBef>
                <a:spcPts val="0"/>
              </a:spcBef>
              <a:spcAft>
                <a:spcPts val="0"/>
              </a:spcAft>
              <a:buSzPts val="1440"/>
              <a:buChar char="►"/>
            </a:pPr>
            <a:r>
              <a:rPr lang="en-US"/>
              <a:t>generating informative response.</a:t>
            </a:r>
            <a:endParaRPr/>
          </a:p>
          <a:p>
            <a:pPr indent="0" lvl="0" marL="1828800" rtl="0" algn="l">
              <a:lnSpc>
                <a:spcPct val="100000"/>
              </a:lnSpc>
              <a:spcBef>
                <a:spcPts val="1000"/>
              </a:spcBef>
              <a:spcAft>
                <a:spcPts val="0"/>
              </a:spcAft>
              <a:buNone/>
            </a:pPr>
            <a:r>
              <a:t/>
            </a:r>
            <a:endParaRPr/>
          </a:p>
          <a:p>
            <a:pPr indent="0" lvl="0" marL="1828800" rtl="0" algn="l">
              <a:lnSpc>
                <a:spcPct val="100000"/>
              </a:lnSpc>
              <a:spcBef>
                <a:spcPts val="1000"/>
              </a:spcBef>
              <a:spcAft>
                <a:spcPts val="0"/>
              </a:spcAft>
              <a:buNone/>
            </a:pPr>
            <a:r>
              <a:t/>
            </a:r>
            <a:endParaRPr/>
          </a:p>
        </p:txBody>
      </p:sp>
      <p:pic>
        <p:nvPicPr>
          <p:cNvPr id="195" name="Google Shape;195;g12aec6cd9e5_0_49"/>
          <p:cNvPicPr preferRelativeResize="0"/>
          <p:nvPr/>
        </p:nvPicPr>
        <p:blipFill>
          <a:blip r:embed="rId3">
            <a:alphaModFix/>
          </a:blip>
          <a:stretch>
            <a:fillRect/>
          </a:stretch>
        </p:blipFill>
        <p:spPr>
          <a:xfrm>
            <a:off x="7518525" y="1359951"/>
            <a:ext cx="4295250" cy="517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2aec6cd9e5_0_5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b="1" lang="en-US">
                <a:latin typeface="Times New Roman"/>
                <a:ea typeface="Times New Roman"/>
                <a:cs typeface="Times New Roman"/>
                <a:sym typeface="Times New Roman"/>
              </a:rPr>
              <a:t>Personalized Response Generation</a:t>
            </a:r>
            <a:endParaRPr b="1">
              <a:latin typeface="Times New Roman"/>
              <a:ea typeface="Times New Roman"/>
              <a:cs typeface="Times New Roman"/>
              <a:sym typeface="Times New Roman"/>
            </a:endParaRPr>
          </a:p>
        </p:txBody>
      </p:sp>
      <p:sp>
        <p:nvSpPr>
          <p:cNvPr id="201" name="Google Shape;201;g12aec6cd9e5_0_57"/>
          <p:cNvSpPr txBox="1"/>
          <p:nvPr>
            <p:ph idx="1" type="body"/>
          </p:nvPr>
        </p:nvSpPr>
        <p:spPr>
          <a:xfrm>
            <a:off x="738250" y="1359950"/>
            <a:ext cx="10141200" cy="7578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Personalizing response based different factors like person’s age, gender etc.</a:t>
            </a:r>
            <a:endParaRPr/>
          </a:p>
        </p:txBody>
      </p:sp>
      <p:sp>
        <p:nvSpPr>
          <p:cNvPr id="202" name="Google Shape;202;g12aec6cd9e5_0_57"/>
          <p:cNvSpPr txBox="1"/>
          <p:nvPr>
            <p:ph idx="1" type="body"/>
          </p:nvPr>
        </p:nvSpPr>
        <p:spPr>
          <a:xfrm>
            <a:off x="832375" y="2386600"/>
            <a:ext cx="5054100" cy="44715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1000"/>
              </a:spcBef>
              <a:spcAft>
                <a:spcPts val="0"/>
              </a:spcAft>
              <a:buNone/>
            </a:pPr>
            <a:r>
              <a:rPr b="1" lang="en-US" sz="2200"/>
              <a:t>Dataset for User Intention</a:t>
            </a:r>
            <a:endParaRPr b="1" sz="2200"/>
          </a:p>
          <a:p>
            <a:pPr indent="-342900" lvl="0" marL="457200" rtl="0" algn="l">
              <a:lnSpc>
                <a:spcPct val="100000"/>
              </a:lnSpc>
              <a:spcBef>
                <a:spcPts val="1000"/>
              </a:spcBef>
              <a:spcAft>
                <a:spcPts val="0"/>
              </a:spcAft>
              <a:buSzPts val="1800"/>
              <a:buChar char="►"/>
            </a:pPr>
            <a:r>
              <a:rPr lang="en-US" sz="1800"/>
              <a:t>consists of document context and user emotion.</a:t>
            </a:r>
            <a:endParaRPr sz="1800"/>
          </a:p>
        </p:txBody>
      </p:sp>
      <p:pic>
        <p:nvPicPr>
          <p:cNvPr id="203" name="Google Shape;203;g12aec6cd9e5_0_57"/>
          <p:cNvPicPr preferRelativeResize="0"/>
          <p:nvPr/>
        </p:nvPicPr>
        <p:blipFill>
          <a:blip r:embed="rId3">
            <a:alphaModFix/>
          </a:blip>
          <a:stretch>
            <a:fillRect/>
          </a:stretch>
        </p:blipFill>
        <p:spPr>
          <a:xfrm>
            <a:off x="6052913" y="1930850"/>
            <a:ext cx="5660513" cy="44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2022-02-27T08:11:35Z</dcterms:created>
  <dc:creator>Microsoft account</dc:creator>
</cp:coreProperties>
</file>