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6327"/>
  </p:normalViewPr>
  <p:slideViewPr>
    <p:cSldViewPr snapToGrid="0">
      <p:cViewPr varScale="1">
        <p:scale>
          <a:sx n="150" d="100"/>
          <a:sy n="150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5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3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29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0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4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4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5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2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8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A107-13FD-527A-06FD-73B247C5F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G" dirty="0"/>
              <a:t>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0B1C7-BBC7-3E25-B1BF-D38568A5D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DC78DB6-22C3-CAD8-591F-DC9C2DDE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220" y="356019"/>
            <a:ext cx="4235560" cy="19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7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82" name="Picture 7176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83" name="Straight Connector 7178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73B5E5-EED7-DFD0-B3CE-AF2B0FEC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Demographic with churn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35819AD-E704-4E19-2E43-F44ACF7763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024453"/>
            <a:ext cx="9603274" cy="343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92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3023-141D-A25D-E204-8A715868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G" dirty="0"/>
              <a:t>Senior Citizen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B607024-D19E-BF04-0FED-BA8D0168F1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044201"/>
            <a:ext cx="9604375" cy="339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0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E95A5-9C2B-5A0F-03EE-E10A329B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Contract 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201815-32F7-09CF-92B5-076A8CCE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25" y="5029495"/>
            <a:ext cx="8637072" cy="429072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cap="all"/>
              <a:t>we notice that most churners have a contract month-to-month.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0A6B002-97CB-CC1E-810D-2D4797382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1137" y="869538"/>
            <a:ext cx="4242437" cy="304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6DAC524D-DCEB-D52A-CD03-4B9082C3A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60" y="896053"/>
            <a:ext cx="4242437" cy="299091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3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BF97-CE35-0FA3-DAF4-B9F58E07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42" y="2904382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I</a:t>
            </a:r>
            <a:r>
              <a:rPr lang="en-EG" dirty="0"/>
              <a:t>nternet and phone services</a:t>
            </a:r>
          </a:p>
        </p:txBody>
      </p:sp>
    </p:spTree>
    <p:extLst>
      <p:ext uri="{BB962C8B-B14F-4D97-AF65-F5344CB8AC3E}">
        <p14:creationId xmlns:p14="http://schemas.microsoft.com/office/powerpoint/2010/main" val="411416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2249963-B2AE-465F-79E1-1F1F88A34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123" cy="68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17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75" name="Straight Connector 1127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175A4D-98C1-8D9A-5245-0565D58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EG" dirty="0"/>
              <a:t>onthly and total charges</a:t>
            </a:r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270" name="Content Placeholder 11269">
            <a:extLst>
              <a:ext uri="{FF2B5EF4-FFF2-40B4-BE49-F238E27FC236}">
                <a16:creationId xmlns:a16="http://schemas.microsoft.com/office/drawing/2014/main" id="{EF28426B-AB6E-743C-CF84-1568592E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We notice there is a positive correlation between them.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3468ECB-72FF-089D-1559-FC7A9FE30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356405"/>
            <a:ext cx="4960442" cy="35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9" name="Picture 1127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281" name="Straight Connector 1128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41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8822-E0C7-4D7C-D763-DCA100E9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C</a:t>
            </a:r>
            <a:r>
              <a:rPr lang="en-EG" dirty="0"/>
              <a:t>ontract type with services</a:t>
            </a:r>
          </a:p>
        </p:txBody>
      </p:sp>
    </p:spTree>
    <p:extLst>
      <p:ext uri="{BB962C8B-B14F-4D97-AF65-F5344CB8AC3E}">
        <p14:creationId xmlns:p14="http://schemas.microsoft.com/office/powerpoint/2010/main" val="400353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943F3395-9630-1E53-73DA-D1F117878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72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1FEF-0B39-A811-7A14-D967B401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</a:t>
            </a:r>
            <a:r>
              <a:rPr lang="en-EG" dirty="0"/>
              <a:t>ount of services</a:t>
            </a:r>
          </a:p>
        </p:txBody>
      </p:sp>
      <p:sp>
        <p:nvSpPr>
          <p:cNvPr id="13318" name="Content Placeholder 13317">
            <a:extLst>
              <a:ext uri="{FF2B5EF4-FFF2-40B4-BE49-F238E27FC236}">
                <a16:creationId xmlns:a16="http://schemas.microsoft.com/office/drawing/2014/main" id="{9FD04627-5692-7ED0-1CC7-8E1EF80B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We notice that the customers has count of services from 3 to 6 are likely to churn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FBAB6EB-933C-57DA-8866-1121C60A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3077" y="2015734"/>
            <a:ext cx="4743110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3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BC70-2924-5922-41E2-B315AB8E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EG" dirty="0"/>
              <a:t>ount of services with monthly and total charges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B68C102-B92A-DBF2-A3C7-EB39DDA4B5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05" y="2016125"/>
            <a:ext cx="933431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5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356B-816E-DD22-DA4D-57E05B26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DBB7-B848-35E4-50AC-A61E2714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195052"/>
            <a:ext cx="9603275" cy="1240216"/>
          </a:xfrm>
        </p:spPr>
        <p:txBody>
          <a:bodyPr/>
          <a:lstStyle/>
          <a:p>
            <a:r>
              <a:rPr lang="en-EG" dirty="0"/>
              <a:t>1- What is Churn?</a:t>
            </a:r>
          </a:p>
          <a:p>
            <a:r>
              <a:rPr lang="en-EG" dirty="0"/>
              <a:t>2- What are Churn Segments?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64551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B16C-91B3-1FA2-F9F8-EBDE9922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pPr algn="ctr"/>
            <a:r>
              <a:rPr lang="en-US" dirty="0"/>
              <a:t>Payment method with churn</a:t>
            </a:r>
          </a:p>
        </p:txBody>
      </p:sp>
      <p:sp>
        <p:nvSpPr>
          <p:cNvPr id="15392" name="Content Placeholder 15391">
            <a:extLst>
              <a:ext uri="{FF2B5EF4-FFF2-40B4-BE49-F238E27FC236}">
                <a16:creationId xmlns:a16="http://schemas.microsoft.com/office/drawing/2014/main" id="{C2A2BA62-54D1-E060-0E8E-71113D62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We notice here the churners make an Electronic check , let's see why ?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72C751F-2AD5-8099-353E-9D88E115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438924"/>
            <a:ext cx="4960443" cy="260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26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56B6-43B8-04E8-0C5F-2C41BB23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EG" dirty="0"/>
              <a:t>ayment method with internet services</a:t>
            </a:r>
          </a:p>
        </p:txBody>
      </p:sp>
      <p:sp>
        <p:nvSpPr>
          <p:cNvPr id="16390" name="Content Placeholder 16389">
            <a:extLst>
              <a:ext uri="{FF2B5EF4-FFF2-40B4-BE49-F238E27FC236}">
                <a16:creationId xmlns:a16="http://schemas.microsoft.com/office/drawing/2014/main" id="{4F88D965-9C21-8397-EA51-84D335DF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Most of them make a </a:t>
            </a:r>
            <a:r>
              <a:rPr lang="en-US" dirty="0" err="1"/>
              <a:t>Fiper</a:t>
            </a:r>
            <a:r>
              <a:rPr lang="en-US" dirty="0"/>
              <a:t> optic service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6C7D9DC-3BC3-85D5-1079-0B361D9D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438924"/>
            <a:ext cx="4960443" cy="260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48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917A-6CDA-B4CE-34C9-39BFFA3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/>
          <a:lstStyle/>
          <a:p>
            <a:pPr algn="ctr"/>
            <a:r>
              <a:rPr lang="en-EG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754911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BBDA-A5E8-E546-18A6-B943BD12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</a:t>
            </a:r>
            <a:r>
              <a:rPr lang="en-EG" dirty="0"/>
              <a:t>orrelation between the target and categorical values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B6F28D36-C53C-A2F3-9193-6F23CB01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9145" y="1853754"/>
            <a:ext cx="6368142" cy="41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37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F8C5-BC0A-65B9-AD35-D5B8F773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Validation and hyper parameters tuning and model selection</a:t>
            </a:r>
            <a:endParaRPr lang="en-EG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9C4A32C8-0B33-440A-D392-6FD9C5395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84" y="2016125"/>
            <a:ext cx="6263357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359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D4DE-76E4-C995-B58F-BAD33B3B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G" dirty="0"/>
              <a:t> applying sMOte to solve </a:t>
            </a:r>
            <a:r>
              <a:rPr lang="en-US" dirty="0"/>
              <a:t>imbalanced classes problem</a:t>
            </a:r>
            <a:r>
              <a:rPr lang="en-EG" dirty="0"/>
              <a:t> 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405F4B5-2D26-0920-596F-0E1945610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28" y="2016125"/>
            <a:ext cx="630966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62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FF02-FA89-80F2-8801-E9FAE7F6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103338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EG" dirty="0"/>
              <a:t>hank you for listening </a:t>
            </a:r>
            <a:r>
              <a:rPr lang="en-EG" dirty="0">
                <a:sym typeface="Wingdings" pitchFamily="2" charset="2"/>
              </a:rPr>
              <a:t></a:t>
            </a:r>
            <a:br>
              <a:rPr lang="en-EG" dirty="0">
                <a:sym typeface="Wingdings" pitchFamily="2" charset="2"/>
              </a:rPr>
            </a:br>
            <a:r>
              <a:rPr lang="en-EG" dirty="0">
                <a:sym typeface="Wingdings" pitchFamily="2" charset="2"/>
              </a:rPr>
              <a:t>happy deployment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78252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D0F1-22D5-D9EE-D19A-06E55F5F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G" dirty="0"/>
              <a:t>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D2EF-1A82-F833-2144-5B125CB7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C4043"/>
                </a:solidFill>
                <a:effectLst/>
                <a:latin typeface="inherit"/>
              </a:rPr>
              <a:t>Customers who left within the last month – the column is called Churn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C4043"/>
                </a:solidFill>
                <a:effectLst/>
                <a:latin typeface="inherit"/>
              </a:rPr>
              <a:t>Services that each customer has signed up for – phone, multiple lines, internet, online security, online backup, device protection, tech support, and streaming TV and movies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C4043"/>
                </a:solidFill>
                <a:effectLst/>
                <a:latin typeface="inherit"/>
              </a:rPr>
              <a:t>Customer account information – how long they’ve been a customer, contract, payment method, paperless billing, monthly charges, and total charges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C4043"/>
                </a:solidFill>
                <a:effectLst/>
                <a:latin typeface="inherit"/>
              </a:rPr>
              <a:t>Demographic info about customers – gender, age range, and if they have partners and dependents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39145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9795-F7A4-C9B5-B177-01A673BF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44" y="1079947"/>
            <a:ext cx="9603275" cy="927861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EG" dirty="0"/>
              <a:t>ypes of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B0858-C666-DC76-792E-F74699A090C7}"/>
              </a:ext>
            </a:extLst>
          </p:cNvPr>
          <p:cNvSpPr/>
          <p:nvPr/>
        </p:nvSpPr>
        <p:spPr>
          <a:xfrm>
            <a:off x="3143230" y="2007808"/>
            <a:ext cx="1333144" cy="418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1A7515-539C-0C3E-F721-28872B277A0A}"/>
              </a:ext>
            </a:extLst>
          </p:cNvPr>
          <p:cNvSpPr/>
          <p:nvPr/>
        </p:nvSpPr>
        <p:spPr>
          <a:xfrm>
            <a:off x="93148" y="3200400"/>
            <a:ext cx="1845891" cy="418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Phone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2A388-9207-0548-9393-96A871C685C2}"/>
              </a:ext>
            </a:extLst>
          </p:cNvPr>
          <p:cNvSpPr/>
          <p:nvPr/>
        </p:nvSpPr>
        <p:spPr>
          <a:xfrm>
            <a:off x="5838475" y="3200400"/>
            <a:ext cx="1845891" cy="418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Internet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ED034-234F-544B-32E2-D4BC8559B0AE}"/>
              </a:ext>
            </a:extLst>
          </p:cNvPr>
          <p:cNvSpPr/>
          <p:nvPr/>
        </p:nvSpPr>
        <p:spPr>
          <a:xfrm>
            <a:off x="4674756" y="4324605"/>
            <a:ext cx="1163719" cy="682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Protection</a:t>
            </a:r>
            <a:endParaRPr lang="en-E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313BCB-A90B-2137-B178-B249E3BACD1D}"/>
              </a:ext>
            </a:extLst>
          </p:cNvPr>
          <p:cNvSpPr/>
          <p:nvPr/>
        </p:nvSpPr>
        <p:spPr>
          <a:xfrm>
            <a:off x="3143230" y="4324604"/>
            <a:ext cx="1163719" cy="682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Security</a:t>
            </a:r>
            <a:endParaRPr lang="en-E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46588-7E53-EB3A-FCCD-690E19570297}"/>
              </a:ext>
            </a:extLst>
          </p:cNvPr>
          <p:cNvSpPr/>
          <p:nvPr/>
        </p:nvSpPr>
        <p:spPr>
          <a:xfrm>
            <a:off x="6206282" y="4324605"/>
            <a:ext cx="1163719" cy="682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 Support</a:t>
            </a:r>
            <a:endParaRPr lang="en-E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3DC6EA-2A82-BD39-B803-F6CBC688788B}"/>
              </a:ext>
            </a:extLst>
          </p:cNvPr>
          <p:cNvSpPr/>
          <p:nvPr/>
        </p:nvSpPr>
        <p:spPr>
          <a:xfrm>
            <a:off x="7737808" y="4324605"/>
            <a:ext cx="1163719" cy="682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Backup</a:t>
            </a:r>
            <a:endParaRPr lang="en-E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1EAD5B-7046-E11F-6770-26B8DCB0D565}"/>
              </a:ext>
            </a:extLst>
          </p:cNvPr>
          <p:cNvSpPr/>
          <p:nvPr/>
        </p:nvSpPr>
        <p:spPr>
          <a:xfrm>
            <a:off x="10698940" y="4324605"/>
            <a:ext cx="1163719" cy="682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StreamingMovies</a:t>
            </a:r>
            <a:endParaRPr lang="en-E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B93C96-5BFC-3545-4AD5-A90AE49C7415}"/>
              </a:ext>
            </a:extLst>
          </p:cNvPr>
          <p:cNvSpPr/>
          <p:nvPr/>
        </p:nvSpPr>
        <p:spPr>
          <a:xfrm>
            <a:off x="9230346" y="4324605"/>
            <a:ext cx="1163719" cy="682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StreamingTV</a:t>
            </a:r>
            <a:endParaRPr lang="en-E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8B2A7A-3D06-0692-0F43-089B95891215}"/>
              </a:ext>
            </a:extLst>
          </p:cNvPr>
          <p:cNvSpPr/>
          <p:nvPr/>
        </p:nvSpPr>
        <p:spPr>
          <a:xfrm>
            <a:off x="434233" y="4324604"/>
            <a:ext cx="1163719" cy="682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Multiple Lines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F980B8-B827-2ABD-7FC4-925C88F5D04B}"/>
              </a:ext>
            </a:extLst>
          </p:cNvPr>
          <p:cNvCxnSpPr/>
          <p:nvPr/>
        </p:nvCxnSpPr>
        <p:spPr>
          <a:xfrm flipH="1">
            <a:off x="1939039" y="2394732"/>
            <a:ext cx="1204191" cy="80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0C923D-3C0A-F2CE-9C29-3217D183592D}"/>
              </a:ext>
            </a:extLst>
          </p:cNvPr>
          <p:cNvCxnSpPr>
            <a:cxnSpLocks/>
          </p:cNvCxnSpPr>
          <p:nvPr/>
        </p:nvCxnSpPr>
        <p:spPr>
          <a:xfrm>
            <a:off x="4476374" y="2426120"/>
            <a:ext cx="1362101" cy="77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C96649-E326-3D56-8E56-9465D38AF9DE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1016093" y="3619144"/>
            <a:ext cx="1" cy="70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63383-2274-68B2-4699-3B09182D190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750490" y="3619144"/>
            <a:ext cx="10931" cy="70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5D3A4-B151-DCB9-55BC-B452680E78D1}"/>
              </a:ext>
            </a:extLst>
          </p:cNvPr>
          <p:cNvCxnSpPr>
            <a:cxnSpLocks/>
          </p:cNvCxnSpPr>
          <p:nvPr/>
        </p:nvCxnSpPr>
        <p:spPr>
          <a:xfrm flipH="1">
            <a:off x="3697540" y="3619144"/>
            <a:ext cx="2140935" cy="70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FF558D-132B-C937-B143-94CA25285C7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673436" y="3617233"/>
            <a:ext cx="3607364" cy="70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99ED5A-FC16-672F-D175-A595438388A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256616" y="3617233"/>
            <a:ext cx="581859" cy="70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9A88D6-7C53-2C7D-4831-7DCE14314A5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673436" y="3617233"/>
            <a:ext cx="2138770" cy="70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8597C9-6BAF-667C-6E12-734BF8AEA37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684366" y="3617233"/>
            <a:ext cx="635302" cy="70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60" name="Picture 105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66" name="Rectangle 1065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8E653-407E-F262-9C26-2D5C2F01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The churn precentage</a:t>
            </a:r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A pie chart with text&#10;&#10;Description automatically generated with low confidence">
            <a:extLst>
              <a:ext uri="{FF2B5EF4-FFF2-40B4-BE49-F238E27FC236}">
                <a16:creationId xmlns:a16="http://schemas.microsoft.com/office/drawing/2014/main" id="{0F8816C6-15E2-98F9-D294-D6523B66E8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7837" y="1116345"/>
            <a:ext cx="4203993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1077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8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AAD3-95D5-CFFC-585A-652EA378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G" dirty="0"/>
              <a:t>Monthly chargers and total charges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681205-7AEB-4FA7-0312-C3E29ECF10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07" y="2247543"/>
            <a:ext cx="10179697" cy="339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5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08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2" name="Straight Connector 308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CDDA30-A1D0-4F8E-21F0-079E2356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EG"/>
              <a:t>Monthly charges for no service customers</a:t>
            </a:r>
            <a:endParaRPr lang="en-EG" dirty="0"/>
          </a:p>
        </p:txBody>
      </p:sp>
      <p:sp>
        <p:nvSpPr>
          <p:cNvPr id="3103" name="Rectangle 308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01AD7134-A883-A238-A36C-A5D0002E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The people who are doesn't have internet services and no </a:t>
            </a:r>
            <a:r>
              <a:rPr lang="en-US" dirty="0" err="1"/>
              <a:t>MultipleLines</a:t>
            </a:r>
            <a:r>
              <a:rPr lang="en-US" dirty="0"/>
              <a:t>, just have Phone services</a:t>
            </a:r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FEE6C7-4EC5-74B2-41A8-25FD18F7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0052" y="481109"/>
            <a:ext cx="3401919" cy="24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AECFAB6-08EA-1DF9-DDEB-767577770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4491" y="3429000"/>
            <a:ext cx="3473041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08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05" name="Straight Connector 309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A4E63C-68D4-DFAB-C811-BBFE8FCF8675}"/>
              </a:ext>
            </a:extLst>
          </p:cNvPr>
          <p:cNvSpPr txBox="1"/>
          <p:nvPr/>
        </p:nvSpPr>
        <p:spPr>
          <a:xfrm>
            <a:off x="8481883" y="220509"/>
            <a:ext cx="2058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Customers</a:t>
            </a:r>
            <a:r>
              <a:rPr lang="en-EG" sz="1200" dirty="0"/>
              <a:t> have multiple 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AF08F-B9F9-9B6A-6059-C1F7310F4FB2}"/>
              </a:ext>
            </a:extLst>
          </p:cNvPr>
          <p:cNvSpPr txBox="1"/>
          <p:nvPr/>
        </p:nvSpPr>
        <p:spPr>
          <a:xfrm>
            <a:off x="8249611" y="3177125"/>
            <a:ext cx="2490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sz="1200" dirty="0"/>
              <a:t>Customers have only Phone Services</a:t>
            </a:r>
          </a:p>
        </p:txBody>
      </p:sp>
    </p:spTree>
    <p:extLst>
      <p:ext uri="{BB962C8B-B14F-4D97-AF65-F5344CB8AC3E}">
        <p14:creationId xmlns:p14="http://schemas.microsoft.com/office/powerpoint/2010/main" val="119784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66" name="Picture 513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67" name="Straight Connector 513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8" name="Straight Connector 513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169" name="Rectangle 5136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0" name="Rectangle 5138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5FC50-8DC4-497D-C0B5-EAD10293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3600" dirty="0"/>
              <a:t>No service customer tenure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2955573-B6DD-4F1F-B8BA-9FD0B7CF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1137" y="847566"/>
            <a:ext cx="4242437" cy="308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2081C7E-828B-D5CC-C92E-F2852D1552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1060" y="847566"/>
            <a:ext cx="4242437" cy="308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1" name="Straight Connector 5140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43" name="Picture 5142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45" name="Straight Connector 5144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77E32E-CE20-60F8-B56C-AB81CF16430D}"/>
              </a:ext>
            </a:extLst>
          </p:cNvPr>
          <p:cNvSpPr txBox="1"/>
          <p:nvPr/>
        </p:nvSpPr>
        <p:spPr>
          <a:xfrm>
            <a:off x="2598037" y="583337"/>
            <a:ext cx="2490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sz="1200" dirty="0"/>
              <a:t>Customers have only Phone Services</a:t>
            </a:r>
          </a:p>
        </p:txBody>
      </p:sp>
    </p:spTree>
    <p:extLst>
      <p:ext uri="{BB962C8B-B14F-4D97-AF65-F5344CB8AC3E}">
        <p14:creationId xmlns:p14="http://schemas.microsoft.com/office/powerpoint/2010/main" val="399511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0BD-3B66-9AF0-AD80-9B10C75A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G" dirty="0"/>
              <a:t>Tenure ( </a:t>
            </a:r>
            <a:r>
              <a:rPr lang="en-US" b="0" i="0" u="none" strike="noStrike" dirty="0">
                <a:solidFill>
                  <a:srgbClr val="3C4043"/>
                </a:solidFill>
                <a:effectLst/>
                <a:latin typeface="inherit"/>
              </a:rPr>
              <a:t>how long they’ve been a customer )</a:t>
            </a:r>
            <a:r>
              <a:rPr lang="en-EG" dirty="0"/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880F9B-F76E-E007-475F-2E2700869C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118362"/>
            <a:ext cx="9604375" cy="32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033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{CC49DBF6-5931-F145-BA83-B88385BFB291}tf10001119</Template>
  <TotalTime>366</TotalTime>
  <Words>324</Words>
  <Application>Microsoft Macintosh PowerPoint</Application>
  <PresentationFormat>Widescreen</PresentationFormat>
  <Paragraphs>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Gill Sans MT</vt:lpstr>
      <vt:lpstr>inherit</vt:lpstr>
      <vt:lpstr>Gallery</vt:lpstr>
      <vt:lpstr>Churn prediction</vt:lpstr>
      <vt:lpstr>content</vt:lpstr>
      <vt:lpstr>About the data set</vt:lpstr>
      <vt:lpstr>Types of services</vt:lpstr>
      <vt:lpstr>The churn precentage</vt:lpstr>
      <vt:lpstr>Monthly chargers and total charges</vt:lpstr>
      <vt:lpstr>Monthly charges for no service customers</vt:lpstr>
      <vt:lpstr>No service customer tenure</vt:lpstr>
      <vt:lpstr>Tenure ( how long they’ve been a customer ) </vt:lpstr>
      <vt:lpstr>Demographic with churn</vt:lpstr>
      <vt:lpstr>Senior Citizen</vt:lpstr>
      <vt:lpstr>Contract  type</vt:lpstr>
      <vt:lpstr>Internet and phone services</vt:lpstr>
      <vt:lpstr>PowerPoint Presentation</vt:lpstr>
      <vt:lpstr>Monthly and total charges</vt:lpstr>
      <vt:lpstr>Contract type with services</vt:lpstr>
      <vt:lpstr>PowerPoint Presentation</vt:lpstr>
      <vt:lpstr>Count of services</vt:lpstr>
      <vt:lpstr>Count of services with monthly and total charges</vt:lpstr>
      <vt:lpstr>Payment method with churn</vt:lpstr>
      <vt:lpstr>Payment method with internet services</vt:lpstr>
      <vt:lpstr>Model building</vt:lpstr>
      <vt:lpstr>Correlation between the target and categorical values</vt:lpstr>
      <vt:lpstr>Cross Validation and hyper parameters tuning and model selection</vt:lpstr>
      <vt:lpstr> applying sMOte to solve imbalanced classes problem </vt:lpstr>
      <vt:lpstr>Thank you for listening  happy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dc:creator>خالد</dc:creator>
  <cp:lastModifiedBy>خالد</cp:lastModifiedBy>
  <cp:revision>2</cp:revision>
  <dcterms:created xsi:type="dcterms:W3CDTF">2023-05-25T19:39:17Z</dcterms:created>
  <dcterms:modified xsi:type="dcterms:W3CDTF">2023-05-26T14:27:23Z</dcterms:modified>
</cp:coreProperties>
</file>