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620dfa8aa2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620dfa8aa2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620dfa8aa2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620dfa8aa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620dfa8aa2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620dfa8aa2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620dfa8aa2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620dfa8aa2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620dfa8aa2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620dfa8aa2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620dfa8aa2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620dfa8aa2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620dfa8aa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620dfa8aa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620dfa8aa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620dfa8aa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620dfa8aa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620dfa8aa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620dfa8aa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620dfa8aa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620dfa8aa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620dfa8aa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620dfa8aa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620dfa8aa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620dfa8aa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620dfa8aa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github.com/i0natan/nodebestpractices/blob/security-best-practices-section/sections/security/escape-output.md" TargetMode="External"/><Relationship Id="rId4" Type="http://schemas.openxmlformats.org/officeDocument/2006/relationships/hyperlink" Target="https://github.com/i0natan/nodebestpractices/blob/security-best-practices-section/sections/security/escape-output.md"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www.npmjs.com/package/jsonschema" TargetMode="External"/><Relationship Id="rId4" Type="http://schemas.openxmlformats.org/officeDocument/2006/relationships/hyperlink" Target="https://www.npmjs.com/package/joi" TargetMode="External"/><Relationship Id="rId5" Type="http://schemas.openxmlformats.org/officeDocument/2006/relationships/hyperlink" Target="https://github.com/i0natan/nodebestpractices/blob/security-best-practices-section/sections/security/validation.md" TargetMode="External"/><Relationship Id="rId6" Type="http://schemas.openxmlformats.org/officeDocument/2006/relationships/hyperlink" Target="https://github.com/i0natan/nodebestpractices/blob/security-best-practices-section/sections/security/validation.md"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github.com/jaredhanson/passport" TargetMode="External"/><Relationship Id="rId4" Type="http://schemas.openxmlformats.org/officeDocument/2006/relationships/hyperlink" Target="https://github.com/i0natan/nodebestpractices/blob/master/sections/security/expirejwt.md" TargetMode="External"/><Relationship Id="rId5" Type="http://schemas.openxmlformats.org/officeDocument/2006/relationships/hyperlink" Target="https://github.com/i0natan/nodebestpractices/blob/master/sections/security/expirejwt.md"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github.com/goldbergyoni/nodebestpractices/blob/master/sections/security/login-rate-limit.md"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github.com/nodesecurity/eslint-plugin-security" TargetMode="External"/><Relationship Id="rId4" Type="http://schemas.openxmlformats.org/officeDocument/2006/relationships/hyperlink" Target="https://github.com/i0natan/nodebestpractices/blob/master/sections/security/lintrules.md" TargetMode="External"/><Relationship Id="rId5" Type="http://schemas.openxmlformats.org/officeDocument/2006/relationships/hyperlink" Target="https://github.com/i0natan/nodebestpractices/blob/master/sections/security/lintrules.md"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npmjs.com/package/rate-limiter-flexible" TargetMode="External"/><Relationship Id="rId4" Type="http://schemas.openxmlformats.org/officeDocument/2006/relationships/hyperlink" Target="https://www.npmjs.com/package/express-rate-limit" TargetMode="External"/><Relationship Id="rId5" Type="http://schemas.openxmlformats.org/officeDocument/2006/relationships/hyperlink" Target="https://github.com/i0natan/nodebestpractices/blob/master/sections/security/limitrequests.md" TargetMode="External"/><Relationship Id="rId6" Type="http://schemas.openxmlformats.org/officeDocument/2006/relationships/hyperlink" Target="https://github.com/i0natan/nodebestpractices/blob/master/sections/security/limitrequests.md"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github.com/i0natan/nodebestpractices/blob/security-best-practices-section/sections/security/secretmanagement.md" TargetMode="External"/><Relationship Id="rId4" Type="http://schemas.openxmlformats.org/officeDocument/2006/relationships/hyperlink" Target="https://github.com/i0natan/nodebestpractices/blob/security-best-practices-section/sections/security/secretmanagement.md"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github.com/sequelize/sequelize" TargetMode="External"/><Relationship Id="rId4" Type="http://schemas.openxmlformats.org/officeDocument/2006/relationships/hyperlink" Target="https://github.com/tgriesser/knex" TargetMode="External"/><Relationship Id="rId5" Type="http://schemas.openxmlformats.org/officeDocument/2006/relationships/hyperlink" Target="https://github.com/Automattic/mongoose" TargetMode="External"/><Relationship Id="rId6" Type="http://schemas.openxmlformats.org/officeDocument/2006/relationships/hyperlink" Target="https://github.com/i0natan/nodebestpractices/blob/security-best-practices-section/sections/security/ormodmusage.md" TargetMode="External"/><Relationship Id="rId7" Type="http://schemas.openxmlformats.org/officeDocument/2006/relationships/hyperlink" Target="https://github.com/i0natan/nodebestpractices/blob/security-best-practices-section/sections/security/ormodmusage.md"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npmjs.com/package/helmet" TargetMode="External"/><Relationship Id="rId4" Type="http://schemas.openxmlformats.org/officeDocument/2006/relationships/hyperlink" Target="https://github.com/i0natan/nodebestpractices/blob/security-best-practices-section/sections/security/secureheaders.md" TargetMode="External"/><Relationship Id="rId5" Type="http://schemas.openxmlformats.org/officeDocument/2006/relationships/hyperlink" Target="https://github.com/i0natan/nodebestpractices/blob/security-best-practices-section/sections/security/secureheaders.md"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docs.npmjs.com/cli/audit" TargetMode="External"/><Relationship Id="rId4" Type="http://schemas.openxmlformats.org/officeDocument/2006/relationships/hyperlink" Target="https://nodesecurity.io/" TargetMode="External"/><Relationship Id="rId5" Type="http://schemas.openxmlformats.org/officeDocument/2006/relationships/hyperlink" Target="https://snyk.io/" TargetMode="External"/><Relationship Id="rId6" Type="http://schemas.openxmlformats.org/officeDocument/2006/relationships/hyperlink" Target="https://github.com/i0natan/nodebestpractices/blob/security-best-practices-section/sections/security/dependencysecurity.md" TargetMode="External"/><Relationship Id="rId7" Type="http://schemas.openxmlformats.org/officeDocument/2006/relationships/hyperlink" Target="https://github.com/i0natan/nodebestpractices/blob/security-best-practices-section/sections/security/dependencysecurity.md"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github.com/i0natan/nodebestpractices/blob/security-best-practices-section/sections/security/bcryptpasswords.md" TargetMode="External"/><Relationship Id="rId4" Type="http://schemas.openxmlformats.org/officeDocument/2006/relationships/hyperlink" Target="https://github.com/i0natan/nodebestpractices/blob/security-best-practices-section/sections/security/bcryptpasswords.md"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title"/>
          </p:nvPr>
        </p:nvSpPr>
        <p:spPr>
          <a:xfrm>
            <a:off x="375350" y="17054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MEAN Security Practices - SITE 2019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Escape HTML, JS and CSS output</a:t>
            </a:r>
            <a:endParaRPr/>
          </a:p>
        </p:txBody>
      </p:sp>
      <p:sp>
        <p:nvSpPr>
          <p:cNvPr id="108" name="Google Shape;108;p22"/>
          <p:cNvSpPr txBox="1"/>
          <p:nvPr>
            <p:ph idx="1" type="body"/>
          </p:nvPr>
        </p:nvSpPr>
        <p:spPr>
          <a:xfrm>
            <a:off x="311700" y="8476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3200"/>
              </a:spcBef>
              <a:spcAft>
                <a:spcPts val="0"/>
              </a:spcAft>
              <a:buClr>
                <a:schemeClr val="dk1"/>
              </a:buClr>
              <a:buSzPts val="1100"/>
              <a:buFont typeface="Arial"/>
              <a:buNone/>
            </a:pPr>
            <a:r>
              <a:rPr lang="en" sz="1600">
                <a:solidFill>
                  <a:schemeClr val="dk1"/>
                </a:solidFill>
                <a:highlight>
                  <a:srgbClr val="FFFFFF"/>
                </a:highlight>
                <a:latin typeface="Georgia"/>
                <a:ea typeface="Georgia"/>
                <a:cs typeface="Georgia"/>
                <a:sym typeface="Georgia"/>
              </a:rPr>
              <a:t>Untrusted data that is sent down to the browser might get executed instead of just being displayed, this is commonly being referred as a cross-site-scripting (XSS) attack. Mitigate this by using dedicated libraries that explicitly mark the data as pure content that should never get executed (i.e. encoding, escaping)</a:t>
            </a:r>
            <a:endParaRPr sz="1600">
              <a:solidFill>
                <a:schemeClr val="dk1"/>
              </a:solidFill>
              <a:highlight>
                <a:srgbClr val="FFFFFF"/>
              </a:highlight>
              <a:latin typeface="Georgia"/>
              <a:ea typeface="Georgia"/>
              <a:cs typeface="Georgia"/>
              <a:sym typeface="Georgia"/>
            </a:endParaRPr>
          </a:p>
          <a:p>
            <a:pPr indent="0" lvl="0" marL="0" rtl="0" algn="l">
              <a:lnSpc>
                <a:spcPct val="100000"/>
              </a:lnSpc>
              <a:spcBef>
                <a:spcPts val="3200"/>
              </a:spcBef>
              <a:spcAft>
                <a:spcPts val="0"/>
              </a:spcAft>
              <a:buClr>
                <a:schemeClr val="dk1"/>
              </a:buClr>
              <a:buSzPts val="1100"/>
              <a:buFont typeface="Arial"/>
              <a:buNone/>
            </a:pPr>
            <a:r>
              <a:rPr b="1" lang="en" sz="1600">
                <a:solidFill>
                  <a:schemeClr val="dk1"/>
                </a:solidFill>
                <a:highlight>
                  <a:srgbClr val="FFFFFF"/>
                </a:highlight>
                <a:latin typeface="Georgia"/>
                <a:ea typeface="Georgia"/>
                <a:cs typeface="Georgia"/>
                <a:sym typeface="Georgia"/>
              </a:rPr>
              <a:t>Otherwise:</a:t>
            </a:r>
            <a:r>
              <a:rPr lang="en" sz="1600">
                <a:solidFill>
                  <a:schemeClr val="dk1"/>
                </a:solidFill>
                <a:highlight>
                  <a:srgbClr val="FFFFFF"/>
                </a:highlight>
                <a:latin typeface="Georgia"/>
                <a:ea typeface="Georgia"/>
                <a:cs typeface="Georgia"/>
                <a:sym typeface="Georgia"/>
              </a:rPr>
              <a:t> An attacker might store a malicious JavaScript code in your DB which will then be sent as-is to the poor clients</a:t>
            </a:r>
            <a:endParaRPr sz="1600">
              <a:solidFill>
                <a:schemeClr val="dk1"/>
              </a:solidFill>
              <a:highlight>
                <a:srgbClr val="FFFFFF"/>
              </a:highlight>
              <a:latin typeface="Georgia"/>
              <a:ea typeface="Georgia"/>
              <a:cs typeface="Georgia"/>
              <a:sym typeface="Georgia"/>
            </a:endParaRPr>
          </a:p>
          <a:p>
            <a:pPr indent="0" lvl="0" marL="0" rtl="0" algn="l">
              <a:lnSpc>
                <a:spcPct val="100000"/>
              </a:lnSpc>
              <a:spcBef>
                <a:spcPts val="3200"/>
              </a:spcBef>
              <a:spcAft>
                <a:spcPts val="0"/>
              </a:spcAft>
              <a:buClr>
                <a:schemeClr val="dk1"/>
              </a:buClr>
              <a:buSzPts val="1100"/>
              <a:buFont typeface="Arial"/>
              <a:buNone/>
            </a:pPr>
            <a:r>
              <a:rPr b="1" lang="en" sz="1600">
                <a:solidFill>
                  <a:schemeClr val="hlink"/>
                </a:solidFill>
                <a:highlight>
                  <a:srgbClr val="FFFFFF"/>
                </a:highlight>
                <a:uFill>
                  <a:noFill/>
                </a:uFill>
                <a:latin typeface="Georgia"/>
                <a:ea typeface="Georgia"/>
                <a:cs typeface="Georgia"/>
                <a:sym typeface="Georgia"/>
                <a:hlinkClick r:id="rId3"/>
              </a:rPr>
              <a:t>Read More: </a:t>
            </a:r>
            <a:r>
              <a:rPr lang="en" sz="1600">
                <a:solidFill>
                  <a:schemeClr val="hlink"/>
                </a:solidFill>
                <a:highlight>
                  <a:srgbClr val="FFFFFF"/>
                </a:highlight>
                <a:uFill>
                  <a:noFill/>
                </a:uFill>
                <a:latin typeface="Georgia"/>
                <a:ea typeface="Georgia"/>
                <a:cs typeface="Georgia"/>
                <a:sym typeface="Georgia"/>
                <a:hlinkClick r:id="rId4"/>
              </a:rPr>
              <a:t>Escape output</a:t>
            </a:r>
            <a:endParaRPr sz="1600">
              <a:solidFill>
                <a:schemeClr val="hlink"/>
              </a:solidFill>
              <a:highlight>
                <a:srgbClr val="FFFFFF"/>
              </a:highlight>
              <a:latin typeface="Georgia"/>
              <a:ea typeface="Georgia"/>
              <a:cs typeface="Georgia"/>
              <a:sym typeface="Georgia"/>
            </a:endParaRPr>
          </a:p>
          <a:p>
            <a:pPr indent="0" lvl="0" marL="0" rtl="0" algn="l">
              <a:spcBef>
                <a:spcPts val="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Validate incoming JSON schemas</a:t>
            </a:r>
            <a:endParaRPr/>
          </a:p>
        </p:txBody>
      </p:sp>
      <p:sp>
        <p:nvSpPr>
          <p:cNvPr id="114" name="Google Shape;114;p23"/>
          <p:cNvSpPr txBox="1"/>
          <p:nvPr>
            <p:ph idx="1" type="body"/>
          </p:nvPr>
        </p:nvSpPr>
        <p:spPr>
          <a:xfrm>
            <a:off x="311700" y="1114850"/>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3200"/>
              </a:spcBef>
              <a:spcAft>
                <a:spcPts val="0"/>
              </a:spcAft>
              <a:buClr>
                <a:schemeClr val="dk1"/>
              </a:buClr>
              <a:buSzPts val="1100"/>
              <a:buFont typeface="Arial"/>
              <a:buNone/>
            </a:pPr>
            <a:r>
              <a:rPr lang="en" sz="1600">
                <a:solidFill>
                  <a:schemeClr val="dk1"/>
                </a:solidFill>
                <a:highlight>
                  <a:srgbClr val="FFFFFF"/>
                </a:highlight>
                <a:latin typeface="Georgia"/>
                <a:ea typeface="Georgia"/>
                <a:cs typeface="Georgia"/>
                <a:sym typeface="Georgia"/>
              </a:rPr>
              <a:t>Validate the incoming requests’ body payload and ensure it qualifies the expectations, fail fast if it doesn’t. To avoid tedious validation coding within each route you may use lightweight JSON-based validation schemas such as </a:t>
            </a:r>
            <a:r>
              <a:rPr lang="en" sz="1600">
                <a:solidFill>
                  <a:schemeClr val="hlink"/>
                </a:solidFill>
                <a:highlight>
                  <a:srgbClr val="FFFFFF"/>
                </a:highlight>
                <a:uFill>
                  <a:noFill/>
                </a:uFill>
                <a:latin typeface="Georgia"/>
                <a:ea typeface="Georgia"/>
                <a:cs typeface="Georgia"/>
                <a:sym typeface="Georgia"/>
                <a:hlinkClick r:id="rId3"/>
              </a:rPr>
              <a:t>jsonschema</a:t>
            </a:r>
            <a:r>
              <a:rPr lang="en" sz="1600">
                <a:solidFill>
                  <a:schemeClr val="dk1"/>
                </a:solidFill>
                <a:highlight>
                  <a:srgbClr val="FFFFFF"/>
                </a:highlight>
                <a:latin typeface="Georgia"/>
                <a:ea typeface="Georgia"/>
                <a:cs typeface="Georgia"/>
                <a:sym typeface="Georgia"/>
              </a:rPr>
              <a:t> or </a:t>
            </a:r>
            <a:r>
              <a:rPr lang="en" sz="1600">
                <a:solidFill>
                  <a:schemeClr val="hlink"/>
                </a:solidFill>
                <a:highlight>
                  <a:srgbClr val="FFFFFF"/>
                </a:highlight>
                <a:uFill>
                  <a:noFill/>
                </a:uFill>
                <a:latin typeface="Georgia"/>
                <a:ea typeface="Georgia"/>
                <a:cs typeface="Georgia"/>
                <a:sym typeface="Georgia"/>
                <a:hlinkClick r:id="rId4"/>
              </a:rPr>
              <a:t>joi</a:t>
            </a:r>
            <a:endParaRPr sz="1600">
              <a:solidFill>
                <a:schemeClr val="hlink"/>
              </a:solidFill>
              <a:highlight>
                <a:srgbClr val="FFFFFF"/>
              </a:highlight>
              <a:latin typeface="Georgia"/>
              <a:ea typeface="Georgia"/>
              <a:cs typeface="Georgia"/>
              <a:sym typeface="Georgia"/>
            </a:endParaRPr>
          </a:p>
          <a:p>
            <a:pPr indent="0" lvl="0" marL="0" rtl="0" algn="l">
              <a:lnSpc>
                <a:spcPct val="100000"/>
              </a:lnSpc>
              <a:spcBef>
                <a:spcPts val="3200"/>
              </a:spcBef>
              <a:spcAft>
                <a:spcPts val="0"/>
              </a:spcAft>
              <a:buClr>
                <a:schemeClr val="dk1"/>
              </a:buClr>
              <a:buSzPts val="1100"/>
              <a:buFont typeface="Arial"/>
              <a:buNone/>
            </a:pPr>
            <a:r>
              <a:rPr b="1" lang="en" sz="1600">
                <a:solidFill>
                  <a:schemeClr val="dk1"/>
                </a:solidFill>
                <a:highlight>
                  <a:srgbClr val="FFFFFF"/>
                </a:highlight>
                <a:latin typeface="Georgia"/>
                <a:ea typeface="Georgia"/>
                <a:cs typeface="Georgia"/>
                <a:sym typeface="Georgia"/>
              </a:rPr>
              <a:t>Otherwise:</a:t>
            </a:r>
            <a:r>
              <a:rPr lang="en" sz="1600">
                <a:solidFill>
                  <a:schemeClr val="dk1"/>
                </a:solidFill>
                <a:highlight>
                  <a:srgbClr val="FFFFFF"/>
                </a:highlight>
                <a:latin typeface="Georgia"/>
                <a:ea typeface="Georgia"/>
                <a:cs typeface="Georgia"/>
                <a:sym typeface="Georgia"/>
              </a:rPr>
              <a:t> Your generosity and permissive approach greatly increases the attack surface and encourages the attacker to try out many inputs until they find some combination to crash the application</a:t>
            </a:r>
            <a:endParaRPr sz="1600">
              <a:solidFill>
                <a:schemeClr val="dk1"/>
              </a:solidFill>
              <a:highlight>
                <a:srgbClr val="FFFFFF"/>
              </a:highlight>
              <a:latin typeface="Georgia"/>
              <a:ea typeface="Georgia"/>
              <a:cs typeface="Georgia"/>
              <a:sym typeface="Georgia"/>
            </a:endParaRPr>
          </a:p>
          <a:p>
            <a:pPr indent="0" lvl="0" marL="0" rtl="0" algn="l">
              <a:lnSpc>
                <a:spcPct val="100000"/>
              </a:lnSpc>
              <a:spcBef>
                <a:spcPts val="3200"/>
              </a:spcBef>
              <a:spcAft>
                <a:spcPts val="0"/>
              </a:spcAft>
              <a:buClr>
                <a:schemeClr val="dk1"/>
              </a:buClr>
              <a:buSzPts val="1100"/>
              <a:buFont typeface="Arial"/>
              <a:buNone/>
            </a:pPr>
            <a:r>
              <a:rPr b="1" lang="en" sz="1600">
                <a:solidFill>
                  <a:schemeClr val="hlink"/>
                </a:solidFill>
                <a:highlight>
                  <a:srgbClr val="FFFFFF"/>
                </a:highlight>
                <a:uFill>
                  <a:noFill/>
                </a:uFill>
                <a:latin typeface="Georgia"/>
                <a:ea typeface="Georgia"/>
                <a:cs typeface="Georgia"/>
                <a:sym typeface="Georgia"/>
                <a:hlinkClick r:id="rId5"/>
              </a:rPr>
              <a:t>Read More: </a:t>
            </a:r>
            <a:r>
              <a:rPr lang="en" sz="1600">
                <a:solidFill>
                  <a:schemeClr val="hlink"/>
                </a:solidFill>
                <a:highlight>
                  <a:srgbClr val="FFFFFF"/>
                </a:highlight>
                <a:uFill>
                  <a:noFill/>
                </a:uFill>
                <a:latin typeface="Georgia"/>
                <a:ea typeface="Georgia"/>
                <a:cs typeface="Georgia"/>
                <a:sym typeface="Georgia"/>
                <a:hlinkClick r:id="rId6"/>
              </a:rPr>
              <a:t>Validate incoming JSON schemas</a:t>
            </a:r>
            <a:endParaRPr sz="1600">
              <a:solidFill>
                <a:schemeClr val="hlink"/>
              </a:solidFill>
              <a:highlight>
                <a:srgbClr val="FFFFFF"/>
              </a:highlight>
              <a:latin typeface="Georgia"/>
              <a:ea typeface="Georgia"/>
              <a:cs typeface="Georgia"/>
              <a:sym typeface="Georgia"/>
            </a:endParaRPr>
          </a:p>
          <a:p>
            <a:pPr indent="0" lvl="0" marL="0" rtl="0" algn="l">
              <a:spcBef>
                <a:spcPts val="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Support blacklisting JWT tokens</a:t>
            </a:r>
            <a:endParaRPr/>
          </a:p>
        </p:txBody>
      </p:sp>
      <p:sp>
        <p:nvSpPr>
          <p:cNvPr id="120" name="Google Shape;120;p24"/>
          <p:cNvSpPr txBox="1"/>
          <p:nvPr>
            <p:ph idx="1" type="body"/>
          </p:nvPr>
        </p:nvSpPr>
        <p:spPr>
          <a:xfrm>
            <a:off x="311700" y="6952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3200"/>
              </a:spcBef>
              <a:spcAft>
                <a:spcPts val="0"/>
              </a:spcAft>
              <a:buClr>
                <a:schemeClr val="dk1"/>
              </a:buClr>
              <a:buSzPts val="1100"/>
              <a:buFont typeface="Arial"/>
              <a:buNone/>
            </a:pPr>
            <a:r>
              <a:rPr lang="en" sz="1600">
                <a:solidFill>
                  <a:schemeClr val="dk1"/>
                </a:solidFill>
                <a:highlight>
                  <a:srgbClr val="FFFFFF"/>
                </a:highlight>
                <a:latin typeface="Georgia"/>
                <a:ea typeface="Georgia"/>
                <a:cs typeface="Georgia"/>
                <a:sym typeface="Georgia"/>
              </a:rPr>
              <a:t>When using JWT tokens (for example, with </a:t>
            </a:r>
            <a:r>
              <a:rPr lang="en" sz="1600">
                <a:solidFill>
                  <a:schemeClr val="hlink"/>
                </a:solidFill>
                <a:highlight>
                  <a:srgbClr val="FFFFFF"/>
                </a:highlight>
                <a:uFill>
                  <a:noFill/>
                </a:uFill>
                <a:latin typeface="Georgia"/>
                <a:ea typeface="Georgia"/>
                <a:cs typeface="Georgia"/>
                <a:sym typeface="Georgia"/>
                <a:hlinkClick r:id="rId3"/>
              </a:rPr>
              <a:t>Passport.js</a:t>
            </a:r>
            <a:r>
              <a:rPr lang="en" sz="1600">
                <a:solidFill>
                  <a:schemeClr val="dk1"/>
                </a:solidFill>
                <a:highlight>
                  <a:srgbClr val="FFFFFF"/>
                </a:highlight>
                <a:latin typeface="Georgia"/>
                <a:ea typeface="Georgia"/>
                <a:cs typeface="Georgia"/>
                <a:sym typeface="Georgia"/>
              </a:rPr>
              <a:t>), by default there’s no mechanism to revoke access from issued tokens. Once you discover some malicious user activity, there’s no way to stop them from accessing the system as long as they hold a valid token. Mitigate this by implementing a blacklist of untrusted tokens that are validated on each request.</a:t>
            </a:r>
            <a:endParaRPr sz="1600">
              <a:solidFill>
                <a:schemeClr val="dk1"/>
              </a:solidFill>
              <a:highlight>
                <a:srgbClr val="FFFFFF"/>
              </a:highlight>
              <a:latin typeface="Georgia"/>
              <a:ea typeface="Georgia"/>
              <a:cs typeface="Georgia"/>
              <a:sym typeface="Georgia"/>
            </a:endParaRPr>
          </a:p>
          <a:p>
            <a:pPr indent="0" lvl="0" marL="0" rtl="0" algn="l">
              <a:lnSpc>
                <a:spcPct val="100000"/>
              </a:lnSpc>
              <a:spcBef>
                <a:spcPts val="3200"/>
              </a:spcBef>
              <a:spcAft>
                <a:spcPts val="0"/>
              </a:spcAft>
              <a:buClr>
                <a:schemeClr val="dk1"/>
              </a:buClr>
              <a:buSzPts val="1100"/>
              <a:buFont typeface="Arial"/>
              <a:buNone/>
            </a:pPr>
            <a:r>
              <a:rPr b="1" lang="en" sz="1600">
                <a:solidFill>
                  <a:schemeClr val="dk1"/>
                </a:solidFill>
                <a:highlight>
                  <a:srgbClr val="FFFFFF"/>
                </a:highlight>
                <a:latin typeface="Georgia"/>
                <a:ea typeface="Georgia"/>
                <a:cs typeface="Georgia"/>
                <a:sym typeface="Georgia"/>
              </a:rPr>
              <a:t>Otherwise:</a:t>
            </a:r>
            <a:r>
              <a:rPr lang="en" sz="1600">
                <a:solidFill>
                  <a:schemeClr val="dk1"/>
                </a:solidFill>
                <a:highlight>
                  <a:srgbClr val="FFFFFF"/>
                </a:highlight>
                <a:latin typeface="Georgia"/>
                <a:ea typeface="Georgia"/>
                <a:cs typeface="Georgia"/>
                <a:sym typeface="Georgia"/>
              </a:rPr>
              <a:t> Expired, or misplaced tokens could be used maliciously by a third party to access an application and impersonate the owner of the token.</a:t>
            </a:r>
            <a:endParaRPr sz="1600">
              <a:solidFill>
                <a:schemeClr val="dk1"/>
              </a:solidFill>
              <a:highlight>
                <a:srgbClr val="FFFFFF"/>
              </a:highlight>
              <a:latin typeface="Georgia"/>
              <a:ea typeface="Georgia"/>
              <a:cs typeface="Georgia"/>
              <a:sym typeface="Georgia"/>
            </a:endParaRPr>
          </a:p>
          <a:p>
            <a:pPr indent="0" lvl="0" marL="0" rtl="0" algn="l">
              <a:lnSpc>
                <a:spcPct val="100000"/>
              </a:lnSpc>
              <a:spcBef>
                <a:spcPts val="3200"/>
              </a:spcBef>
              <a:spcAft>
                <a:spcPts val="0"/>
              </a:spcAft>
              <a:buClr>
                <a:schemeClr val="dk1"/>
              </a:buClr>
              <a:buSzPts val="1100"/>
              <a:buFont typeface="Arial"/>
              <a:buNone/>
            </a:pPr>
            <a:r>
              <a:rPr b="1" lang="en" sz="1600">
                <a:solidFill>
                  <a:schemeClr val="hlink"/>
                </a:solidFill>
                <a:highlight>
                  <a:srgbClr val="FFFFFF"/>
                </a:highlight>
                <a:uFill>
                  <a:noFill/>
                </a:uFill>
                <a:latin typeface="Georgia"/>
                <a:ea typeface="Georgia"/>
                <a:cs typeface="Georgia"/>
                <a:sym typeface="Georgia"/>
                <a:hlinkClick r:id="rId4"/>
              </a:rPr>
              <a:t>Read More:</a:t>
            </a:r>
            <a:r>
              <a:rPr lang="en" sz="1600">
                <a:solidFill>
                  <a:schemeClr val="hlink"/>
                </a:solidFill>
                <a:highlight>
                  <a:srgbClr val="FFFFFF"/>
                </a:highlight>
                <a:uFill>
                  <a:noFill/>
                </a:uFill>
                <a:latin typeface="Georgia"/>
                <a:ea typeface="Georgia"/>
                <a:cs typeface="Georgia"/>
                <a:sym typeface="Georgia"/>
                <a:hlinkClick r:id="rId5"/>
              </a:rPr>
              <a:t> Blacklisting JWTs</a:t>
            </a:r>
            <a:endParaRPr sz="1600">
              <a:solidFill>
                <a:schemeClr val="hlink"/>
              </a:solidFill>
              <a:highlight>
                <a:srgbClr val="FFFFFF"/>
              </a:highlight>
              <a:latin typeface="Georgia"/>
              <a:ea typeface="Georgia"/>
              <a:cs typeface="Georgia"/>
              <a:sym typeface="Georgia"/>
            </a:endParaRPr>
          </a:p>
          <a:p>
            <a:pPr indent="0" lvl="0" marL="0" rtl="0" algn="l">
              <a:spcBef>
                <a:spcPts val="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Prevent brute-force attacks against authorization</a:t>
            </a:r>
            <a:endParaRPr/>
          </a:p>
        </p:txBody>
      </p:sp>
      <p:sp>
        <p:nvSpPr>
          <p:cNvPr id="126" name="Google Shape;126;p25"/>
          <p:cNvSpPr txBox="1"/>
          <p:nvPr>
            <p:ph idx="1" type="body"/>
          </p:nvPr>
        </p:nvSpPr>
        <p:spPr>
          <a:xfrm>
            <a:off x="311700" y="771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3200"/>
              </a:spcBef>
              <a:spcAft>
                <a:spcPts val="0"/>
              </a:spcAft>
              <a:buClr>
                <a:schemeClr val="dk1"/>
              </a:buClr>
              <a:buSzPts val="1100"/>
              <a:buFont typeface="Arial"/>
              <a:buNone/>
            </a:pPr>
            <a:r>
              <a:rPr lang="en" sz="1600">
                <a:solidFill>
                  <a:schemeClr val="dk1"/>
                </a:solidFill>
                <a:highlight>
                  <a:srgbClr val="FFFFFF"/>
                </a:highlight>
                <a:latin typeface="Georgia"/>
                <a:ea typeface="Georgia"/>
                <a:cs typeface="Georgia"/>
                <a:sym typeface="Georgia"/>
              </a:rPr>
              <a:t>A simple and powerful technique is to limit authorization attempts using two metrics:</a:t>
            </a:r>
            <a:endParaRPr sz="1600">
              <a:solidFill>
                <a:schemeClr val="dk1"/>
              </a:solidFill>
              <a:highlight>
                <a:srgbClr val="FFFFFF"/>
              </a:highlight>
              <a:latin typeface="Georgia"/>
              <a:ea typeface="Georgia"/>
              <a:cs typeface="Georgia"/>
              <a:sym typeface="Georgia"/>
            </a:endParaRPr>
          </a:p>
          <a:p>
            <a:pPr indent="-330200" lvl="0" marL="749300" rtl="0" algn="l">
              <a:lnSpc>
                <a:spcPct val="100000"/>
              </a:lnSpc>
              <a:spcBef>
                <a:spcPts val="3200"/>
              </a:spcBef>
              <a:spcAft>
                <a:spcPts val="0"/>
              </a:spcAft>
              <a:buClr>
                <a:schemeClr val="dk1"/>
              </a:buClr>
              <a:buSzPts val="1600"/>
              <a:buFont typeface="Georgia"/>
              <a:buAutoNum type="arabicPeriod"/>
            </a:pPr>
            <a:r>
              <a:rPr lang="en" sz="1600">
                <a:solidFill>
                  <a:schemeClr val="dk1"/>
                </a:solidFill>
                <a:highlight>
                  <a:srgbClr val="FFFFFF"/>
                </a:highlight>
                <a:latin typeface="Georgia"/>
                <a:ea typeface="Georgia"/>
                <a:cs typeface="Georgia"/>
                <a:sym typeface="Georgia"/>
              </a:rPr>
              <a:t>The first is number of consecutive failed attempts by the same user unique ID/name and IP address.</a:t>
            </a:r>
            <a:endParaRPr sz="1600">
              <a:solidFill>
                <a:schemeClr val="dk1"/>
              </a:solidFill>
              <a:highlight>
                <a:srgbClr val="FFFFFF"/>
              </a:highlight>
              <a:latin typeface="Georgia"/>
              <a:ea typeface="Georgia"/>
              <a:cs typeface="Georgia"/>
              <a:sym typeface="Georgia"/>
            </a:endParaRPr>
          </a:p>
          <a:p>
            <a:pPr indent="-330200" lvl="0" marL="749300" rtl="0" algn="l">
              <a:lnSpc>
                <a:spcPct val="100000"/>
              </a:lnSpc>
              <a:spcBef>
                <a:spcPts val="0"/>
              </a:spcBef>
              <a:spcAft>
                <a:spcPts val="0"/>
              </a:spcAft>
              <a:buClr>
                <a:schemeClr val="dk1"/>
              </a:buClr>
              <a:buSzPts val="1600"/>
              <a:buFont typeface="Georgia"/>
              <a:buAutoNum type="arabicPeriod"/>
            </a:pPr>
            <a:r>
              <a:rPr lang="en" sz="1600">
                <a:solidFill>
                  <a:schemeClr val="dk1"/>
                </a:solidFill>
                <a:highlight>
                  <a:srgbClr val="FFFFFF"/>
                </a:highlight>
                <a:latin typeface="Georgia"/>
                <a:ea typeface="Georgia"/>
                <a:cs typeface="Georgia"/>
                <a:sym typeface="Georgia"/>
              </a:rPr>
              <a:t>The second is number of failed attempts from an IP address over some long period of time. For example, block an IP address if it makes 100 failed attempts in one day.</a:t>
            </a:r>
            <a:endParaRPr sz="1600">
              <a:solidFill>
                <a:schemeClr val="dk1"/>
              </a:solidFill>
              <a:highlight>
                <a:srgbClr val="FFFFFF"/>
              </a:highlight>
              <a:latin typeface="Georgia"/>
              <a:ea typeface="Georgia"/>
              <a:cs typeface="Georgia"/>
              <a:sym typeface="Georgia"/>
            </a:endParaRPr>
          </a:p>
          <a:p>
            <a:pPr indent="0" lvl="0" marL="0" rtl="0" algn="l">
              <a:lnSpc>
                <a:spcPct val="100000"/>
              </a:lnSpc>
              <a:spcBef>
                <a:spcPts val="3200"/>
              </a:spcBef>
              <a:spcAft>
                <a:spcPts val="0"/>
              </a:spcAft>
              <a:buClr>
                <a:schemeClr val="dk1"/>
              </a:buClr>
              <a:buSzPts val="1100"/>
              <a:buFont typeface="Arial"/>
              <a:buNone/>
            </a:pPr>
            <a:r>
              <a:rPr b="1" lang="en" sz="1600">
                <a:solidFill>
                  <a:schemeClr val="dk1"/>
                </a:solidFill>
                <a:highlight>
                  <a:srgbClr val="FFFFFF"/>
                </a:highlight>
                <a:latin typeface="Georgia"/>
                <a:ea typeface="Georgia"/>
                <a:cs typeface="Georgia"/>
                <a:sym typeface="Georgia"/>
              </a:rPr>
              <a:t>Otherwise:</a:t>
            </a:r>
            <a:r>
              <a:rPr lang="en" sz="1600">
                <a:solidFill>
                  <a:schemeClr val="dk1"/>
                </a:solidFill>
                <a:highlight>
                  <a:srgbClr val="FFFFFF"/>
                </a:highlight>
                <a:latin typeface="Georgia"/>
                <a:ea typeface="Georgia"/>
                <a:cs typeface="Georgia"/>
                <a:sym typeface="Georgia"/>
              </a:rPr>
              <a:t> An attacker can issue unlimited automated password attempts to gain access to privileged accounts on an application</a:t>
            </a:r>
            <a:endParaRPr sz="1600">
              <a:solidFill>
                <a:schemeClr val="dk1"/>
              </a:solidFill>
              <a:highlight>
                <a:srgbClr val="FFFFFF"/>
              </a:highlight>
              <a:latin typeface="Georgia"/>
              <a:ea typeface="Georgia"/>
              <a:cs typeface="Georgia"/>
              <a:sym typeface="Georgia"/>
            </a:endParaRPr>
          </a:p>
          <a:p>
            <a:pPr indent="0" lvl="0" marL="0" rtl="0" algn="l">
              <a:lnSpc>
                <a:spcPct val="100000"/>
              </a:lnSpc>
              <a:spcBef>
                <a:spcPts val="3200"/>
              </a:spcBef>
              <a:spcAft>
                <a:spcPts val="0"/>
              </a:spcAft>
              <a:buClr>
                <a:schemeClr val="dk1"/>
              </a:buClr>
              <a:buSzPts val="1100"/>
              <a:buFont typeface="Arial"/>
              <a:buNone/>
            </a:pPr>
            <a:r>
              <a:rPr b="1" lang="en" sz="1600">
                <a:solidFill>
                  <a:schemeClr val="dk1"/>
                </a:solidFill>
                <a:highlight>
                  <a:srgbClr val="FFFFFF"/>
                </a:highlight>
                <a:latin typeface="Georgia"/>
                <a:ea typeface="Georgia"/>
                <a:cs typeface="Georgia"/>
                <a:sym typeface="Georgia"/>
              </a:rPr>
              <a:t>Read More: </a:t>
            </a:r>
            <a:r>
              <a:rPr lang="en" sz="1600">
                <a:solidFill>
                  <a:schemeClr val="hlink"/>
                </a:solidFill>
                <a:highlight>
                  <a:srgbClr val="FFFFFF"/>
                </a:highlight>
                <a:uFill>
                  <a:noFill/>
                </a:uFill>
                <a:latin typeface="Georgia"/>
                <a:ea typeface="Georgia"/>
                <a:cs typeface="Georgia"/>
                <a:sym typeface="Georgia"/>
                <a:hlinkClick r:id="rId3"/>
              </a:rPr>
              <a:t>Login rate limiting</a:t>
            </a:r>
            <a:endParaRPr sz="1600">
              <a:solidFill>
                <a:schemeClr val="hlink"/>
              </a:solidFill>
              <a:highlight>
                <a:srgbClr val="FFFFFF"/>
              </a:highlight>
              <a:latin typeface="Georgia"/>
              <a:ea typeface="Georgia"/>
              <a:cs typeface="Georgia"/>
              <a:sym typeface="Georgia"/>
            </a:endParaRPr>
          </a:p>
          <a:p>
            <a:pPr indent="0" lvl="0" marL="0" rtl="0" algn="l">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Follow Linter Security Rules</a:t>
            </a:r>
            <a:endParaRPr/>
          </a:p>
        </p:txBody>
      </p:sp>
      <p:sp>
        <p:nvSpPr>
          <p:cNvPr id="60" name="Google Shape;60;p14"/>
          <p:cNvSpPr txBox="1"/>
          <p:nvPr>
            <p:ph idx="1" type="body"/>
          </p:nvPr>
        </p:nvSpPr>
        <p:spPr>
          <a:xfrm>
            <a:off x="311700" y="6190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3200"/>
              </a:spcBef>
              <a:spcAft>
                <a:spcPts val="0"/>
              </a:spcAft>
              <a:buClr>
                <a:schemeClr val="dk1"/>
              </a:buClr>
              <a:buSzPts val="1100"/>
              <a:buFont typeface="Arial"/>
              <a:buNone/>
            </a:pPr>
            <a:r>
              <a:rPr lang="en" sz="1600">
                <a:solidFill>
                  <a:schemeClr val="dk1"/>
                </a:solidFill>
                <a:highlight>
                  <a:srgbClr val="FFFFFF"/>
                </a:highlight>
                <a:latin typeface="Georgia"/>
                <a:ea typeface="Georgia"/>
                <a:cs typeface="Georgia"/>
                <a:sym typeface="Georgia"/>
              </a:rPr>
              <a:t>Make use of security-related linter plugins such as </a:t>
            </a:r>
            <a:r>
              <a:rPr lang="en" sz="1600">
                <a:solidFill>
                  <a:schemeClr val="hlink"/>
                </a:solidFill>
                <a:highlight>
                  <a:srgbClr val="FFFFFF"/>
                </a:highlight>
                <a:uFill>
                  <a:noFill/>
                </a:uFill>
                <a:latin typeface="Georgia"/>
                <a:ea typeface="Georgia"/>
                <a:cs typeface="Georgia"/>
                <a:sym typeface="Georgia"/>
                <a:hlinkClick r:id="rId3"/>
              </a:rPr>
              <a:t>eslint-plugin-security</a:t>
            </a:r>
            <a:r>
              <a:rPr lang="en" sz="1600">
                <a:solidFill>
                  <a:schemeClr val="dk1"/>
                </a:solidFill>
                <a:highlight>
                  <a:srgbClr val="FFFFFF"/>
                </a:highlight>
                <a:latin typeface="Georgia"/>
                <a:ea typeface="Georgia"/>
                <a:cs typeface="Georgia"/>
                <a:sym typeface="Georgia"/>
              </a:rPr>
              <a:t> to catch security vulnerabilities and issues as early as possible — while they’re being coded. This can help catching security weaknesses like using eval, invoking a child process or importing a module with a non string literal (e.g. user input). Click ‘Read more’ below to see code examples that will get caught by a security linter</a:t>
            </a:r>
            <a:endParaRPr sz="1600">
              <a:solidFill>
                <a:schemeClr val="dk1"/>
              </a:solidFill>
              <a:highlight>
                <a:srgbClr val="FFFFFF"/>
              </a:highlight>
              <a:latin typeface="Georgia"/>
              <a:ea typeface="Georgia"/>
              <a:cs typeface="Georgia"/>
              <a:sym typeface="Georgia"/>
            </a:endParaRPr>
          </a:p>
          <a:p>
            <a:pPr indent="0" lvl="0" marL="0" rtl="0" algn="l">
              <a:lnSpc>
                <a:spcPct val="100000"/>
              </a:lnSpc>
              <a:spcBef>
                <a:spcPts val="3200"/>
              </a:spcBef>
              <a:spcAft>
                <a:spcPts val="0"/>
              </a:spcAft>
              <a:buClr>
                <a:schemeClr val="dk1"/>
              </a:buClr>
              <a:buSzPts val="1100"/>
              <a:buFont typeface="Arial"/>
              <a:buNone/>
            </a:pPr>
            <a:r>
              <a:rPr b="1" lang="en" sz="1600">
                <a:solidFill>
                  <a:schemeClr val="dk1"/>
                </a:solidFill>
                <a:highlight>
                  <a:srgbClr val="FFFFFF"/>
                </a:highlight>
                <a:latin typeface="Georgia"/>
                <a:ea typeface="Georgia"/>
                <a:cs typeface="Georgia"/>
                <a:sym typeface="Georgia"/>
              </a:rPr>
              <a:t>Otherwise:</a:t>
            </a:r>
            <a:r>
              <a:rPr lang="en" sz="1600">
                <a:solidFill>
                  <a:schemeClr val="dk1"/>
                </a:solidFill>
                <a:highlight>
                  <a:srgbClr val="FFFFFF"/>
                </a:highlight>
                <a:latin typeface="Georgia"/>
                <a:ea typeface="Georgia"/>
                <a:cs typeface="Georgia"/>
                <a:sym typeface="Georgia"/>
              </a:rPr>
              <a:t> What could have been a straightforward security weakness during development becomes a major issue in production. Also, the project may not follow consistent code security practices, leading to vulnerabilities being introduced, or sensitive secrets committed into remote repositories</a:t>
            </a:r>
            <a:endParaRPr sz="1600">
              <a:solidFill>
                <a:schemeClr val="dk1"/>
              </a:solidFill>
              <a:highlight>
                <a:srgbClr val="FFFFFF"/>
              </a:highlight>
              <a:latin typeface="Georgia"/>
              <a:ea typeface="Georgia"/>
              <a:cs typeface="Georgia"/>
              <a:sym typeface="Georgia"/>
            </a:endParaRPr>
          </a:p>
          <a:p>
            <a:pPr indent="0" lvl="0" marL="0" rtl="0" algn="l">
              <a:lnSpc>
                <a:spcPct val="100000"/>
              </a:lnSpc>
              <a:spcBef>
                <a:spcPts val="3200"/>
              </a:spcBef>
              <a:spcAft>
                <a:spcPts val="0"/>
              </a:spcAft>
              <a:buClr>
                <a:schemeClr val="dk1"/>
              </a:buClr>
              <a:buSzPts val="1100"/>
              <a:buFont typeface="Arial"/>
              <a:buNone/>
            </a:pPr>
            <a:r>
              <a:rPr b="1" lang="en" sz="1600">
                <a:solidFill>
                  <a:schemeClr val="hlink"/>
                </a:solidFill>
                <a:highlight>
                  <a:srgbClr val="FFFFFF"/>
                </a:highlight>
                <a:uFill>
                  <a:noFill/>
                </a:uFill>
                <a:latin typeface="Georgia"/>
                <a:ea typeface="Georgia"/>
                <a:cs typeface="Georgia"/>
                <a:sym typeface="Georgia"/>
                <a:hlinkClick r:id="rId4"/>
              </a:rPr>
              <a:t>Read More: </a:t>
            </a:r>
            <a:r>
              <a:rPr lang="en" sz="1600">
                <a:solidFill>
                  <a:schemeClr val="hlink"/>
                </a:solidFill>
                <a:highlight>
                  <a:srgbClr val="FFFFFF"/>
                </a:highlight>
                <a:uFill>
                  <a:noFill/>
                </a:uFill>
                <a:latin typeface="Georgia"/>
                <a:ea typeface="Georgia"/>
                <a:cs typeface="Georgia"/>
                <a:sym typeface="Georgia"/>
                <a:hlinkClick r:id="rId5"/>
              </a:rPr>
              <a:t>Linter rules</a:t>
            </a:r>
            <a:endParaRPr sz="1600">
              <a:solidFill>
                <a:schemeClr val="hlink"/>
              </a:solidFill>
              <a:highlight>
                <a:srgbClr val="FFFFFF"/>
              </a:highlight>
              <a:latin typeface="Georgia"/>
              <a:ea typeface="Georgia"/>
              <a:cs typeface="Georgia"/>
              <a:sym typeface="Georgia"/>
            </a:endParaRPr>
          </a:p>
          <a:p>
            <a:pPr indent="0" lvl="0" marL="0" rtl="0" algn="l">
              <a:spcBef>
                <a:spcPts val="0"/>
              </a:spcBef>
              <a:spcAft>
                <a:spcPts val="1600"/>
              </a:spcAft>
              <a:buNone/>
            </a:pPr>
            <a:r>
              <a:t/>
            </a:r>
            <a:endParaRPr sz="1600">
              <a:solidFill>
                <a:schemeClr val="dk1"/>
              </a:solidFill>
              <a:highlight>
                <a:srgbClr val="FFFFFF"/>
              </a:highlight>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Limit Concurrent Requests using a Middleware</a:t>
            </a:r>
            <a:endParaRPr/>
          </a:p>
        </p:txBody>
      </p:sp>
      <p:sp>
        <p:nvSpPr>
          <p:cNvPr id="66" name="Google Shape;66;p15"/>
          <p:cNvSpPr txBox="1"/>
          <p:nvPr>
            <p:ph idx="1" type="body"/>
          </p:nvPr>
        </p:nvSpPr>
        <p:spPr>
          <a:xfrm>
            <a:off x="311700" y="6952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3200"/>
              </a:spcBef>
              <a:spcAft>
                <a:spcPts val="0"/>
              </a:spcAft>
              <a:buClr>
                <a:schemeClr val="dk1"/>
              </a:buClr>
              <a:buSzPts val="1100"/>
              <a:buFont typeface="Arial"/>
              <a:buNone/>
            </a:pPr>
            <a:r>
              <a:rPr lang="en" sz="1600">
                <a:solidFill>
                  <a:schemeClr val="dk1"/>
                </a:solidFill>
                <a:highlight>
                  <a:srgbClr val="FFFFFF"/>
                </a:highlight>
                <a:latin typeface="Georgia"/>
                <a:ea typeface="Georgia"/>
                <a:cs typeface="Georgia"/>
                <a:sym typeface="Georgia"/>
              </a:rPr>
              <a:t>DOS attacks are very popular and relatively easy to conduct. Implement rate limiting using an external service such as cloud load balancers, cloud firewalls, nginx, </a:t>
            </a:r>
            <a:r>
              <a:rPr lang="en" sz="1600">
                <a:solidFill>
                  <a:schemeClr val="hlink"/>
                </a:solidFill>
                <a:highlight>
                  <a:srgbClr val="FFFFFF"/>
                </a:highlight>
                <a:uFill>
                  <a:noFill/>
                </a:uFill>
                <a:latin typeface="Georgia"/>
                <a:ea typeface="Georgia"/>
                <a:cs typeface="Georgia"/>
                <a:sym typeface="Georgia"/>
                <a:hlinkClick r:id="rId3"/>
              </a:rPr>
              <a:t>rate-limiter-flexible</a:t>
            </a:r>
            <a:r>
              <a:rPr lang="en" sz="1600">
                <a:solidFill>
                  <a:schemeClr val="dk1"/>
                </a:solidFill>
                <a:highlight>
                  <a:srgbClr val="FFFFFF"/>
                </a:highlight>
                <a:latin typeface="Georgia"/>
                <a:ea typeface="Georgia"/>
                <a:cs typeface="Georgia"/>
                <a:sym typeface="Georgia"/>
              </a:rPr>
              <a:t> package or (for smaller and less critical apps) a rate limiting middleware (e.g. </a:t>
            </a:r>
            <a:r>
              <a:rPr lang="en" sz="1600">
                <a:solidFill>
                  <a:schemeClr val="hlink"/>
                </a:solidFill>
                <a:highlight>
                  <a:srgbClr val="FFFFFF"/>
                </a:highlight>
                <a:uFill>
                  <a:noFill/>
                </a:uFill>
                <a:latin typeface="Georgia"/>
                <a:ea typeface="Georgia"/>
                <a:cs typeface="Georgia"/>
                <a:sym typeface="Georgia"/>
                <a:hlinkClick r:id="rId4"/>
              </a:rPr>
              <a:t>express-rate-limit</a:t>
            </a:r>
            <a:r>
              <a:rPr lang="en" sz="1600">
                <a:solidFill>
                  <a:schemeClr val="dk1"/>
                </a:solidFill>
                <a:highlight>
                  <a:srgbClr val="FFFFFF"/>
                </a:highlight>
                <a:latin typeface="Georgia"/>
                <a:ea typeface="Georgia"/>
                <a:cs typeface="Georgia"/>
                <a:sym typeface="Georgia"/>
              </a:rPr>
              <a:t>)</a:t>
            </a:r>
            <a:endParaRPr sz="1600">
              <a:solidFill>
                <a:schemeClr val="dk1"/>
              </a:solidFill>
              <a:highlight>
                <a:srgbClr val="FFFFFF"/>
              </a:highlight>
              <a:latin typeface="Georgia"/>
              <a:ea typeface="Georgia"/>
              <a:cs typeface="Georgia"/>
              <a:sym typeface="Georgia"/>
            </a:endParaRPr>
          </a:p>
          <a:p>
            <a:pPr indent="0" lvl="0" marL="0" rtl="0" algn="l">
              <a:lnSpc>
                <a:spcPct val="100000"/>
              </a:lnSpc>
              <a:spcBef>
                <a:spcPts val="3200"/>
              </a:spcBef>
              <a:spcAft>
                <a:spcPts val="0"/>
              </a:spcAft>
              <a:buClr>
                <a:schemeClr val="dk1"/>
              </a:buClr>
              <a:buSzPts val="1100"/>
              <a:buFont typeface="Arial"/>
              <a:buNone/>
            </a:pPr>
            <a:r>
              <a:rPr b="1" lang="en" sz="1600">
                <a:solidFill>
                  <a:schemeClr val="dk1"/>
                </a:solidFill>
                <a:highlight>
                  <a:srgbClr val="FFFFFF"/>
                </a:highlight>
                <a:latin typeface="Georgia"/>
                <a:ea typeface="Georgia"/>
                <a:cs typeface="Georgia"/>
                <a:sym typeface="Georgia"/>
              </a:rPr>
              <a:t>Otherwise:</a:t>
            </a:r>
            <a:r>
              <a:rPr lang="en" sz="1600">
                <a:solidFill>
                  <a:schemeClr val="dk1"/>
                </a:solidFill>
                <a:highlight>
                  <a:srgbClr val="FFFFFF"/>
                </a:highlight>
                <a:latin typeface="Georgia"/>
                <a:ea typeface="Georgia"/>
                <a:cs typeface="Georgia"/>
                <a:sym typeface="Georgia"/>
              </a:rPr>
              <a:t> An application could be subject to an attack resulting in a denial of service where real users receive a degraded or unavailable service.</a:t>
            </a:r>
            <a:endParaRPr sz="1600">
              <a:solidFill>
                <a:schemeClr val="dk1"/>
              </a:solidFill>
              <a:highlight>
                <a:srgbClr val="FFFFFF"/>
              </a:highlight>
              <a:latin typeface="Georgia"/>
              <a:ea typeface="Georgia"/>
              <a:cs typeface="Georgia"/>
              <a:sym typeface="Georgia"/>
            </a:endParaRPr>
          </a:p>
          <a:p>
            <a:pPr indent="0" lvl="0" marL="0" rtl="0" algn="l">
              <a:lnSpc>
                <a:spcPct val="100000"/>
              </a:lnSpc>
              <a:spcBef>
                <a:spcPts val="3200"/>
              </a:spcBef>
              <a:spcAft>
                <a:spcPts val="0"/>
              </a:spcAft>
              <a:buClr>
                <a:schemeClr val="dk1"/>
              </a:buClr>
              <a:buSzPts val="1100"/>
              <a:buFont typeface="Arial"/>
              <a:buNone/>
            </a:pPr>
            <a:r>
              <a:rPr b="1" lang="en" sz="1600">
                <a:solidFill>
                  <a:schemeClr val="hlink"/>
                </a:solidFill>
                <a:highlight>
                  <a:srgbClr val="FFFFFF"/>
                </a:highlight>
                <a:uFill>
                  <a:noFill/>
                </a:uFill>
                <a:latin typeface="Georgia"/>
                <a:ea typeface="Georgia"/>
                <a:cs typeface="Georgia"/>
                <a:sym typeface="Georgia"/>
                <a:hlinkClick r:id="rId5"/>
              </a:rPr>
              <a:t>Read More: </a:t>
            </a:r>
            <a:r>
              <a:rPr lang="en" sz="1600">
                <a:solidFill>
                  <a:schemeClr val="hlink"/>
                </a:solidFill>
                <a:highlight>
                  <a:srgbClr val="FFFFFF"/>
                </a:highlight>
                <a:uFill>
                  <a:noFill/>
                </a:uFill>
                <a:latin typeface="Georgia"/>
                <a:ea typeface="Georgia"/>
                <a:cs typeface="Georgia"/>
                <a:sym typeface="Georgia"/>
                <a:hlinkClick r:id="rId6"/>
              </a:rPr>
              <a:t>Implement rate limiting</a:t>
            </a:r>
            <a:endParaRPr sz="1600">
              <a:solidFill>
                <a:schemeClr val="hlink"/>
              </a:solidFill>
              <a:highlight>
                <a:srgbClr val="FFFFFF"/>
              </a:highlight>
              <a:latin typeface="Georgia"/>
              <a:ea typeface="Georgia"/>
              <a:cs typeface="Georgia"/>
              <a:sym typeface="Georgia"/>
            </a:endParaRPr>
          </a:p>
          <a:p>
            <a:pPr indent="0" lvl="0" marL="0" rtl="0" algn="l">
              <a:spcBef>
                <a:spcPts val="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Extract secrets from config files or use packages to encrypt them</a:t>
            </a:r>
            <a:endParaRPr/>
          </a:p>
        </p:txBody>
      </p:sp>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3200"/>
              </a:spcBef>
              <a:spcAft>
                <a:spcPts val="0"/>
              </a:spcAft>
              <a:buClr>
                <a:schemeClr val="dk1"/>
              </a:buClr>
              <a:buSzPts val="1100"/>
              <a:buFont typeface="Arial"/>
              <a:buNone/>
            </a:pPr>
            <a:r>
              <a:rPr lang="en" sz="1600">
                <a:solidFill>
                  <a:schemeClr val="dk1"/>
                </a:solidFill>
                <a:highlight>
                  <a:srgbClr val="FFFFFF"/>
                </a:highlight>
                <a:latin typeface="Georgia"/>
                <a:ea typeface="Georgia"/>
                <a:cs typeface="Georgia"/>
                <a:sym typeface="Georgia"/>
              </a:rPr>
              <a:t> Never store plain-text secrets in configuration files or source code. Instead, make use of secret-management systems like Vault products, Kubernetes/Docker Secrets, or using environment variables. As a last result, secrets stored in source control must be encrypted and managed (rolling keys, expiring, auditing, etc). Make use of pre-commit/push hooks to prevent committing secrets accidentally</a:t>
            </a:r>
            <a:endParaRPr sz="1600">
              <a:solidFill>
                <a:schemeClr val="dk1"/>
              </a:solidFill>
              <a:highlight>
                <a:srgbClr val="FFFFFF"/>
              </a:highlight>
              <a:latin typeface="Georgia"/>
              <a:ea typeface="Georgia"/>
              <a:cs typeface="Georgia"/>
              <a:sym typeface="Georgia"/>
            </a:endParaRPr>
          </a:p>
          <a:p>
            <a:pPr indent="0" lvl="0" marL="0" rtl="0" algn="l">
              <a:lnSpc>
                <a:spcPct val="100000"/>
              </a:lnSpc>
              <a:spcBef>
                <a:spcPts val="3200"/>
              </a:spcBef>
              <a:spcAft>
                <a:spcPts val="0"/>
              </a:spcAft>
              <a:buClr>
                <a:schemeClr val="dk1"/>
              </a:buClr>
              <a:buSzPts val="1100"/>
              <a:buFont typeface="Arial"/>
              <a:buNone/>
            </a:pPr>
            <a:r>
              <a:rPr b="1" lang="en" sz="1600">
                <a:solidFill>
                  <a:schemeClr val="dk1"/>
                </a:solidFill>
                <a:highlight>
                  <a:srgbClr val="FFFFFF"/>
                </a:highlight>
                <a:latin typeface="Georgia"/>
                <a:ea typeface="Georgia"/>
                <a:cs typeface="Georgia"/>
                <a:sym typeface="Georgia"/>
              </a:rPr>
              <a:t>Otherwise:</a:t>
            </a:r>
            <a:r>
              <a:rPr lang="en" sz="1600">
                <a:solidFill>
                  <a:schemeClr val="dk1"/>
                </a:solidFill>
                <a:highlight>
                  <a:srgbClr val="FFFFFF"/>
                </a:highlight>
                <a:latin typeface="Georgia"/>
                <a:ea typeface="Georgia"/>
                <a:cs typeface="Georgia"/>
                <a:sym typeface="Georgia"/>
              </a:rPr>
              <a:t> Source control, even for private repositories, can mistakenly be made public, at which point all secrets are exposed. Access to source control for an external party will inadvertently provide access to related systems (databases, apis, services, etc).</a:t>
            </a:r>
            <a:endParaRPr sz="1600">
              <a:solidFill>
                <a:schemeClr val="dk1"/>
              </a:solidFill>
              <a:highlight>
                <a:srgbClr val="FFFFFF"/>
              </a:highlight>
              <a:latin typeface="Georgia"/>
              <a:ea typeface="Georgia"/>
              <a:cs typeface="Georgia"/>
              <a:sym typeface="Georgia"/>
            </a:endParaRPr>
          </a:p>
          <a:p>
            <a:pPr indent="0" lvl="0" marL="0" rtl="0" algn="l">
              <a:lnSpc>
                <a:spcPct val="100000"/>
              </a:lnSpc>
              <a:spcBef>
                <a:spcPts val="3200"/>
              </a:spcBef>
              <a:spcAft>
                <a:spcPts val="0"/>
              </a:spcAft>
              <a:buClr>
                <a:schemeClr val="dk1"/>
              </a:buClr>
              <a:buSzPts val="1100"/>
              <a:buFont typeface="Arial"/>
              <a:buNone/>
            </a:pPr>
            <a:r>
              <a:rPr b="1" lang="en" sz="1600">
                <a:solidFill>
                  <a:schemeClr val="hlink"/>
                </a:solidFill>
                <a:highlight>
                  <a:srgbClr val="FFFFFF"/>
                </a:highlight>
                <a:uFill>
                  <a:noFill/>
                </a:uFill>
                <a:latin typeface="Georgia"/>
                <a:ea typeface="Georgia"/>
                <a:cs typeface="Georgia"/>
                <a:sym typeface="Georgia"/>
                <a:hlinkClick r:id="rId3"/>
              </a:rPr>
              <a:t>Read More: </a:t>
            </a:r>
            <a:r>
              <a:rPr lang="en" sz="1600">
                <a:solidFill>
                  <a:schemeClr val="hlink"/>
                </a:solidFill>
                <a:highlight>
                  <a:srgbClr val="FFFFFF"/>
                </a:highlight>
                <a:uFill>
                  <a:noFill/>
                </a:uFill>
                <a:latin typeface="Georgia"/>
                <a:ea typeface="Georgia"/>
                <a:cs typeface="Georgia"/>
                <a:sym typeface="Georgia"/>
                <a:hlinkClick r:id="rId4"/>
              </a:rPr>
              <a:t>Secret management</a:t>
            </a:r>
            <a:endParaRPr sz="1600">
              <a:solidFill>
                <a:schemeClr val="hlink"/>
              </a:solidFill>
              <a:highlight>
                <a:srgbClr val="FFFFFF"/>
              </a:highlight>
              <a:latin typeface="Georgia"/>
              <a:ea typeface="Georgia"/>
              <a:cs typeface="Georgia"/>
              <a:sym typeface="Georgia"/>
            </a:endParaRPr>
          </a:p>
          <a:p>
            <a:pPr indent="0" lvl="0" marL="0" rtl="0" algn="l">
              <a:lnSpc>
                <a:spcPct val="100000"/>
              </a:lnSpc>
              <a:spcBef>
                <a:spcPts val="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Prevent query injection vulnerabilities with ORM/ODM libraries</a:t>
            </a:r>
            <a:endParaRPr/>
          </a:p>
        </p:txBody>
      </p:sp>
      <p:sp>
        <p:nvSpPr>
          <p:cNvPr id="78" name="Google Shape;78;p17"/>
          <p:cNvSpPr txBox="1"/>
          <p:nvPr>
            <p:ph idx="1" type="body"/>
          </p:nvPr>
        </p:nvSpPr>
        <p:spPr>
          <a:xfrm>
            <a:off x="311700" y="9238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3200"/>
              </a:spcBef>
              <a:spcAft>
                <a:spcPts val="0"/>
              </a:spcAft>
              <a:buClr>
                <a:schemeClr val="dk1"/>
              </a:buClr>
              <a:buSzPts val="1100"/>
              <a:buFont typeface="Arial"/>
              <a:buNone/>
            </a:pPr>
            <a:r>
              <a:rPr lang="en" sz="1600">
                <a:solidFill>
                  <a:schemeClr val="dk1"/>
                </a:solidFill>
                <a:highlight>
                  <a:srgbClr val="FFFFFF"/>
                </a:highlight>
                <a:latin typeface="Georgia"/>
                <a:ea typeface="Georgia"/>
                <a:cs typeface="Georgia"/>
                <a:sym typeface="Georgia"/>
              </a:rPr>
              <a:t>To prevent SQL/NoSQL injection and other malicious attacks, </a:t>
            </a:r>
            <a:r>
              <a:rPr i="1" lang="en" sz="1600">
                <a:solidFill>
                  <a:schemeClr val="dk1"/>
                </a:solidFill>
                <a:highlight>
                  <a:srgbClr val="FFFFFF"/>
                </a:highlight>
                <a:latin typeface="Georgia"/>
                <a:ea typeface="Georgia"/>
                <a:cs typeface="Georgia"/>
                <a:sym typeface="Georgia"/>
              </a:rPr>
              <a:t>always</a:t>
            </a:r>
            <a:r>
              <a:rPr lang="en" sz="1600">
                <a:solidFill>
                  <a:schemeClr val="dk1"/>
                </a:solidFill>
                <a:highlight>
                  <a:srgbClr val="FFFFFF"/>
                </a:highlight>
                <a:latin typeface="Georgia"/>
                <a:ea typeface="Georgia"/>
                <a:cs typeface="Georgia"/>
                <a:sym typeface="Georgia"/>
              </a:rPr>
              <a:t> make use of an ORM/ODM or a database library that escapes data or supports named or indexed parameterized queries, and takes care of validating user input for expected types. </a:t>
            </a:r>
            <a:r>
              <a:rPr b="1" lang="en" sz="1600">
                <a:solidFill>
                  <a:schemeClr val="dk1"/>
                </a:solidFill>
                <a:highlight>
                  <a:srgbClr val="FFFFFF"/>
                </a:highlight>
                <a:latin typeface="Georgia"/>
                <a:ea typeface="Georgia"/>
                <a:cs typeface="Georgia"/>
                <a:sym typeface="Georgia"/>
              </a:rPr>
              <a:t>Never</a:t>
            </a:r>
            <a:r>
              <a:rPr lang="en" sz="1600">
                <a:solidFill>
                  <a:schemeClr val="dk1"/>
                </a:solidFill>
                <a:highlight>
                  <a:srgbClr val="FFFFFF"/>
                </a:highlight>
                <a:latin typeface="Georgia"/>
                <a:ea typeface="Georgia"/>
                <a:cs typeface="Georgia"/>
                <a:sym typeface="Georgia"/>
              </a:rPr>
              <a:t> just use JavaScript template strings or string concatenation to inject values into queries as this opens your application to a wide spectrum of vulnerabilities. All the reputable Node.js data access libraries (e.g. S</a:t>
            </a:r>
            <a:r>
              <a:rPr lang="en" sz="1600">
                <a:solidFill>
                  <a:schemeClr val="hlink"/>
                </a:solidFill>
                <a:highlight>
                  <a:srgbClr val="FFFFFF"/>
                </a:highlight>
                <a:uFill>
                  <a:noFill/>
                </a:uFill>
                <a:latin typeface="Georgia"/>
                <a:ea typeface="Georgia"/>
                <a:cs typeface="Georgia"/>
                <a:sym typeface="Georgia"/>
                <a:hlinkClick r:id="rId3"/>
              </a:rPr>
              <a:t>equelize</a:t>
            </a:r>
            <a:r>
              <a:rPr lang="en" sz="1600">
                <a:solidFill>
                  <a:schemeClr val="dk1"/>
                </a:solidFill>
                <a:highlight>
                  <a:srgbClr val="FFFFFF"/>
                </a:highlight>
                <a:latin typeface="Georgia"/>
                <a:ea typeface="Georgia"/>
                <a:cs typeface="Georgia"/>
                <a:sym typeface="Georgia"/>
              </a:rPr>
              <a:t>, </a:t>
            </a:r>
            <a:r>
              <a:rPr lang="en" sz="1600">
                <a:solidFill>
                  <a:schemeClr val="hlink"/>
                </a:solidFill>
                <a:highlight>
                  <a:srgbClr val="FFFFFF"/>
                </a:highlight>
                <a:uFill>
                  <a:noFill/>
                </a:uFill>
                <a:latin typeface="Georgia"/>
                <a:ea typeface="Georgia"/>
                <a:cs typeface="Georgia"/>
                <a:sym typeface="Georgia"/>
                <a:hlinkClick r:id="rId4"/>
              </a:rPr>
              <a:t>Knex</a:t>
            </a:r>
            <a:r>
              <a:rPr lang="en" sz="1600">
                <a:solidFill>
                  <a:schemeClr val="dk1"/>
                </a:solidFill>
                <a:highlight>
                  <a:srgbClr val="FFFFFF"/>
                </a:highlight>
                <a:latin typeface="Georgia"/>
                <a:ea typeface="Georgia"/>
                <a:cs typeface="Georgia"/>
                <a:sym typeface="Georgia"/>
              </a:rPr>
              <a:t>, m</a:t>
            </a:r>
            <a:r>
              <a:rPr lang="en" sz="1600">
                <a:solidFill>
                  <a:schemeClr val="hlink"/>
                </a:solidFill>
                <a:highlight>
                  <a:srgbClr val="FFFFFF"/>
                </a:highlight>
                <a:uFill>
                  <a:noFill/>
                </a:uFill>
                <a:latin typeface="Georgia"/>
                <a:ea typeface="Georgia"/>
                <a:cs typeface="Georgia"/>
                <a:sym typeface="Georgia"/>
                <a:hlinkClick r:id="rId5"/>
              </a:rPr>
              <a:t>ongoose</a:t>
            </a:r>
            <a:r>
              <a:rPr lang="en" sz="1600">
                <a:solidFill>
                  <a:schemeClr val="dk1"/>
                </a:solidFill>
                <a:highlight>
                  <a:srgbClr val="FFFFFF"/>
                </a:highlight>
                <a:latin typeface="Georgia"/>
                <a:ea typeface="Georgia"/>
                <a:cs typeface="Georgia"/>
                <a:sym typeface="Georgia"/>
              </a:rPr>
              <a:t>) have built-in protection against injection attacks</a:t>
            </a:r>
            <a:endParaRPr sz="1600">
              <a:solidFill>
                <a:schemeClr val="dk1"/>
              </a:solidFill>
              <a:highlight>
                <a:srgbClr val="FFFFFF"/>
              </a:highlight>
              <a:latin typeface="Georgia"/>
              <a:ea typeface="Georgia"/>
              <a:cs typeface="Georgia"/>
              <a:sym typeface="Georgia"/>
            </a:endParaRPr>
          </a:p>
          <a:p>
            <a:pPr indent="0" lvl="0" marL="0" rtl="0" algn="l">
              <a:lnSpc>
                <a:spcPct val="100000"/>
              </a:lnSpc>
              <a:spcBef>
                <a:spcPts val="3200"/>
              </a:spcBef>
              <a:spcAft>
                <a:spcPts val="0"/>
              </a:spcAft>
              <a:buClr>
                <a:schemeClr val="dk1"/>
              </a:buClr>
              <a:buSzPts val="1100"/>
              <a:buFont typeface="Arial"/>
              <a:buNone/>
            </a:pPr>
            <a:r>
              <a:rPr b="1" lang="en" sz="1600">
                <a:solidFill>
                  <a:schemeClr val="dk1"/>
                </a:solidFill>
                <a:highlight>
                  <a:srgbClr val="FFFFFF"/>
                </a:highlight>
                <a:latin typeface="Georgia"/>
                <a:ea typeface="Georgia"/>
                <a:cs typeface="Georgia"/>
                <a:sym typeface="Georgia"/>
              </a:rPr>
              <a:t>Otherwise:</a:t>
            </a:r>
            <a:r>
              <a:rPr lang="en" sz="1600">
                <a:solidFill>
                  <a:schemeClr val="dk1"/>
                </a:solidFill>
                <a:highlight>
                  <a:srgbClr val="FFFFFF"/>
                </a:highlight>
                <a:latin typeface="Georgia"/>
                <a:ea typeface="Georgia"/>
                <a:cs typeface="Georgia"/>
                <a:sym typeface="Georgia"/>
              </a:rPr>
              <a:t> Unvalidated or unsanitized user input could lead to operator injection when working with MongoDB for NoSQL, and not using a proper sanitization system or ORM will easily allow SQL injection attacks, creating a giant vulnerability.</a:t>
            </a:r>
            <a:endParaRPr sz="1600">
              <a:solidFill>
                <a:schemeClr val="dk1"/>
              </a:solidFill>
              <a:highlight>
                <a:srgbClr val="FFFFFF"/>
              </a:highlight>
              <a:latin typeface="Georgia"/>
              <a:ea typeface="Georgia"/>
              <a:cs typeface="Georgia"/>
              <a:sym typeface="Georgia"/>
            </a:endParaRPr>
          </a:p>
          <a:p>
            <a:pPr indent="0" lvl="0" marL="0" rtl="0" algn="l">
              <a:lnSpc>
                <a:spcPct val="100000"/>
              </a:lnSpc>
              <a:spcBef>
                <a:spcPts val="3200"/>
              </a:spcBef>
              <a:spcAft>
                <a:spcPts val="0"/>
              </a:spcAft>
              <a:buClr>
                <a:schemeClr val="dk1"/>
              </a:buClr>
              <a:buSzPts val="1100"/>
              <a:buFont typeface="Arial"/>
              <a:buNone/>
            </a:pPr>
            <a:r>
              <a:rPr b="1" lang="en" sz="1600">
                <a:solidFill>
                  <a:schemeClr val="hlink"/>
                </a:solidFill>
                <a:highlight>
                  <a:srgbClr val="FFFFFF"/>
                </a:highlight>
                <a:uFill>
                  <a:noFill/>
                </a:uFill>
                <a:latin typeface="Georgia"/>
                <a:ea typeface="Georgia"/>
                <a:cs typeface="Georgia"/>
                <a:sym typeface="Georgia"/>
                <a:hlinkClick r:id="rId6"/>
              </a:rPr>
              <a:t>Read More: </a:t>
            </a:r>
            <a:r>
              <a:rPr lang="en" sz="1600">
                <a:solidFill>
                  <a:schemeClr val="hlink"/>
                </a:solidFill>
                <a:highlight>
                  <a:srgbClr val="FFFFFF"/>
                </a:highlight>
                <a:uFill>
                  <a:noFill/>
                </a:uFill>
                <a:latin typeface="Georgia"/>
                <a:ea typeface="Georgia"/>
                <a:cs typeface="Georgia"/>
                <a:sym typeface="Georgia"/>
                <a:hlinkClick r:id="rId7"/>
              </a:rPr>
              <a:t>Query injection prevention using ORM/ODM libraries</a:t>
            </a:r>
            <a:endParaRPr sz="1600">
              <a:solidFill>
                <a:schemeClr val="hlink"/>
              </a:solidFill>
              <a:highlight>
                <a:srgbClr val="FFFFFF"/>
              </a:highlight>
              <a:latin typeface="Georgia"/>
              <a:ea typeface="Georgia"/>
              <a:cs typeface="Georgia"/>
              <a:sym typeface="Georgia"/>
            </a:endParaRPr>
          </a:p>
          <a:p>
            <a:pPr indent="0" lvl="0" marL="0" rtl="0" algn="l">
              <a:spcBef>
                <a:spcPts val="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Avoid DOS attacks by explicitly setting when a process should crash</a:t>
            </a:r>
            <a:endParaRPr sz="2500"/>
          </a:p>
        </p:txBody>
      </p:sp>
      <p:sp>
        <p:nvSpPr>
          <p:cNvPr id="84" name="Google Shape;84;p18"/>
          <p:cNvSpPr txBox="1"/>
          <p:nvPr>
            <p:ph idx="1" type="body"/>
          </p:nvPr>
        </p:nvSpPr>
        <p:spPr>
          <a:xfrm>
            <a:off x="311700" y="10762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1400"/>
              </a:spcBef>
              <a:spcAft>
                <a:spcPts val="0"/>
              </a:spcAft>
              <a:buClr>
                <a:schemeClr val="dk1"/>
              </a:buClr>
              <a:buSzPts val="1100"/>
              <a:buFont typeface="Arial"/>
              <a:buNone/>
            </a:pPr>
            <a:r>
              <a:rPr lang="en" sz="1600">
                <a:solidFill>
                  <a:schemeClr val="dk1"/>
                </a:solidFill>
                <a:highlight>
                  <a:srgbClr val="FFFFFF"/>
                </a:highlight>
                <a:latin typeface="Georgia"/>
                <a:ea typeface="Georgia"/>
                <a:cs typeface="Georgia"/>
                <a:sym typeface="Georgia"/>
              </a:rPr>
              <a:t>The Node process will crash when errors are not handled. Many best practices even recommend to exit even though an error was caught and got handled. Express, for example, will crash on any asynchronous error — unless you wrap routes with a catch clause. This opens a very sweet attack spot for attackers who recognize what input makes the process crash and repeatedly send the same request. There’s no instant remedy for this but a few techniques can mitigate the pain: Alert with critical severity anytime a process crashes due to an unhandled error, validate the input and avoid crashing the process due to invalid user input, wrap all routes with a catch and consider not to crash when an error originated within a request (as opposed to what happens globally)</a:t>
            </a:r>
            <a:endParaRPr sz="1600">
              <a:solidFill>
                <a:schemeClr val="dk1"/>
              </a:solidFill>
              <a:highlight>
                <a:srgbClr val="FFFFFF"/>
              </a:highlight>
              <a:latin typeface="Georgia"/>
              <a:ea typeface="Georgia"/>
              <a:cs typeface="Georgia"/>
              <a:sym typeface="Georgia"/>
            </a:endParaRPr>
          </a:p>
          <a:p>
            <a:pPr indent="0" lvl="0" marL="0" rtl="0" algn="l">
              <a:lnSpc>
                <a:spcPct val="100000"/>
              </a:lnSpc>
              <a:spcBef>
                <a:spcPts val="3200"/>
              </a:spcBef>
              <a:spcAft>
                <a:spcPts val="0"/>
              </a:spcAft>
              <a:buClr>
                <a:schemeClr val="dk1"/>
              </a:buClr>
              <a:buSzPts val="1100"/>
              <a:buFont typeface="Arial"/>
              <a:buNone/>
            </a:pPr>
            <a:r>
              <a:rPr b="1" lang="en" sz="1600">
                <a:solidFill>
                  <a:schemeClr val="dk1"/>
                </a:solidFill>
                <a:highlight>
                  <a:srgbClr val="FFFFFF"/>
                </a:highlight>
                <a:latin typeface="Georgia"/>
                <a:ea typeface="Georgia"/>
                <a:cs typeface="Georgia"/>
                <a:sym typeface="Georgia"/>
              </a:rPr>
              <a:t>Otherwise:</a:t>
            </a:r>
            <a:r>
              <a:rPr lang="en" sz="1600">
                <a:solidFill>
                  <a:schemeClr val="dk1"/>
                </a:solidFill>
                <a:highlight>
                  <a:srgbClr val="FFFFFF"/>
                </a:highlight>
                <a:latin typeface="Georgia"/>
                <a:ea typeface="Georgia"/>
                <a:cs typeface="Georgia"/>
                <a:sym typeface="Georgia"/>
              </a:rPr>
              <a:t> This is just an educated guess: given many Node.js applications, if we try passing an empty JSON body to all POST requests — a handful of applications will crash. At that point, we can just repeat sending the same request to take down the applications with ease</a:t>
            </a:r>
            <a:endParaRPr sz="1600">
              <a:solidFill>
                <a:schemeClr val="dk1"/>
              </a:solidFill>
              <a:highlight>
                <a:srgbClr val="FFFFFF"/>
              </a:highlight>
              <a:latin typeface="Georgia"/>
              <a:ea typeface="Georgia"/>
              <a:cs typeface="Georgia"/>
              <a:sym typeface="Georgia"/>
            </a:endParaRPr>
          </a:p>
          <a:p>
            <a:pPr indent="0" lvl="0" marL="0" rtl="0" algn="l">
              <a:lnSpc>
                <a:spcPct val="100000"/>
              </a:lnSpc>
              <a:spcBef>
                <a:spcPts val="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Adjust the HTTP response headers for enhanced security</a:t>
            </a:r>
            <a:endParaRPr/>
          </a:p>
        </p:txBody>
      </p:sp>
      <p:sp>
        <p:nvSpPr>
          <p:cNvPr id="90" name="Google Shape;90;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3200"/>
              </a:spcBef>
              <a:spcAft>
                <a:spcPts val="0"/>
              </a:spcAft>
              <a:buClr>
                <a:schemeClr val="dk1"/>
              </a:buClr>
              <a:buSzPts val="1100"/>
              <a:buFont typeface="Arial"/>
              <a:buNone/>
            </a:pPr>
            <a:r>
              <a:rPr lang="en" sz="1600">
                <a:solidFill>
                  <a:schemeClr val="dk1"/>
                </a:solidFill>
                <a:highlight>
                  <a:srgbClr val="FFFFFF"/>
                </a:highlight>
                <a:latin typeface="Georgia"/>
                <a:ea typeface="Georgia"/>
                <a:cs typeface="Georgia"/>
                <a:sym typeface="Georgia"/>
              </a:rPr>
              <a:t>Your application should be using secure headers to prevent attackers from using common attacks like cross-site scripting (XSS), clickjacking and other malicious attacks. These can be configured easily using modules like </a:t>
            </a:r>
            <a:r>
              <a:rPr lang="en" sz="1600">
                <a:solidFill>
                  <a:schemeClr val="hlink"/>
                </a:solidFill>
                <a:highlight>
                  <a:srgbClr val="FFFFFF"/>
                </a:highlight>
                <a:uFill>
                  <a:noFill/>
                </a:uFill>
                <a:latin typeface="Georgia"/>
                <a:ea typeface="Georgia"/>
                <a:cs typeface="Georgia"/>
                <a:sym typeface="Georgia"/>
                <a:hlinkClick r:id="rId3"/>
              </a:rPr>
              <a:t>helmet</a:t>
            </a:r>
            <a:r>
              <a:rPr lang="en" sz="1600">
                <a:solidFill>
                  <a:schemeClr val="dk1"/>
                </a:solidFill>
                <a:highlight>
                  <a:srgbClr val="FFFFFF"/>
                </a:highlight>
                <a:latin typeface="Georgia"/>
                <a:ea typeface="Georgia"/>
                <a:cs typeface="Georgia"/>
                <a:sym typeface="Georgia"/>
              </a:rPr>
              <a:t>.</a:t>
            </a:r>
            <a:endParaRPr sz="1600">
              <a:solidFill>
                <a:schemeClr val="dk1"/>
              </a:solidFill>
              <a:highlight>
                <a:srgbClr val="FFFFFF"/>
              </a:highlight>
              <a:latin typeface="Georgia"/>
              <a:ea typeface="Georgia"/>
              <a:cs typeface="Georgia"/>
              <a:sym typeface="Georgia"/>
            </a:endParaRPr>
          </a:p>
          <a:p>
            <a:pPr indent="0" lvl="0" marL="0" rtl="0" algn="l">
              <a:lnSpc>
                <a:spcPct val="100000"/>
              </a:lnSpc>
              <a:spcBef>
                <a:spcPts val="3200"/>
              </a:spcBef>
              <a:spcAft>
                <a:spcPts val="0"/>
              </a:spcAft>
              <a:buClr>
                <a:schemeClr val="dk1"/>
              </a:buClr>
              <a:buSzPts val="1100"/>
              <a:buFont typeface="Arial"/>
              <a:buNone/>
            </a:pPr>
            <a:r>
              <a:rPr b="1" lang="en" sz="1600">
                <a:solidFill>
                  <a:schemeClr val="dk1"/>
                </a:solidFill>
                <a:highlight>
                  <a:srgbClr val="FFFFFF"/>
                </a:highlight>
                <a:latin typeface="Georgia"/>
                <a:ea typeface="Georgia"/>
                <a:cs typeface="Georgia"/>
                <a:sym typeface="Georgia"/>
              </a:rPr>
              <a:t>Otherwise:</a:t>
            </a:r>
            <a:r>
              <a:rPr lang="en" sz="1600">
                <a:solidFill>
                  <a:schemeClr val="dk1"/>
                </a:solidFill>
                <a:highlight>
                  <a:srgbClr val="FFFFFF"/>
                </a:highlight>
                <a:latin typeface="Georgia"/>
                <a:ea typeface="Georgia"/>
                <a:cs typeface="Georgia"/>
                <a:sym typeface="Georgia"/>
              </a:rPr>
              <a:t> Attackers could perform direct attacks on your application’s users, leading huge security vulnerabilities</a:t>
            </a:r>
            <a:endParaRPr sz="1600">
              <a:solidFill>
                <a:schemeClr val="dk1"/>
              </a:solidFill>
              <a:highlight>
                <a:srgbClr val="FFFFFF"/>
              </a:highlight>
              <a:latin typeface="Georgia"/>
              <a:ea typeface="Georgia"/>
              <a:cs typeface="Georgia"/>
              <a:sym typeface="Georgia"/>
            </a:endParaRPr>
          </a:p>
          <a:p>
            <a:pPr indent="0" lvl="0" marL="0" rtl="0" algn="l">
              <a:lnSpc>
                <a:spcPct val="100000"/>
              </a:lnSpc>
              <a:spcBef>
                <a:spcPts val="3200"/>
              </a:spcBef>
              <a:spcAft>
                <a:spcPts val="0"/>
              </a:spcAft>
              <a:buClr>
                <a:schemeClr val="dk1"/>
              </a:buClr>
              <a:buSzPts val="1100"/>
              <a:buFont typeface="Arial"/>
              <a:buNone/>
            </a:pPr>
            <a:r>
              <a:rPr b="1" lang="en" sz="1600">
                <a:solidFill>
                  <a:schemeClr val="hlink"/>
                </a:solidFill>
                <a:highlight>
                  <a:srgbClr val="FFFFFF"/>
                </a:highlight>
                <a:uFill>
                  <a:noFill/>
                </a:uFill>
                <a:latin typeface="Georgia"/>
                <a:ea typeface="Georgia"/>
                <a:cs typeface="Georgia"/>
                <a:sym typeface="Georgia"/>
                <a:hlinkClick r:id="rId4"/>
              </a:rPr>
              <a:t>Read More: </a:t>
            </a:r>
            <a:r>
              <a:rPr lang="en" sz="1600">
                <a:solidFill>
                  <a:schemeClr val="hlink"/>
                </a:solidFill>
                <a:highlight>
                  <a:srgbClr val="FFFFFF"/>
                </a:highlight>
                <a:uFill>
                  <a:noFill/>
                </a:uFill>
                <a:latin typeface="Georgia"/>
                <a:ea typeface="Georgia"/>
                <a:cs typeface="Georgia"/>
                <a:sym typeface="Georgia"/>
                <a:hlinkClick r:id="rId5"/>
              </a:rPr>
              <a:t>Using secure headers in your application</a:t>
            </a:r>
            <a:endParaRPr sz="1600">
              <a:solidFill>
                <a:schemeClr val="hlink"/>
              </a:solidFill>
              <a:highlight>
                <a:srgbClr val="FFFFFF"/>
              </a:highlight>
              <a:latin typeface="Georgia"/>
              <a:ea typeface="Georgia"/>
              <a:cs typeface="Georgia"/>
              <a:sym typeface="Georgia"/>
            </a:endParaRPr>
          </a:p>
          <a:p>
            <a:pPr indent="0" lvl="0" marL="0" rtl="0" algn="l">
              <a:lnSpc>
                <a:spcPct val="100000"/>
              </a:lnSpc>
              <a:spcBef>
                <a:spcPts val="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Constantly and automatically inspect for vulnerable dependencies</a:t>
            </a:r>
            <a:endParaRPr/>
          </a:p>
        </p:txBody>
      </p:sp>
      <p:sp>
        <p:nvSpPr>
          <p:cNvPr id="96" name="Google Shape;96;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3200"/>
              </a:spcBef>
              <a:spcAft>
                <a:spcPts val="0"/>
              </a:spcAft>
              <a:buClr>
                <a:schemeClr val="dk1"/>
              </a:buClr>
              <a:buSzPts val="1100"/>
              <a:buFont typeface="Arial"/>
              <a:buNone/>
            </a:pPr>
            <a:r>
              <a:rPr lang="en" sz="1600">
                <a:solidFill>
                  <a:schemeClr val="dk1"/>
                </a:solidFill>
                <a:highlight>
                  <a:srgbClr val="FFFFFF"/>
                </a:highlight>
                <a:latin typeface="Georgia"/>
                <a:ea typeface="Georgia"/>
                <a:cs typeface="Georgia"/>
                <a:sym typeface="Georgia"/>
              </a:rPr>
              <a:t>With the npm ecosystem it is common to have many dependencies for a project. Dependencies should always be kept in check as new vulnerabilities are found. Use tools like </a:t>
            </a:r>
            <a:r>
              <a:rPr lang="en" sz="1600">
                <a:solidFill>
                  <a:schemeClr val="hlink"/>
                </a:solidFill>
                <a:highlight>
                  <a:srgbClr val="FFFFFF"/>
                </a:highlight>
                <a:uFill>
                  <a:noFill/>
                </a:uFill>
                <a:latin typeface="Georgia"/>
                <a:ea typeface="Georgia"/>
                <a:cs typeface="Georgia"/>
                <a:sym typeface="Georgia"/>
                <a:hlinkClick r:id="rId3"/>
              </a:rPr>
              <a:t>npm audit</a:t>
            </a:r>
            <a:r>
              <a:rPr lang="en" sz="1600">
                <a:solidFill>
                  <a:schemeClr val="dk1"/>
                </a:solidFill>
                <a:highlight>
                  <a:srgbClr val="FFFFFF"/>
                </a:highlight>
                <a:latin typeface="Georgia"/>
                <a:ea typeface="Georgia"/>
                <a:cs typeface="Georgia"/>
                <a:sym typeface="Georgia"/>
              </a:rPr>
              <a:t>, </a:t>
            </a:r>
            <a:r>
              <a:rPr lang="en" sz="1600">
                <a:solidFill>
                  <a:schemeClr val="hlink"/>
                </a:solidFill>
                <a:highlight>
                  <a:srgbClr val="FFFFFF"/>
                </a:highlight>
                <a:uFill>
                  <a:noFill/>
                </a:uFill>
                <a:latin typeface="Georgia"/>
                <a:ea typeface="Georgia"/>
                <a:cs typeface="Georgia"/>
                <a:sym typeface="Georgia"/>
                <a:hlinkClick r:id="rId4"/>
              </a:rPr>
              <a:t>nsp</a:t>
            </a:r>
            <a:r>
              <a:rPr lang="en" sz="1600">
                <a:solidFill>
                  <a:schemeClr val="dk1"/>
                </a:solidFill>
                <a:highlight>
                  <a:srgbClr val="FFFFFF"/>
                </a:highlight>
                <a:latin typeface="Georgia"/>
                <a:ea typeface="Georgia"/>
                <a:cs typeface="Georgia"/>
                <a:sym typeface="Georgia"/>
              </a:rPr>
              <a:t> or </a:t>
            </a:r>
            <a:r>
              <a:rPr lang="en" sz="1600">
                <a:solidFill>
                  <a:schemeClr val="hlink"/>
                </a:solidFill>
                <a:highlight>
                  <a:srgbClr val="FFFFFF"/>
                </a:highlight>
                <a:uFill>
                  <a:noFill/>
                </a:uFill>
                <a:latin typeface="Georgia"/>
                <a:ea typeface="Georgia"/>
                <a:cs typeface="Georgia"/>
                <a:sym typeface="Georgia"/>
                <a:hlinkClick r:id="rId5"/>
              </a:rPr>
              <a:t>snyk</a:t>
            </a:r>
            <a:r>
              <a:rPr lang="en" sz="1600">
                <a:solidFill>
                  <a:schemeClr val="dk1"/>
                </a:solidFill>
                <a:highlight>
                  <a:srgbClr val="FFFFFF"/>
                </a:highlight>
                <a:latin typeface="Georgia"/>
                <a:ea typeface="Georgia"/>
                <a:cs typeface="Georgia"/>
                <a:sym typeface="Georgia"/>
              </a:rPr>
              <a:t> to track, monitor and patch vulnerable dependencies. Integrate these tools with your CI setup so you catch a vulnerable dependency before it makes it to production.</a:t>
            </a:r>
            <a:endParaRPr sz="1600">
              <a:solidFill>
                <a:schemeClr val="dk1"/>
              </a:solidFill>
              <a:highlight>
                <a:srgbClr val="FFFFFF"/>
              </a:highlight>
              <a:latin typeface="Georgia"/>
              <a:ea typeface="Georgia"/>
              <a:cs typeface="Georgia"/>
              <a:sym typeface="Georgia"/>
            </a:endParaRPr>
          </a:p>
          <a:p>
            <a:pPr indent="0" lvl="0" marL="0" rtl="0" algn="l">
              <a:lnSpc>
                <a:spcPct val="100000"/>
              </a:lnSpc>
              <a:spcBef>
                <a:spcPts val="3200"/>
              </a:spcBef>
              <a:spcAft>
                <a:spcPts val="0"/>
              </a:spcAft>
              <a:buClr>
                <a:schemeClr val="dk1"/>
              </a:buClr>
              <a:buSzPts val="1100"/>
              <a:buFont typeface="Arial"/>
              <a:buNone/>
            </a:pPr>
            <a:r>
              <a:rPr b="1" lang="en" sz="1600">
                <a:solidFill>
                  <a:schemeClr val="dk1"/>
                </a:solidFill>
                <a:highlight>
                  <a:srgbClr val="FFFFFF"/>
                </a:highlight>
                <a:latin typeface="Georgia"/>
                <a:ea typeface="Georgia"/>
                <a:cs typeface="Georgia"/>
                <a:sym typeface="Georgia"/>
              </a:rPr>
              <a:t>Otherwise:</a:t>
            </a:r>
            <a:r>
              <a:rPr lang="en" sz="1600">
                <a:solidFill>
                  <a:schemeClr val="dk1"/>
                </a:solidFill>
                <a:highlight>
                  <a:srgbClr val="FFFFFF"/>
                </a:highlight>
                <a:latin typeface="Georgia"/>
                <a:ea typeface="Georgia"/>
                <a:cs typeface="Georgia"/>
                <a:sym typeface="Georgia"/>
              </a:rPr>
              <a:t> An attacker could detect your web framework and attack all its known vulnerabilities.</a:t>
            </a:r>
            <a:endParaRPr sz="1600">
              <a:solidFill>
                <a:schemeClr val="dk1"/>
              </a:solidFill>
              <a:highlight>
                <a:srgbClr val="FFFFFF"/>
              </a:highlight>
              <a:latin typeface="Georgia"/>
              <a:ea typeface="Georgia"/>
              <a:cs typeface="Georgia"/>
              <a:sym typeface="Georgia"/>
            </a:endParaRPr>
          </a:p>
          <a:p>
            <a:pPr indent="0" lvl="0" marL="0" rtl="0" algn="l">
              <a:lnSpc>
                <a:spcPct val="100000"/>
              </a:lnSpc>
              <a:spcBef>
                <a:spcPts val="3200"/>
              </a:spcBef>
              <a:spcAft>
                <a:spcPts val="0"/>
              </a:spcAft>
              <a:buClr>
                <a:schemeClr val="dk1"/>
              </a:buClr>
              <a:buSzPts val="1100"/>
              <a:buFont typeface="Arial"/>
              <a:buNone/>
            </a:pPr>
            <a:r>
              <a:rPr b="1" lang="en" sz="1600">
                <a:solidFill>
                  <a:schemeClr val="hlink"/>
                </a:solidFill>
                <a:highlight>
                  <a:srgbClr val="FFFFFF"/>
                </a:highlight>
                <a:uFill>
                  <a:noFill/>
                </a:uFill>
                <a:latin typeface="Georgia"/>
                <a:ea typeface="Georgia"/>
                <a:cs typeface="Georgia"/>
                <a:sym typeface="Georgia"/>
                <a:hlinkClick r:id="rId6"/>
              </a:rPr>
              <a:t>Read More: </a:t>
            </a:r>
            <a:r>
              <a:rPr lang="en" sz="1600">
                <a:solidFill>
                  <a:schemeClr val="hlink"/>
                </a:solidFill>
                <a:highlight>
                  <a:srgbClr val="FFFFFF"/>
                </a:highlight>
                <a:uFill>
                  <a:noFill/>
                </a:uFill>
                <a:latin typeface="Georgia"/>
                <a:ea typeface="Georgia"/>
                <a:cs typeface="Georgia"/>
                <a:sym typeface="Georgia"/>
                <a:hlinkClick r:id="rId7"/>
              </a:rPr>
              <a:t>Dependency security</a:t>
            </a:r>
            <a:endParaRPr sz="1600">
              <a:solidFill>
                <a:schemeClr val="hlink"/>
              </a:solidFill>
              <a:highlight>
                <a:srgbClr val="FFFFFF"/>
              </a:highlight>
              <a:latin typeface="Georgia"/>
              <a:ea typeface="Georgia"/>
              <a:cs typeface="Georgia"/>
              <a:sym typeface="Georgia"/>
            </a:endParaRPr>
          </a:p>
          <a:p>
            <a:pPr indent="0" lvl="0" marL="0" rtl="0" algn="l">
              <a:lnSpc>
                <a:spcPct val="100000"/>
              </a:lnSpc>
              <a:spcBef>
                <a:spcPts val="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Avoid using the Node.js crypto library for handling passwords, use Bcrypt</a:t>
            </a:r>
            <a:endParaRPr/>
          </a:p>
        </p:txBody>
      </p:sp>
      <p:sp>
        <p:nvSpPr>
          <p:cNvPr id="102" name="Google Shape;102;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3200"/>
              </a:spcBef>
              <a:spcAft>
                <a:spcPts val="0"/>
              </a:spcAft>
              <a:buClr>
                <a:schemeClr val="dk1"/>
              </a:buClr>
              <a:buSzPts val="1100"/>
              <a:buFont typeface="Arial"/>
              <a:buNone/>
            </a:pPr>
            <a:r>
              <a:rPr lang="en" sz="1600">
                <a:solidFill>
                  <a:schemeClr val="dk1"/>
                </a:solidFill>
                <a:highlight>
                  <a:srgbClr val="FFFFFF"/>
                </a:highlight>
                <a:latin typeface="Georgia"/>
                <a:ea typeface="Georgia"/>
                <a:cs typeface="Georgia"/>
                <a:sym typeface="Georgia"/>
              </a:rPr>
              <a:t>Passwords or secrets (API keys) should be stored using a secure hash + salt function like </a:t>
            </a:r>
            <a:r>
              <a:rPr lang="en" sz="1200">
                <a:solidFill>
                  <a:schemeClr val="dk1"/>
                </a:solidFill>
                <a:highlight>
                  <a:srgbClr val="FFFFFF"/>
                </a:highlight>
                <a:latin typeface="Courier New"/>
                <a:ea typeface="Courier New"/>
                <a:cs typeface="Courier New"/>
                <a:sym typeface="Courier New"/>
              </a:rPr>
              <a:t>bcrypt</a:t>
            </a:r>
            <a:r>
              <a:rPr lang="en" sz="1600">
                <a:solidFill>
                  <a:schemeClr val="dk1"/>
                </a:solidFill>
                <a:highlight>
                  <a:srgbClr val="FFFFFF"/>
                </a:highlight>
                <a:latin typeface="Georgia"/>
                <a:ea typeface="Georgia"/>
                <a:cs typeface="Georgia"/>
                <a:sym typeface="Georgia"/>
              </a:rPr>
              <a:t>, that should be a preferred choice over its JavaScript implementation due to performance and security reasons.</a:t>
            </a:r>
            <a:endParaRPr sz="1600">
              <a:solidFill>
                <a:schemeClr val="dk1"/>
              </a:solidFill>
              <a:highlight>
                <a:srgbClr val="FFFFFF"/>
              </a:highlight>
              <a:latin typeface="Georgia"/>
              <a:ea typeface="Georgia"/>
              <a:cs typeface="Georgia"/>
              <a:sym typeface="Georgia"/>
            </a:endParaRPr>
          </a:p>
          <a:p>
            <a:pPr indent="0" lvl="0" marL="0" rtl="0" algn="l">
              <a:lnSpc>
                <a:spcPct val="100000"/>
              </a:lnSpc>
              <a:spcBef>
                <a:spcPts val="3200"/>
              </a:spcBef>
              <a:spcAft>
                <a:spcPts val="0"/>
              </a:spcAft>
              <a:buClr>
                <a:schemeClr val="dk1"/>
              </a:buClr>
              <a:buSzPts val="1100"/>
              <a:buFont typeface="Arial"/>
              <a:buNone/>
            </a:pPr>
            <a:r>
              <a:rPr b="1" lang="en" sz="1600">
                <a:solidFill>
                  <a:schemeClr val="dk1"/>
                </a:solidFill>
                <a:highlight>
                  <a:srgbClr val="FFFFFF"/>
                </a:highlight>
                <a:latin typeface="Georgia"/>
                <a:ea typeface="Georgia"/>
                <a:cs typeface="Georgia"/>
                <a:sym typeface="Georgia"/>
              </a:rPr>
              <a:t>Otherwise:</a:t>
            </a:r>
            <a:r>
              <a:rPr lang="en" sz="1600">
                <a:solidFill>
                  <a:schemeClr val="dk1"/>
                </a:solidFill>
                <a:highlight>
                  <a:srgbClr val="FFFFFF"/>
                </a:highlight>
                <a:latin typeface="Georgia"/>
                <a:ea typeface="Georgia"/>
                <a:cs typeface="Georgia"/>
                <a:sym typeface="Georgia"/>
              </a:rPr>
              <a:t> Passwords or secrets that are persisted without using a secure function are vulnerable to brute forcing and dictionary attacks that will lead to their disclosure eventually.</a:t>
            </a:r>
            <a:endParaRPr sz="1600">
              <a:solidFill>
                <a:schemeClr val="dk1"/>
              </a:solidFill>
              <a:highlight>
                <a:srgbClr val="FFFFFF"/>
              </a:highlight>
              <a:latin typeface="Georgia"/>
              <a:ea typeface="Georgia"/>
              <a:cs typeface="Georgia"/>
              <a:sym typeface="Georgia"/>
            </a:endParaRPr>
          </a:p>
          <a:p>
            <a:pPr indent="0" lvl="0" marL="0" rtl="0" algn="l">
              <a:lnSpc>
                <a:spcPct val="100000"/>
              </a:lnSpc>
              <a:spcBef>
                <a:spcPts val="3200"/>
              </a:spcBef>
              <a:spcAft>
                <a:spcPts val="0"/>
              </a:spcAft>
              <a:buClr>
                <a:schemeClr val="dk1"/>
              </a:buClr>
              <a:buSzPts val="1100"/>
              <a:buFont typeface="Arial"/>
              <a:buNone/>
            </a:pPr>
            <a:r>
              <a:rPr b="1" lang="en" sz="1600">
                <a:solidFill>
                  <a:schemeClr val="hlink"/>
                </a:solidFill>
                <a:highlight>
                  <a:srgbClr val="FFFFFF"/>
                </a:highlight>
                <a:uFill>
                  <a:noFill/>
                </a:uFill>
                <a:latin typeface="Georgia"/>
                <a:ea typeface="Georgia"/>
                <a:cs typeface="Georgia"/>
                <a:sym typeface="Georgia"/>
                <a:hlinkClick r:id="rId3"/>
              </a:rPr>
              <a:t>Read More: </a:t>
            </a:r>
            <a:r>
              <a:rPr lang="en" sz="1600">
                <a:solidFill>
                  <a:schemeClr val="hlink"/>
                </a:solidFill>
                <a:highlight>
                  <a:srgbClr val="FFFFFF"/>
                </a:highlight>
                <a:uFill>
                  <a:noFill/>
                </a:uFill>
                <a:latin typeface="Georgia"/>
                <a:ea typeface="Georgia"/>
                <a:cs typeface="Georgia"/>
                <a:sym typeface="Georgia"/>
                <a:hlinkClick r:id="rId4"/>
              </a:rPr>
              <a:t>Use Bcrypt</a:t>
            </a:r>
            <a:endParaRPr sz="1600">
              <a:solidFill>
                <a:schemeClr val="hlink"/>
              </a:solidFill>
              <a:highlight>
                <a:srgbClr val="FFFFFF"/>
              </a:highlight>
              <a:latin typeface="Georgia"/>
              <a:ea typeface="Georgia"/>
              <a:cs typeface="Georgia"/>
              <a:sym typeface="Georgia"/>
            </a:endParaRPr>
          </a:p>
          <a:p>
            <a:pPr indent="0" lvl="0" marL="0" rtl="0" algn="l">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