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9A7-EED2-437A-AABA-72FB46A8828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EA04-F55F-48F1-B7EF-AA4615F1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6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9A7-EED2-437A-AABA-72FB46A8828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EA04-F55F-48F1-B7EF-AA4615F1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9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9A7-EED2-437A-AABA-72FB46A8828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EA04-F55F-48F1-B7EF-AA4615F1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48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5321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5544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990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9A7-EED2-437A-AABA-72FB46A8828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EA04-F55F-48F1-B7EF-AA4615F1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2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9A7-EED2-437A-AABA-72FB46A8828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EA04-F55F-48F1-B7EF-AA4615F1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5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9A7-EED2-437A-AABA-72FB46A8828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EA04-F55F-48F1-B7EF-AA4615F1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5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9A7-EED2-437A-AABA-72FB46A8828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EA04-F55F-48F1-B7EF-AA4615F1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6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9A7-EED2-437A-AABA-72FB46A8828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EA04-F55F-48F1-B7EF-AA4615F1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9A7-EED2-437A-AABA-72FB46A8828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EA04-F55F-48F1-B7EF-AA4615F1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4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9A7-EED2-437A-AABA-72FB46A8828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EA04-F55F-48F1-B7EF-AA4615F1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9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9A7-EED2-437A-AABA-72FB46A8828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CEA04-F55F-48F1-B7EF-AA4615F1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9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F39A7-EED2-437A-AABA-72FB46A8828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CEA04-F55F-48F1-B7EF-AA4615F1E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3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4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85148"/>
              </p:ext>
            </p:extLst>
          </p:nvPr>
        </p:nvGraphicFramePr>
        <p:xfrm>
          <a:off x="514554" y="1255886"/>
          <a:ext cx="10972800" cy="56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7180">
                  <a:extLst>
                    <a:ext uri="{9D8B030D-6E8A-4147-A177-3AD203B41FA5}">
                      <a16:colId xmlns:a16="http://schemas.microsoft.com/office/drawing/2014/main" val="3675267622"/>
                    </a:ext>
                  </a:extLst>
                </a:gridCol>
                <a:gridCol w="1567180">
                  <a:extLst>
                    <a:ext uri="{9D8B030D-6E8A-4147-A177-3AD203B41FA5}">
                      <a16:colId xmlns:a16="http://schemas.microsoft.com/office/drawing/2014/main" val="1666741613"/>
                    </a:ext>
                  </a:extLst>
                </a:gridCol>
                <a:gridCol w="1567180">
                  <a:extLst>
                    <a:ext uri="{9D8B030D-6E8A-4147-A177-3AD203B41FA5}">
                      <a16:colId xmlns:a16="http://schemas.microsoft.com/office/drawing/2014/main" val="4280853621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1345477633"/>
                    </a:ext>
                  </a:extLst>
                </a:gridCol>
                <a:gridCol w="1567180">
                  <a:extLst>
                    <a:ext uri="{9D8B030D-6E8A-4147-A177-3AD203B41FA5}">
                      <a16:colId xmlns:a16="http://schemas.microsoft.com/office/drawing/2014/main" val="1498346985"/>
                    </a:ext>
                  </a:extLst>
                </a:gridCol>
                <a:gridCol w="1567180">
                  <a:extLst>
                    <a:ext uri="{9D8B030D-6E8A-4147-A177-3AD203B41FA5}">
                      <a16:colId xmlns:a16="http://schemas.microsoft.com/office/drawing/2014/main" val="3424203763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8867253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Symbol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830" marR="36830" marT="18415" marB="1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830" marR="36830" marT="18415" marB="1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830" marR="36830" marT="18415" marB="1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830" marR="36830" marT="18415" marB="1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830" marR="36830" marT="18415" marB="1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830" marR="36830" marT="18415" marB="1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830" marR="36830" marT="18415" marB="1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660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Frequency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830" marR="36830" marT="18415" marB="1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830" marR="36830" marT="18415" marB="1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830" marR="36830" marT="18415" marB="1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830" marR="36830" marT="18415" marB="1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830" marR="36830" marT="18415" marB="1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830" marR="36830" marT="18415" marB="1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830" marR="36830" marT="18415" marB="1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70499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031888"/>
              </p:ext>
            </p:extLst>
          </p:nvPr>
        </p:nvGraphicFramePr>
        <p:xfrm>
          <a:off x="514554" y="4498273"/>
          <a:ext cx="3246601" cy="2178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3049">
                  <a:extLst>
                    <a:ext uri="{9D8B030D-6E8A-4147-A177-3AD203B41FA5}">
                      <a16:colId xmlns:a16="http://schemas.microsoft.com/office/drawing/2014/main" val="3387559526"/>
                    </a:ext>
                  </a:extLst>
                </a:gridCol>
                <a:gridCol w="1693552">
                  <a:extLst>
                    <a:ext uri="{9D8B030D-6E8A-4147-A177-3AD203B41FA5}">
                      <a16:colId xmlns:a16="http://schemas.microsoft.com/office/drawing/2014/main" val="1140330"/>
                    </a:ext>
                  </a:extLst>
                </a:gridCol>
              </a:tblGrid>
              <a:tr h="2520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Symbol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415" marR="18415" marT="18415" marB="1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Binary Code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415" marR="18415" marT="18415" marB="1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475801"/>
                  </a:ext>
                </a:extLst>
              </a:tr>
              <a:tr h="2520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415" marR="18415" marT="18415" marB="1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415" marR="18415" marT="18415" marB="1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920646"/>
                  </a:ext>
                </a:extLst>
              </a:tr>
              <a:tr h="2520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415" marR="18415" marT="18415" marB="1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415" marR="18415" marT="18415" marB="1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857481"/>
                  </a:ext>
                </a:extLst>
              </a:tr>
              <a:tr h="2520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415" marR="18415" marT="18415" marB="1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415" marR="18415" marT="18415" marB="1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974340"/>
                  </a:ext>
                </a:extLst>
              </a:tr>
              <a:tr h="2520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415" marR="18415" marT="18415" marB="1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415" marR="18415" marT="18415" marB="1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901553"/>
                  </a:ext>
                </a:extLst>
              </a:tr>
              <a:tr h="2520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415" marR="18415" marT="18415" marB="1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415" marR="18415" marT="18415" marB="1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022032"/>
                  </a:ext>
                </a:extLst>
              </a:tr>
              <a:tr h="25209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415" marR="18415" marT="18415" marB="1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415" marR="18415" marT="18415" marB="18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373029"/>
                  </a:ext>
                </a:extLst>
              </a:tr>
            </a:tbl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14554" y="450304"/>
            <a:ext cx="9209548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Huffman coding algorithm can find the optimal prefix binary codes for the following symbols, given their frequencies: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Apply Huffman coding algorithm using the data above to answer the following questions: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529" y="2208053"/>
            <a:ext cx="4095545" cy="3505547"/>
          </a:xfrm>
          <a:prstGeom prst="rect">
            <a:avLst/>
          </a:prstGeom>
          <a:solidFill>
            <a:srgbClr val="FFFFFF">
              <a:alpha val="0"/>
            </a:srgbClr>
          </a:solidFill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14554" y="2963598"/>
            <a:ext cx="719393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fill the missing parts of the tree below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In the tree above, what is the order by which the internal nodes (V, W, X, Y, Z) were created?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Assuming left equals 0 and right equals 1, fill the table below with the binary code for each symbol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8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50607"/>
            <a:ext cx="10972800" cy="5575558"/>
          </a:xfrm>
        </p:spPr>
        <p:txBody>
          <a:bodyPr>
            <a:normAutofit fontScale="70000" lnSpcReduction="20000"/>
          </a:bodyPr>
          <a:lstStyle/>
          <a:p>
            <a:r>
              <a:rPr lang="en-US" b="0" dirty="0"/>
              <a:t>A tailor is facing a difficult optimization problem and needs your help. The tailor has total of </a:t>
            </a:r>
            <a:r>
              <a:rPr lang="en-US" dirty="0"/>
              <a:t>n</a:t>
            </a:r>
            <a:r>
              <a:rPr lang="en-US" b="0" dirty="0"/>
              <a:t> square meters of expensive cloth. The tailor has a catalog of m products, where each product </a:t>
            </a:r>
            <a:r>
              <a:rPr lang="en-US" dirty="0" err="1"/>
              <a:t>i</a:t>
            </a:r>
            <a:r>
              <a:rPr lang="en-US" b="0" dirty="0"/>
              <a:t> requires </a:t>
            </a:r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b="0" dirty="0"/>
              <a:t> square meters of the expensive cloth and provide </a:t>
            </a: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b="0" dirty="0"/>
              <a:t> of profits. The tailor wants to know how many pieces to produce from each product in the catalog in order to maximize his profits while not requiring more than the n square meters of the available cloth</a:t>
            </a:r>
          </a:p>
          <a:p>
            <a:endParaRPr lang="en-US" dirty="0"/>
          </a:p>
          <a:p>
            <a:pPr lvl="1"/>
            <a:r>
              <a:rPr lang="en-US" dirty="0"/>
              <a:t>Which of the algorithms we studied can be applied to this problem? </a:t>
            </a:r>
          </a:p>
          <a:p>
            <a:pPr lvl="1"/>
            <a:r>
              <a:rPr lang="en-US" dirty="0"/>
              <a:t>Explain your answer by explaining how to map the tailor problem to the problem we studied and identify what are the main differences if any.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Trace the algorithm by filling the corresponding dynamic programming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0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pPr algn="ctr">
              <a:buNone/>
            </a:pPr>
            <a:endParaRPr lang="en-US" sz="5321" b="0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755" y="1401509"/>
            <a:ext cx="10971300" cy="4382599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pPr algn="l"/>
            <a:r>
              <a:rPr lang="en-US" sz="7982" b="0" spc="-1" dirty="0">
                <a:solidFill>
                  <a:srgbClr val="000000"/>
                </a:solidFill>
                <a:latin typeface="Liberation Mono;Courier New"/>
                <a:ea typeface="Courier New"/>
              </a:rPr>
              <a:t>	</a:t>
            </a:r>
            <a:r>
              <a:rPr lang="en-US" sz="1935" spc="-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 compute1( </a:t>
            </a:r>
            <a:r>
              <a:rPr lang="en-US" sz="1935" spc="-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35" b="0" spc="-1" dirty="0">
                <a:solidFill>
                  <a:srgbClr val="6A3E3E"/>
                </a:solidFill>
                <a:latin typeface="Courier New"/>
              </a:rPr>
              <a:t>n</a:t>
            </a:r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 ) {</a:t>
            </a:r>
            <a:endParaRPr lang="en-US" sz="1935" b="0" spc="-1" dirty="0">
              <a:latin typeface="Arial"/>
            </a:endParaRPr>
          </a:p>
          <a:p>
            <a:pPr algn="l"/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935" spc="-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35" b="0" spc="-1" dirty="0">
                <a:solidFill>
                  <a:srgbClr val="6A3E3E"/>
                </a:solidFill>
                <a:latin typeface="Courier New"/>
              </a:rPr>
              <a:t>result</a:t>
            </a:r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1935" b="0" spc="-1" dirty="0">
              <a:latin typeface="Courier New"/>
            </a:endParaRPr>
          </a:p>
          <a:p>
            <a:pPr algn="l"/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935" spc="-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35" b="0" spc="-1" dirty="0">
                <a:solidFill>
                  <a:srgbClr val="6A3E3E"/>
                </a:solidFill>
                <a:latin typeface="Courier New"/>
              </a:rPr>
              <a:t>a</a:t>
            </a:r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 = 0, </a:t>
            </a:r>
            <a:r>
              <a:rPr lang="en-US" sz="1935" b="0" spc="-1" dirty="0">
                <a:solidFill>
                  <a:srgbClr val="6A3E3E"/>
                </a:solidFill>
                <a:latin typeface="Courier New"/>
              </a:rPr>
              <a:t>b</a:t>
            </a:r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 = 1;</a:t>
            </a:r>
            <a:endParaRPr lang="en-US" sz="1935" b="0" spc="-1" dirty="0">
              <a:latin typeface="Courier New"/>
            </a:endParaRPr>
          </a:p>
          <a:p>
            <a:pPr algn="l"/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935" spc="-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935" spc="-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35" b="0" spc="-1" dirty="0" err="1">
                <a:solidFill>
                  <a:srgbClr val="6A3E3E"/>
                </a:solidFill>
                <a:latin typeface="Courier New"/>
              </a:rPr>
              <a:t>i</a:t>
            </a:r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 = 0; </a:t>
            </a:r>
            <a:r>
              <a:rPr lang="en-US" sz="1935" b="0" spc="-1" dirty="0" err="1">
                <a:solidFill>
                  <a:srgbClr val="6A3E3E"/>
                </a:solidFill>
                <a:latin typeface="Courier New"/>
              </a:rPr>
              <a:t>i</a:t>
            </a:r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 &lt; </a:t>
            </a:r>
            <a:r>
              <a:rPr lang="en-US" sz="1935" b="0" spc="-1" dirty="0">
                <a:solidFill>
                  <a:srgbClr val="6A3E3E"/>
                </a:solidFill>
                <a:latin typeface="Courier New"/>
              </a:rPr>
              <a:t>n</a:t>
            </a:r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sz="1935" b="0" spc="-1" dirty="0" err="1">
                <a:solidFill>
                  <a:srgbClr val="6A3E3E"/>
                </a:solidFill>
                <a:latin typeface="Courier New"/>
              </a:rPr>
              <a:t>i</a:t>
            </a:r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++){</a:t>
            </a:r>
            <a:endParaRPr lang="en-US" sz="1935" b="0" spc="-1" dirty="0">
              <a:latin typeface="Courier New"/>
            </a:endParaRPr>
          </a:p>
          <a:p>
            <a:pPr algn="l"/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935" b="0" spc="-1" dirty="0">
                <a:solidFill>
                  <a:srgbClr val="6A3E3E"/>
                </a:solidFill>
                <a:latin typeface="Courier New"/>
              </a:rPr>
              <a:t>a</a:t>
            </a:r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935" b="0" spc="-1" dirty="0">
                <a:solidFill>
                  <a:srgbClr val="6A3E3E"/>
                </a:solidFill>
                <a:latin typeface="Courier New"/>
              </a:rPr>
              <a:t>a</a:t>
            </a:r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935" b="0" spc="-1" dirty="0" err="1">
                <a:solidFill>
                  <a:srgbClr val="6A3E3E"/>
                </a:solidFill>
                <a:latin typeface="Courier New"/>
              </a:rPr>
              <a:t>i</a:t>
            </a:r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1935" b="0" spc="-1" dirty="0">
              <a:latin typeface="Courier New"/>
            </a:endParaRPr>
          </a:p>
          <a:p>
            <a:pPr algn="l"/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 algn="l"/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935" spc="-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935" spc="-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35" b="0" spc="-1" dirty="0">
                <a:solidFill>
                  <a:srgbClr val="6A3E3E"/>
                </a:solidFill>
                <a:latin typeface="Courier New"/>
              </a:rPr>
              <a:t>j</a:t>
            </a:r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 = 1; </a:t>
            </a:r>
            <a:r>
              <a:rPr lang="en-US" sz="1935" b="0" spc="-1" dirty="0">
                <a:solidFill>
                  <a:srgbClr val="6A3E3E"/>
                </a:solidFill>
                <a:latin typeface="Courier New"/>
              </a:rPr>
              <a:t>j</a:t>
            </a:r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 &lt; </a:t>
            </a:r>
            <a:r>
              <a:rPr lang="en-US" sz="1935" b="0" spc="-1" dirty="0">
                <a:solidFill>
                  <a:srgbClr val="6A3E3E"/>
                </a:solidFill>
                <a:latin typeface="Courier New"/>
              </a:rPr>
              <a:t>n</a:t>
            </a:r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sz="1935" b="0" spc="-1" dirty="0" err="1">
                <a:solidFill>
                  <a:srgbClr val="6A3E3E"/>
                </a:solidFill>
                <a:latin typeface="Courier New"/>
              </a:rPr>
              <a:t>j</a:t>
            </a:r>
            <a:r>
              <a:rPr lang="en-US" sz="1935" b="0" spc="-1" dirty="0" err="1">
                <a:solidFill>
                  <a:srgbClr val="000000"/>
                </a:solidFill>
                <a:latin typeface="Courier New"/>
              </a:rPr>
              <a:t>++</a:t>
            </a:r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) {</a:t>
            </a:r>
            <a:endParaRPr lang="en-US" sz="1935" b="0" spc="-1" dirty="0">
              <a:latin typeface="Courier New"/>
            </a:endParaRPr>
          </a:p>
          <a:p>
            <a:pPr algn="l"/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935" b="0" spc="-1" dirty="0">
                <a:solidFill>
                  <a:srgbClr val="6A3E3E"/>
                </a:solidFill>
                <a:latin typeface="Courier New"/>
              </a:rPr>
              <a:t>b</a:t>
            </a:r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935" b="0" spc="-1" dirty="0">
                <a:solidFill>
                  <a:srgbClr val="6A3E3E"/>
                </a:solidFill>
                <a:latin typeface="Courier New"/>
              </a:rPr>
              <a:t>b</a:t>
            </a:r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 * </a:t>
            </a:r>
            <a:r>
              <a:rPr lang="en-US" sz="1935" b="0" spc="-1" dirty="0">
                <a:solidFill>
                  <a:srgbClr val="6A3E3E"/>
                </a:solidFill>
                <a:latin typeface="Courier New"/>
              </a:rPr>
              <a:t>j</a:t>
            </a:r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1935" b="0" spc="-1" dirty="0">
              <a:latin typeface="Courier New"/>
            </a:endParaRPr>
          </a:p>
          <a:p>
            <a:pPr algn="l"/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 algn="l"/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935" b="0" spc="-1" dirty="0">
                <a:solidFill>
                  <a:srgbClr val="6A3E3E"/>
                </a:solidFill>
                <a:latin typeface="Courier New"/>
              </a:rPr>
              <a:t>result</a:t>
            </a:r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935" b="0" spc="-1" dirty="0">
                <a:solidFill>
                  <a:srgbClr val="6A3E3E"/>
                </a:solidFill>
                <a:latin typeface="Courier New"/>
              </a:rPr>
              <a:t>a</a:t>
            </a:r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 * </a:t>
            </a:r>
            <a:r>
              <a:rPr lang="en-US" sz="1935" b="0" spc="-1" dirty="0">
                <a:solidFill>
                  <a:srgbClr val="6A3E3E"/>
                </a:solidFill>
                <a:latin typeface="Courier New"/>
              </a:rPr>
              <a:t>b</a:t>
            </a:r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1935" b="0" spc="-1" dirty="0">
              <a:latin typeface="Courier New"/>
            </a:endParaRPr>
          </a:p>
          <a:p>
            <a:pPr algn="l"/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935" spc="-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35" b="0" spc="-1" dirty="0">
                <a:solidFill>
                  <a:srgbClr val="6A3E3E"/>
                </a:solidFill>
                <a:latin typeface="Courier New"/>
              </a:rPr>
              <a:t>result</a:t>
            </a:r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1935" b="0" spc="-1" dirty="0">
              <a:latin typeface="Courier New"/>
            </a:endParaRPr>
          </a:p>
          <a:p>
            <a:pPr algn="l"/>
            <a:r>
              <a:rPr lang="en-US" sz="1935" b="0" spc="-1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algn="l"/>
            <a:endParaRPr lang="en-US" sz="1935" b="0" spc="-1" dirty="0">
              <a:latin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pPr algn="ctr">
              <a:buNone/>
            </a:pPr>
            <a:endParaRPr lang="en-US" sz="5321" b="0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755" y="1604399"/>
            <a:ext cx="10971300" cy="3976819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rmAutofit fontScale="98500"/>
          </a:bodyPr>
          <a:lstStyle/>
          <a:p>
            <a:pPr algn="l"/>
            <a:r>
              <a:rPr lang="en-US" sz="1693" spc="-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93" b="0" spc="-1" dirty="0">
                <a:solidFill>
                  <a:srgbClr val="000000"/>
                </a:solidFill>
                <a:latin typeface="Courier New"/>
              </a:rPr>
              <a:t> compute2( </a:t>
            </a:r>
            <a:r>
              <a:rPr lang="en-US" sz="1693" spc="-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93" b="0" spc="-1" dirty="0">
                <a:solidFill>
                  <a:srgbClr val="000000"/>
                </a:solidFill>
                <a:latin typeface="Courier New"/>
              </a:rPr>
              <a:t>[] </a:t>
            </a:r>
            <a:r>
              <a:rPr lang="en-US" sz="1693" b="0" spc="-1" dirty="0">
                <a:solidFill>
                  <a:srgbClr val="6A3E3E"/>
                </a:solidFill>
                <a:latin typeface="Courier New"/>
              </a:rPr>
              <a:t>a</a:t>
            </a:r>
            <a:r>
              <a:rPr lang="en-US" sz="1693" b="0" spc="-1" dirty="0">
                <a:solidFill>
                  <a:srgbClr val="000000"/>
                </a:solidFill>
                <a:latin typeface="Courier New"/>
              </a:rPr>
              <a:t> ) {</a:t>
            </a:r>
            <a:endParaRPr lang="en-US" sz="1693" b="0" spc="-1" dirty="0">
              <a:latin typeface="Courier New"/>
            </a:endParaRPr>
          </a:p>
          <a:p>
            <a:pPr algn="l"/>
            <a:r>
              <a:rPr lang="en-US" sz="1693" spc="-1" dirty="0">
                <a:solidFill>
                  <a:srgbClr val="7F0055"/>
                </a:solidFill>
                <a:latin typeface="Courier New"/>
              </a:rPr>
              <a:t>  int</a:t>
            </a:r>
            <a:r>
              <a:rPr lang="en-US" sz="1693" b="0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93" b="0" spc="-1" dirty="0">
                <a:solidFill>
                  <a:srgbClr val="6A3E3E"/>
                </a:solidFill>
                <a:latin typeface="Courier New"/>
              </a:rPr>
              <a:t>n</a:t>
            </a:r>
            <a:r>
              <a:rPr lang="en-US" sz="1693" b="0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93" b="0" spc="-1" dirty="0" err="1">
                <a:solidFill>
                  <a:srgbClr val="6A3E3E"/>
                </a:solidFill>
                <a:latin typeface="Courier New"/>
              </a:rPr>
              <a:t>a</a:t>
            </a:r>
            <a:r>
              <a:rPr lang="en-US" sz="1693" b="0" spc="-1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693" b="0" spc="-1" dirty="0" err="1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1693" b="0" spc="-1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1693" b="0" spc="-1" dirty="0">
              <a:latin typeface="Courier New"/>
            </a:endParaRPr>
          </a:p>
          <a:p>
            <a:pPr algn="l"/>
            <a:r>
              <a:rPr lang="en-US" sz="1693" spc="-1" dirty="0">
                <a:solidFill>
                  <a:srgbClr val="7F0055"/>
                </a:solidFill>
                <a:latin typeface="Courier New"/>
              </a:rPr>
              <a:t>  int</a:t>
            </a:r>
            <a:r>
              <a:rPr lang="en-US" sz="1693" b="0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93" b="0" spc="-1" dirty="0">
                <a:solidFill>
                  <a:srgbClr val="6A3E3E"/>
                </a:solidFill>
                <a:latin typeface="Courier New"/>
              </a:rPr>
              <a:t>result</a:t>
            </a:r>
            <a:r>
              <a:rPr lang="en-US" sz="1693" b="0" spc="-1" dirty="0">
                <a:solidFill>
                  <a:srgbClr val="000000"/>
                </a:solidFill>
                <a:latin typeface="Courier New"/>
              </a:rPr>
              <a:t> = 0;</a:t>
            </a:r>
            <a:endParaRPr lang="en-US" sz="1693" b="0" spc="-1" dirty="0">
              <a:latin typeface="Courier New"/>
            </a:endParaRPr>
          </a:p>
          <a:p>
            <a:pPr algn="l"/>
            <a:r>
              <a:rPr lang="en-US" sz="1693" spc="-1" dirty="0">
                <a:solidFill>
                  <a:srgbClr val="7F0055"/>
                </a:solidFill>
                <a:latin typeface="Courier New"/>
              </a:rPr>
              <a:t>  for</a:t>
            </a:r>
            <a:r>
              <a:rPr lang="en-US" sz="1693" b="0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93" spc="-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93" b="0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93" b="0" spc="-1" dirty="0" err="1">
                <a:solidFill>
                  <a:srgbClr val="6A3E3E"/>
                </a:solidFill>
                <a:latin typeface="Courier New"/>
              </a:rPr>
              <a:t>i</a:t>
            </a:r>
            <a:r>
              <a:rPr lang="en-US" sz="1693" b="0" spc="-1" dirty="0">
                <a:solidFill>
                  <a:srgbClr val="000000"/>
                </a:solidFill>
                <a:latin typeface="Courier New"/>
              </a:rPr>
              <a:t> = 0; </a:t>
            </a:r>
            <a:r>
              <a:rPr lang="en-US" sz="1693" b="0" spc="-1" dirty="0" err="1">
                <a:solidFill>
                  <a:srgbClr val="6A3E3E"/>
                </a:solidFill>
                <a:latin typeface="Courier New"/>
              </a:rPr>
              <a:t>i</a:t>
            </a:r>
            <a:r>
              <a:rPr lang="en-US" sz="1693" b="0" spc="-1" dirty="0">
                <a:solidFill>
                  <a:srgbClr val="000000"/>
                </a:solidFill>
                <a:latin typeface="Courier New"/>
              </a:rPr>
              <a:t> &lt; </a:t>
            </a:r>
            <a:r>
              <a:rPr lang="en-US" sz="1693" b="0" spc="-1" dirty="0">
                <a:solidFill>
                  <a:srgbClr val="6A3E3E"/>
                </a:solidFill>
                <a:latin typeface="Courier New"/>
              </a:rPr>
              <a:t>n</a:t>
            </a:r>
            <a:r>
              <a:rPr lang="en-US" sz="1693" b="0" spc="-1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sz="1693" b="0" spc="-1" dirty="0" err="1">
                <a:solidFill>
                  <a:srgbClr val="6A3E3E"/>
                </a:solidFill>
                <a:latin typeface="Courier New"/>
              </a:rPr>
              <a:t>i</a:t>
            </a:r>
            <a:r>
              <a:rPr lang="en-US" sz="1693" b="0" spc="-1" dirty="0">
                <a:solidFill>
                  <a:srgbClr val="000000"/>
                </a:solidFill>
                <a:latin typeface="Courier New"/>
              </a:rPr>
              <a:t>++){</a:t>
            </a:r>
            <a:endParaRPr lang="en-US" sz="1693" b="0" spc="-1" dirty="0">
              <a:latin typeface="Courier New"/>
            </a:endParaRPr>
          </a:p>
          <a:p>
            <a:pPr algn="l"/>
            <a:r>
              <a:rPr lang="en-US" sz="1693" spc="-1" dirty="0">
                <a:solidFill>
                  <a:srgbClr val="7F0055"/>
                </a:solidFill>
                <a:latin typeface="Courier New"/>
              </a:rPr>
              <a:t>      for</a:t>
            </a:r>
            <a:r>
              <a:rPr lang="en-US" sz="1693" b="0" spc="-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93" spc="-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693" b="0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93" b="0" spc="-1" dirty="0">
                <a:solidFill>
                  <a:srgbClr val="6A3E3E"/>
                </a:solidFill>
                <a:latin typeface="Courier New"/>
              </a:rPr>
              <a:t>j</a:t>
            </a:r>
            <a:r>
              <a:rPr lang="en-US" sz="1693" b="0" spc="-1" dirty="0">
                <a:solidFill>
                  <a:srgbClr val="000000"/>
                </a:solidFill>
                <a:latin typeface="Courier New"/>
              </a:rPr>
              <a:t> = 1; </a:t>
            </a:r>
            <a:r>
              <a:rPr lang="en-US" sz="1693" b="0" spc="-1" dirty="0">
                <a:solidFill>
                  <a:srgbClr val="6A3E3E"/>
                </a:solidFill>
                <a:latin typeface="Courier New"/>
              </a:rPr>
              <a:t>j</a:t>
            </a:r>
            <a:r>
              <a:rPr lang="en-US" sz="1693" b="0" spc="-1" dirty="0">
                <a:solidFill>
                  <a:srgbClr val="000000"/>
                </a:solidFill>
                <a:latin typeface="Courier New"/>
              </a:rPr>
              <a:t> &lt; </a:t>
            </a:r>
            <a:r>
              <a:rPr lang="en-US" sz="1693" b="0" spc="-1" dirty="0">
                <a:solidFill>
                  <a:srgbClr val="6A3E3E"/>
                </a:solidFill>
                <a:latin typeface="Courier New"/>
              </a:rPr>
              <a:t>n</a:t>
            </a:r>
            <a:r>
              <a:rPr lang="en-US" sz="1693" b="0" spc="-1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en-US" sz="1693" b="0" spc="-1" dirty="0" err="1">
                <a:solidFill>
                  <a:srgbClr val="6A3E3E"/>
                </a:solidFill>
                <a:latin typeface="Courier New"/>
              </a:rPr>
              <a:t>j</a:t>
            </a:r>
            <a:r>
              <a:rPr lang="en-US" sz="1693" b="0" spc="-1" dirty="0" err="1">
                <a:solidFill>
                  <a:srgbClr val="000000"/>
                </a:solidFill>
                <a:latin typeface="Courier New"/>
              </a:rPr>
              <a:t>++</a:t>
            </a:r>
            <a:r>
              <a:rPr lang="en-US" sz="1693" b="0" spc="-1" dirty="0">
                <a:solidFill>
                  <a:srgbClr val="000000"/>
                </a:solidFill>
                <a:latin typeface="Courier New"/>
              </a:rPr>
              <a:t>) {</a:t>
            </a:r>
            <a:endParaRPr lang="en-US" sz="1693" b="0" spc="-1" dirty="0">
              <a:latin typeface="Courier New"/>
            </a:endParaRPr>
          </a:p>
          <a:p>
            <a:pPr algn="l"/>
            <a:r>
              <a:rPr lang="en-US" sz="1693" b="0" spc="-1" dirty="0">
                <a:solidFill>
                  <a:srgbClr val="6A3E3E"/>
                </a:solidFill>
                <a:latin typeface="Courier New"/>
              </a:rPr>
              <a:t>           result</a:t>
            </a:r>
            <a:r>
              <a:rPr lang="en-US" sz="1693" b="0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93" b="0" spc="-1" dirty="0">
                <a:solidFill>
                  <a:srgbClr val="6A3E3E"/>
                </a:solidFill>
                <a:latin typeface="Courier New"/>
              </a:rPr>
              <a:t>result</a:t>
            </a:r>
            <a:r>
              <a:rPr lang="en-US" sz="1693" b="0" spc="-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693" b="0" spc="-1" dirty="0">
                <a:solidFill>
                  <a:srgbClr val="6A3E3E"/>
                </a:solidFill>
                <a:latin typeface="Courier New"/>
              </a:rPr>
              <a:t>a</a:t>
            </a:r>
            <a:r>
              <a:rPr lang="en-US" sz="1693" b="0" spc="-1" dirty="0">
                <a:solidFill>
                  <a:srgbClr val="000000"/>
                </a:solidFill>
                <a:latin typeface="Courier New"/>
              </a:rPr>
              <a:t>[ </a:t>
            </a:r>
            <a:r>
              <a:rPr lang="en-US" sz="1693" b="0" spc="-1" dirty="0" err="1">
                <a:solidFill>
                  <a:srgbClr val="6A3E3E"/>
                </a:solidFill>
                <a:latin typeface="Courier New"/>
              </a:rPr>
              <a:t>i</a:t>
            </a:r>
            <a:r>
              <a:rPr lang="en-US" sz="1693" b="0" spc="-1" dirty="0">
                <a:solidFill>
                  <a:srgbClr val="000000"/>
                </a:solidFill>
                <a:latin typeface="Courier New"/>
              </a:rPr>
              <a:t> ] * </a:t>
            </a:r>
            <a:r>
              <a:rPr lang="en-US" sz="1693" b="0" spc="-1" dirty="0">
                <a:solidFill>
                  <a:srgbClr val="6A3E3E"/>
                </a:solidFill>
                <a:latin typeface="Courier New"/>
              </a:rPr>
              <a:t>a</a:t>
            </a:r>
            <a:r>
              <a:rPr lang="en-US" sz="1693" b="0" spc="-1" dirty="0">
                <a:solidFill>
                  <a:srgbClr val="000000"/>
                </a:solidFill>
                <a:latin typeface="Courier New"/>
              </a:rPr>
              <a:t>[ </a:t>
            </a:r>
            <a:r>
              <a:rPr lang="en-US" sz="1693" b="0" spc="-1" dirty="0">
                <a:solidFill>
                  <a:srgbClr val="6A3E3E"/>
                </a:solidFill>
                <a:latin typeface="Courier New"/>
              </a:rPr>
              <a:t>j</a:t>
            </a:r>
            <a:r>
              <a:rPr lang="en-US" sz="1693" b="0" spc="-1" dirty="0">
                <a:solidFill>
                  <a:srgbClr val="000000"/>
                </a:solidFill>
                <a:latin typeface="Courier New"/>
              </a:rPr>
              <a:t> ];</a:t>
            </a:r>
            <a:endParaRPr lang="en-US" sz="1693" b="0" spc="-1" dirty="0">
              <a:latin typeface="Courier New"/>
            </a:endParaRPr>
          </a:p>
          <a:p>
            <a:pPr algn="l"/>
            <a:r>
              <a:rPr lang="en-US" sz="1693" b="0" spc="-1" dirty="0">
                <a:solidFill>
                  <a:srgbClr val="000000"/>
                </a:solidFill>
                <a:latin typeface="Courier New"/>
              </a:rPr>
              <a:t>    	}</a:t>
            </a:r>
          </a:p>
          <a:p>
            <a:pPr algn="l"/>
            <a:r>
              <a:rPr lang="en-US" sz="1693" b="0" spc="-1" dirty="0">
                <a:solidFill>
                  <a:srgbClr val="000000"/>
                </a:solidFill>
                <a:latin typeface="Courier New"/>
              </a:rPr>
              <a:t>  }				</a:t>
            </a:r>
          </a:p>
          <a:p>
            <a:pPr algn="l"/>
            <a:r>
              <a:rPr lang="en-US" sz="1693" spc="-1" dirty="0">
                <a:solidFill>
                  <a:srgbClr val="7F0055"/>
                </a:solidFill>
                <a:latin typeface="Courier New"/>
              </a:rPr>
              <a:t>  return</a:t>
            </a:r>
            <a:r>
              <a:rPr lang="en-US" sz="1693" b="0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93" b="0" spc="-1" dirty="0">
                <a:solidFill>
                  <a:srgbClr val="6A3E3E"/>
                </a:solidFill>
                <a:latin typeface="Courier New"/>
              </a:rPr>
              <a:t>result</a:t>
            </a:r>
            <a:r>
              <a:rPr lang="en-US" sz="1693" b="0" spc="-1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1693" b="0" spc="-1" dirty="0">
              <a:latin typeface="Courier New"/>
            </a:endParaRPr>
          </a:p>
          <a:p>
            <a:pPr algn="l"/>
            <a:r>
              <a:rPr lang="en-US" sz="1693" b="0" spc="-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pPr algn="ctr">
              <a:buNone/>
            </a:pPr>
            <a:endParaRPr lang="en-US" sz="5321" b="0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755" y="1604399"/>
            <a:ext cx="10971300" cy="3976819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rmAutofit fontScale="87000" lnSpcReduction="10000"/>
          </a:bodyPr>
          <a:lstStyle/>
          <a:p>
            <a:pPr algn="l"/>
            <a:r>
              <a:rPr lang="en-US" sz="2661" spc="-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 compute3( </a:t>
            </a:r>
            <a:r>
              <a:rPr lang="en-US" sz="2661" spc="-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[] </a:t>
            </a:r>
            <a:r>
              <a:rPr lang="en-US" sz="2661" b="0" spc="-1" dirty="0">
                <a:solidFill>
                  <a:srgbClr val="6A3E3E"/>
                </a:solidFill>
                <a:latin typeface="Courier New"/>
              </a:rPr>
              <a:t>a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,  </a:t>
            </a:r>
            <a:r>
              <a:rPr lang="en-US" sz="2661" spc="-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661" b="0" spc="-1" dirty="0">
                <a:solidFill>
                  <a:srgbClr val="6A3E3E"/>
                </a:solidFill>
                <a:latin typeface="Courier New"/>
              </a:rPr>
              <a:t>start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661" spc="-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661" b="0" spc="-1" dirty="0">
                <a:solidFill>
                  <a:srgbClr val="6A3E3E"/>
                </a:solidFill>
                <a:latin typeface="Courier New"/>
              </a:rPr>
              <a:t>finish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 ) {</a:t>
            </a:r>
            <a:endParaRPr lang="en-US" sz="2661" b="0" spc="-1" dirty="0">
              <a:latin typeface="Courier New"/>
            </a:endParaRPr>
          </a:p>
          <a:p>
            <a:pPr algn="l"/>
            <a:r>
              <a:rPr lang="en-US" sz="2661" spc="-1" dirty="0">
                <a:solidFill>
                  <a:srgbClr val="7F0055"/>
                </a:solidFill>
                <a:latin typeface="Courier New"/>
              </a:rPr>
              <a:t>  int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661" b="0" spc="-1" dirty="0">
                <a:solidFill>
                  <a:srgbClr val="6A3E3E"/>
                </a:solidFill>
                <a:latin typeface="Courier New"/>
              </a:rPr>
              <a:t>n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661" b="0" spc="-1" dirty="0" err="1">
                <a:solidFill>
                  <a:srgbClr val="6A3E3E"/>
                </a:solidFill>
                <a:latin typeface="Courier New"/>
              </a:rPr>
              <a:t>a</a:t>
            </a:r>
            <a:r>
              <a:rPr lang="en-US" sz="2661" b="0" spc="-1" dirty="0" err="1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2661" b="0" spc="-1" dirty="0" err="1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2661" b="0" spc="-1" dirty="0">
              <a:latin typeface="Courier New"/>
            </a:endParaRPr>
          </a:p>
          <a:p>
            <a:pPr algn="l"/>
            <a:r>
              <a:rPr lang="en-US" sz="2661" spc="-1" dirty="0">
                <a:solidFill>
                  <a:srgbClr val="7F0055"/>
                </a:solidFill>
                <a:latin typeface="Courier New"/>
              </a:rPr>
              <a:t>  int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661" b="0" spc="-1" dirty="0">
                <a:solidFill>
                  <a:srgbClr val="6A3E3E"/>
                </a:solidFill>
                <a:latin typeface="Courier New"/>
              </a:rPr>
              <a:t>result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 = 0;</a:t>
            </a:r>
            <a:endParaRPr lang="en-US" sz="2661" b="0" spc="-1" dirty="0">
              <a:latin typeface="Courier New"/>
            </a:endParaRPr>
          </a:p>
          <a:p>
            <a:pPr algn="l"/>
            <a:r>
              <a:rPr lang="en-US" sz="2661" spc="-1" dirty="0">
                <a:solidFill>
                  <a:srgbClr val="7F0055"/>
                </a:solidFill>
                <a:latin typeface="Courier New"/>
              </a:rPr>
              <a:t>  if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( </a:t>
            </a:r>
            <a:r>
              <a:rPr lang="en-US" sz="2661" b="0" spc="-1" dirty="0">
                <a:solidFill>
                  <a:srgbClr val="6A3E3E"/>
                </a:solidFill>
                <a:latin typeface="Courier New"/>
              </a:rPr>
              <a:t>finish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 &gt; </a:t>
            </a:r>
            <a:r>
              <a:rPr lang="en-US" sz="2661" b="0" spc="-1" dirty="0">
                <a:solidFill>
                  <a:srgbClr val="6A3E3E"/>
                </a:solidFill>
                <a:latin typeface="Courier New"/>
              </a:rPr>
              <a:t>start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 ) {</a:t>
            </a:r>
            <a:endParaRPr lang="en-US" sz="2661" b="0" spc="-1" dirty="0">
              <a:latin typeface="Courier New"/>
            </a:endParaRPr>
          </a:p>
          <a:p>
            <a:pPr algn="l"/>
            <a:r>
              <a:rPr lang="en-US" sz="2661" spc="-1" dirty="0">
                <a:solidFill>
                  <a:srgbClr val="7F0055"/>
                </a:solidFill>
                <a:latin typeface="Courier New"/>
              </a:rPr>
              <a:t>     int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661" b="0" spc="-1" dirty="0">
                <a:solidFill>
                  <a:srgbClr val="6A3E3E"/>
                </a:solidFill>
                <a:latin typeface="Courier New"/>
              </a:rPr>
              <a:t>n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661" b="0" spc="-1" dirty="0">
                <a:solidFill>
                  <a:srgbClr val="6A3E3E"/>
                </a:solidFill>
                <a:latin typeface="Courier New"/>
              </a:rPr>
              <a:t>finish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 - </a:t>
            </a:r>
            <a:r>
              <a:rPr lang="en-US" sz="2661" b="0" spc="-1" dirty="0">
                <a:solidFill>
                  <a:srgbClr val="6A3E3E"/>
                </a:solidFill>
                <a:latin typeface="Courier New"/>
              </a:rPr>
              <a:t>start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2661" b="0" spc="-1" dirty="0">
              <a:latin typeface="Courier New"/>
            </a:endParaRPr>
          </a:p>
          <a:p>
            <a:pPr algn="l"/>
            <a:r>
              <a:rPr lang="en-US" sz="2661" spc="-1" dirty="0">
                <a:solidFill>
                  <a:srgbClr val="7F0055"/>
                </a:solidFill>
                <a:latin typeface="Courier New"/>
              </a:rPr>
              <a:t>     int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661" b="0" spc="-1" dirty="0">
                <a:solidFill>
                  <a:srgbClr val="6A3E3E"/>
                </a:solidFill>
                <a:latin typeface="Courier New"/>
              </a:rPr>
              <a:t>mid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2661" b="0" spc="-1" dirty="0">
                <a:solidFill>
                  <a:srgbClr val="6A3E3E"/>
                </a:solidFill>
                <a:latin typeface="Courier New"/>
              </a:rPr>
              <a:t>n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 / 2 + </a:t>
            </a:r>
            <a:r>
              <a:rPr lang="en-US" sz="2661" b="0" spc="-1" dirty="0">
                <a:solidFill>
                  <a:srgbClr val="6A3E3E"/>
                </a:solidFill>
                <a:latin typeface="Courier New"/>
              </a:rPr>
              <a:t>start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2661" b="0" spc="-1" dirty="0">
              <a:latin typeface="Courier New"/>
            </a:endParaRPr>
          </a:p>
          <a:p>
            <a:pPr algn="l"/>
            <a:r>
              <a:rPr lang="en-US" sz="2661" b="0" spc="-1" dirty="0">
                <a:solidFill>
                  <a:srgbClr val="6A3E3E"/>
                </a:solidFill>
                <a:latin typeface="Courier New"/>
              </a:rPr>
              <a:t>     result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 = compute3( </a:t>
            </a:r>
            <a:r>
              <a:rPr lang="en-US" sz="2661" b="0" spc="-1" dirty="0">
                <a:solidFill>
                  <a:srgbClr val="6A3E3E"/>
                </a:solidFill>
                <a:latin typeface="Courier New"/>
              </a:rPr>
              <a:t>a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 , </a:t>
            </a:r>
            <a:r>
              <a:rPr lang="en-US" sz="2661" b="0" spc="-1" dirty="0">
                <a:solidFill>
                  <a:srgbClr val="6A3E3E"/>
                </a:solidFill>
                <a:latin typeface="Courier New"/>
              </a:rPr>
              <a:t>start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 , </a:t>
            </a:r>
            <a:r>
              <a:rPr lang="en-US" sz="2661" b="0" spc="-1" dirty="0">
                <a:solidFill>
                  <a:srgbClr val="6A3E3E"/>
                </a:solidFill>
                <a:latin typeface="Courier New"/>
              </a:rPr>
              <a:t>mid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 ) </a:t>
            </a:r>
            <a:endParaRPr lang="en-US" sz="2661" b="0" spc="-1" dirty="0">
              <a:latin typeface="Courier New"/>
            </a:endParaRPr>
          </a:p>
          <a:p>
            <a:pPr algn="l"/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             + compute3( </a:t>
            </a:r>
            <a:r>
              <a:rPr lang="en-US" sz="2661" b="0" spc="-1" dirty="0">
                <a:solidFill>
                  <a:srgbClr val="6A3E3E"/>
                </a:solidFill>
                <a:latin typeface="Courier New"/>
              </a:rPr>
              <a:t>a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 , </a:t>
            </a:r>
            <a:r>
              <a:rPr lang="en-US" sz="2661" b="0" spc="-1" dirty="0">
                <a:solidFill>
                  <a:srgbClr val="6A3E3E"/>
                </a:solidFill>
                <a:latin typeface="Courier New"/>
              </a:rPr>
              <a:t>mid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2661" b="0" spc="-1" dirty="0">
                <a:solidFill>
                  <a:srgbClr val="6A3E3E"/>
                </a:solidFill>
                <a:latin typeface="Courier New"/>
              </a:rPr>
              <a:t>finish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 ) </a:t>
            </a:r>
            <a:endParaRPr lang="en-US" sz="2661" b="0" spc="-1" dirty="0">
              <a:latin typeface="Courier New"/>
            </a:endParaRPr>
          </a:p>
          <a:p>
            <a:pPr algn="l"/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             + </a:t>
            </a:r>
            <a:r>
              <a:rPr lang="en-US" sz="2661" b="0" spc="-1" dirty="0">
                <a:solidFill>
                  <a:srgbClr val="6A3E3E"/>
                </a:solidFill>
                <a:latin typeface="Courier New"/>
              </a:rPr>
              <a:t>a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[ </a:t>
            </a:r>
            <a:r>
              <a:rPr lang="en-US" sz="2661" b="0" spc="-1" dirty="0">
                <a:solidFill>
                  <a:srgbClr val="6A3E3E"/>
                </a:solidFill>
                <a:latin typeface="Courier New"/>
              </a:rPr>
              <a:t>mid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 ];</a:t>
            </a:r>
            <a:endParaRPr lang="en-US" sz="2661" b="0" spc="-1" dirty="0">
              <a:latin typeface="Courier New"/>
            </a:endParaRPr>
          </a:p>
          <a:p>
            <a:pPr algn="l"/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pPr algn="l"/>
            <a:r>
              <a:rPr lang="en-US" sz="2661" spc="-1" dirty="0">
                <a:solidFill>
                  <a:srgbClr val="7F0055"/>
                </a:solidFill>
                <a:latin typeface="Courier New"/>
              </a:rPr>
              <a:t>  return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661" b="0" spc="-1" dirty="0">
                <a:solidFill>
                  <a:srgbClr val="6A3E3E"/>
                </a:solidFill>
                <a:latin typeface="Courier New"/>
              </a:rPr>
              <a:t>result</a:t>
            </a:r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;</a:t>
            </a:r>
            <a:endParaRPr lang="en-US" sz="2661" b="0" spc="-1" dirty="0">
              <a:latin typeface="Courier New"/>
            </a:endParaRPr>
          </a:p>
          <a:p>
            <a:pPr algn="l"/>
            <a:r>
              <a:rPr lang="en-US" sz="2661" b="0" spc="-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mine</Template>
  <TotalTime>52</TotalTime>
  <Words>522</Words>
  <Application>Microsoft Office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Liberation Mono;Courier New</vt:lpstr>
      <vt:lpstr>Times New Roman</vt:lpstr>
      <vt:lpstr>mine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Sherief Abdallah</dc:creator>
  <cp:lastModifiedBy>Sherief Abdallah</cp:lastModifiedBy>
  <cp:revision>6</cp:revision>
  <dcterms:created xsi:type="dcterms:W3CDTF">2024-06-06T06:20:33Z</dcterms:created>
  <dcterms:modified xsi:type="dcterms:W3CDTF">2025-06-03T19:59:31Z</dcterms:modified>
</cp:coreProperties>
</file>