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61" r:id="rId5"/>
    <p:sldId id="289" r:id="rId6"/>
    <p:sldId id="290" r:id="rId7"/>
    <p:sldId id="291" r:id="rId8"/>
    <p:sldId id="292" r:id="rId9"/>
    <p:sldId id="293" r:id="rId10"/>
    <p:sldId id="29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3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109E2-21C2-4271-BE94-BCF64CC0B24A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091A-0A46-45EE-8A8B-D360607A2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7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109E2-21C2-4271-BE94-BCF64CC0B24A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091A-0A46-45EE-8A8B-D360607A2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13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109E2-21C2-4271-BE94-BCF64CC0B24A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091A-0A46-45EE-8A8B-D360607A2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84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600" y="274680"/>
            <a:ext cx="1097232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r" rtl="1">
              <a:buNone/>
            </a:pPr>
            <a:endParaRPr lang="en-US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600" y="1600200"/>
            <a:ext cx="53544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4400" b="1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6232320" y="1600200"/>
            <a:ext cx="53544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4400" b="1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4247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109E2-21C2-4271-BE94-BCF64CC0B24A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091A-0A46-45EE-8A8B-D360607A2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1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109E2-21C2-4271-BE94-BCF64CC0B24A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091A-0A46-45EE-8A8B-D360607A2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43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109E2-21C2-4271-BE94-BCF64CC0B24A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091A-0A46-45EE-8A8B-D360607A2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109E2-21C2-4271-BE94-BCF64CC0B24A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091A-0A46-45EE-8A8B-D360607A2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14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109E2-21C2-4271-BE94-BCF64CC0B24A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091A-0A46-45EE-8A8B-D360607A2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109E2-21C2-4271-BE94-BCF64CC0B24A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091A-0A46-45EE-8A8B-D360607A2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19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109E2-21C2-4271-BE94-BCF64CC0B24A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091A-0A46-45EE-8A8B-D360607A2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14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109E2-21C2-4271-BE94-BCF64CC0B24A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091A-0A46-45EE-8A8B-D360607A2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03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109E2-21C2-4271-BE94-BCF64CC0B24A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D091A-0A46-45EE-8A8B-D360607A2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4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 us solve some problems!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37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PlaceHolder 1"/>
          <p:cNvSpPr>
            <a:spLocks noGrp="1"/>
          </p:cNvSpPr>
          <p:nvPr>
            <p:ph type="title" idx="4294967295"/>
          </p:nvPr>
        </p:nvSpPr>
        <p:spPr>
          <a:xfrm>
            <a:off x="1524000" y="274638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>
                <a:solidFill>
                  <a:srgbClr val="000000"/>
                </a:solidFill>
                <a:latin typeface="Calibri"/>
              </a:rPr>
              <a:t>Real exercise</a:t>
            </a:r>
            <a:endParaRPr lang="en-US" b="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3" name="PlaceHolder 2"/>
          <p:cNvSpPr>
            <a:spLocks noGrp="1"/>
          </p:cNvSpPr>
          <p:nvPr>
            <p:ph idx="4294967295"/>
          </p:nvPr>
        </p:nvSpPr>
        <p:spPr>
          <a:xfrm>
            <a:off x="1524000" y="1600201"/>
            <a:ext cx="8229600" cy="4525963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spcBef>
                <a:spcPts val="879"/>
              </a:spcBef>
              <a:tabLst>
                <a:tab pos="0" algn="l"/>
              </a:tabLst>
            </a:pPr>
            <a:r>
              <a:rPr lang="en-US" spc="-1">
                <a:solidFill>
                  <a:srgbClr val="000000"/>
                </a:solidFill>
                <a:latin typeface="Calibri"/>
              </a:rPr>
              <a:t>Write an algorithm </a:t>
            </a:r>
          </a:p>
          <a:p>
            <a:pPr marL="457200">
              <a:spcBef>
                <a:spcPts val="641"/>
              </a:spcBef>
              <a:tabLst>
                <a:tab pos="0" algn="l"/>
              </a:tabLst>
            </a:pPr>
            <a:r>
              <a:rPr lang="en-US" sz="3200" b="0" spc="-1">
                <a:solidFill>
                  <a:srgbClr val="000000"/>
                </a:solidFill>
                <a:latin typeface="Calibri"/>
              </a:rPr>
              <a:t>for detecting if a ship collided with any other object</a:t>
            </a:r>
            <a:endParaRPr lang="en-US" sz="3200" spc="-1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879"/>
              </a:spcBef>
              <a:tabLst>
                <a:tab pos="0" algn="l"/>
              </a:tabLst>
            </a:pPr>
            <a:r>
              <a:rPr lang="en-US" spc="-1">
                <a:solidFill>
                  <a:srgbClr val="000000"/>
                </a:solidFill>
                <a:latin typeface="Calibri"/>
              </a:rPr>
              <a:t>What is the complexity?</a:t>
            </a:r>
          </a:p>
          <a:p>
            <a:pPr marL="457200">
              <a:spcBef>
                <a:spcPts val="641"/>
              </a:spcBef>
              <a:tabLst>
                <a:tab pos="0" algn="l"/>
              </a:tabLst>
            </a:pPr>
            <a:r>
              <a:rPr lang="en-US" sz="3200" b="0" spc="-1">
                <a:solidFill>
                  <a:srgbClr val="000000"/>
                </a:solidFill>
                <a:latin typeface="Calibri"/>
              </a:rPr>
              <a:t>How can you make it more efficient?</a:t>
            </a:r>
            <a:endParaRPr lang="en-US" sz="3200" spc="-1">
              <a:solidFill>
                <a:srgbClr val="000000"/>
              </a:solidFill>
              <a:latin typeface="Calibri"/>
            </a:endParaRPr>
          </a:p>
          <a:p>
            <a:pPr marL="457200">
              <a:spcBef>
                <a:spcPts val="641"/>
              </a:spcBef>
              <a:tabLst>
                <a:tab pos="0" algn="l"/>
              </a:tabLst>
            </a:pPr>
            <a:r>
              <a:rPr lang="en-US" sz="3200" b="0" spc="-1">
                <a:solidFill>
                  <a:srgbClr val="000000"/>
                </a:solidFill>
                <a:latin typeface="Calibri"/>
              </a:rPr>
              <a:t>Can we narrow down the objects we check?</a:t>
            </a:r>
            <a:endParaRPr lang="en-US" sz="3200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10539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Given list of grades for every student</a:t>
            </a:r>
          </a:p>
          <a:p>
            <a:pPr lvl="1"/>
            <a:r>
              <a:rPr lang="en-US" dirty="0"/>
              <a:t>Student id, course id, grade</a:t>
            </a:r>
          </a:p>
          <a:p>
            <a:r>
              <a:rPr lang="en-US" dirty="0"/>
              <a:t>Study plan</a:t>
            </a:r>
          </a:p>
          <a:p>
            <a:pPr lvl="1"/>
            <a:r>
              <a:rPr lang="en-US" dirty="0"/>
              <a:t>List of core courses (specific courses student needs to take)</a:t>
            </a:r>
          </a:p>
          <a:p>
            <a:pPr lvl="1"/>
            <a:r>
              <a:rPr lang="en-US" dirty="0"/>
              <a:t>List of electives</a:t>
            </a:r>
          </a:p>
          <a:p>
            <a:pPr lvl="2"/>
            <a:r>
              <a:rPr lang="en-US" dirty="0"/>
              <a:t>For each elective, list of specific courses that student can choose from to satisfy an elective</a:t>
            </a:r>
          </a:p>
          <a:p>
            <a:pPr lvl="1"/>
            <a:r>
              <a:rPr lang="en-US" dirty="0"/>
              <a:t>Example: </a:t>
            </a:r>
            <a:r>
              <a:rPr lang="en-US"/>
              <a:t>see excel sheet</a:t>
            </a:r>
            <a:endParaRPr lang="en-US" dirty="0"/>
          </a:p>
          <a:p>
            <a:r>
              <a:rPr lang="en-US" dirty="0"/>
              <a:t>Given student id + study plan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find remaining modules</a:t>
            </a:r>
          </a:p>
          <a:p>
            <a:pPr lvl="1"/>
            <a:r>
              <a:rPr lang="en-US" dirty="0"/>
              <a:t>Design an algorithm</a:t>
            </a:r>
          </a:p>
          <a:p>
            <a:pPr lvl="1"/>
            <a:r>
              <a:rPr lang="en-US" dirty="0"/>
              <a:t>What is the time complexity?</a:t>
            </a:r>
          </a:p>
        </p:txBody>
      </p:sp>
    </p:spTree>
    <p:extLst>
      <p:ext uri="{BB962C8B-B14F-4D97-AF65-F5344CB8AC3E}">
        <p14:creationId xmlns:p14="http://schemas.microsoft.com/office/powerpoint/2010/main" val="2317350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given list of stock prices, P, find the maximum possible profit:</a:t>
            </a:r>
          </a:p>
          <a:p>
            <a:pPr lvl="1"/>
            <a:r>
              <a:rPr lang="en-US" dirty="0"/>
              <a:t>buy at time </a:t>
            </a:r>
            <a:r>
              <a:rPr lang="en-US" dirty="0" err="1"/>
              <a:t>i</a:t>
            </a:r>
            <a:r>
              <a:rPr lang="en-US" dirty="0"/>
              <a:t>, sell at time j such that </a:t>
            </a:r>
            <a:r>
              <a:rPr lang="en-US" dirty="0" err="1"/>
              <a:t>i</a:t>
            </a:r>
            <a:r>
              <a:rPr lang="en-US" dirty="0"/>
              <a:t> &lt; j and</a:t>
            </a:r>
          </a:p>
          <a:p>
            <a:pPr lvl="1"/>
            <a:r>
              <a:rPr lang="en-US" dirty="0"/>
              <a:t>profit = prices[j] - prices[ </a:t>
            </a:r>
            <a:r>
              <a:rPr lang="en-US" dirty="0" err="1"/>
              <a:t>i</a:t>
            </a:r>
            <a:r>
              <a:rPr lang="en-US" dirty="0"/>
              <a:t> ] is maximized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input = {10,5,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,</a:t>
            </a:r>
            <a:r>
              <a:rPr lang="en-US" dirty="0">
                <a:solidFill>
                  <a:srgbClr val="00B050"/>
                </a:solidFill>
              </a:rPr>
              <a:t>9</a:t>
            </a:r>
            <a:r>
              <a:rPr lang="en-US" dirty="0"/>
              <a:t>,1} </a:t>
            </a:r>
            <a:r>
              <a:rPr lang="en-US" dirty="0">
                <a:sym typeface="Wingdings" panose="05000000000000000000" pitchFamily="2" charset="2"/>
              </a:rPr>
              <a:t> output = 7</a:t>
            </a:r>
          </a:p>
          <a:p>
            <a:pPr lvl="1"/>
            <a:r>
              <a:rPr lang="en-US" dirty="0"/>
              <a:t>input = {10,5,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,9,</a:t>
            </a:r>
            <a:r>
              <a:rPr lang="en-US" dirty="0">
                <a:solidFill>
                  <a:srgbClr val="00B050"/>
                </a:solidFill>
              </a:rPr>
              <a:t>11</a:t>
            </a:r>
            <a:r>
              <a:rPr lang="en-US" dirty="0"/>
              <a:t>} </a:t>
            </a:r>
            <a:r>
              <a:rPr lang="en-US" dirty="0">
                <a:sym typeface="Wingdings" panose="05000000000000000000" pitchFamily="2" charset="2"/>
              </a:rPr>
              <a:t> output = 9</a:t>
            </a:r>
          </a:p>
          <a:p>
            <a:pPr lvl="1"/>
            <a:r>
              <a:rPr lang="en-US" dirty="0"/>
              <a:t>input = {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,10,5,2,9,</a:t>
            </a:r>
            <a:r>
              <a:rPr lang="en-US" dirty="0">
                <a:solidFill>
                  <a:srgbClr val="00B050"/>
                </a:solidFill>
              </a:rPr>
              <a:t>11</a:t>
            </a:r>
            <a:r>
              <a:rPr lang="en-US" dirty="0"/>
              <a:t>} </a:t>
            </a:r>
            <a:r>
              <a:rPr lang="en-US" dirty="0">
                <a:sym typeface="Wingdings" panose="05000000000000000000" pitchFamily="2" charset="2"/>
              </a:rPr>
              <a:t> output = 10</a:t>
            </a:r>
          </a:p>
        </p:txBody>
      </p:sp>
    </p:spTree>
    <p:extLst>
      <p:ext uri="{BB962C8B-B14F-4D97-AF65-F5344CB8AC3E}">
        <p14:creationId xmlns:p14="http://schemas.microsoft.com/office/powerpoint/2010/main" val="1172079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240ED0-6A22-52E8-C663-58403C2DB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32427-BE20-E650-24A4-771D7E5F7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robot navigates through two different paths represented as sequences of directions (Up, Down, Left, Right). </a:t>
            </a:r>
          </a:p>
          <a:p>
            <a:pPr lvl="1"/>
            <a:r>
              <a:rPr lang="en-US" dirty="0"/>
              <a:t>Your task is to determine how similar the paths are to optimize future navigation.</a:t>
            </a:r>
          </a:p>
          <a:p>
            <a:r>
              <a:rPr lang="en-US" dirty="0"/>
              <a:t>Task Steps:</a:t>
            </a:r>
          </a:p>
          <a:p>
            <a:pPr lvl="1"/>
            <a:r>
              <a:rPr lang="en-US" dirty="0"/>
              <a:t>Represent robot paths as sequences of directional moves.</a:t>
            </a:r>
          </a:p>
          <a:p>
            <a:pPr lvl="1"/>
            <a:r>
              <a:rPr lang="en-US" dirty="0"/>
              <a:t>Discuss (in detail) how longest common subsequence can be used to solve this problem.</a:t>
            </a:r>
          </a:p>
          <a:p>
            <a:pPr lvl="1"/>
            <a:r>
              <a:rPr lang="en-US" dirty="0"/>
              <a:t>Use this information to evaluate path similarity and suggest optimizations.</a:t>
            </a:r>
          </a:p>
          <a:p>
            <a:r>
              <a:rPr lang="en-US" dirty="0"/>
              <a:t>Reflection:</a:t>
            </a:r>
          </a:p>
          <a:p>
            <a:pPr lvl="1"/>
            <a:r>
              <a:rPr lang="en-US" dirty="0"/>
              <a:t>What is the limitations/downsides of this solution?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910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PlaceHolder 1"/>
          <p:cNvSpPr>
            <a:spLocks noGrp="1"/>
          </p:cNvSpPr>
          <p:nvPr>
            <p:ph type="title" idx="4294967295"/>
          </p:nvPr>
        </p:nvSpPr>
        <p:spPr>
          <a:xfrm>
            <a:off x="1524000" y="274638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>
                <a:solidFill>
                  <a:srgbClr val="000000"/>
                </a:solidFill>
                <a:latin typeface="Calibri"/>
              </a:rPr>
              <a:t>Exercise in thinking</a:t>
            </a:r>
            <a:endParaRPr lang="en-US" b="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3" name="PlaceHolder 2"/>
          <p:cNvSpPr>
            <a:spLocks noGrp="1"/>
          </p:cNvSpPr>
          <p:nvPr>
            <p:ph idx="4294967295"/>
          </p:nvPr>
        </p:nvSpPr>
        <p:spPr>
          <a:xfrm>
            <a:off x="1524000" y="1600201"/>
            <a:ext cx="8229600" cy="4525963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spcBef>
                <a:spcPts val="879"/>
              </a:spcBef>
              <a:tabLst>
                <a:tab pos="0" algn="l"/>
              </a:tabLst>
            </a:pPr>
            <a:r>
              <a:rPr lang="en-US" spc="-1">
                <a:solidFill>
                  <a:srgbClr val="000000"/>
                </a:solidFill>
                <a:latin typeface="Calibri"/>
              </a:rPr>
              <a:t>How to detect collisions in games!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 rtl="1">
              <a:lnSpc>
                <a:spcPct val="100000"/>
              </a:lnSpc>
              <a:buNone/>
            </a:pPr>
            <a:fld id="{DBA1B86B-7EE9-48FE-955C-E12BCC89B7F3}" type="slidenum">
              <a:rPr lang="en-US" spc="-1">
                <a:solidFill>
                  <a:srgbClr val="8B8B8B"/>
                </a:solidFill>
                <a:latin typeface="Arial"/>
              </a:rPr>
              <a:t>6</a:t>
            </a:fld>
            <a:endParaRPr lang="en-US" spc="-1">
              <a:latin typeface="Times New Roman"/>
            </a:endParaRPr>
          </a:p>
        </p:txBody>
      </p:sp>
      <p:sp>
        <p:nvSpPr>
          <p:cNvPr id="794" name="PlaceHolder 1"/>
          <p:cNvSpPr>
            <a:spLocks noGrp="1"/>
          </p:cNvSpPr>
          <p:nvPr>
            <p:ph type="title" idx="4294967295"/>
          </p:nvPr>
        </p:nvSpPr>
        <p:spPr>
          <a:xfrm>
            <a:off x="1524000" y="274638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>
                <a:solidFill>
                  <a:srgbClr val="000000"/>
                </a:solidFill>
                <a:latin typeface="Calibri"/>
              </a:rPr>
              <a:t>Motivating example</a:t>
            </a:r>
            <a:endParaRPr lang="en-US" b="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5" name="PlaceHolder 2"/>
          <p:cNvSpPr>
            <a:spLocks noGrp="1"/>
          </p:cNvSpPr>
          <p:nvPr>
            <p:ph idx="4294967295"/>
          </p:nvPr>
        </p:nvSpPr>
        <p:spPr>
          <a:xfrm>
            <a:off x="2300288" y="1676401"/>
            <a:ext cx="8367712" cy="4022725"/>
          </a:xfrm>
          <a:prstGeom prst="rect">
            <a:avLst/>
          </a:prstGeom>
          <a:noFill/>
          <a:ln w="0">
            <a:noFill/>
          </a:ln>
        </p:spPr>
        <p:txBody>
          <a:bodyPr vert="horz" lIns="45720" tIns="45720" rIns="45720" bIns="45720" rtlCol="0" anchor="t">
            <a:normAutofit/>
          </a:bodyPr>
          <a:lstStyle/>
          <a:p>
            <a:pPr>
              <a:spcBef>
                <a:spcPts val="641"/>
              </a:spcBef>
              <a:tabLst>
                <a:tab pos="0" algn="l"/>
              </a:tabLst>
            </a:pPr>
            <a:r>
              <a:rPr lang="en-US" sz="3200" spc="-1">
                <a:solidFill>
                  <a:srgbClr val="000000"/>
                </a:solidFill>
                <a:latin typeface="Calibri"/>
              </a:rPr>
              <a:t>In games, we usually want to detect collisions</a:t>
            </a:r>
          </a:p>
          <a:p>
            <a:pPr marL="264960" indent="-136440">
              <a:spcBef>
                <a:spcPts val="479"/>
              </a:spcBef>
              <a:tabLst>
                <a:tab pos="0" algn="l"/>
              </a:tabLst>
            </a:pPr>
            <a:r>
              <a:rPr lang="en-US" sz="2400" b="0" spc="-1">
                <a:solidFill>
                  <a:srgbClr val="000000"/>
                </a:solidFill>
                <a:latin typeface="Calibri"/>
              </a:rPr>
              <a:t>Between objects, projectiles, etc.</a:t>
            </a:r>
            <a:endParaRPr lang="en-US" sz="2400" spc="-1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641"/>
              </a:spcBef>
              <a:tabLst>
                <a:tab pos="0" algn="l"/>
              </a:tabLst>
            </a:pPr>
            <a:endParaRPr lang="en-US" sz="2400" spc="-1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641"/>
              </a:spcBef>
              <a:tabLst>
                <a:tab pos="0" algn="l"/>
              </a:tabLst>
            </a:pPr>
            <a:endParaRPr lang="en-US" sz="2400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797" name="Picture 6" descr="Background pattern&#10;&#10;Description automatically generated"/>
          <p:cNvPicPr/>
          <p:nvPr/>
        </p:nvPicPr>
        <p:blipFill>
          <a:blip r:embed="rId2"/>
          <a:stretch/>
        </p:blipFill>
        <p:spPr>
          <a:xfrm>
            <a:off x="5105280" y="3048120"/>
            <a:ext cx="5409720" cy="3594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 rtl="1">
              <a:lnSpc>
                <a:spcPct val="100000"/>
              </a:lnSpc>
              <a:buNone/>
            </a:pPr>
            <a:fld id="{69762DE8-EB8F-4DBA-92CD-E44D2448A4CD}" type="slidenum">
              <a:rPr lang="en-US" spc="-1">
                <a:solidFill>
                  <a:srgbClr val="8B8B8B"/>
                </a:solidFill>
                <a:latin typeface="Arial"/>
              </a:rPr>
              <a:t>7</a:t>
            </a:fld>
            <a:endParaRPr lang="en-US" spc="-1">
              <a:latin typeface="Times New Roman"/>
            </a:endParaRPr>
          </a:p>
        </p:txBody>
      </p:sp>
      <p:sp>
        <p:nvSpPr>
          <p:cNvPr id="798" name="PlaceHolder 1"/>
          <p:cNvSpPr>
            <a:spLocks noGrp="1"/>
          </p:cNvSpPr>
          <p:nvPr>
            <p:ph type="title" idx="4294967295"/>
          </p:nvPr>
        </p:nvSpPr>
        <p:spPr>
          <a:xfrm>
            <a:off x="1524000" y="274638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>
                <a:solidFill>
                  <a:srgbClr val="000000"/>
                </a:solidFill>
                <a:latin typeface="Calibri"/>
              </a:rPr>
              <a:t>Main problem: thinking time</a:t>
            </a:r>
            <a:endParaRPr lang="en-US" b="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9" name="PlaceHolder 2"/>
          <p:cNvSpPr>
            <a:spLocks noGrp="1"/>
          </p:cNvSpPr>
          <p:nvPr>
            <p:ph idx="4294967295"/>
          </p:nvPr>
        </p:nvSpPr>
        <p:spPr>
          <a:xfrm>
            <a:off x="1524000" y="1833563"/>
            <a:ext cx="8229600" cy="4525962"/>
          </a:xfrm>
          <a:prstGeom prst="rect">
            <a:avLst/>
          </a:prstGeom>
          <a:noFill/>
          <a:ln w="0">
            <a:noFill/>
          </a:ln>
        </p:spPr>
        <p:txBody>
          <a:bodyPr vert="horz" lIns="45720" tIns="45720" rIns="45720" bIns="45720" rtlCol="0" anchor="t">
            <a:normAutofit fontScale="74500" lnSpcReduction="20000"/>
          </a:bodyPr>
          <a:lstStyle/>
          <a:p>
            <a:pPr>
              <a:spcBef>
                <a:spcPts val="879"/>
              </a:spcBef>
              <a:tabLst>
                <a:tab pos="0" algn="l"/>
              </a:tabLst>
            </a:pPr>
            <a:r>
              <a:rPr lang="en-US" spc="-1">
                <a:solidFill>
                  <a:srgbClr val="000000"/>
                </a:solidFill>
                <a:latin typeface="Calibri"/>
              </a:rPr>
              <a:t>How to detect if a ship collided with any other ship?</a:t>
            </a:r>
          </a:p>
          <a:p>
            <a:pPr>
              <a:spcBef>
                <a:spcPts val="879"/>
              </a:spcBef>
              <a:tabLst>
                <a:tab pos="0" algn="l"/>
              </a:tabLst>
            </a:pPr>
            <a:endParaRPr lang="en-US" spc="-1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879"/>
              </a:spcBef>
              <a:tabLst>
                <a:tab pos="0" algn="l"/>
              </a:tabLst>
            </a:pPr>
            <a:r>
              <a:rPr lang="en-US" spc="-1">
                <a:solidFill>
                  <a:srgbClr val="000000"/>
                </a:solidFill>
                <a:latin typeface="Calibri"/>
              </a:rPr>
              <a:t>General idea?</a:t>
            </a:r>
          </a:p>
          <a:p>
            <a:pPr>
              <a:spcBef>
                <a:spcPts val="879"/>
              </a:spcBef>
              <a:tabLst>
                <a:tab pos="0" algn="l"/>
              </a:tabLst>
            </a:pPr>
            <a:endParaRPr lang="en-US" spc="-1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879"/>
              </a:spcBef>
              <a:tabLst>
                <a:tab pos="0" algn="l"/>
              </a:tabLst>
            </a:pPr>
            <a:r>
              <a:rPr lang="en-US" spc="-1">
                <a:solidFill>
                  <a:srgbClr val="000000"/>
                </a:solidFill>
                <a:latin typeface="Calibri"/>
              </a:rPr>
              <a:t>Break to smaller/simpler problems</a:t>
            </a:r>
          </a:p>
          <a:p>
            <a:pPr>
              <a:spcBef>
                <a:spcPts val="879"/>
              </a:spcBef>
              <a:tabLst>
                <a:tab pos="0" algn="l"/>
              </a:tabLst>
            </a:pPr>
            <a:endParaRPr lang="en-US" spc="-1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879"/>
              </a:spcBef>
              <a:tabLst>
                <a:tab pos="0" algn="l"/>
              </a:tabLst>
            </a:pPr>
            <a:r>
              <a:rPr lang="en-US" spc="-1">
                <a:solidFill>
                  <a:srgbClr val="000000"/>
                </a:solidFill>
                <a:latin typeface="Calibri"/>
              </a:rPr>
              <a:t>First main problem: how to detect if two ships collided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PlaceHolder 2"/>
          <p:cNvSpPr>
            <a:spLocks noGrp="1"/>
          </p:cNvSpPr>
          <p:nvPr>
            <p:ph/>
          </p:nvPr>
        </p:nvSpPr>
        <p:spPr>
          <a:xfrm>
            <a:off x="1596360" y="1926720"/>
            <a:ext cx="4118400" cy="4926600"/>
          </a:xfrm>
          <a:prstGeom prst="rect">
            <a:avLst/>
          </a:prstGeom>
          <a:noFill/>
          <a:ln w="0">
            <a:noFill/>
          </a:ln>
        </p:spPr>
        <p:txBody>
          <a:bodyPr vert="horz" lIns="45720" tIns="0" rIns="45720" bIns="0" rtlCol="0" anchor="t">
            <a:normAutofit/>
          </a:bodyPr>
          <a:lstStyle/>
          <a:p>
            <a:pPr>
              <a:spcBef>
                <a:spcPts val="561"/>
              </a:spcBef>
              <a:tabLst>
                <a:tab pos="0" algn="l"/>
              </a:tabLst>
            </a:pPr>
            <a:r>
              <a:rPr lang="en-US" sz="2800" spc="-1">
                <a:solidFill>
                  <a:srgbClr val="000000"/>
                </a:solidFill>
                <a:latin typeface="Calibri"/>
              </a:rPr>
              <a:t>Simplification: </a:t>
            </a:r>
          </a:p>
          <a:p>
            <a:pPr marL="264960" indent="-136440">
              <a:spcBef>
                <a:spcPts val="400"/>
              </a:spcBef>
              <a:tabLst>
                <a:tab pos="0" algn="l"/>
              </a:tabLst>
            </a:pPr>
            <a:r>
              <a:rPr lang="en-US" sz="2000" b="0" spc="-1">
                <a:solidFill>
                  <a:srgbClr val="000000"/>
                </a:solidFill>
                <a:latin typeface="Calibri"/>
              </a:rPr>
              <a:t>approximate each object with a circle</a:t>
            </a:r>
            <a:endParaRPr lang="en-US" sz="2000" spc="-1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561"/>
              </a:spcBef>
              <a:tabLst>
                <a:tab pos="0" algn="l"/>
              </a:tabLst>
            </a:pPr>
            <a:r>
              <a:rPr lang="en-US" sz="2800" spc="-1">
                <a:solidFill>
                  <a:srgbClr val="000000"/>
                </a:solidFill>
                <a:latin typeface="Calibri"/>
              </a:rPr>
              <a:t>Collision = two circles intersect</a:t>
            </a:r>
          </a:p>
          <a:p>
            <a:pPr marL="264960" indent="-136440">
              <a:spcBef>
                <a:spcPts val="400"/>
              </a:spcBef>
              <a:tabLst>
                <a:tab pos="0" algn="l"/>
              </a:tabLst>
            </a:pPr>
            <a:r>
              <a:rPr lang="en-US" sz="2000" b="0" spc="-1">
                <a:solidFill>
                  <a:srgbClr val="000000"/>
                </a:solidFill>
                <a:latin typeface="Calibri"/>
              </a:rPr>
              <a:t>But how to detect this?</a:t>
            </a:r>
            <a:endParaRPr lang="en-US" sz="2000" spc="-1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561"/>
              </a:spcBef>
              <a:tabLst>
                <a:tab pos="0" algn="l"/>
              </a:tabLst>
            </a:pPr>
            <a:r>
              <a:rPr lang="en-US" sz="2800" spc="-1">
                <a:solidFill>
                  <a:srgbClr val="000000"/>
                </a:solidFill>
                <a:latin typeface="Calibri"/>
              </a:rPr>
              <a:t>What you studied in geometry comes into play</a:t>
            </a:r>
          </a:p>
          <a:p>
            <a:pPr marL="264960" indent="-136440">
              <a:spcBef>
                <a:spcPts val="400"/>
              </a:spcBef>
              <a:tabLst>
                <a:tab pos="0" algn="l"/>
              </a:tabLst>
            </a:pPr>
            <a:r>
              <a:rPr lang="en-US" sz="2000" b="0" spc="-1">
                <a:solidFill>
                  <a:srgbClr val="000000"/>
                </a:solidFill>
                <a:latin typeface="Calibri"/>
              </a:rPr>
              <a:t>Geometry is essential in computer graphics </a:t>
            </a:r>
            <a:endParaRPr lang="en-US" sz="2000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03" name="Picture 8" descr="Background pattern&#10;&#10;Description automatically generated"/>
          <p:cNvPicPr/>
          <p:nvPr/>
        </p:nvPicPr>
        <p:blipFill>
          <a:blip r:embed="rId2"/>
          <a:stretch/>
        </p:blipFill>
        <p:spPr>
          <a:xfrm>
            <a:off x="5867400" y="2470320"/>
            <a:ext cx="4680360" cy="3885840"/>
          </a:xfrm>
          <a:prstGeom prst="rect">
            <a:avLst/>
          </a:prstGeom>
          <a:ln w="0">
            <a:noFill/>
          </a:ln>
        </p:spPr>
      </p:pic>
      <p:sp>
        <p:nvSpPr>
          <p:cNvPr id="801" name="PlaceHolder 1"/>
          <p:cNvSpPr>
            <a:spLocks noGrp="1"/>
          </p:cNvSpPr>
          <p:nvPr>
            <p:ph type="title"/>
          </p:nvPr>
        </p:nvSpPr>
        <p:spPr>
          <a:xfrm>
            <a:off x="1976520" y="215280"/>
            <a:ext cx="7289640" cy="1499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>
                <a:solidFill>
                  <a:srgbClr val="000000"/>
                </a:solidFill>
                <a:latin typeface="Calibri"/>
              </a:rPr>
              <a:t>How to detect collision between two objects?</a:t>
            </a:r>
            <a:endParaRPr lang="en-US" b="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4" name="Oval 8"/>
          <p:cNvSpPr/>
          <p:nvPr/>
        </p:nvSpPr>
        <p:spPr>
          <a:xfrm>
            <a:off x="8518080" y="5871960"/>
            <a:ext cx="478440" cy="478440"/>
          </a:xfrm>
          <a:prstGeom prst="ellipse">
            <a:avLst/>
          </a:prstGeom>
          <a:noFill/>
          <a:ln w="28575"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05" name="Oval 9"/>
          <p:cNvSpPr/>
          <p:nvPr/>
        </p:nvSpPr>
        <p:spPr>
          <a:xfrm>
            <a:off x="7603680" y="3259440"/>
            <a:ext cx="206640" cy="239040"/>
          </a:xfrm>
          <a:prstGeom prst="ellipse">
            <a:avLst/>
          </a:prstGeom>
          <a:noFill/>
          <a:ln w="28575"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06" name="Oval 2"/>
          <p:cNvSpPr/>
          <p:nvPr/>
        </p:nvSpPr>
        <p:spPr>
          <a:xfrm>
            <a:off x="6286440" y="2736720"/>
            <a:ext cx="413280" cy="413280"/>
          </a:xfrm>
          <a:prstGeom prst="ellipse">
            <a:avLst/>
          </a:prstGeom>
          <a:noFill/>
          <a:ln w="28575"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07" name="Oval 4"/>
          <p:cNvSpPr/>
          <p:nvPr/>
        </p:nvSpPr>
        <p:spPr>
          <a:xfrm>
            <a:off x="6776400" y="3847320"/>
            <a:ext cx="478440" cy="478440"/>
          </a:xfrm>
          <a:prstGeom prst="ellipse">
            <a:avLst/>
          </a:prstGeom>
          <a:noFill/>
          <a:ln w="28575"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 rtl="1">
              <a:lnSpc>
                <a:spcPct val="100000"/>
              </a:lnSpc>
              <a:buNone/>
            </a:pPr>
            <a:fld id="{AEE4A8D9-FB67-4EF6-A36F-2DD2873B8747}" type="slidenum">
              <a:rPr lang="en-US" spc="-1">
                <a:solidFill>
                  <a:srgbClr val="8B8B8B"/>
                </a:solidFill>
                <a:latin typeface="Arial"/>
              </a:rPr>
              <a:t>9</a:t>
            </a:fld>
            <a:endParaRPr lang="en-US" spc="-1">
              <a:latin typeface="Times New Roman"/>
            </a:endParaRPr>
          </a:p>
        </p:txBody>
      </p:sp>
      <p:sp>
        <p:nvSpPr>
          <p:cNvPr id="808" name="PlaceHolder 1"/>
          <p:cNvSpPr>
            <a:spLocks noGrp="1"/>
          </p:cNvSpPr>
          <p:nvPr>
            <p:ph type="title" idx="4294967295"/>
          </p:nvPr>
        </p:nvSpPr>
        <p:spPr>
          <a:xfrm>
            <a:off x="1524000" y="274638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>
                <a:solidFill>
                  <a:srgbClr val="000000"/>
                </a:solidFill>
                <a:latin typeface="Calibri"/>
              </a:rPr>
              <a:t>How to detect if two circles intersected?</a:t>
            </a:r>
            <a:endParaRPr lang="en-US" b="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9" name="PlaceHolder 2"/>
          <p:cNvSpPr>
            <a:spLocks noGrp="1"/>
          </p:cNvSpPr>
          <p:nvPr>
            <p:ph idx="4294967295"/>
          </p:nvPr>
        </p:nvSpPr>
        <p:spPr>
          <a:xfrm>
            <a:off x="2573338" y="2286001"/>
            <a:ext cx="8094662" cy="4022725"/>
          </a:xfrm>
          <a:prstGeom prst="rect">
            <a:avLst/>
          </a:prstGeom>
          <a:noFill/>
          <a:ln w="0">
            <a:noFill/>
          </a:ln>
        </p:spPr>
        <p:txBody>
          <a:bodyPr vert="horz" lIns="45720" tIns="45720" rIns="45720" bIns="45720" rtlCol="0" anchor="t">
            <a:normAutofit/>
          </a:bodyPr>
          <a:lstStyle/>
          <a:p>
            <a:pPr>
              <a:spcBef>
                <a:spcPts val="561"/>
              </a:spcBef>
              <a:tabLst>
                <a:tab pos="0" algn="l"/>
              </a:tabLst>
            </a:pPr>
            <a:r>
              <a:rPr lang="en-US" sz="2800" spc="-1">
                <a:solidFill>
                  <a:srgbClr val="000000"/>
                </a:solidFill>
                <a:latin typeface="Calibri"/>
              </a:rPr>
              <a:t>For each circle we know the center (r,c) and the radius w</a:t>
            </a:r>
          </a:p>
          <a:p>
            <a:pPr marL="173520">
              <a:spcBef>
                <a:spcPts val="479"/>
              </a:spcBef>
              <a:tabLst>
                <a:tab pos="0" algn="l"/>
              </a:tabLst>
            </a:pPr>
            <a:r>
              <a:rPr lang="en-US" sz="2400" b="0" spc="-1">
                <a:solidFill>
                  <a:srgbClr val="000000"/>
                </a:solidFill>
                <a:latin typeface="Calibri"/>
              </a:rPr>
              <a:t>When two circles are touching</a:t>
            </a:r>
            <a:endParaRPr lang="en-US" sz="2400" spc="-1">
              <a:solidFill>
                <a:srgbClr val="000000"/>
              </a:solidFill>
              <a:latin typeface="Calibri"/>
            </a:endParaRPr>
          </a:p>
          <a:p>
            <a:pPr marL="173520">
              <a:spcBef>
                <a:spcPts val="479"/>
              </a:spcBef>
              <a:tabLst>
                <a:tab pos="0" algn="l"/>
              </a:tabLst>
            </a:pPr>
            <a:r>
              <a:rPr lang="en-US" sz="2400" b="0" spc="-1">
                <a:solidFill>
                  <a:srgbClr val="000000"/>
                </a:solidFill>
                <a:latin typeface="Calibri"/>
              </a:rPr>
              <a:t>Away from each other</a:t>
            </a:r>
            <a:endParaRPr lang="en-US" sz="2400" spc="-1">
              <a:solidFill>
                <a:srgbClr val="000000"/>
              </a:solidFill>
              <a:latin typeface="Calibri"/>
            </a:endParaRPr>
          </a:p>
          <a:p>
            <a:pPr marL="173520">
              <a:spcBef>
                <a:spcPts val="479"/>
              </a:spcBef>
              <a:tabLst>
                <a:tab pos="0" algn="l"/>
              </a:tabLst>
            </a:pPr>
            <a:r>
              <a:rPr lang="en-US" sz="2400" b="0" spc="-1">
                <a:solidFill>
                  <a:srgbClr val="000000"/>
                </a:solidFill>
                <a:latin typeface="Calibri"/>
              </a:rPr>
              <a:t>Intersected</a:t>
            </a:r>
            <a:endParaRPr lang="en-US" sz="2400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11" name="Picture 6" descr="A picture containing shape&#10;&#10;Description automatically generated"/>
          <p:cNvPicPr/>
          <p:nvPr/>
        </p:nvPicPr>
        <p:blipFill>
          <a:blip r:embed="rId2"/>
          <a:stretch/>
        </p:blipFill>
        <p:spPr>
          <a:xfrm>
            <a:off x="6183120" y="4033800"/>
            <a:ext cx="4136040" cy="2730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in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mine</Template>
  <TotalTime>99</TotalTime>
  <Words>416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mine</vt:lpstr>
      <vt:lpstr>Let us solve some problems!</vt:lpstr>
      <vt:lpstr>PowerPoint Presentation</vt:lpstr>
      <vt:lpstr>PowerPoint Presentation</vt:lpstr>
      <vt:lpstr>PowerPoint Presentation</vt:lpstr>
      <vt:lpstr>Exercise in thinking</vt:lpstr>
      <vt:lpstr>Motivating example</vt:lpstr>
      <vt:lpstr>Main problem: thinking time</vt:lpstr>
      <vt:lpstr>How to detect collision between two objects?</vt:lpstr>
      <vt:lpstr>How to detect if two circles intersected?</vt:lpstr>
      <vt:lpstr>Real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 us solve some problems!</dc:title>
  <dc:creator>Sherief Abdallah</dc:creator>
  <cp:lastModifiedBy>Sherief Abdallah</cp:lastModifiedBy>
  <cp:revision>6</cp:revision>
  <dcterms:created xsi:type="dcterms:W3CDTF">2024-06-12T09:34:33Z</dcterms:created>
  <dcterms:modified xsi:type="dcterms:W3CDTF">2025-06-10T18:27:09Z</dcterms:modified>
</cp:coreProperties>
</file>