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notesSlides/notesSlide1.xml" ContentType="application/vnd.openxmlformats-officedocument.presentationml.notesSlide+xml"/>
  <Override PartName="/ppt/webextensions/webextension2.xml" ContentType="application/vnd.ms-office.webextension+xml"/>
  <Override PartName="/ppt/ink/ink1.xml" ContentType="application/inkml+xml"/>
  <Override PartName="/ppt/ink/ink2.xml" ContentType="application/inkml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3" r:id="rId1"/>
  </p:sldMasterIdLst>
  <p:notesMasterIdLst>
    <p:notesMasterId r:id="rId7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31" r:id="rId14"/>
    <p:sldId id="268" r:id="rId15"/>
    <p:sldId id="310" r:id="rId16"/>
    <p:sldId id="332" r:id="rId17"/>
    <p:sldId id="333" r:id="rId18"/>
    <p:sldId id="269" r:id="rId19"/>
    <p:sldId id="270" r:id="rId20"/>
    <p:sldId id="271" r:id="rId21"/>
    <p:sldId id="325" r:id="rId22"/>
    <p:sldId id="276" r:id="rId23"/>
    <p:sldId id="277" r:id="rId24"/>
    <p:sldId id="334" r:id="rId25"/>
    <p:sldId id="278" r:id="rId26"/>
    <p:sldId id="335" r:id="rId27"/>
    <p:sldId id="279" r:id="rId28"/>
    <p:sldId id="274" r:id="rId29"/>
    <p:sldId id="336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75" r:id="rId39"/>
    <p:sldId id="289" r:id="rId40"/>
    <p:sldId id="316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326" r:id="rId51"/>
    <p:sldId id="318" r:id="rId52"/>
    <p:sldId id="320" r:id="rId53"/>
    <p:sldId id="305" r:id="rId54"/>
    <p:sldId id="306" r:id="rId55"/>
    <p:sldId id="319" r:id="rId56"/>
    <p:sldId id="321" r:id="rId57"/>
    <p:sldId id="307" r:id="rId58"/>
    <p:sldId id="308" r:id="rId59"/>
    <p:sldId id="309" r:id="rId60"/>
    <p:sldId id="322" r:id="rId61"/>
    <p:sldId id="272" r:id="rId62"/>
    <p:sldId id="313" r:id="rId63"/>
    <p:sldId id="312" r:id="rId64"/>
    <p:sldId id="273" r:id="rId65"/>
    <p:sldId id="311" r:id="rId66"/>
    <p:sldId id="314" r:id="rId67"/>
    <p:sldId id="327" r:id="rId68"/>
    <p:sldId id="330" r:id="rId69"/>
    <p:sldId id="329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7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19T11:19:09.0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14412 8117 1013 0,'0'-4'366'0,"0"3"-301"15,-2-1-72-15,-1 0-23 16,-20 2 3-16,1 0 16 0,-42 11 7 16,44-11 13-16,1-2 8 15,-4-12 15-15,-4-3 6 16,5 3 6-16,-1-5-1 15,6 16-10-15,3-9-6 16,1 3-11-16,4 2-4 16,4-1-7-16,0-1-2 15,1-1 3-15,1-1 5 0,-6 1 8 16,4 5 4 0,0-4 7-16,0 6-2 0,-4 3-3 15,-3 0 0-15,-2 12-13 16,-5 5-4-16,0 11-6 15,-1 8-4-15,1 12 1 16,2 2 1-16,-2 1-1 16,10 6 1-16,4-7 1 15,7 3 1-15,10-8 1 16,-2-9 1-16,7-10 3 16,6 2 2-16,8-11 5 15,1 3 2-15,4-6 2 16,-1-12 2-16,6 3 10 15,-5-8 4-15,0-15 10 16,-1 5-1-16,-8-20-5 16,-4-3-2-16,-4-5-10 15,-7-6-4-15,5 4-8 16,-7 0-5-16,-10-2-2 0,-9 8 0 16,-9-1-1-16,9 10-3 15,0 11-3 1,1-2-2-16,3 11-6 0,-9-3-9 15,-3 8-90-15,8 6-177 16,-13-3 187-16</inkml:trace>
  <inkml:trace contextRef="#ctx0" brushRef="#br0" timeOffset="1078.15">15869 8098 625 0,'0'-2'311'0,"0"-13"-64"16,-9-52-188-16,-8 50-53 0,7-2 3 15,1 0 10-15,1 1 4 16,-15-2 11-16,-4 1 6 16,5-3 0-16,-1 8-3 15,-8 2-20-15,5 5-13 16,-3 14-13-16,-7 1-1 15,2 15 5-15,-6 8 4 16,2 13-1-16,-1 6-1 16,8 23-2-16,12 2 1 0,15 4 2 15,8-1-1 1,15-16-10-16,6-4-1 16,12-12 8-16,0-9 5 0,3-17 26 15,0-4 10-15,-9-18 17 16,1-7 7-16,-6-3 0 15,2-1-2-15,-6-6-16 16,-12-7-7-16,-6-7-16 16,-9 1-8-16,-13-5-12 15,5 5-5-15,-10 3-16 16,6-2-17-16,3 12-122 16,9-2-147-16,27 18 195 15</inkml:trace>
  <inkml:trace contextRef="#ctx0" brushRef="#br0" timeOffset="1548.51">16686 7993 1117 0,'9'-74'456'0,"-28"62"-194"0,7 24-341 16,-5 12-7-16,-7 17 13 15,6 15 21-15,5 17 29 16,7 7 2-16,17 6 3 15,1-6 2-15,7-18-10 16,3-34 6 0,0-1 21-16,20-1 11 0,15-19 23 15,-4-12-1-15,-3-18-17 16,0-9-2-16,-9-16-1 16,-1-6 1-16,-13-2 6 15,-13 1 2-15,-7 0 8 16,-7 1 3-16,-12 3 5 15,-2 8 1-15,0 12-16 16,0 7-12-16,7 10-35 16,2 7-32-16,5 14-71 15,5 12-108-15,16 12 151 16</inkml:trace>
  <inkml:trace contextRef="#ctx0" brushRef="#br0" timeOffset="2006.86">18143 8014 1089 0,'-22'48'416'0,"-7"-36"-272"15,10 17-147-15,5 16-29 16,-8 6 14-16,22 17 11 16,0 2 3-16,8-13-2 15,11-2-9-15,-2-19 0 16,2-5 6-16,7-16 15 15,7-4 16-15,1-13 14 16,8-14 1-16,1-9-4 16,-7-11-1-16,-4-9-7 0,-6-5-2 15,-15-5-5 1,-8-2-1-16,-12-1 2 0,-8 4 6 16,-10 5 7-16,-4 0-2 15,0 13-13-15,-2 9-14 16,11 13-37-16,8 9-24 15,10 7-61-15,8 11-104 16,15 13 146-16</inkml:trace>
  <inkml:trace contextRef="#ctx0" brushRef="#br0" timeOffset="2480.82">19293 7869 1032 0,'-71'145'356'0,"42"-121"-239"16,3 15-173-16,0 10 8 16,11 0 29-16,3 6 3 15,15-5-1-15,2-5-15 16,18-9 11-16,4-1 9 16,18-10 13-16,8-4 23 15,14-12 2-15,0-11-7 16,0-5-5-16,2-12-2 15,-3-10 3-15,-1-4 4 16,-13-18 9-16,-8 2 5 16,-20-4 8-16,-11 3 9 15,-13 4 15-15,-14-4 14 16,-22 10-2-16,-7 2-12 0,-18 14-37 16,-1 7-26-16,9 15-36 15,-2 4-22-15,24 12-57 16,5 3-37-16,13 4 91 15</inkml:trace>
  <inkml:trace contextRef="#ctx0" brushRef="#br0" timeOffset="2961.85">20925 7902 1353 0,'-7'0'463'16,"-36"0"-412"-16,-38 26-81 15,33 17-2-15,4 13 7 0,11 17 3 16,-2 2 3-16,17 1 4 16,0-4 4-16,18-8 0 15,5-9-9-15,13-16-17 16,13-4-2-16,5-21 12 16,9-11 12-16,18-12 19 15,-6-18 0-15,26-21-4 16,6-11-5-16,-3-21 2 15,7-6 2-15,-21-4 5 16,-13 6 7-16,-20 17 14 16,-8 3 5-16,-29 19 15 15,-4 4 3-15,-32 8-12 16,-8 4-8-16,-14 21-29 16,1-1-23-16,5 6-86 15,10 4-116-15,21 10 144 16</inkml:trace>
  <inkml:trace contextRef="#ctx0" brushRef="#br0" timeOffset="3413.3">22035 7727 1187 0,'3'58'491'0,"-61"-41"-232"16,-1 14-272-16,1 26-38 15,4 10 9-15,13 16 15 16,7 3 3-16,23-4 6 15,8 1 4-15,17-18-4 16,8-8 7-16,18-13 14 16,4-13 8-16,11-12 15 15,7-8-1-15,5-18-11 16,2-7-5-16,-12-8-4 16,-2-13 0-16,-19-4 8 15,-13-8 4-15,-6-3 9 16,-9 2 3-16,1-2-3 15,-9 0-3-15,-3 2-14 16,-3 7-7-16,-2 10-21 0,4 10-17 16,3 13-81-16,2 6-83 15,17 2 126-15</inkml:trace>
  <inkml:trace contextRef="#ctx0" brushRef="#br0" timeOffset="3862.48">23519 7757 1315 0,'-22'0'183'0,"-5"6"-114"15,-23 9 188-15,-4 23-310 16,4 7 5-16,2 29 13 16,16 6 4-16,14 8 10 15,5-4 7-15,18-15 7 16,9-14 5-16,13-17 16 16,9-9 4-16,16-8 10 15,3-16 2-15,7-13-4 16,1-3-1-16,-4-13-2 0,-11-3-2 15,-12-6 0-15,-13-10 1 16,-13 5 4-16,-7-1 7 16,-6 2 6-16,-2 5 0 15,-4-4-4-15,-5 5-12 16,1 8-32-16,1 6-21 16,10 9-40-16,-2 6-26 15,13 7-73-15,-9-5-26 16,0 0-197-16,40 0 246 15</inkml:trace>
  <inkml:trace contextRef="#ctx0" brushRef="#br0" timeOffset="4183.6">24541 7776 1280 0,'0'9'453'0,"-12"15"-378"16,-46 55-74-16,25-31-7 16,2 16-3-16,23 17-2 15,2-6-1-15,20 11-13 16,9-15 5-16,13-16 9 16,5-10 4-16,24-18 18 15,8-4 1-15,-1-18 1 16,9-5 6-16,-14-11 19 0,-9-11 10 15,-13-9 13-15,-17-5-1 16,-15-4-1 0,-9-1-7-16,-16-4-12 0,-11 1-12 15,-13-1-57-15,-17 5-34 16,-25 13-131-16,-20 3 120 16</inkml:trace>
  <inkml:trace contextRef="#ctx0" brushRef="#br0" timeOffset="5101.22">14366 8991 1164 0,'-21'-21'399'0,"-1"12"-373"15,-3 8-31-15,0 1 0 0,-6 0-2 16,-14 5 5-16,-5 5 1 16,-3-1 4-16,-8 4 3 15,8 5 5-15,10 4 1 16,10 9-8-16,15 5-4 16,14 17-8-16,4 1-5 15,26 18-2-15,10-3-1 16,19-7-11-16,4-14 3 0,25-21 20 15,5-22 9 1,-3-30 27-16,0-13 4 0,-19-24-1 16,-13-2 1-16,-18 2 7 15,-10 7 3-15,-13 2 0 16,-11 0-1-16,-12 5-9 16,-18-4-7-16,-8 7-21 15,0 9-16-15,2 9-64 16,11 9-80-16,10 13 98 15</inkml:trace>
  <inkml:trace contextRef="#ctx0" brushRef="#br0" timeOffset="5587.65">13868 10110 1046 0,'-27'67'427'0,"18"-82"-168"0,9 10-311 16,0 1-13-16,5 13-4 15,-5-9 2-15,0 0 1 16,4 24 4-16,11 69 17 16,2-35 6-16,1-3 25 15,4-2 7-15,14-4 13 16,5-10 6-16,16-20 10 16,10-2 4-16,6-18 1 15,-6-6 0-15,-7-9-2 16,-7-6 0-16,-13-6 3 15,-26 6 3 1,3 1 5-16,-7-18 0 0,-10-15 0 16,-22 1 10-16,-14 12 8 15,3-4 1-15,-20 9-10 16,-2-2-22-16,3 11-35 16,-3 8-29-16,19 15-130 15,13 16-242-15,-2 19 270 16</inkml:trace>
  <inkml:trace contextRef="#ctx0" brushRef="#br0" timeOffset="6105.46">14326 10965 709 0,'-17'8'246'16,"-6"6"-178"-16,6 24-115 15,2 10-6-15,6 14 15 16,9 12 9-16,5-9 18 16,7-6 11-16,11-11 16 15,-8-15 5-15,11-16 37 16,-7-7 14-16,3-15 25 0,4 0 10 15,-7-16-21-15,2-6-12 16,-8-6-20-16,-7-12-8 16,2 1-9-16,-8-1-2 15,-12-7-8-15,-2 4-6 16,-8 3-10-16,3-3-1 16,-7 17-5-16,-1 7-13 15,1 12-51-15,-2 12-51 16,6 9-226-16,-2 13 218 0</inkml:trace>
  <inkml:trace contextRef="#ctx0" brushRef="#br0" timeOffset="6734.17">14058 12127 770 0,'92'-62'388'0,"-119"52"-80"15,-4-7-199-15,0 13-82 16,0 6-10-16,-2 7-24 16,2 6-6-16,9 13-14 15,-4 3-9-15,7 3 5 16,11 11 7-16,8 0 10 16,5 1 10-16,26 2 6 15,5-7 6-15,14-20 15 16,0-7 4-16,10-18 0 15,-5-8-3 1,3-12-14-16,4-7-2 0,-15-10 1 16,-8-4 2-16,-16 6 10 15,-15-2 5-15,-6 10 7 16,2 8 0-16,-13-9-9 16,-5 6-7-16,0-2-35 15,-11-3-35-15,11 4-142 0,4 10-110 16,-11-2 186-16</inkml:trace>
  <inkml:trace contextRef="#ctx0" brushRef="#br0" timeOffset="7282.52">14197 12728 1080 0,'34'31'391'16,"-46"-49"-297"-16,4 18-104 16,6 4-4-16,-10-4-22 15,-2 14-10-15,-8-8-4 16,-6 5-2-16,6 16 18 16,0 1 5-16,11 10 4 0,-1 1 8 15,16 4 14-15,15 0 6 16,12-5 15-16,13 3 0 15,15-1 3 1,-1-9 7-16,1-7 1 0,-11-10 0 16,-7-8-6-16,-5-6-4 15,-8-3 1-15,-1-6 3 16,-6-8 14-16,-2 3 6 16,-5-8 9-16,-6-4 1 0,-4-1-13 15,-8-6-7 1,-9-10-16-16,-6 0-9 0,-4 4-28 15,-3-1-21-15,7 16-37 16,2 0-30-16,0 10-88 16,-2 9 125-16</inkml:trace>
  <inkml:trace contextRef="#ctx0" brushRef="#br0" timeOffset="7937.05">14128 14138 874 0,'-125'-47'409'15,"88"56"-48"-15,3 13-399 16,6 9-19-16,1 16-13 15,5 4 1-15,4 13 18 16,5-4 9-16,16 12 33 16,4 2 11-16,24-5 20 15,8-2 15-15,17-19 15 0,5-15 3 16,10-19-4-16,-2-14-8 16,6-19-12-16,-2-9 0 15,-16-25-4 1,3-4-3-16,-16-3 2 0,-7-5 5 15,-3 8 15-15,-17-3 7 16,-6 10 9-16,-11 0-1 16,-9 9-10-16,-13-4-8 15,-6 2-40-15,6 10-33 16,-4 6-93-16,-12-8-80 16,16 18 125-16</inkml:trace>
  <inkml:trace contextRef="#ctx0" brushRef="#br0" timeOffset="8485.41">14276 15132 1061 0,'-34'-45'374'0,"20"42"-299"15,-3 3-114-15,-7 12-1 16,-2-2 6-16,-7 7 5 16,2 9 13-16,4 5-5 15,1 19-24-15,12 8 3 16,11 14 10-16,9 6 10 0,19 1 35 16,6-5 6-16,8-19 11 15,14-9 9-15,2-13 1 16,-1-21-1-16,-9-10-4 15,-1-4-8-15,-6-19 6 16,-3-3 2-16,1-19 3 16,-14-6 5-16,-8-12 9 15,0 8 1-15,-11-4-3 16,-3 6-5-16,-14-1-12 16,-3 7-12-16,-9 8-29 15,-1 6-33-15,3 5-127 16,-11-2-93-16,-15 18 158 15</inkml:trace>
  <inkml:trace contextRef="#ctx0" brushRef="#br0" timeOffset="8997.62">13999 15978 1151 0,'-58'124'438'0,"47"-124"-243"0,4 3-261 16,-3-3-10-16,5 12 3 16,-7-2-3-16,-11 18 26 15,13 15 5-15,-10 14 18 16,6 3 12-16,14 9 20 16,0-7 7-16,17 0-3 15,10 1 10-15,23-13-9 16,7-5-4-16,21-28 13 15,8-12-4-15,1-27 13 16,-4-13 2-16,-16-11 0 16,-10-4 0-16,-25-3 4 15,3 3 5-15,-13-3 6 16,-6-4 9-16,-13 5 12 0,-8 4 1 16,-12 10-11-16,-6 7-21 15,-1 11-46-15,-5-4-32 16,-4 12-49-16,-3 1-18 15,-8 11-62-15,-10 11-56 16,-8 14 149-16</inkml:trace>
  <inkml:trace contextRef="#ctx0" brushRef="#br0" timeOffset="9596.94">14403 17213 1062 0,'59'-90'454'0,"-82"66"-200"0,5 7-211 15,-5 0-57-15,1-4 3 16,5 14-12-16,-2-1-9 15,-14 2-6-15,-1 17 1 16,-11 11 12-16,0 11 19 0,9 20 6 16,3 7 3-16,13 9-1 15,9 9-1-15,17 1-6 16,11 1-13-16,24-11-1 16,12-9-2-16,9-18-4 15,7-15 11-15,-2-18 4 16,-5-14 8-16,-7-19 29 15,-1-11 13-15,-5-10 14 16,-9-4 1-16,-7-3-8 16,-13 2-5-16,-11-5-8 15,-9 7-5-15,-16 8-9 16,-3 1-13-16,-8 11-29 16,-18-8-18-16,6 12-61 15,-3 2-40-15,3 5-279 16,3 5 279-16</inkml:trace>
  <inkml:trace contextRef="#ctx0" brushRef="#br0" timeOffset="10062.39">13801 18375 949 0,'-22'12'443'0,"8"-10"-18"0,11 10-494 15,-2-3-29-15,1 8-1 16,11 5-2-16,-2 2 11 16,9 4 6-16,12 1 44 15,-2 4 24-15,15-6 26 16,6-4 7-16,19-10 14 16,6-1-1-16,16-15 10 15,12-7 6-15,-12-20-2 16,-1-13 2-16,-17-19-3 15,-9-17-1-15,-2-2-4 16,-11 4 0-16,-15 12 4 0,-9 6 4 16,-18 18 14-16,-4 0-1 15,-12 15-20-15,-7 9-24 16,-17-2-82-16,-12 0-68 16,-21-12 80-16</inkml:trace>
  <inkml:trace contextRef="#ctx0" brushRef="#br0" timeOffset="57071.24">15716 9085 382 0,'0'0'173'15,"0"0"-62"-15,0-3-92 0,0 1-22 16,2-8-1-16,1-6 4 15,-1 4 3-15,1 2 11 16,-3-9 10-16,0 7 22 16,0-2 11-16,-8-41 13 15,3 46 4-15,-6 1-1 16,8-4-1-16,-11-2-10 16,2-1-5-16,2-1-15 15,-4-1-5-15,-3-4-5 16,-1 4-3-16,3 3-9 15,-6 6-4-15,2 3-7 16,-6 5-2-16,-8 0 2 16,7 0 2-16,-5 6 1 15,0 1 1-15,9 0-3 16,-2 5-2-16,7 7-6 0,-6 4-1 16,9 6-2-16,-5 2-1 15,7 5-1-15,7 5 1 16,0-5-1-16,5 4 0 15,10-4-2-15,-1 3 0 16,3-6 1-16,2 0 2 16,5-2 2-16,7-2 1 15,-2-2 4-15,1-2 3 16,0-8 3-16,4-5 2 0,7-5 6 16,5-4 5-16,13-8 9 15,4-4 2-15,-3-10 1 16,-24 6-3-1,3 1-5-15,13-11 0 0,-11-13 3 16,-10 9 2-16,-18-1 2 16,-11-6-3-16,-11 1-10 15,-13-6-5-15,-18-6-13 16,4 5-5-16,-13 8-33 16,6 6-47-16,12 15 52 15</inkml:trace>
  <inkml:trace contextRef="#ctx0" brushRef="#br0" timeOffset="60982.42">17256 9047 326 0,'89'0'106'15,"-89"-15"-95"-15,2 3-48 0,13 1 4 16,-8 5 9-16,2-5 12 16,-9 1 6-16,-2-6 16 15,-1 3 17-15,-6-1 26 16,9 0 8-16,-5 4-1 16,-4-4-9-16,6 6-23 15,-2-1-5-15,-9-1-6 16,9 3 1-16,0-4 3 15,-2 3 2-15,5-6 6 16,-1 2 5-16,3 2 7 16,0-4 4-16,0 5 1 15,0-4 1-15,0 4-1 16,-4-5 1-16,2 6-5 16,2 1-2-16,2 0-9 15,5 7-4-15,-7-5-9 16,0 5 0-16,-3 0-1 15,3-2 1-15,-4 2 2 0,2 0 3 16,2-2 0-16,-3 2-4 16,3-3-5-16,-2 1-3 15,-15-1-2-15,3-1 5 16,-17-1 5-16,-44-7 0 16,30 10-3-16,-5 2-4 15,-3 0-5-15,-2 0-3 16,-2 5-2-16,5-1-2 15,1 4-2-15,1-1 0 16,8 0-2-16,-2 2-1 16,8-4 1-16,-1-2 0 0,8-1 2 15,2-2 1-15,3 4 1 16,3-1 0-16,-1-1-5 16,3 3-2-16,1-2-3 15,5-3-5-15,4 2 2 16,4-4 1-16,5 2 0 15,-3 0 6-15,3 0 2 16,-2 0 2-16,2 0-3 16,0 0-3-16,0 0-4 15,0 0-3-15,0 0-2 16,0 0-2-16,0 0-4 16,5 31-2-16,17 60 2 15,-11-34 4-15,-8 10 10 16,-3 6 4-16,0-6 6 15,-5-7 1-15,5-12 2 16,-5-7 0-16,-4-6 0 0,6-3 2 16,-2 8 0-1,5-4 1-15,5-5 0 0,-5 2-1 16,3-11 0-16,-3-5 1 16,0 2 2-16,2-5 1 15,1-2 4-15,-3-7 0 16,9 0 4-16,-9-3 0 15,0-2 3-15,0 0 0 0,0 0 0 16,0 0-1 0,0 0-3-16,0 0-1 0,0 0-4 15,0 0-1-15,0 0-3 16,0 0 1-16,0 0 1 16,9 0 1-16,4 2 1 15,-2-2 0-15,11 3-2 16,36-1 0-16,-35-4-1 15,8-1-2-15,8-1-2 16,1 2-1-16,6 4-2 16,4-2-2-16,-2 7 0 15,6-2 0-15,-8 0 2 16,-1 2 0-16,-5-2 0 16,4 4 0-16,-13-4 0 15,2 4 0-15,-6-8 0 16,-4-1 1-16,-3 7 0 15,3-1-1-15,-1 2 2 0,-8-3 1 16,-9-5 3-16,7 0 2 16,-10-5 3-16,-2 2 0 15,0 1 3-15,0 0 2 16,0 1 4-16,0 1 2 16,0-4 3-16,0 2 2 15,0-5 2-15,-2-25 1 16,-5-56 1-16,11 37 0 15,1-6-2-15,-2-5-2 16,2 2-6-16,-5 18-3 16,0 3-8-16,-8-27-3 0,8 3-8 15,-2 8-2-15,2 24-4 16,5 5-1-16,0 7 2 16,-5 7 0-16,0 5-1 15,4-1-1-15,-4 1-10 16,0 5-18-16,0 2 22 15</inkml:trace>
  <inkml:trace contextRef="#ctx0" brushRef="#br0" timeOffset="65708.25">16712 7090 645 0,'-9'0'242'0,"-3"0"-178"15,12-3-50 1,-10-2-14-16,7 3-5 0,-3-29-1 15,-43-50 0-15,43 52 1 16,3 5 2-16,-6 1 3 0,4-6-1 16,10 9 1-16,-8-11-1 15,12 5 1-15,-1 0 2 16,-8-3 3-16,12 0 0 16,-1 4 2-16,-3 3-1 15,1-4-1-15,-1 2 1 16,-3 4 0-16,1-1 2 15,-6 4 12-15,0 3 7 16,-6 0 4-16,-2-1-1 16,-11-1-10-16,-12 1-7 15,-9-4-6-15,-15 0 1 0,-10 5 12 16,-12-8 8-16,-16 5 8 16,-2 5-2-16,4 5-14 15,1-2-9-15,10 4-11 16,-5 2-3-16,-6 3-4 15,2 8 1-15,-15 6-1 16,6-2 2-16,7 7 1 16,3-2 1-16,20-3 2 15,-8-6 1-15,17 4 0 16,1-5-1-16,1 7-2 16,11 0 0-16,3-4-1 15,10 1-1-15,0-1-3 16,4 0-1-16,2 7-1 15,-1 2 0-15,6 4 2 16,3 6 1-16,2-2 2 16,-1 4 2-16,5-1 0 15,-5-5 0-15,5 6 0 16,4 4 0-16,-1-1-1 16,1 6 1-16,9-4-2 15,-8-2 0-15,13 4 0 0,3 5 0 16,6 2 3-16,12 5 1 15,1-6 2-15,8 3 2 16,-3-4 3-16,8 1 0 16,-4-6 3-16,5-2 0 15,1 2 1-15,6-2-1 0,2 0-3 16,-2-3 1 0,-3-4 0-16,5 4 1 0,-4-2 2 15,11-5 0-15,12 8 0 16,1-13-1-16,6 1-3 15,0-8 0-15,-2-12-1 16,6 13-1-16,0-5 0 16,-3 4-1-16,2 9 0 15,-5-10 1-15,9-1 4 16,-6-10 1-16,-8-4 4 16,5-3 2-16,-5-3 1 15,6-1 1-15,-4-12-1 16,3 6 1-16,-7-11-1 15,3-7-1-15,6-1-1 16,2-7-2-16,-3-4-1 16,1 5-2-16,-7-4-1 15,-11-1 0-15,-4 2 2 0,-10-2 2 16,-8 6 3-16,-13-4 3 16,-18 5 0-16,-5-7 4 15,-16-8 14-15,-9-6 5 16,-11-2 12-16,-6 2 2 15,-11 9-10-15,1 5-6 16,1 9-15-16,-3 2-7 16,6 12-12-16,3 6-3 15,18 9-7-15,-1 2-3 0,15 9-15 16,4-3-20-16,6 1-115 16,3 8-123-16,3-1 175 15</inkml:trace>
  <inkml:trace contextRef="#ctx0" brushRef="#br0" timeOffset="67391.35">13142 8911 550 0,'-167'-25'189'0,"145"16"-172"0,-4-5-7 16,2-1 7-16,2 1 7 15,-1-7 8-15,3 6 3 0,-3 1-2 16,1-3-2-16,7 8-6 16,-6-4-3-16,7 1-6 15,-5 1-2-15,2 4-10 16,-2 7-8-16,-3 7-15 16,-4 7-5-16,-7 5 1 15,8 3 5-15,-3 13 8 16,2 1 3-16,7 15 1 15,0 3 0-15,7 11 1 16,2 4-1-16,7 1-2 16,6 4 1-16,2 4 4 15,0 1 1-15,4 2 6 16,-4-11 3-16,7-13 5 16,-2-7 1-16,8-9-1 15,9 0 0-15,4-6 0 16,9-4 0-16,15-16 2 15,7-3-2-15,19-7-1 16,-6-15-1-16,8-7 9 16,-4-18 3-16,-7-16 9 15,4 3 3-15,-18-14 4 0,1 3 4 16,-13-4 7-16,-11-6 1 16,-13 7 2-16,-8 5 2 15,-18 7-1-15,-6-3-3 16,-16 1-14-16,-1-8-9 15,-4-5-18-15,-2 6-7 16,11 8-22-16,1 6-15 16,16 21 21-16</inkml:trace>
  <inkml:trace contextRef="#ctx0" brushRef="#br0" timeOffset="68999.14">16798 7682 39 0,'-45'-5'39'0,"6"-7"13"0,1-7-4 0,9-2-23 15,5-3-57-15,10-7 22 16</inkml:trace>
  <inkml:trace contextRef="#ctx0" brushRef="#br0" timeOffset="73300.08">15494 8717 280 0,'-27'-22'137'0,"-1"6"-38"16,6 3-63-16,4 6-27 16,3 0-2-16,3-4-3 15,3 8 0-15,-1-7 2 16,1 1 5-16,4 2 13 16,-7-5 10-16,7 9 11 15,0-11-1-15,-4 5-9 16,1 2-11-16,-1-3-15 15,0 7-6-15,-6 1-7 0,-6 2-3 16,-1 0 0-16,-6 5 3 16,3 4 2-16,1 1 2 15,-7 7 0 1,0 6 0-16,-6 6 0 0,-2 4 0 16,-2 11 0-16,5 3 0 15,8 4 0-15,2 3-2 16,12 1 0-16,1 0-2 15,9 1-1-15,4-1 0 16,12 7 0-16,2-7-1 0,8 7 2 16,9 2 1-16,-3-2 2 15,3-7 1-15,-7-5 5 16,5-7 4-16,4-12 19 16,-6-4 7-16,10-10 15 15,-3 1 3-15,7-5-8 16,9 6-6-16,3-10-11 15,6-4-3 1,-2-8-3-16,-2-3 0 0,7-7 3 16,-2-1 0-16,5-8 0 15,-1-6-2-15,0-8-4 16,-11-4 0-16,-3-8 2 16,-16-3 4-16,-1-3 19 15,-7 1 14-15,-13 0 18 16,5-2 1-16,-17-2-11 15,-1-5-13-15,-5 2-25 16,-9 3-10-16,-8 4-9 16,0 1-4-16,-1 9-5 0,-2-2-2 15,11 11-24-15,-9 12-25 16,10 13 32-16</inkml:trace>
  <inkml:trace contextRef="#ctx0" brushRef="#br0" timeOffset="75988.78">17080 7838 116 0,'95'-58'43'0,"-95"49"-23"16,0 1-12-16,0-10 13 16,-4 3 39-16,4-2 21 15,-10-6 32-15,1 3 8 16,-4 1-2-16,1 2-12 0,7 8-25 16,-4-1-17-16,-1-1-30 15,1-1-11-15,-5-1-17 16,2 4-3-16,7 4-2 15,-5 0 3-15,-2-2 5 16,-2-2 2-16,-3 1 2 16,-1-1-1-16,-6 2-1 15,2-5 0-15,-4 4-5 16,-5-1-1-16,4 2-3 16,-1 7-2-16,-3 0-1 15,-1-3-3-15,6 6-1 16,-2 2-1-16,-3-1 1 15,-1 3 1-15,1-1 0 16,5 3 0-16,9 3 0 16,3 4 0-16,0 1 0 15,4-4-1 1,-2 3-1-16,-7 10-1 0,0 10-3 16,2-5 0-16,-1-5 2 15,1 6 2-15,-2-6 3 16,-6 2 0-16,9-1 1 0,-1 4 0 15,3-3-1-15,2-4 0 16,2 5-1-16,-2 2-1 16,10 2 0-16,-7 6 1 15,9-1 0-15,6 5 1 16,6-4 3-16,1 3 1 16,6 2 1-16,0 1 2 15,4-5 3-15,7 10 1 0,-2-11 1 16,-11-6 1-16,4-6 0 15,0-6-1 1,-4 1 1-16,10 4 0 0,-4-5 0 16,-8-2 1-16,7-2 2 15,-16-5 1-15,13 2-1 16,6 3 0-16,-14-7-2 16,14 4 1-16,-2-4 2 15,-1 2 3-15,11 0 3 16,-2-1 1-16,0-11 1 15,-4 0-1-15,13-11 1 16,-4-1 2-16,5-7 2 16,4-3 2-16,0-5 0 15,3 2-1-15,-3-6-5 16,-4 2-2-16,-14-5-6 16,8 3-2-16,-8-2-3 15,4 6-1-15,2-9 0 16,-7-1 2-16,1 1 2 0,-9-10 4 15,-17-1 6-15,3-11 3 16,-4-9 2-16,-9 0-3 16,-8 0-6-16,-2 7-4 15,0 11-7-15,-2 6-3 16,3 7-4-16,6 7-1 16,-7 0-2-16,8 13-6 15,3 3-15-15,-1 1-10 0,6 6-30 16,3 6-80-16,0 2 99 15</inkml:trace>
  <inkml:trace contextRef="#ctx0" brushRef="#br0" timeOffset="79437.09">17903 9113 531 0,'-69'37'167'0,"48"-43"-171"0,2 6-39 15,2-6 4-15,-2-4 15 16,2 8 13-16,3-6 30 15,-3-3 12-15,7-2 10 16,4 4 4-16,3-8-13 16,3 12-10-16,5-4-9 15,-1-10-6-15,1 11-13 16,3-8-14-16,6 9 13 16</inkml:trace>
  <inkml:trace contextRef="#ctx0" brushRef="#br0" timeOffset="80224.39">16764 9015 638 0,'22'17'244'0,"-37"-40"-148"15,3 6-99-15,-2-7-4 0,0-5 16 16,0 1 6-16,0-4 8 16,11 3 8-16,1-2 1 15,2 3 1-15,0 6-2 16,-3 6-7-16,3 8-13 16,-4-1-10-16,-4 9-21 15,1 3-7-15,-10 3-8 16,3 11 3-16,-3 3 11 15,6 10 4-15,-1 14 5 16,-1-6 1-16,9 16 4 16,-1-1 2-16,10-12 4 15,7-12 1 1,2 2 5-16,22 16 2 0,12-1 0 16,-6-8 0-16,-6-19 3 15,0-5 5-15,-9-6 15 16,1-13 10-16,1-3 21 15,-15-5 11-15,-5-2 17 16,-1 6 3-16,-11-8-7 16,3-2-8-16,-9-10-21 15,-5-2-12-15,-8-3-18 16,0-2-6-16,-9 3-15 16,7 5-3-16,1 6-9 0,3 7-9 15,6-1-22-15,9 9-244 16,13 7 203-16</inkml:trace>
  <inkml:trace contextRef="#ctx0" brushRef="#br0" timeOffset="82867.87">18522 8884 247 0,'115'-64'106'0,"-123"56"-54"16,8-1-10-16,0 2 3 15,-4 0 4-15,8-1 7 16,-4-1 3-16,-4-5 2 16,4 2 0-16,-5-3-1 15,0-2-3-15,1 6-12 0,-1 1-6 16,0 3-14 0,2 2-5-16,-3-4-8 0,6 6-4 15,-3 3-4-15,3 0-3 16,-2 0 2-16,-1 0 1 15,3 0 4-15,0 0 3 16,0 0 0-16,-4 0-1 16,3 0 0-16,1 0 0 15,-26 0 2-15,-46 3 2 16,32-3-3-16,-1 6 0 16,-9-1-3-16,-4-2-2 15,-2 2-4-15,1 4-2 0,-4 1-1 16,9 7 0-16,2 4 0 15,-7-9 1-15,16 0 0 16,-6-2 0-16,0 2 1 16,12 2-1-16,-3 0-4 15,2-2-4-15,11 2-3 16,-4-6-1-16,10 3 3 16,0-1 3-16,3-3 6 15,0 2 1-15,4-4 2 16,1-2 1-16,4 2-3 15,1-3-1-15,4 5-4 16,0-7-2-16,-3 0-2 16,3 0-2-16,0 14 0 15,3 18 0-15,15 63 4 16,-8-49 2-16,2 15 1 16,-7 0-2-16,0 1 1 15,-5 9 1-15,-1-9 3 0,-3 0 6 16,-1-16 4-1,2-8 2-15,3-14 0 0,-6-5-2 16,3-7-1-16,3 5-1 16,-2-15 0-16,2 5 0 15,0-2 2-15,0-5-1 16,0 0 3-16,0 0 0 16,0 0 4-16,-3 0 4 15,3 0 3-15,0 0 0 0,0 0 0 16,0 0-1-16,0 0-1 15,0 0 5-15,14 2 9 16,5 5 2-16,48 1 1 16,-36-10-4-16,13-8-10 15,-4 1-3-15,10 1-6 16,0-1-3-16,0 4-5 16,6 0-3-16,17 8-2 15,-6-3-1-15,3 2 1 16,-6 2 0-16,-9-3 2 15,2 1 2-15,-11-2 4 16,2 0 0-16,-15-9 2 16,-11 1 1-16,-1 1-1 15,-7 2 1-15,-9 3-1 16,7 2-1-16,-15-5-1 16,-3 1-2-16,6 4-2 15,-3-3 0-15,3 3 1 16,0 0 0-16,0 0 3 0,0 0 3 15,0 0 5-15,0 0 4 16,0-2 6-16,0 1 2 16,0-6 1-16,-4-28 0 15,3-54-5-15,-4 37-4 16,-4-8-6-16,-3 0-2 16,-7-2-4-16,5 7-2 15,-3 2-1-15,8 3-3 0,-1 10-4 16,-2 4-1-16,10 9-3 15,-5 6 0-15,6 7 0 16,-3 0-1-16,1 4 1 16,3 2 1-16,0-1 0 15,0 4 2-15,0 3-1 16,0 0-1-16,0 1-2 16,0-1-1-16,-2 0-4 15,2 2-1-15,-3-3-7 16,3 1-7-16,0 0-44 15,0 1-63-15,0 1 85 16</inkml:trace>
  <inkml:trace contextRef="#ctx0" brushRef="#br0" timeOffset="88049.49">18149 7735 88 0,'22'-72'75'0,"-19"70"13"0,-1-8-1 16,-2-2-22-16,-2 0-12 15,-1 1-18-15,-1 6-8 0,4 5-13 16,0 0-1-16,-1 0 0 15,-3-1-1-15,4 1 2 16,-3-4-2-16,1 2 0 16,-1 1 0-16,-6-1 1 15,-5 2-2-15,-3-3-5 16,7 3-2-16,-49 3-4 16,51 0-2-1,3 3-2-15,-9 2-1 0,-9 6 2 16,6 0 0-16,12-6 1 15,-12 6 0-15,7 2 1 16,-6 4-1-16,-11-1-1 16,13 2-1-16,-14-2 0 15,1 3 1-15,-3 0 2 16,-2 6 1-16,1 3 1 16,0 0 2-16,3 1 0 15,6 8-1-15,0 6-1 16,3 6 1-16,1 7-1 0,1 1 1 15,4 5-1-15,2-10 1 16,8 7-1-16,3-9 0 16,8-3 3-16,3 5 2 15,1-12 7-15,7-2 6 16,1 4 7-16,4 0 5 16,7 0 3-16,4 1-3 15,-3-3-1-15,5-5-3 0,7-4 1 16,4 2 3-16,-1-13 7 15,-8-1 9-15,3-12 18 16,-3-4 6-16,6-3 4 16,5-3-4-16,-2-5-13 15,2-9-5-15,0-8-5 16,0-1-1-16,7-8-3 16,-6 4-2-16,2-9-10 15,4-4-4-15,-10-4-5 16,-3-3 0-16,-13-1 1 15,6 2 2-15,-17-11 4 16,-1-2 2-16,-10-20 0 16,-13-10-4-16,-1-8-6 15,-12-13-3-15,3 16-6 16,-8 3 1-16,-4 15-8 16,2 14 0-16,-4 17-5 15,-1 4-1-15,5 8-2 0,2 11-3 16,-1 0-6-1,11 4-1-15,-3 13-1 0,-2-7 0 16,8 11-1-16,-1 1 0 16,-2-4 6-16,6 8 2 15,-2-4 4-15,3 0 0 16,5 0-2-16,-4-4-1 16,4 2-1-16,-1 2-1 15,-3 0-2-15,4 0 0 0,-3 0 3 16,3 0 1-16,-2 0 4 15,-2 0 1-15,4 0 1 16,-3 0 0-16,1 0 0 16,2 0 1-16,-3 0 1 15,3 0-1-15,-2 0 1 16,-1 0 0-16,3 0-1 16,-4 0 0-16,4 0 0 15,-1 0 0-15,-3 0-1 16,4 0 1-16,-3 0-1 15,1 0-1-15,2 0 0 16,-3 0 0-16,3 0-1 16,-2 0-2-16,-2 0-18 15,4 0-136-15,-3 0 113 16</inkml:trace>
  <inkml:trace contextRef="#ctx0" brushRef="#br0" timeOffset="89096.71">16991 8920 803 0,'-17'-22'282'0,"-2"3"-247"15,1 3-34-15,8 9-21 16,-5-1-8-16,-1-1-1 15,-1 4 2-15,-9-7 18 16,2 3 13-16,-3-1 15 16,-3 1 5-16,3-1 0 15,4 3-3-15,1 6-12 16,0 2-6-16,-6 11-9 16,-8-3-3-16,5 15-4 0,0 4 1 15,-2 8 1 1,8 7 2-16,0 10 4 0,0 5 3 15,11 1 2-15,-3-1 0 16,8-16 3-16,4-1-1 16,10 2 0-16,0-10 1 15,11 6-3-15,-2-3 0 16,4-3-2-16,5-2-1 16,-1-2 1-16,1-5 2 0,-6-3 2 15,5-1 3-15,9 1 10 16,7-4 5-16,10-10 11 15,7 0 4-15,7-7 0 16,5-5-1-16,2-2-7 16,-2-3-1-16,-5-8-2 15,-7 0 2-15,-7-5 11 16,-3 1 6-16,-5-7 9 16,-4 1 4-16,-9-8 2 15,-10-2 0-15,-6-1-4 16,-8 8-2-1,-3 0-7-15,0-24-5 0,-8-19-8 16,-6 1-5-16,-3 6-3 16,-8-1-2-16,3 9-5 15,0 8-5-15,1 6-11 16,2 10-8-16,5 13-26 16,-6 5-20-16,9 20 32 0</inkml:trace>
  <inkml:trace contextRef="#ctx0" brushRef="#br0" timeOffset="91451.2">18271 9121 732 0,'-33'-44'348'0,"7"1"-110"0,4 12-167 16,8 10-69-16,4 4-2 16,-2 5 0-16,3-4-3 0,-6 8-16 15,-3-1-11-15,1 9-9 16,-5 0-1-16,-2 14 12 16,1 5 4-16,-6 12 6 15,14-4 2 1,-3 2 3-16,-9 21 4 0,-4 12 1 15,5-7 0-15,16-8-8 16,6-1-9-16,13 4-5 16,8 0 3-16,6-2 16 15,8-3 11-15,5-7 23 16,5-8 8-16,21-12 17 16,10-5 8-16,11-19 5 15,6-8-1-15,-8-15 1 16,-7-11 1-16,-15-8 10 15,-22-5 7-15,-14-2 14 16,-15 1 0-16,-13 3-9 16,-9-3-13-16,-11-2-33 15,-3-3-15-15,-8 1-18 16,0 3-5-16,8 5-14 0,-1 5-18 16,10 14-183-16,9 9 152 15</inkml:trace>
  <inkml:trace contextRef="#ctx0" brushRef="#br0" timeOffset="92000.37">19516 8991 596 0,'-22'37'311'16,"-4"-59"1"-16,-1 3-295 0,1 9-16 16,-21 3-5-1,3 3-2-15,1 11 3 0,-4 2 1 16,2 12-4-16,-3 4-2 16,7 15 0-16,8 10 0 15,7 7 6-15,14 8 3 16,11 0 9-16,9-5 7 15,20-3 23-15,8-7 6 16,31-16 8-16,0-15 1 16,19-19-14-16,4-20-4 15,-4-18-5-15,1-12-3 16,-14-3 2-16,-10-2 1 16,-18 7 5-16,-19-6 3 0,-21-1-3 15,-5 2-1-15,-22-6-23 16,-1 8-19-16,1 13-58 15,-9 2-42-15,17 19 65 16</inkml:trace>
  <inkml:trace contextRef="#ctx0" brushRef="#br0" timeOffset="92472.63">20863 8880 970 0,'-94'143'353'0,"35"-143"-265"0,2 17-143 0,-11 20-16 16,0 2 15-16,7 13 26 16,5-2 16-16,12 8 4 15,4-1-1-15,21 6 10 16,7 10 3-16,16-13 20 16,18-2 11-16,9-22 17 15,10-6 10-15,23-20 12 16,6-12 2-16,20-17-6 15,-1-17-5-15,-11-19-8 16,-3 2-3-16,-16-14-4 16,-9 1-1-16,-5 10-1 15,-14 4-3-15,-14 6-8 16,-3-8-7-16,-9 1-17 16,-2-5-9-16,-3 3-25 15,-3 12-20-15,3 10-118 16,0 7-134-16,17 12 187 15</inkml:trace>
  <inkml:trace contextRef="#ctx0" brushRef="#br0" timeOffset="92983.4">21842 9107 1104 0,'26'38'369'0,"-57"-51"-369"15,0-1-6-15,-5-2-2 16,0 6 0-16,-6 3 4 15,11 2 4-15,1 10 1 16,2 0 2-16,6 18-1 16,-9-1 0-16,-5 14 4 15,8 5 0-15,6 18 2 16,8 8-2-16,16 12-2 16,10 7 0-16,19-14-1 15,5-8 2-15,14-28 10 16,12-15 12-16,24-21 25 15,19-14 7-15,27-27-1 16,-1-4-7-16,-6-17-17 0,-13-5-3 16,-26-4 3-16,-14 4 2 15,-18 7 3-15,-18 2 1 16,-17-3-5-16,-7-7-4 16,-24 4-10-16,-4-1-9 15,-11 15-21-15,-2 9-21 16,6 10-65-16,4 7-61 15,9 8 97-15</inkml:trace>
  <inkml:trace contextRef="#ctx0" brushRef="#br0" timeOffset="93777.68">23263 9145 732 0,'-34'-17'326'0,"4"7"-73"0,0 10-264 16,-1 3-9-16,-6 6 0 16,12 1-2-16,-6 0 0 15,12 6-3-15,10 6-2 16,-10 1 4-16,19 14 11 16,-5 0 8-16,7 11 9 15,15-2 1-15,0 1 2 16,2-1 0-16,14-6 0 15,1-4 1-15,11-17 6 16,8-6 6-16,6-9 15 16,4-14 2-16,8-8 1 0,-2-4-3 15,-2-14-4-15,-5 0 4 16,-12-4 14-16,-6-5 6 16,-13 2 10-16,0 6 0 15,-17 1-1-15,-12-1 1 16,-7-6 5-16,-18-3-8 15,-1-2-33-15,-2 7-20 16,-8 6-47-16,10 6-14 0,-2 15-40 16,-5 0-104-1,12 21 134-15</inkml:trace>
  <inkml:trace contextRef="#ctx0" brushRef="#br0" timeOffset="95497.8">24547 8870 684 0,'-45'-72'263'16,"40"63"-178"-16,1 1-87 16,4 8-26-16,-2 1 3 15,-1-1 9-15,3 0 6 16,-3 0 18-16,3-1 15 0,-2 1 21 16,-2-4 3-16,-1 3-5 15,-7 1-11-15,4-2-21 16,-11 2-9-16,-9 2-9 15,-35 16-2-15,40 8-1 16,2 2-3-16,11 8-3 16,-7 2 0-16,12 6 1 15,5 3 3-15,17 8 9 16,2-9 3-16,8 6 5 16,4-2 2-16,11-11 2 15,6 8 1-15,10-8 0 16,1 3 2-16,-6-11 10 15,2-12 9-15,-7-13 31 16,7-9 10-16,7-19 7 16,-3-6-5-16,-6-22-3 15,2 2-2-15,-15-5-3 16,-9-7 3-16,-17-1-20 16,-6 1-3-16,-11-3-8 0,-2 4-5 15,-4 4-25-15,-13 3-17 16,-15 4-49-16,-2 9-33 15,-16 15-206-15,-7 10 199 16</inkml:trace>
  <inkml:trace contextRef="#ctx0" brushRef="#br0" timeOffset="100709.52">15358 6571 31 0,'-8'-5'17'0,"-6"0"-5"16,-5 5-2-16,2-6-1 15,-1 6 1-15,5 0 4 16,-1 0 1-16,0 2-2 16,-3 2-2-16,-5-1-9 15,-2 7-2-15,1 14-5 16,3 7-3-16,-5 17 0 0,5 6 0 15,-4 4 1-15,-2 4 1 16,-2-5-2-16,3-2 1 16,0 2 2-16,-4-7 0 15,14 1 2-15,-2-4-1 16,8-8 7-16,7 2 7 16,2-3 11-16,2 4 12 15,15-6 10-15,6-4-7 16,13 6 0-16,3-5-2 0,8-9 3 15,1-3 12-15,10-16 1 16,9-2-2-16,6-11-8 16,4-6-2-16,-1-15-1 15,-6-1-2-15,-9-6 0 16,-5 2-1-16,-6 1-2 16,0-3-1-16,-14 5-1 15,-5 2 1-15,-8 0 0 16,-5-1 0-16,-2 1-2 15,-6-5 0-15,-1 1-1 16,-1 6-2-16,-8-4-1 16,-5 13-2-1,2-2-8-15,-6-13-4 0,-13-8-9 16,8 10-2-16,0 12-7 16,-3-3-2-16,7 8-17 15,-2 7-54-15,7 10 54 16</inkml:trace>
  <inkml:trace contextRef="#ctx0" brushRef="#br0" timeOffset="101908.45">13092 9935 283 0,'-36'-11'93'0,"14"20"-96"0,3 6-23 16,-7 6-15-16,4 7-6 15,-9 3-3-15,3-4 4 16,1 4 22-16,-4-5 11 16,5-4 23-16,-1-3 10 0,8 3 10 15,1-3 3-15,5 7-3 16,4 2-4-16,4 3-8 15,1 0-1-15,4 0-4 16,6 10-2-16,6-5 0 16,1-2 3-16,10-1 19 15,-6-11 12-15,11-8 16 16,4-4 4-16,3-11-5 16,6-3-8-16,-2 1-17 15,6-2-5-15,-5 3-11 16,-2-7-2-16,5-4-3 15,-2-3 0-15,7-6-1 16,-1-2 1-16,-3-4-1 16,1 6-2-16,-9-6-1 15,0 6-1-15,-5 5 1 16,-3-4 4-16,-8 0 9 16,-6 4 8-16,-4-9 17 15,-6-3 8-15,-4-9 2 16,-9-1-4-16,-4 3-15 0,-5-6-10 15,-4 10-14-15,0-3-4 16,-1 3-10-16,4 9-4 16,7 6-49-16,-1 3 38 15</inkml:trace>
  <inkml:trace contextRef="#ctx0" brushRef="#br0" timeOffset="102870.73">15771 6951 161 0,'-5'-90'76'0,"1"87"-32"0,-1 3-24 15,5 5-16-15,0-5 0 0,0 0 13 16,-3 0 18-16,1 0 34 16,2 0 7-16,-3 0-12 15,3 0-19-15,-4 0-41 16,3 0-11-16,-3 9-49 15,-1 13 38-15</inkml:trace>
  <inkml:trace contextRef="#ctx0" brushRef="#br0" timeOffset="104751.43">15523 10050 101 0,'11'-67'43'0,"-11"67"-18"16,0 0 4-16,3-9 24 15,-3 8 17-15,0-1 28 16,0 0 8-16,-3 2-2 0,3-14-4 16,-6-3-13-16,3 7-9 15,1 6-17 1,2-3-9-16,-3 6-22 0,3-3-10 16,-4 3-20-16,3 1-4 15,1 0-6-15,-4 0 1 16,-1 32 4-16,-7 63 1 15,16-35 4-15,4 4 1 16,2-1 2-16,-1 4 1 16,3-12 4-16,-3-1 2 15,-1-11 6-15,-3-9 5 0,1-12 6 16,-3-6 4-16,-1-7 0 16,-2-9-1-16,3 1-7 15,-3-1-4-15,0 0-7 16,0 0-2-16,-3 0-6 15,3 0-4-15,-2 0 0 16</inkml:trace>
  <inkml:trace contextRef="#ctx0" brushRef="#br0" timeOffset="107738.33">14116 8666 13 0,'-46'3'4'0,"-4"6"-1"15</inkml:trace>
  <inkml:trace contextRef="#ctx0" brushRef="#br0" timeOffset="108098.42">14641 9395 23 0,'31'-26'21'15,"-9"-5"5"-15,-5 9 4 16,-6 3 6-16,-6-2 16 16,-2 6 7-16,-6 1 5 15,-4-3-9-15,-10-9-87 16,-2 2 30-16</inkml:trace>
  <inkml:trace contextRef="#ctx0" brushRef="#br0" timeOffset="116212.04">16795 10014 680 0,'25'-174'275'0,"-28"152"-147"0,3 22-127 16,3 0-14-16,8 22-1 15,1 9 4-15,-7 10 12 16,0 16 5-16,-5 12 5 16,0 10 2-16,-2 12 11 15,-1 11 2-15,-2 1-3 16,1-12-3-16,4-21-10 16,0-20-3-16,7-27-16 15,-2-6-32-15,9-7 27 16</inkml:trace>
  <inkml:trace contextRef="#ctx0" brushRef="#br0" timeOffset="118877.53">18123 10076 527 0,'57'-143'237'0,"-61"131"-100"0,13 19-106 15,-1 8-41-15,3 11 0 16,1 24 10-16,-7 3 3 16,-5 14 0-16,0 9-1 15,0 1 0-15,0-4-1 16,0-6 2-16,-4 0-1 0,4-5 0 15,7-7-5-15,12-7 2 16</inkml:trace>
  <inkml:trace contextRef="#ctx0" brushRef="#br0" timeOffset="120502.96">19342 10000 542 0,'54'-26'202'0,"-1"2"-141"0,-51 31-65 16,10 19-12-16,7 10 7 15,-7 12 9-15,3 4 3 16,-3-1 1-16,-3-4 1 16,10-3-1-16,-5-2 0 15,-2-4-2-15,3 3 0 0,-3 4-2 16,2-8 1-16,8 8-4 15,9 2-9-15,5-4 9 16</inkml:trace>
  <inkml:trace contextRef="#ctx0" brushRef="#br0" timeOffset="122455.8">20640 10060 46 0,'43'-41'35'0,"-42"43"11"16,3 5-3-16,6 15-4 15,-1 0-5-15,-1 9-14 16,4-2-4-16,-6 6-8 16,7-4-2-16,-4-9 0 15,5 6 0-15,5-15 1 16,-11 1-1-16,9 0-2 16,1 0-4-16,4-6 0 15</inkml:trace>
  <inkml:trace contextRef="#ctx0" brushRef="#br0" timeOffset="123761.27">22038 9943 481 0,'-41'-46'178'0,"41"46"-134"16,2-4-28-16,-2 1 1 15,-2 1 7-15,2 2 14 16,0-3 5-16,0 1 1 15,0 0 0-15,0 1-2 16,0 1 2-16,0-4 1 16,0 2-5-16,0 2-16 15,0-3-10-15,0 1-14 16,2 1-3-16,10 7-1 0,-2 12 1 16,49 81 1-16,-46-38 2 15,10 9 0-15,-15-3 1 16,6 0 0-1,3-3-1-15,-3-9-7 0,8-2-17 16,4-8-199-16,-2-2 159 16</inkml:trace>
  <inkml:trace contextRef="#ctx0" brushRef="#br0" timeOffset="124322.58">23237 9952 511 0,'48'-72'189'0,"-48"72"-146"16,0 0-27-16,2 0-13 15,-2 0 0-15,0 0-1 16,0 0 1-16,9 25 1 15,13 53-1-15,-15-28 0 16,-2 5 0-16,6 5 1 16,1-5-1-16,-2-2 0 15,7-3 0-15,-3-3-2 16,5 1 1-16,1 0-7 16,3-10-11-16,9 0 10 15</inkml:trace>
  <inkml:trace contextRef="#ctx0" brushRef="#br0" timeOffset="124674.09">24491 9847 605 0,'33'126'227'0,"-36"-113"-159"15,-2 11-73-15,10 26-15 16,8 17 7-16,8 12 8 16,12 13 4-16,1 9 1 15,4-1-24-15,2 5 18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48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5-19T11:21:2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4523 6597 0,'0'0'0,"0"0"16,0 0-16,0 0 15,0 0 1,0 0-16,0 0 16,0 0-16,0 0 15,0 0 1,0 0-16,0 0 15,0 0-15,0 0 16,0 0 0,0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9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9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9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9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buNone/>
            </a:pPr>
            <a:fld id="{50233943-D1D6-4BE3-80FA-F8C2AB2F442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2A3B7CAD-8B09-49D8-AE1F-28EA1BD694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346944-0FA2-46DB-AD49-21C734D0A423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291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E99DDD-672A-4093-A86C-96D04FD54616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66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0013" y="763588"/>
            <a:ext cx="5030787" cy="37719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2FE6E7-7574-490D-89E2-A08657C5DBCC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02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43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0898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797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6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23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65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357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4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692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26-May-25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7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806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107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fld id="{0F80A005-BFAA-4ADF-BB06-A0E3A69AE82B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  <a:buNone/>
            </a:pPr>
            <a:fld id="{BCAB81BA-0308-4C8E-BE87-87B79370510E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430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100000"/>
              </a:lnSpc>
              <a:buNone/>
            </a:pPr>
            <a:fld id="{1EC259A4-A956-462F-8650-62562E45ED29}" type="datetime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26-May-25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1EB369-6F39-4278-BB09-48DB76A541EC}" type="slidenum">
              <a:rPr lang="en-US" sz="1200" b="0" strike="noStrike" spc="-1" smtClean="0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9635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cs.usfca.edu/~galles/visualization/DPLC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DPChang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9500" lnSpcReduction="20000"/>
          </a:bodyPr>
          <a:lstStyle/>
          <a:p>
            <a:pPr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8B8B8B"/>
                </a:solidFill>
                <a:latin typeface="Calibri"/>
              </a:rPr>
              <a:t>used some slides from </a:t>
            </a:r>
            <a:endParaRPr lang="en-US" sz="4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0" strike="noStrike" spc="-1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https://www.cis.upenn.edu/~matuszek/</a:t>
            </a:r>
            <a:endParaRPr lang="en-US" sz="3200" b="0" strike="noStrike" spc="-1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cit594-2014/Lectures/30-dynamic- programming.ppt</a:t>
            </a:r>
            <a:endParaRPr lang="en-US" sz="3200" b="0" strike="noStrike" spc="-1">
              <a:latin typeface="Arial"/>
            </a:endParaRPr>
          </a:p>
          <a:p>
            <a:pPr marL="457200"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8B8B8B"/>
                </a:solidFill>
                <a:latin typeface="Calibri"/>
              </a:rPr>
              <a:t>http://web.stanford.edu/class/cs97si/</a:t>
            </a: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Dynamic Programming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1-dimensional DP Problem</a:t>
            </a:r>
          </a:p>
        </p:txBody>
      </p:sp>
      <p:pic>
        <p:nvPicPr>
          <p:cNvPr id="313" name="Picture 3" descr="Screen Shot 2016-07-21 at 11.07.17 PM.png"/>
          <p:cNvPicPr/>
          <p:nvPr/>
        </p:nvPicPr>
        <p:blipFill>
          <a:blip r:embed="rId2"/>
          <a:stretch/>
        </p:blipFill>
        <p:spPr>
          <a:xfrm>
            <a:off x="437535" y="1417320"/>
            <a:ext cx="8133840" cy="4359600"/>
          </a:xfrm>
          <a:prstGeom prst="rect">
            <a:avLst/>
          </a:prstGeom>
          <a:ln w="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72000" y="5129348"/>
            <a:ext cx="4436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Using naive recursion is wasteful, why?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draw recursion tree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Picture 2" descr="Screen Shot 2016-07-21 at 11.08.11 PM.png"/>
          <p:cNvPicPr/>
          <p:nvPr/>
        </p:nvPicPr>
        <p:blipFill>
          <a:blip r:embed="rId2"/>
          <a:stretch/>
        </p:blipFill>
        <p:spPr>
          <a:xfrm>
            <a:off x="141840" y="3863181"/>
            <a:ext cx="8544960" cy="3060720"/>
          </a:xfrm>
          <a:prstGeom prst="rect">
            <a:avLst/>
          </a:prstGeom>
          <a:ln w="0">
            <a:noFill/>
          </a:ln>
        </p:spPr>
      </p:pic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/>
              <a:t>1-dimensional DP Problem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0BEEB-AEF0-68E2-A917-D54EC300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4000" dirty="0"/>
              <a:t>Recursion is wasteful </a:t>
            </a:r>
          </a:p>
          <a:p>
            <a:pPr lvl="1"/>
            <a:r>
              <a:rPr lang="en-US" sz="2800" dirty="0"/>
              <a:t>because many subproblems repeat</a:t>
            </a:r>
          </a:p>
          <a:p>
            <a:r>
              <a:rPr lang="en-US" sz="4000" dirty="0"/>
              <a:t>We can replace recursion with loops</a:t>
            </a:r>
          </a:p>
          <a:p>
            <a:pPr lvl="1"/>
            <a:r>
              <a:rPr lang="en-US" sz="2800" dirty="0"/>
              <a:t>Ensuring every subproblem solved once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7AAD-AC5B-4426-5A92-26BC48BB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9C518-FF1E-5894-7DC8-A336F5FB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4936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Main approach</a:t>
            </a:r>
          </a:p>
          <a:p>
            <a:pPr lvl="1"/>
            <a:r>
              <a:rPr lang="en-US" dirty="0"/>
              <a:t>recursive, holds answers to a sub problem in a table</a:t>
            </a:r>
          </a:p>
          <a:p>
            <a:pPr lvl="1"/>
            <a:r>
              <a:rPr lang="en-US" dirty="0"/>
              <a:t>can be used without recomputing.</a:t>
            </a:r>
          </a:p>
          <a:p>
            <a:r>
              <a:rPr lang="en-US" dirty="0"/>
              <a:t>Can use recursion and save results in a table 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Typically, we first formulate the recursive solution and then turn it into recursion plus dynamic programming via </a:t>
            </a:r>
            <a:r>
              <a:rPr lang="en-US" dirty="0" err="1"/>
              <a:t>memoization</a:t>
            </a:r>
            <a:r>
              <a:rPr lang="en-US" dirty="0"/>
              <a:t> or bottom-up.</a:t>
            </a:r>
          </a:p>
          <a:p>
            <a:r>
              <a:rPr lang="en-US" dirty="0"/>
              <a:t>”programming” as in tabular </a:t>
            </a:r>
          </a:p>
          <a:p>
            <a:pPr lvl="1"/>
            <a:r>
              <a:rPr lang="en-US" dirty="0"/>
              <a:t>not programming code</a:t>
            </a:r>
          </a:p>
        </p:txBody>
      </p:sp>
      <p:sp>
        <p:nvSpPr>
          <p:cNvPr id="318" name="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fld id="{8F7B3F7F-7C39-46A2-9974-6A2EF7DF98AE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706FD-3603-29EF-B7A7-D6628E6E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3" descr="Screen Shot 2016-07-21 at 11.04.33 PM.png">
            <a:extLst>
              <a:ext uri="{FF2B5EF4-FFF2-40B4-BE49-F238E27FC236}">
                <a16:creationId xmlns:a16="http://schemas.microsoft.com/office/drawing/2014/main" id="{E0B1C062-22C2-A908-B566-3F51507C43D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57200" y="2944440"/>
            <a:ext cx="7913914" cy="3625233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1">
            <a:extLst>
              <a:ext uri="{FF2B5EF4-FFF2-40B4-BE49-F238E27FC236}">
                <a16:creationId xmlns:a16="http://schemas.microsoft.com/office/drawing/2014/main" id="{B511B7B6-4C7C-C27E-A276-538BD5EB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90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Let Us 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2E27EE-D9D9-51C2-4019-869509848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17784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Naïve recursion</a:t>
            </a:r>
          </a:p>
          <a:p>
            <a:r>
              <a:rPr lang="en-US" dirty="0"/>
              <a:t>With memorization</a:t>
            </a:r>
          </a:p>
          <a:p>
            <a:r>
              <a:rPr lang="en-US" dirty="0"/>
              <a:t>And table solution</a:t>
            </a:r>
          </a:p>
        </p:txBody>
      </p:sp>
    </p:spTree>
    <p:extLst>
      <p:ext uri="{BB962C8B-B14F-4D97-AF65-F5344CB8AC3E}">
        <p14:creationId xmlns:p14="http://schemas.microsoft.com/office/powerpoint/2010/main" val="383780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A09E39-1BC5-2926-5A2D-F4BDE6AE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9" y="1161840"/>
            <a:ext cx="9021434" cy="30103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EE1ACD-D5C3-68F3-47E0-A2D10C63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2-dimensional example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2400" y="685799"/>
            <a:ext cx="8839200" cy="5334000"/>
          </a:xfrm>
          <a:prstGeom prst="rect">
            <a:avLst/>
          </a:prstGeom>
          <a:noFill/>
          <a:ln>
            <a:solidFill>
              <a:srgbClr val="8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w"/>
              <a:defRPr sz="3200" kern="1200">
                <a:solidFill>
                  <a:srgbClr val="01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  <a:defRPr/>
            </a:pP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Problem:</a:t>
            </a:r>
            <a:r>
              <a:rPr kumimoji="0" lang="en-US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Given 2 sequences,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=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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,...,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x</a:t>
            </a:r>
            <a:r>
              <a:rPr kumimoji="0" lang="en-US" altLang="en-US" sz="3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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b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</a:b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=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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,...,</a:t>
            </a:r>
            <a:r>
              <a:rPr kumimoji="0" lang="en-US" alt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</a:t>
            </a:r>
            <a:r>
              <a:rPr kumimoji="0" lang="en-US" altLang="en-US" sz="32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  <a:sym typeface="Symbol" panose="05050102010706020507" pitchFamily="18" charset="2"/>
              </a:rPr>
              <a:t>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find a common subsequence whose length is maximum.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springtime		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ncaa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tournament		basketball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printing		north 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carolina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		</a:t>
            </a:r>
            <a:r>
              <a:rPr kumimoji="0" lang="en-US" alt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snoeyink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Subsequence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need not be consecutive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but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must be in 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n-US" altLang="en-US" sz="2800" noProof="0" dirty="0">
              <a:latin typeface="Times New Roman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How</a:t>
            </a:r>
            <a:r>
              <a:rPr kumimoji="0" lang="en-US" altLang="en-US" sz="2800" b="0" i="0" u="none" strike="noStrike" kern="1200" cap="none" spc="0" normalizeH="0" dirty="0">
                <a:ln>
                  <a:noFill/>
                </a:ln>
                <a:solidFill>
                  <a:srgbClr val="01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 solve </a:t>
            </a:r>
            <a:r>
              <a:rPr lang="en-US" altLang="en-US" sz="2800" dirty="0">
                <a:latin typeface="Times New Roman"/>
              </a:rPr>
              <a:t>it, </a:t>
            </a:r>
            <a:r>
              <a:rPr lang="en-US" altLang="en-US" sz="2800" dirty="0" err="1">
                <a:latin typeface="Times New Roman"/>
              </a:rPr>
              <a:t>naivly</a:t>
            </a:r>
            <a:r>
              <a:rPr lang="en-US" altLang="en-US" sz="2800" dirty="0">
                <a:latin typeface="Times New Roman"/>
              </a:rPr>
              <a:t>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5" name="Line 39"/>
          <p:cNvSpPr>
            <a:spLocks noChangeShapeType="1"/>
          </p:cNvSpPr>
          <p:nvPr/>
        </p:nvSpPr>
        <p:spPr bwMode="auto">
          <a:xfrm flipV="1">
            <a:off x="381000" y="3124199"/>
            <a:ext cx="76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" name="Line 45"/>
          <p:cNvSpPr>
            <a:spLocks noChangeShapeType="1"/>
          </p:cNvSpPr>
          <p:nvPr/>
        </p:nvSpPr>
        <p:spPr bwMode="auto">
          <a:xfrm flipV="1">
            <a:off x="533400" y="3124199"/>
            <a:ext cx="762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 flipV="1">
            <a:off x="3048000" y="3124199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" name="Line 47"/>
          <p:cNvSpPr>
            <a:spLocks noChangeShapeType="1"/>
          </p:cNvSpPr>
          <p:nvPr/>
        </p:nvSpPr>
        <p:spPr bwMode="auto">
          <a:xfrm flipH="1" flipV="1">
            <a:off x="3276600" y="3124199"/>
            <a:ext cx="685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" name="Line 48"/>
          <p:cNvSpPr>
            <a:spLocks noChangeShapeType="1"/>
          </p:cNvSpPr>
          <p:nvPr/>
        </p:nvSpPr>
        <p:spPr bwMode="auto">
          <a:xfrm>
            <a:off x="3505200" y="3124199"/>
            <a:ext cx="6096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" name="Line 50"/>
          <p:cNvSpPr>
            <a:spLocks noChangeShapeType="1"/>
          </p:cNvSpPr>
          <p:nvPr/>
        </p:nvSpPr>
        <p:spPr bwMode="auto">
          <a:xfrm>
            <a:off x="4648200" y="3124199"/>
            <a:ext cx="304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>
            <a:off x="4876800" y="3124199"/>
            <a:ext cx="304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2" name="Line 55"/>
          <p:cNvSpPr>
            <a:spLocks noChangeShapeType="1"/>
          </p:cNvSpPr>
          <p:nvPr/>
        </p:nvSpPr>
        <p:spPr bwMode="auto">
          <a:xfrm flipV="1">
            <a:off x="4419600" y="3124199"/>
            <a:ext cx="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3" name="Line 56"/>
          <p:cNvSpPr>
            <a:spLocks noChangeShapeType="1"/>
          </p:cNvSpPr>
          <p:nvPr/>
        </p:nvSpPr>
        <p:spPr bwMode="auto">
          <a:xfrm flipH="1">
            <a:off x="6781800" y="3124199"/>
            <a:ext cx="304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4" name="Line 57"/>
          <p:cNvSpPr>
            <a:spLocks noChangeShapeType="1"/>
          </p:cNvSpPr>
          <p:nvPr/>
        </p:nvSpPr>
        <p:spPr bwMode="auto">
          <a:xfrm flipH="1">
            <a:off x="7315200" y="3124199"/>
            <a:ext cx="1524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5" name="Line 58"/>
          <p:cNvSpPr>
            <a:spLocks noChangeShapeType="1"/>
          </p:cNvSpPr>
          <p:nvPr/>
        </p:nvSpPr>
        <p:spPr bwMode="auto">
          <a:xfrm flipV="1">
            <a:off x="685800" y="3124199"/>
            <a:ext cx="76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 flipV="1">
            <a:off x="838200" y="3124199"/>
            <a:ext cx="762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 flipV="1">
            <a:off x="990600" y="3124199"/>
            <a:ext cx="304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8" name="Line 61"/>
          <p:cNvSpPr>
            <a:spLocks noChangeShapeType="1"/>
          </p:cNvSpPr>
          <p:nvPr/>
        </p:nvSpPr>
        <p:spPr bwMode="auto">
          <a:xfrm flipV="1">
            <a:off x="1066800" y="3124199"/>
            <a:ext cx="304800" cy="685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sng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2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E0B6-35D6-9559-A533-8EC448BEE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580E-BC1D-EA09-EFE0-BAF2533BB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A1CA9B1-6382-89F3-76AE-85D31F7C51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A1CA9B1-6382-89F3-76AE-85D31F7C51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801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5F1C-9BD2-D8F7-2245-A4528271F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6" y="296409"/>
            <a:ext cx="8229600" cy="1143000"/>
          </a:xfrm>
        </p:spPr>
        <p:txBody>
          <a:bodyPr/>
          <a:lstStyle/>
          <a:p>
            <a:pPr algn="l"/>
            <a:r>
              <a:rPr lang="en-US" sz="4800" dirty="0"/>
              <a:t>Group </a:t>
            </a:r>
            <a:br>
              <a:rPr lang="en-US" sz="4800" dirty="0"/>
            </a:br>
            <a:r>
              <a:rPr lang="en-US" sz="4800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8BDE-1462-DD5B-BBD4-680BFFA40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85" y="2754085"/>
            <a:ext cx="8436429" cy="3807506"/>
          </a:xfrm>
        </p:spPr>
        <p:txBody>
          <a:bodyPr/>
          <a:lstStyle/>
          <a:p>
            <a:r>
              <a:rPr lang="en-US" dirty="0"/>
              <a:t>Break into groups</a:t>
            </a:r>
          </a:p>
          <a:p>
            <a:pPr lvl="1"/>
            <a:r>
              <a:rPr lang="en-US" dirty="0"/>
              <a:t>think about solution</a:t>
            </a:r>
          </a:p>
          <a:p>
            <a:r>
              <a:rPr lang="en-US" dirty="0"/>
              <a:t>Think of recursion </a:t>
            </a:r>
          </a:p>
          <a:p>
            <a:pPr lvl="1"/>
            <a:r>
              <a:rPr lang="en-US" dirty="0"/>
              <a:t>How to break problem </a:t>
            </a:r>
          </a:p>
          <a:p>
            <a:r>
              <a:rPr lang="en-US" dirty="0"/>
              <a:t>Analyze time complexity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D557F-539D-486F-A3FC-300CB832C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978" y="54430"/>
            <a:ext cx="6589782" cy="21989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42899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 idx="4294967295"/>
          </p:nvPr>
        </p:nvSpPr>
        <p:spPr>
          <a:xfrm>
            <a:off x="0" y="128588"/>
            <a:ext cx="8229600" cy="1141412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How to solve it? </a:t>
            </a:r>
            <a:br>
              <a:rPr lang="en-US" sz="4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Start with </a:t>
            </a:r>
            <a:r>
              <a:rPr lang="en-US" sz="4400" b="1" spc="-1" dirty="0">
                <a:solidFill>
                  <a:srgbClr val="000000"/>
                </a:solidFill>
                <a:latin typeface="Calibri"/>
              </a:rPr>
              <a:t>example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-165100" y="26988"/>
            <a:ext cx="955516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 kern="12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600" b="0" i="0" u="sng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5192545"/>
              </p:ext>
            </p:extLst>
          </p:nvPr>
        </p:nvGraphicFramePr>
        <p:xfrm>
          <a:off x="228240" y="1285875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711000" progId="Equation.3">
                  <p:embed/>
                </p:oleObj>
              </mc:Choice>
              <mc:Fallback>
                <p:oleObj name="Equation" r:id="rId2" imgW="4267080" imgH="711000" progId="Equation.3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40" y="1285875"/>
                        <a:ext cx="7848600" cy="1308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 cap="flat" cmpd="sng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rgbClr val="80800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0" y="2667000"/>
            <a:ext cx="891540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[springtime, printing]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springtim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printing]      </a:t>
            </a:r>
            <a:r>
              <a:rPr lang="en-US" altLang="en-US" sz="2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[springtime,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printin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printing] [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springtim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printin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    [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springtim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printin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 [springtime,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printing] [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printin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 [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springtim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printi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] [springtime, print]</a:t>
            </a:r>
          </a:p>
        </p:txBody>
      </p: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3124200" y="3124200"/>
            <a:ext cx="2514600" cy="533400"/>
            <a:chOff x="1968" y="1968"/>
            <a:chExt cx="1584" cy="336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V="1">
              <a:off x="1968" y="1968"/>
              <a:ext cx="576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2976" y="1968"/>
              <a:ext cx="576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" name="Group 25"/>
          <p:cNvGrpSpPr>
            <a:grpSpLocks/>
          </p:cNvGrpSpPr>
          <p:nvPr/>
        </p:nvGrpSpPr>
        <p:grpSpPr bwMode="auto">
          <a:xfrm>
            <a:off x="1752600" y="4114800"/>
            <a:ext cx="5410200" cy="457200"/>
            <a:chOff x="1104" y="2592"/>
            <a:chExt cx="3408" cy="288"/>
          </a:xfrm>
        </p:grpSpPr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1104" y="2592"/>
              <a:ext cx="480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776" y="2592"/>
              <a:ext cx="288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 flipV="1">
              <a:off x="3456" y="2592"/>
              <a:ext cx="288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3984" y="2592"/>
              <a:ext cx="528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" name="Group 27"/>
          <p:cNvGrpSpPr>
            <a:grpSpLocks/>
          </p:cNvGrpSpPr>
          <p:nvPr/>
        </p:nvGrpSpPr>
        <p:grpSpPr bwMode="auto">
          <a:xfrm>
            <a:off x="1066800" y="4953000"/>
            <a:ext cx="6019800" cy="457200"/>
            <a:chOff x="672" y="3120"/>
            <a:chExt cx="3792" cy="288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672" y="3120"/>
              <a:ext cx="192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008" y="3120"/>
              <a:ext cx="432" cy="2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680" y="3120"/>
              <a:ext cx="24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3120"/>
              <a:ext cx="624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3360" y="3120"/>
              <a:ext cx="960" cy="24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272" y="3120"/>
              <a:ext cx="192" cy="1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5094288" y="4383088"/>
            <a:ext cx="715962" cy="612775"/>
            <a:chOff x="3209" y="2761"/>
            <a:chExt cx="451" cy="386"/>
          </a:xfrm>
        </p:grpSpPr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3218" y="2761"/>
              <a:ext cx="442" cy="386"/>
            </a:xfrm>
            <a:custGeom>
              <a:avLst/>
              <a:gdLst>
                <a:gd name="T0" fmla="*/ 0 w 442"/>
                <a:gd name="T1" fmla="*/ 0 h 386"/>
                <a:gd name="T2" fmla="*/ 92 w 442"/>
                <a:gd name="T3" fmla="*/ 110 h 386"/>
                <a:gd name="T4" fmla="*/ 156 w 442"/>
                <a:gd name="T5" fmla="*/ 156 h 386"/>
                <a:gd name="T6" fmla="*/ 311 w 442"/>
                <a:gd name="T7" fmla="*/ 329 h 386"/>
                <a:gd name="T8" fmla="*/ 375 w 442"/>
                <a:gd name="T9" fmla="*/ 366 h 386"/>
                <a:gd name="T10" fmla="*/ 439 w 442"/>
                <a:gd name="T11" fmla="*/ 38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386">
                  <a:moveTo>
                    <a:pt x="0" y="0"/>
                  </a:moveTo>
                  <a:cubicBezTo>
                    <a:pt x="22" y="43"/>
                    <a:pt x="51" y="83"/>
                    <a:pt x="92" y="110"/>
                  </a:cubicBezTo>
                  <a:cubicBezTo>
                    <a:pt x="138" y="140"/>
                    <a:pt x="120" y="112"/>
                    <a:pt x="156" y="156"/>
                  </a:cubicBezTo>
                  <a:cubicBezTo>
                    <a:pt x="190" y="198"/>
                    <a:pt x="262" y="304"/>
                    <a:pt x="311" y="329"/>
                  </a:cubicBezTo>
                  <a:cubicBezTo>
                    <a:pt x="333" y="340"/>
                    <a:pt x="351" y="359"/>
                    <a:pt x="375" y="366"/>
                  </a:cubicBezTo>
                  <a:cubicBezTo>
                    <a:pt x="442" y="386"/>
                    <a:pt x="439" y="352"/>
                    <a:pt x="439" y="384"/>
                  </a:cubicBez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auto">
            <a:xfrm>
              <a:off x="3209" y="2853"/>
              <a:ext cx="421" cy="292"/>
            </a:xfrm>
            <a:custGeom>
              <a:avLst/>
              <a:gdLst>
                <a:gd name="T0" fmla="*/ 0 w 421"/>
                <a:gd name="T1" fmla="*/ 292 h 292"/>
                <a:gd name="T2" fmla="*/ 64 w 421"/>
                <a:gd name="T3" fmla="*/ 237 h 292"/>
                <a:gd name="T4" fmla="*/ 128 w 421"/>
                <a:gd name="T5" fmla="*/ 210 h 292"/>
                <a:gd name="T6" fmla="*/ 220 w 421"/>
                <a:gd name="T7" fmla="*/ 155 h 292"/>
                <a:gd name="T8" fmla="*/ 247 w 421"/>
                <a:gd name="T9" fmla="*/ 118 h 292"/>
                <a:gd name="T10" fmla="*/ 302 w 421"/>
                <a:gd name="T11" fmla="*/ 82 h 292"/>
                <a:gd name="T12" fmla="*/ 357 w 421"/>
                <a:gd name="T13" fmla="*/ 36 h 292"/>
                <a:gd name="T14" fmla="*/ 421 w 421"/>
                <a:gd name="T15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292">
                  <a:moveTo>
                    <a:pt x="0" y="292"/>
                  </a:moveTo>
                  <a:cubicBezTo>
                    <a:pt x="21" y="274"/>
                    <a:pt x="41" y="253"/>
                    <a:pt x="64" y="237"/>
                  </a:cubicBezTo>
                  <a:cubicBezTo>
                    <a:pt x="83" y="224"/>
                    <a:pt x="108" y="221"/>
                    <a:pt x="128" y="210"/>
                  </a:cubicBezTo>
                  <a:cubicBezTo>
                    <a:pt x="159" y="193"/>
                    <a:pt x="190" y="174"/>
                    <a:pt x="220" y="155"/>
                  </a:cubicBezTo>
                  <a:cubicBezTo>
                    <a:pt x="229" y="143"/>
                    <a:pt x="236" y="128"/>
                    <a:pt x="247" y="118"/>
                  </a:cubicBezTo>
                  <a:cubicBezTo>
                    <a:pt x="263" y="103"/>
                    <a:pt x="287" y="98"/>
                    <a:pt x="302" y="82"/>
                  </a:cubicBezTo>
                  <a:cubicBezTo>
                    <a:pt x="324" y="59"/>
                    <a:pt x="329" y="50"/>
                    <a:pt x="357" y="36"/>
                  </a:cubicBezTo>
                  <a:cubicBezTo>
                    <a:pt x="376" y="27"/>
                    <a:pt x="421" y="27"/>
                    <a:pt x="421" y="0"/>
                  </a:cubicBez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6324600" y="2718465"/>
            <a:ext cx="28559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Recursion &amp;</a:t>
            </a:r>
            <a:br>
              <a:rPr lang="en-US" sz="2400" b="1" spc="-1" dirty="0">
                <a:solidFill>
                  <a:srgbClr val="FF0000"/>
                </a:solidFill>
                <a:latin typeface="Calibri"/>
              </a:rPr>
            </a:br>
            <a:r>
              <a:rPr lang="en-US" sz="2400" b="1" spc="-1" dirty="0">
                <a:solidFill>
                  <a:srgbClr val="FF0000"/>
                </a:solidFill>
                <a:latin typeface="Calibri"/>
              </a:rPr>
              <a:t>optimal substructure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Picture 1" descr="Screen Shot 2018-01-31 at 11.51.10 AM.png"/>
          <p:cNvPicPr/>
          <p:nvPr/>
        </p:nvPicPr>
        <p:blipFill>
          <a:blip r:embed="rId2"/>
          <a:stretch/>
        </p:blipFill>
        <p:spPr>
          <a:xfrm>
            <a:off x="0" y="355680"/>
            <a:ext cx="9143280" cy="6126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Logistics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W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</a:rPr>
              <a:t>ill be taking over from Dr. Ahmed</a:t>
            </a:r>
          </a:p>
          <a:p>
            <a:pPr lvl="1">
              <a:spcBef>
                <a:spcPts val="879"/>
              </a:spcBef>
              <a:tabLst>
                <a:tab pos="0" algn="l"/>
              </a:tabLst>
            </a:pPr>
            <a:r>
              <a:rPr lang="en-US" sz="2000" b="1" spc="-1" dirty="0">
                <a:solidFill>
                  <a:srgbClr val="000000"/>
                </a:solidFill>
                <a:latin typeface="Calibri"/>
              </a:rPr>
              <a:t>For the rest of classes</a:t>
            </a:r>
          </a:p>
          <a:p>
            <a:pPr lvl="1">
              <a:spcBef>
                <a:spcPts val="879"/>
              </a:spcBef>
              <a:tabLst>
                <a:tab pos="0" algn="l"/>
              </a:tabLst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Except this Wednesday (for midterm)</a:t>
            </a:r>
          </a:p>
          <a:p>
            <a:pPr>
              <a:spcBef>
                <a:spcPts val="879"/>
              </a:spcBef>
              <a:tabLst>
                <a:tab pos="0" algn="l"/>
              </a:tabLst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Myself</a:t>
            </a:r>
          </a:p>
          <a:p>
            <a:pPr lvl="1">
              <a:spcBef>
                <a:spcPts val="879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Prof. Sherief Abdallah, PhD UMASS Amherst, USA</a:t>
            </a:r>
          </a:p>
          <a:p>
            <a:pPr lvl="1">
              <a:spcBef>
                <a:spcPts val="879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Expertise in AI and Agents (starting 1998, before they were cool </a:t>
            </a:r>
            <a:r>
              <a:rPr lang="en-US" sz="20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)</a:t>
            </a:r>
          </a:p>
          <a:p>
            <a:pPr lvl="1">
              <a:spcBef>
                <a:spcPts val="879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Love programming and algorithms</a:t>
            </a:r>
          </a:p>
          <a:p>
            <a:pPr lvl="1">
              <a:spcBef>
                <a:spcPts val="879"/>
              </a:spcBef>
              <a:tabLst>
                <a:tab pos="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Also program coordinator (organizing CS modules)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2" descr="Screen Shot 2018-01-31 at 11.52.15 AM.png"/>
          <p:cNvPicPr/>
          <p:nvPr/>
        </p:nvPicPr>
        <p:blipFill>
          <a:blip r:embed="rId2"/>
          <a:stretch/>
        </p:blipFill>
        <p:spPr>
          <a:xfrm>
            <a:off x="-92427" y="78658"/>
            <a:ext cx="4723421" cy="3025276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8359"/>
              </p:ext>
            </p:extLst>
          </p:nvPr>
        </p:nvGraphicFramePr>
        <p:xfrm>
          <a:off x="4576913" y="2391696"/>
          <a:ext cx="4503738" cy="4389120"/>
        </p:xfrm>
        <a:graphic>
          <a:graphicData uri="http://schemas.openxmlformats.org/drawingml/2006/table">
            <a:tbl>
              <a:tblPr/>
              <a:tblGrid>
                <a:gridCol w="312738">
                  <a:extLst>
                    <a:ext uri="{9D8B030D-6E8A-4147-A177-3AD203B41FA5}">
                      <a16:colId xmlns:a16="http://schemas.microsoft.com/office/drawing/2014/main" val="3609585535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46678346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6601866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4205399789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28426519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20738718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175092591"/>
                    </a:ext>
                  </a:extLst>
                </a:gridCol>
                <a:gridCol w="465137">
                  <a:extLst>
                    <a:ext uri="{9D8B030D-6E8A-4147-A177-3AD203B41FA5}">
                      <a16:colId xmlns:a16="http://schemas.microsoft.com/office/drawing/2014/main" val="17002778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89571375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4026703979"/>
                    </a:ext>
                  </a:extLst>
                </a:gridCol>
              </a:tblGrid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29320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9514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075404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7782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232322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3096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067921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59510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63469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826725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588839"/>
                  </a:ext>
                </a:extLst>
              </a:tr>
              <a:tr h="354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634726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86813" y="3588774"/>
            <a:ext cx="3903406" cy="2646865"/>
          </a:xfrm>
        </p:spPr>
        <p:txBody>
          <a:bodyPr>
            <a:normAutofit/>
          </a:bodyPr>
          <a:lstStyle/>
          <a:p>
            <a:r>
              <a:rPr lang="en-US" sz="2000" dirty="0"/>
              <a:t>Let us follow algorithm and fill the table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</a:p>
          <a:p>
            <a:endParaRPr lang="en-US" sz="2000" dirty="0"/>
          </a:p>
          <a:p>
            <a:r>
              <a:rPr lang="en-US" sz="2000" dirty="0"/>
              <a:t>This matrix computes the length of the LCS, but how to return sequence itself?</a:t>
            </a:r>
          </a:p>
          <a:p>
            <a:pPr lvl="1"/>
            <a:r>
              <a:rPr lang="en-US" sz="1600" dirty="0"/>
              <a:t>Follow the max</a:t>
            </a:r>
          </a:p>
          <a:p>
            <a:pPr lvl="1"/>
            <a:r>
              <a:rPr lang="en-US" sz="1600" dirty="0"/>
              <a:t>Keep track of parent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5C7A95D-DAA2-7DD0-DCBC-7062EAF4559E}"/>
                  </a:ext>
                </a:extLst>
              </p14:cNvPr>
              <p14:cNvContentPartPr/>
              <p14:nvPr/>
            </p14:nvContentPartPr>
            <p14:xfrm>
              <a:off x="4487400" y="2284560"/>
              <a:ext cx="4549680" cy="4425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5C7A95D-DAA2-7DD0-DCBC-7062EAF455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040" y="2275200"/>
                <a:ext cx="4568400" cy="444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C7E4-75A9-B902-C561-1EA73642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AC2F-5FB7-3F65-96D3-56308EEA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https://www.cs.usfca.edu/~galles/visualization/DPLCS.html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D562E4-3D22-AF18-18CC-533CD4AF9324}"/>
                  </a:ext>
                </a:extLst>
              </p14:cNvPr>
              <p14:cNvContentPartPr/>
              <p14:nvPr/>
            </p14:nvContentPartPr>
            <p14:xfrm>
              <a:off x="1628280" y="23749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D562E4-3D22-AF18-18CC-533CD4AF93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8920" y="23655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189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Let us have a fresh stab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Will go over all problems so far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Try to identify the connecting pattern</a:t>
            </a:r>
          </a:p>
        </p:txBody>
      </p:sp>
    </p:spTree>
    <p:extLst>
      <p:ext uri="{BB962C8B-B14F-4D97-AF65-F5344CB8AC3E}">
        <p14:creationId xmlns:p14="http://schemas.microsoft.com/office/powerpoint/2010/main" val="138208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1- Initial problem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5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The initial problem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Think of it as the input to the recursion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If possible, to simplify, we only want integers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Longest common sequence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Two (sub)strings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To simplify, we only use the indices to represent (sub)string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76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8BC0737C-144C-452C-2D56-A2123D7E76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8BC0737C-144C-452C-2D56-A2123D7E76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4836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 idx="4294967295"/>
          </p:nvPr>
        </p:nvSpPr>
        <p:spPr>
          <a:xfrm>
            <a:off x="-1" y="274638"/>
            <a:ext cx="8795657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2- Options </a:t>
            </a:r>
            <a:br>
              <a:rPr lang="en-US" sz="5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4000" b="1" strike="noStrike" spc="-1" dirty="0">
                <a:solidFill>
                  <a:srgbClr val="000000"/>
                </a:solidFill>
                <a:latin typeface="Calibri"/>
              </a:rPr>
              <a:t>(to break the problem to subproblems)</a:t>
            </a:r>
            <a:endParaRPr lang="en-US" sz="4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idx="4294967295"/>
          </p:nvPr>
        </p:nvSpPr>
        <p:spPr>
          <a:xfrm>
            <a:off x="283027" y="1703387"/>
            <a:ext cx="8229600" cy="515461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5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Different ways/actions/options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To progress and solve th</a:t>
            </a:r>
            <a:r>
              <a:rPr lang="en-US" sz="3200" b="0" spc="-1" dirty="0">
                <a:solidFill>
                  <a:srgbClr val="000000"/>
                </a:solidFill>
                <a:latin typeface="Calibri"/>
              </a:rPr>
              <a:t>e problem using subproblems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Think of the next recursion call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Longest common sequence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2 last chars same </a:t>
            </a:r>
            <a:r>
              <a:rPr lang="en-US" sz="32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skip 1 char from each string </a:t>
            </a:r>
            <a:r>
              <a:rPr lang="en-US" sz="32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new state is two substring shorter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Different last chars </a:t>
            </a:r>
            <a:r>
              <a:rPr lang="en-US" sz="32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two options: skip char from String 1, or skip char from String 2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1139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17091740-2B64-F813-0096-25C433E099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1536511"/>
                  </p:ext>
                </p:extLst>
              </p:nvPr>
            </p:nvGraphicFramePr>
            <p:xfrm>
              <a:off x="0" y="10391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17091740-2B64-F813-0096-25C433E099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0391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3367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3-Result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The answer we are looking for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We should be able to write a recursive equation using steps 1+2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Longest common sequence?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Decomposing number to 1,3,4?</a:t>
            </a:r>
          </a:p>
        </p:txBody>
      </p:sp>
    </p:spTree>
    <p:extLst>
      <p:ext uri="{BB962C8B-B14F-4D97-AF65-F5344CB8AC3E}">
        <p14:creationId xmlns:p14="http://schemas.microsoft.com/office/powerpoint/2010/main" val="971730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Exercise: Rod cutting problem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Given 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 rod of size n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And prices p of rods of size 1,2,3…n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What is the optimal way to cut rod and maximize profit?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0000"/>
                </a:solidFill>
                <a:latin typeface="Calibri"/>
              </a:rPr>
              <a:t>Example</a:t>
            </a:r>
          </a:p>
          <a:p>
            <a:pPr lvl="1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2800" strike="noStrike" spc="-1" dirty="0">
                <a:solidFill>
                  <a:srgbClr val="000000"/>
                </a:solidFill>
                <a:latin typeface="Calibri"/>
              </a:rPr>
              <a:t>n = 10, p[1]=1, p[2]=3,p[3]=4,p[6]=10, p[els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e]=0</a:t>
            </a:r>
            <a:endParaRPr lang="en-US" sz="280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C234331-D2AC-84DF-FFA0-F37DDDBF4A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C234331-D2AC-84DF-FFA0-F37DDDBF4A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9144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86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icture 3" descr="Screen Shot 2018-01-31 at 9.35.50 AM.png"/>
          <p:cNvPicPr/>
          <p:nvPr/>
        </p:nvPicPr>
        <p:blipFill>
          <a:blip r:embed="rId2"/>
          <a:stretch/>
        </p:blipFill>
        <p:spPr>
          <a:xfrm>
            <a:off x="0" y="668160"/>
            <a:ext cx="9143280" cy="5338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 txBox="1">
            <a:spLocks/>
          </p:cNvSpPr>
          <p:nvPr/>
        </p:nvSpPr>
        <p:spPr>
          <a:xfrm>
            <a:off x="823451" y="193525"/>
            <a:ext cx="7772040" cy="14695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5400" b="1" spc="-1" dirty="0">
                <a:solidFill>
                  <a:srgbClr val="000000"/>
                </a:solidFill>
                <a:latin typeface="Calibri"/>
              </a:rPr>
              <a:t>Dynamic Programming (DP)</a:t>
            </a:r>
            <a:endParaRPr lang="en-US" sz="5400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Spelling checker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User enters a wrong word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Not in dictionary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How to suggest/recommend "closest" word?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</a:rPr>
              <a:t>Rank words on dictionary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How to "measure" difference between words?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Spelling Checker (Cont.)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Input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 (to be matched)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Dictionary (list of words to match)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Output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Top 10 words from dictionary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Ranked from most similar to least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Match is not exact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Very important subproblem: Edit distance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992688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30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Input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 to match (may contain errors)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 from dictionary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Output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minimum number of </a:t>
            </a:r>
            <a:r>
              <a:rPr lang="en-US" sz="3200" b="0" u="sng" strike="noStrike" spc="-1">
                <a:solidFill>
                  <a:srgbClr val="000000"/>
                </a:solidFill>
                <a:uFillTx/>
                <a:latin typeface="Calibri"/>
              </a:rPr>
              <a:t>edit operations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to convert one string to another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Edit operations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D =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Delete char from first string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I =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Insert char in first string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R =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 replace a char from first string with char in second string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Calibri"/>
              </a:rPr>
              <a:t>M =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 match char in the first string with a char of the second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p.s. same problem applies to matching gene sequences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Example: </a:t>
            </a:r>
            <a:br/>
            <a:r>
              <a:rPr lang="en-US" sz="5400" b="0" strike="noStrike" spc="-1">
                <a:solidFill>
                  <a:srgbClr val="000000"/>
                </a:solidFill>
                <a:latin typeface="Calibri"/>
              </a:rPr>
              <a:t>transform vintner to writers</a:t>
            </a:r>
          </a:p>
        </p:txBody>
      </p:sp>
      <p:sp>
        <p:nvSpPr>
          <p:cNvPr id="349" name="PlaceHolder 2"/>
          <p:cNvSpPr>
            <a:spLocks noGrp="1"/>
          </p:cNvSpPr>
          <p:nvPr>
            <p:ph idx="4294967295"/>
          </p:nvPr>
        </p:nvSpPr>
        <p:spPr>
          <a:xfrm>
            <a:off x="0" y="1906588"/>
            <a:ext cx="8229600" cy="477202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60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vintner      replace v with w   --&gt; wintner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wintner     insert r after w   --&gt; wrintner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wrintner     match i       --&gt; wrintner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wrintner     delete n     --&gt; writner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writner        match t       --&gt; writner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writner        delete n     --&gt; writer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writer        match e      --&gt; writer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writer        match r      --&gt; writer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writer        insert s         --&gt; writers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Edit distance = 1+1+1+1+1+1+1 +1 + 1 = 9 operations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Here we assume all operations have same cost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Calibri"/>
              </a:rPr>
              <a:t>But they can be different and solutions largely the same</a:t>
            </a: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Thinking Time: How to solve Edit distance?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500" lnSpcReduction="20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Input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 to match (may contain errors)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 from dictionary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Output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minimum number of edit operations to convert one string to another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Edit operations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 = Delete char from first string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 = Insert char in first string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 =  replace a char from first string with char in second string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M =  match char in the first string with a char of the second.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Recall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State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options </a:t>
            </a:r>
            <a:r>
              <a:rPr lang="en-US" sz="3200" b="0" strike="noStrike" spc="-1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Recurrence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 branching/recursive tree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/>
          </p:nvPr>
        </p:nvSpPr>
        <p:spPr>
          <a:xfrm>
            <a:off x="457200" y="2279434"/>
            <a:ext cx="8229240" cy="3977280"/>
          </a:xfrm>
        </p:spPr>
        <p:txBody>
          <a:bodyPr>
            <a:normAutofit/>
          </a:bodyPr>
          <a:lstStyle/>
          <a:p>
            <a:r>
              <a:rPr lang="en-US" dirty="0" err="1"/>
              <a:t>EditDistance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I, </a:t>
            </a:r>
            <a:r>
              <a:rPr lang="en-US" dirty="0" err="1"/>
              <a:t>int</a:t>
            </a:r>
            <a:r>
              <a:rPr lang="en-US" dirty="0"/>
              <a:t> j ) =</a:t>
            </a:r>
          </a:p>
          <a:p>
            <a:pPr lvl="1"/>
            <a:r>
              <a:rPr lang="en-US" dirty="0"/>
              <a:t>if I = s1.length </a:t>
            </a:r>
            <a:br>
              <a:rPr lang="en-US" dirty="0"/>
            </a:br>
            <a:r>
              <a:rPr lang="en-US" dirty="0"/>
              <a:t>	return (s2.length – j) * </a:t>
            </a:r>
            <a:r>
              <a:rPr lang="en-US" dirty="0" err="1"/>
              <a:t>costI</a:t>
            </a:r>
            <a:endParaRPr lang="en-US" dirty="0"/>
          </a:p>
          <a:p>
            <a:pPr lvl="1"/>
            <a:r>
              <a:rPr lang="en-US" dirty="0"/>
              <a:t>Else if j = s2.length</a:t>
            </a:r>
            <a:br>
              <a:rPr lang="en-US" dirty="0"/>
            </a:br>
            <a:r>
              <a:rPr lang="en-US" dirty="0"/>
              <a:t>	return (s1.length – 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costD</a:t>
            </a:r>
            <a:endParaRPr lang="en-US" dirty="0"/>
          </a:p>
          <a:p>
            <a:pPr lvl="1"/>
            <a:r>
              <a:rPr lang="en-US" dirty="0"/>
              <a:t>if(s1[</a:t>
            </a:r>
            <a:r>
              <a:rPr lang="en-US" dirty="0" err="1"/>
              <a:t>i</a:t>
            </a:r>
            <a:r>
              <a:rPr lang="en-US" dirty="0"/>
              <a:t>] ==s2[j]) result=</a:t>
            </a:r>
            <a:r>
              <a:rPr lang="en-US" dirty="0" err="1"/>
              <a:t>EditDistance</a:t>
            </a:r>
            <a:r>
              <a:rPr lang="en-US" dirty="0"/>
              <a:t>( i+1, j+1)</a:t>
            </a:r>
          </a:p>
          <a:p>
            <a:pPr lvl="1"/>
            <a:r>
              <a:rPr lang="en-US" dirty="0"/>
              <a:t>Else result = min(</a:t>
            </a:r>
            <a:r>
              <a:rPr lang="en-US" dirty="0" err="1"/>
              <a:t>costD</a:t>
            </a:r>
            <a:r>
              <a:rPr lang="en-US" dirty="0"/>
              <a:t> + </a:t>
            </a:r>
            <a:r>
              <a:rPr lang="en-US" dirty="0" err="1"/>
              <a:t>EditDistance</a:t>
            </a:r>
            <a:r>
              <a:rPr lang="en-US" dirty="0"/>
              <a:t>(i+1,j) , </a:t>
            </a:r>
            <a:r>
              <a:rPr lang="en-US" dirty="0" err="1"/>
              <a:t>costI</a:t>
            </a:r>
            <a:r>
              <a:rPr lang="en-US" dirty="0"/>
              <a:t> + </a:t>
            </a:r>
            <a:r>
              <a:rPr lang="en-US" dirty="0" err="1"/>
              <a:t>editDistance</a:t>
            </a:r>
            <a:r>
              <a:rPr lang="en-US" dirty="0"/>
              <a:t>(I,j+1), </a:t>
            </a:r>
            <a:r>
              <a:rPr lang="en-US" dirty="0" err="1"/>
              <a:t>costR+EditDistance</a:t>
            </a:r>
            <a:r>
              <a:rPr lang="en-US" dirty="0"/>
              <a:t>( i+1, j+1)</a:t>
            </a:r>
          </a:p>
          <a:p>
            <a:pPr lvl="1"/>
            <a:r>
              <a:rPr lang="en-US" dirty="0"/>
              <a:t>Return result;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The recurrence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idx="4294967295"/>
          </p:nvPr>
        </p:nvSpPr>
        <p:spPr>
          <a:xfrm>
            <a:off x="914400" y="2773363"/>
            <a:ext cx="8229600" cy="386397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Make recursive algorithm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With memorization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Make bottom up algorithm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With matrix fill-up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What is the complexity?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Rectangle 5"/>
              <p:cNvSpPr txBox="1"/>
              <p:nvPr/>
            </p:nvSpPr>
            <p:spPr>
              <a:xfrm>
                <a:off x="231120" y="1245960"/>
                <a:ext cx="4571640" cy="14425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𝐞𝐝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𝑫</m:t>
                                      </m:r>
                                    </m:e>
                                  </m:d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e>
                                  </m:d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</m:d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</m:d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  <m:d>
                                    <m:d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𝒊𝒇𝒔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d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𝒆𝒅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𝒊𝒇𝒔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e>
                              </m:d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𝒍𝒆𝒏𝒈𝒕𝒉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𝒊𝒇𝒋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𝒍𝒆𝒏𝒈𝒕𝒉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𝒍𝒆𝒏𝒈𝒕𝒉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𝒊𝒇𝒊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𝒍𝒆𝒏𝒈𝒕𝒉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 xmlns:p14="http://schemas.microsoft.com/office/powerpoint/2010/main" xmlns:p15="http://schemas.microsoft.com/office/powerpoint/2012/main"/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Going back to the spelling checker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Input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word (to be matched)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Dictionary (list of words to match)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Output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Top 10 words from dictionary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Ranked from most similar to least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0000"/>
                </a:solidFill>
                <a:latin typeface="Calibri"/>
              </a:rPr>
              <a:t>Match is not exact</a:t>
            </a: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4400" b="1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TextBox 3"/>
          <p:cNvSpPr/>
          <p:nvPr/>
        </p:nvSpPr>
        <p:spPr>
          <a:xfrm rot="20611200">
            <a:off x="4184280" y="5542920"/>
            <a:ext cx="4757760" cy="63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>
                <a:solidFill>
                  <a:srgbClr val="FF0000"/>
                </a:solidFill>
                <a:latin typeface="Calibri"/>
              </a:rPr>
              <a:t>What is the complexity?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 idx="4294967295"/>
          </p:nvPr>
        </p:nvSpPr>
        <p:spPr>
          <a:xfrm>
            <a:off x="1371600" y="4406900"/>
            <a:ext cx="7772400" cy="1362075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Dynamic programming 3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Content Placeholder 4"/>
          <p:cNvPicPr/>
          <p:nvPr/>
        </p:nvPicPr>
        <p:blipFill>
          <a:blip r:embed="rId2"/>
          <a:stretch/>
        </p:blipFill>
        <p:spPr>
          <a:xfrm>
            <a:off x="4670322" y="1600200"/>
            <a:ext cx="4473317" cy="3040626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8739" y="1600200"/>
            <a:ext cx="4572085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Split text into “good” lines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What is “good”?</a:t>
            </a:r>
            <a:endParaRPr lang="en-US" sz="24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Not bad!</a:t>
            </a: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Greedy approach?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Fit as many words as possible in current line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Algorithm? Complexity?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Which one of below is greedy?</a:t>
            </a:r>
            <a:endParaRPr lang="en-US" sz="2800" b="1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Which is better?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37536" y="127197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Another problem: </a:t>
            </a:r>
            <a:br>
              <a:rPr lang="en-US" sz="5400" b="1" strike="noStrike" spc="-1" dirty="0">
                <a:solidFill>
                  <a:srgbClr val="000000"/>
                </a:solidFill>
                <a:latin typeface="Calibri"/>
              </a:rPr>
            </a:b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Text Justification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32" y="5411385"/>
            <a:ext cx="541020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icture 1" descr="Screen Shot 2018-01-31 at 9.37.53 AM.png"/>
          <p:cNvPicPr/>
          <p:nvPr/>
        </p:nvPicPr>
        <p:blipFill>
          <a:blip r:embed="rId2"/>
          <a:stretch/>
        </p:blipFill>
        <p:spPr>
          <a:xfrm>
            <a:off x="12600" y="216000"/>
            <a:ext cx="9105120" cy="6412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Content Placeholder 4"/>
          <p:cNvPicPr/>
          <p:nvPr/>
        </p:nvPicPr>
        <p:blipFill>
          <a:blip r:embed="rId2"/>
          <a:stretch/>
        </p:blipFill>
        <p:spPr>
          <a:xfrm>
            <a:off x="4758812" y="1600200"/>
            <a:ext cx="4384827" cy="3070123"/>
          </a:xfrm>
          <a:prstGeom prst="rect">
            <a:avLst/>
          </a:prstGeom>
          <a:ln w="0">
            <a:noFill/>
          </a:ln>
        </p:spPr>
      </p:pic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196560" y="1600200"/>
            <a:ext cx="4562252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One possible measure of line badness = 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(page width – text width)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Calibri"/>
              </a:rPr>
              <a:t>3</a:t>
            </a:r>
            <a:endParaRPr lang="en-US" sz="24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Need to minimize overall badness 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for all lines</a:t>
            </a:r>
            <a:endParaRPr lang="en-US" sz="240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pc="-1" dirty="0">
                <a:solidFill>
                  <a:srgbClr val="000000"/>
                </a:solidFill>
                <a:latin typeface="Calibri"/>
              </a:rPr>
              <a:t>Thinking time</a:t>
            </a: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How to solve using </a:t>
            </a:r>
            <a:r>
              <a:rPr lang="en-US" sz="2400" spc="-1" dirty="0" err="1">
                <a:solidFill>
                  <a:srgbClr val="000000"/>
                </a:solidFill>
                <a:latin typeface="Calibri"/>
              </a:rPr>
              <a:t>Dyn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. Prog.? </a:t>
            </a:r>
            <a:br>
              <a:rPr lang="en-US" sz="2400" spc="-1" dirty="0">
                <a:solidFill>
                  <a:srgbClr val="000000"/>
                </a:solidFill>
                <a:latin typeface="Calibri"/>
              </a:rPr>
            </a:br>
            <a:r>
              <a:rPr lang="en-US" sz="2400" spc="-1" dirty="0">
                <a:solidFill>
                  <a:srgbClr val="000000"/>
                </a:solidFill>
                <a:latin typeface="Calibri"/>
              </a:rPr>
              <a:t>Problem input, options, recurrence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en-US" sz="2400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New problem: Text Justification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968" y="5198455"/>
            <a:ext cx="3974230" cy="10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639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branching/recursive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819C5-06DA-513B-E52E-A1A7CC61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/>
              <a:t>Solution </a:t>
            </a:r>
          </a:p>
        </p:txBody>
      </p:sp>
      <p:sp>
        <p:nvSpPr>
          <p:cNvPr id="367" name="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  <a:noFill/>
          <a:ln w="0">
            <a:noFill/>
          </a:ln>
        </p:spPr>
        <p:txBody>
          <a:bodyPr anchor="t">
            <a:normAutofit fontScale="70000" lnSpcReduction="20000"/>
          </a:bodyPr>
          <a:lstStyle/>
          <a:p>
            <a:r>
              <a:rPr lang="en-US" dirty="0"/>
              <a:t>Input</a:t>
            </a:r>
          </a:p>
          <a:p>
            <a:pPr lvl="1"/>
            <a:r>
              <a:rPr lang="en-US" dirty="0"/>
              <a:t>Words, from </a:t>
            </a:r>
            <a:r>
              <a:rPr lang="en-US" dirty="0" err="1"/>
              <a:t>i</a:t>
            </a:r>
            <a:r>
              <a:rPr lang="en-US" dirty="0"/>
              <a:t> onwards</a:t>
            </a:r>
          </a:p>
          <a:p>
            <a:r>
              <a:rPr lang="en-US" dirty="0"/>
              <a:t>Options</a:t>
            </a:r>
          </a:p>
          <a:p>
            <a:pPr lvl="1"/>
            <a:r>
              <a:rPr lang="en-US" dirty="0"/>
              <a:t>Where to break next line, j</a:t>
            </a:r>
          </a:p>
          <a:p>
            <a:r>
              <a:rPr lang="en-US" dirty="0"/>
              <a:t>Recurrence</a:t>
            </a:r>
          </a:p>
          <a:p>
            <a:pPr lvl="1"/>
            <a:r>
              <a:rPr lang="en-US" dirty="0" err="1"/>
              <a:t>tj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min(badness 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tj</a:t>
            </a:r>
            <a:r>
              <a:rPr lang="en-US" dirty="0"/>
              <a:t>[j] for j in range (</a:t>
            </a:r>
            <a:r>
              <a:rPr lang="en-US" dirty="0" err="1"/>
              <a:t>i</a:t>
            </a:r>
            <a:r>
              <a:rPr lang="en-US" dirty="0"/>
              <a:t> + 1, n + 1)) </a:t>
            </a:r>
          </a:p>
          <a:p>
            <a:pPr lvl="1"/>
            <a:r>
              <a:rPr lang="en-US" dirty="0"/>
              <a:t>Base case: </a:t>
            </a:r>
            <a:r>
              <a:rPr lang="en-US" dirty="0" err="1"/>
              <a:t>tj</a:t>
            </a:r>
            <a:r>
              <a:rPr lang="en-US" dirty="0"/>
              <a:t>[n] = 0</a:t>
            </a:r>
          </a:p>
          <a:p>
            <a:r>
              <a:rPr lang="en-US" dirty="0"/>
              <a:t>Algorithm</a:t>
            </a:r>
          </a:p>
          <a:p>
            <a:pPr lvl="1"/>
            <a:r>
              <a:rPr lang="en-US" dirty="0"/>
              <a:t>Iterative vs </a:t>
            </a:r>
            <a:r>
              <a:rPr lang="en-US" dirty="0" err="1"/>
              <a:t>memoization</a:t>
            </a:r>
            <a:endParaRPr lang="en-US" dirty="0"/>
          </a:p>
          <a:p>
            <a:r>
              <a:rPr lang="en-US" dirty="0"/>
              <a:t>Complexity</a:t>
            </a:r>
          </a:p>
          <a:p>
            <a:pPr lvl="1"/>
            <a:r>
              <a:rPr lang="en-US" dirty="0"/>
              <a:t>O(n2)</a:t>
            </a:r>
          </a:p>
          <a:p>
            <a:pPr lvl="1"/>
            <a:r>
              <a:rPr lang="en-US" dirty="0"/>
              <a:t>Why?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Coin-change Problem</a:t>
            </a:r>
          </a:p>
        </p:txBody>
      </p:sp>
      <p:sp>
        <p:nvSpPr>
          <p:cNvPr id="369" name="PlaceHolder 2"/>
          <p:cNvSpPr>
            <a:spLocks noGrp="1"/>
          </p:cNvSpPr>
          <p:nvPr>
            <p:ph idx="4294967295"/>
          </p:nvPr>
        </p:nvSpPr>
        <p:spPr>
          <a:xfrm>
            <a:off x="371475" y="1600200"/>
            <a:ext cx="8772525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To find the minimum number of Canadian coins to make any amount, the greedy method always works.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At each step select the largest denomination not going over the desired amount.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Coin-change Problem</a:t>
            </a:r>
          </a:p>
        </p:txBody>
      </p:sp>
      <p:sp>
        <p:nvSpPr>
          <p:cNvPr id="371" name="PlaceHolder 2"/>
          <p:cNvSpPr>
            <a:spLocks noGrp="1"/>
          </p:cNvSpPr>
          <p:nvPr>
            <p:ph idx="4294967295"/>
          </p:nvPr>
        </p:nvSpPr>
        <p:spPr>
          <a:xfrm>
            <a:off x="371475" y="1600200"/>
            <a:ext cx="8772525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The greedy method doesn’t work if we didn’t have 5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¢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coin.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For 31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¢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the greedy solution is 25 +1+1+1+1+1+1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But we can do it with 10+10+10+1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The greedy method also wouldn’t work if we had a 21</a:t>
            </a: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¢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 coin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For 63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¢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, the greedy solution is 25+25+10+1+1+1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ＭＳ Ｐゴシック"/>
              </a:rPr>
              <a:t>But we can do it with 21+21+21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Coin set for examples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For the following examples, we will assume coins in the following denominations:</a:t>
            </a:r>
            <a:br/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     1¢     5¢     10¢     21¢     25¢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We’ll use 63¢ as our goal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A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500" lnSpcReduction="20000"/>
          </a:bodyPr>
          <a:lstStyle/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We can reduce the problem recursively by choosing the first coin, and solving for the amount that is left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For 63¢: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One 1¢ coin plus the best solution for 62¢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One 5¢ coin plus the best solution for 58¢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One 10¢ coin plus the best solution for 53¢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One 21¢ coin plus the best solution for 42¢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One 25¢ coin plus the best solution for 38¢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Choose the best solution from among the 5 given above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We solve 5 recursive problems.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This is a very expensive algorithm 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FF"/>
                </a:solidFill>
                <a:latin typeface="Times New Roman"/>
              </a:rPr>
              <a:t>A dynamic programming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idx="4294967295"/>
          </p:nvPr>
        </p:nvSpPr>
        <p:spPr>
          <a:xfrm>
            <a:off x="569913" y="1371600"/>
            <a:ext cx="8574087" cy="510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Idea: Solve first for one cent, then two cents, then three cents, etc., up to the desired amount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Save each answer in an array !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For each new amount N, combine a selected pairs of previous answers which sum to N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For example, to find the solution for 13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¢,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First, solve for all of 1¢, 2¢, 3¢, ..., 12¢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Next, choose the best solution among: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Solution for 1¢   +   solution for 12¢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Solution for 5¢   +   solution for 8¢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Solution for 10¢   +   solution for 3¢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FF"/>
                </a:solidFill>
                <a:latin typeface="Times New Roman"/>
              </a:rPr>
              <a:t>A dynamic programming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idx="4294967295"/>
          </p:nvPr>
        </p:nvSpPr>
        <p:spPr>
          <a:xfrm>
            <a:off x="569913" y="1371600"/>
            <a:ext cx="8574087" cy="510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Let T(n) be the number of coins taken to dispense n¢.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The recurrence relation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T(n) = min {T(n-1), T(n-5), T(n-10), T(n-25)} + 1, n ≥ 26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T(c) is known for n ≤ 25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It is exponential if we are not careful.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The bottom-up approach is the best.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Memoization idea also can be used.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FF"/>
                </a:solidFill>
                <a:latin typeface="Times New Roman"/>
              </a:rPr>
              <a:t>A dynamic programming solution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idx="4294967295"/>
          </p:nvPr>
        </p:nvSpPr>
        <p:spPr>
          <a:xfrm>
            <a:off x="569913" y="1371600"/>
            <a:ext cx="8574087" cy="510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  <a:ea typeface="ＭＳ Ｐゴシック"/>
              </a:rPr>
              <a:t>The dynamic programming algorithm is O(N*K) where N is the desired amount and K is the number of different kind of coins.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Dynamic Programming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Very powerful 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general tool for solving optimization problems.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Once understood it is relatively easy to apply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but many people have trouble understanding it. 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221B6-5B0F-635F-EEBA-48E6B2B2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Illustrative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BEA1-178D-D1F7-24E4-0B41E73C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https://www.cs.usfca.edu/~galles/visualization/DPChange.html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8533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482441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Knapsack Problem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800600" y="1828800"/>
            <a:ext cx="4038600" cy="4525963"/>
          </a:xfrm>
        </p:spPr>
        <p:txBody>
          <a:bodyPr>
            <a:normAutofit lnSpcReduction="10000"/>
          </a:bodyPr>
          <a:lstStyle/>
          <a:p>
            <a:pPr marL="274320" indent="-274320">
              <a:buFont typeface="Wingdings 3"/>
              <a:buChar char=""/>
              <a:defRPr/>
            </a:pPr>
            <a:r>
              <a:rPr lang="en-US" dirty="0">
                <a:latin typeface="+mj-lt"/>
              </a:rPr>
              <a:t>A thief breaks into a house, carrying a knapsack...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>
                <a:latin typeface="+mj-lt"/>
              </a:rPr>
              <a:t>He can carry up to W=15 kg</a:t>
            </a:r>
          </a:p>
          <a:p>
            <a:pPr marL="274320" indent="-274320">
              <a:buFont typeface="Wingdings 3"/>
              <a:buChar char=""/>
              <a:defRPr/>
            </a:pPr>
            <a:r>
              <a:rPr lang="en-US" dirty="0">
                <a:latin typeface="+mj-lt"/>
              </a:rPr>
              <a:t>He has to choose which of N=7 items to steal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+mj-lt"/>
              </a:rPr>
              <a:t>Value and mass of each item is given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>
                <a:latin typeface="+mj-lt"/>
              </a:rPr>
              <a:t>Goal: maximize profit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3733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76400"/>
            <a:ext cx="472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0452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FF"/>
                </a:solidFill>
                <a:latin typeface="Times New Roman"/>
              </a:rPr>
              <a:t>The 0-1 knapsack problem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idx="4294967295"/>
          </p:nvPr>
        </p:nvSpPr>
        <p:spPr>
          <a:xfrm>
            <a:off x="569913" y="1371600"/>
            <a:ext cx="8574087" cy="533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greedy algorithm does not find an optimal solution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Times New Roman"/>
              </a:rPr>
              <a:t>Example?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A dynamic programming algorithm works well.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1" strike="noStrike" spc="-1">
                <a:solidFill>
                  <a:srgbClr val="0000FF"/>
                </a:solidFill>
                <a:latin typeface="Times New Roman"/>
              </a:rPr>
              <a:t>The 0-1 knapsack problem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idx="4294967295"/>
          </p:nvPr>
        </p:nvSpPr>
        <p:spPr>
          <a:xfrm>
            <a:off x="569913" y="1371600"/>
            <a:ext cx="8574087" cy="533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This is similar to, but not identical to, the coins problem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 the coins problem, we had to make an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exact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amount of change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In the 0-1 knapsack problem, we can’t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exceed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the weight limit, but the optimal solution may be </a:t>
            </a:r>
            <a:r>
              <a:rPr lang="en-US" sz="2800" b="0" i="1" strike="noStrike" spc="-1">
                <a:solidFill>
                  <a:srgbClr val="000000"/>
                </a:solidFill>
                <a:latin typeface="Times New Roman"/>
              </a:rPr>
              <a:t>less</a:t>
            </a: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 than the weight limit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 dynamic programming solution is similar to that of the coins problem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Smart Kids Write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7019"/>
            <a:ext cx="6258231" cy="4977581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When an item is placed in the knapsack, a decision, F(W), is made to choose the next optimal item,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Recurrence relation: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r>
              <a:rPr lang="en-US" sz="2000" dirty="0">
                <a:latin typeface="+mj-lt"/>
              </a:rPr>
              <a:t>	</a:t>
            </a:r>
            <a:r>
              <a:rPr lang="en-US" sz="3300" dirty="0">
                <a:latin typeface="+mj-lt"/>
              </a:rPr>
              <a:t>F(</a:t>
            </a:r>
            <a:r>
              <a:rPr lang="en-US" sz="3300" dirty="0" err="1">
                <a:latin typeface="+mj-lt"/>
              </a:rPr>
              <a:t>i,W</a:t>
            </a:r>
            <a:r>
              <a:rPr lang="en-US" sz="3300" dirty="0">
                <a:latin typeface="+mj-lt"/>
              </a:rPr>
              <a:t>) = </a:t>
            </a:r>
            <a:br>
              <a:rPr lang="en-US" sz="3300" dirty="0">
                <a:latin typeface="+mj-lt"/>
              </a:rPr>
            </a:br>
            <a:r>
              <a:rPr lang="en-US" sz="3300" dirty="0">
                <a:latin typeface="+mj-lt"/>
              </a:rPr>
              <a:t>   max (F(i+1,?) + v</a:t>
            </a:r>
            <a:r>
              <a:rPr lang="en-US" sz="3300" baseline="-25000" dirty="0">
                <a:latin typeface="+mj-lt"/>
              </a:rPr>
              <a:t>i</a:t>
            </a:r>
            <a:r>
              <a:rPr lang="en-US" sz="3300" dirty="0">
                <a:latin typeface="+mj-lt"/>
              </a:rPr>
              <a:t>, F(i+1, m))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Base cases:</a:t>
            </a:r>
          </a:p>
          <a:p>
            <a:pPr marL="457200" lvl="1" indent="0">
              <a:buNone/>
              <a:defRPr/>
            </a:pPr>
            <a:r>
              <a:rPr lang="en-US" sz="2000" dirty="0">
                <a:latin typeface="+mj-lt"/>
              </a:rPr>
              <a:t>F(i,0) = ?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>
                <a:latin typeface="+mj-lt"/>
              </a:rPr>
              <a:t>Use recursion and iterate through the problem, eventually coming up with the optimal solution.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latin typeface="+mj-lt"/>
            </a:endParaRPr>
          </a:p>
          <a:p>
            <a:pPr marL="274320" indent="-274320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7433187" y="2566219"/>
            <a:ext cx="1032387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0,W</a:t>
            </a:r>
          </a:p>
        </p:txBody>
      </p:sp>
      <p:cxnSp>
        <p:nvCxnSpPr>
          <p:cNvPr id="5" name="Straight Arrow Connector 4"/>
          <p:cNvCxnSpPr>
            <a:stCxn id="2" idx="4"/>
          </p:cNvCxnSpPr>
          <p:nvPr/>
        </p:nvCxnSpPr>
        <p:spPr>
          <a:xfrm flipH="1">
            <a:off x="7433187" y="3048000"/>
            <a:ext cx="516194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4"/>
          </p:cNvCxnSpPr>
          <p:nvPr/>
        </p:nvCxnSpPr>
        <p:spPr>
          <a:xfrm>
            <a:off x="7949381" y="3048000"/>
            <a:ext cx="516193" cy="46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816212" y="3500284"/>
            <a:ext cx="1032387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5934" y="3038168"/>
            <a:ext cx="1162665" cy="459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 not include item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80350" y="3026206"/>
            <a:ext cx="802199" cy="47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include item 0</a:t>
            </a:r>
          </a:p>
        </p:txBody>
      </p:sp>
      <p:sp>
        <p:nvSpPr>
          <p:cNvPr id="12" name="Oval 11"/>
          <p:cNvSpPr/>
          <p:nvPr/>
        </p:nvSpPr>
        <p:spPr>
          <a:xfrm>
            <a:off x="8082116" y="3498154"/>
            <a:ext cx="1032387" cy="4817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1,?</a:t>
            </a:r>
          </a:p>
        </p:txBody>
      </p:sp>
    </p:spTree>
    <p:extLst>
      <p:ext uri="{BB962C8B-B14F-4D97-AF65-F5344CB8AC3E}">
        <p14:creationId xmlns:p14="http://schemas.microsoft.com/office/powerpoint/2010/main" val="2611578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 us write </a:t>
            </a:r>
            <a:r>
              <a:rPr lang="en-US"/>
              <a:t>the algorithm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data structure?</a:t>
            </a:r>
          </a:p>
        </p:txBody>
      </p:sp>
    </p:spTree>
    <p:extLst>
      <p:ext uri="{BB962C8B-B14F-4D97-AF65-F5344CB8AC3E}">
        <p14:creationId xmlns:p14="http://schemas.microsoft.com/office/powerpoint/2010/main" val="13289344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Steps for Solving DP Problems</a:t>
            </a:r>
          </a:p>
        </p:txBody>
      </p:sp>
      <p:sp>
        <p:nvSpPr>
          <p:cNvPr id="398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Define subproblems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Write down the recurrence that relates subproblems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Recognize and solve the base cases</a:t>
            </a: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3200" b="0" spc="-1" dirty="0">
                <a:solidFill>
                  <a:srgbClr val="000000"/>
                </a:solidFill>
                <a:latin typeface="Calibri"/>
              </a:rPr>
              <a:t>iterative approach (or memorization) to avoid repeating computations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Each step is very important.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FF"/>
                </a:solidFill>
                <a:latin typeface="Times New Roman"/>
              </a:rPr>
              <a:t>Comments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Dynamic programming relies on working “from the bottom up” and saving the results of solving simpler problems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These solutions to simpler problems are then used to compute the solution to more complex problems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Dynamic programming solutions can often be quite complex and tricky</a:t>
            </a:r>
            <a:endParaRPr lang="en-US" sz="3200" b="1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000" b="1" strike="noStrike" spc="-1">
                <a:solidFill>
                  <a:srgbClr val="0000FF"/>
                </a:solidFill>
                <a:latin typeface="Times New Roman"/>
              </a:rPr>
              <a:t>Comments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idx="4294967295"/>
          </p:nvPr>
        </p:nvSpPr>
        <p:spPr>
          <a:xfrm>
            <a:off x="576263" y="1600200"/>
            <a:ext cx="8567737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Dynamic programming is used for optimization problems, especially ones that would otherwise take exponential time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</a:rPr>
              <a:t>Only problems that satisfy the principle of optimality are suitable for dynamic programming solutions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Times New Roman"/>
              </a:rPr>
              <a:t>Since exponential time is unacceptable for all but the smallest problems, dynamic programming is sometimes essential.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>
                <a:solidFill>
                  <a:srgbClr val="000000"/>
                </a:solidFill>
                <a:latin typeface="Calibri"/>
              </a:rPr>
              <a:t>Greedy Algorithms </a:t>
            </a:r>
            <a:endParaRPr lang="en-US" sz="5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lstStyle/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Focus on making best local choice at each decision point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Example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</a:rPr>
              <a:t>dijkstra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 dirty="0">
                <a:solidFill>
                  <a:srgbClr val="000000"/>
                </a:solidFill>
                <a:latin typeface="Calibri"/>
              </a:rPr>
              <a:t>But greedy algorithms are (usually) not optimal</a:t>
            </a:r>
          </a:p>
          <a:p>
            <a:pPr marL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Because you only consider immediate decision (not overall)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</a:t>
            </a:r>
            <a:r>
              <a:rPr lang="en-US" dirty="0" err="1"/>
              <a:t>Dyn</a:t>
            </a:r>
            <a:r>
              <a:rPr lang="en-US" dirty="0"/>
              <a:t>. </a:t>
            </a:r>
            <a:r>
              <a:rPr lang="en-US" dirty="0" err="1"/>
              <a:t>Prog</a:t>
            </a:r>
            <a:r>
              <a:rPr lang="en-US" dirty="0"/>
              <a:t>.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19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Last one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 err="1">
                <a:sym typeface="Wingdings" panose="05000000000000000000" pitchFamily="2" charset="2"/>
              </a:rPr>
              <a:t>Emaary</a:t>
            </a:r>
            <a:r>
              <a:rPr lang="en-US" dirty="0">
                <a:sym typeface="Wingdings" panose="05000000000000000000" pitchFamily="2" charset="2"/>
              </a:rPr>
              <a:t> is big real estate company in Dubai. They have a lot of possible real estate projects they can start.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project </a:t>
            </a:r>
            <a:r>
              <a:rPr lang="en-US" b="1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 has budget </a:t>
            </a:r>
            <a:r>
              <a:rPr lang="en-US" b="1" dirty="0">
                <a:sym typeface="Wingdings" panose="05000000000000000000" pitchFamily="2" charset="2"/>
              </a:rPr>
              <a:t>Bi</a:t>
            </a:r>
            <a:r>
              <a:rPr lang="en-US" dirty="0">
                <a:sym typeface="Wingdings" panose="05000000000000000000" pitchFamily="2" charset="2"/>
              </a:rPr>
              <a:t> and profit </a:t>
            </a:r>
            <a:r>
              <a:rPr lang="en-US" b="1" dirty="0">
                <a:sym typeface="Wingdings" panose="05000000000000000000" pitchFamily="2" charset="2"/>
              </a:rPr>
              <a:t>Ri</a:t>
            </a:r>
          </a:p>
          <a:p>
            <a:r>
              <a:rPr lang="en-US" dirty="0">
                <a:sym typeface="Wingdings" panose="05000000000000000000" pitchFamily="2" charset="2"/>
              </a:rPr>
              <a:t>Given their overall budget W, help </a:t>
            </a:r>
            <a:r>
              <a:rPr lang="en-US" dirty="0" err="1">
                <a:sym typeface="Wingdings" panose="05000000000000000000" pitchFamily="2" charset="2"/>
              </a:rPr>
              <a:t>Emaary</a:t>
            </a:r>
            <a:r>
              <a:rPr lang="en-US" dirty="0">
                <a:sym typeface="Wingdings" panose="05000000000000000000" pitchFamily="2" charset="2"/>
              </a:rPr>
              <a:t> find the collection of projects that will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Fit the overall budget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Maximize profit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377025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1" descr="Screen Shot 2018-01-31 at 12.14.15 PM.png"/>
          <p:cNvPicPr/>
          <p:nvPr/>
        </p:nvPicPr>
        <p:blipFill>
          <a:blip r:embed="rId2"/>
          <a:stretch/>
        </p:blipFill>
        <p:spPr>
          <a:xfrm>
            <a:off x="0" y="406440"/>
            <a:ext cx="9143280" cy="6022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/>
          <p:cNvSpPr/>
          <p:nvPr/>
        </p:nvSpPr>
        <p:spPr>
          <a:xfrm>
            <a:off x="78658" y="3451124"/>
            <a:ext cx="8967020" cy="330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C00000"/>
                </a:solidFill>
              </a:rPr>
              <a:t>Note that tree does not have to be binary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or balanced and you can adjacent uncolored (white)</a:t>
            </a:r>
          </a:p>
          <a:p>
            <a:r>
              <a:rPr lang="en-US" dirty="0">
                <a:solidFill>
                  <a:srgbClr val="C00000"/>
                </a:solidFill>
              </a:rPr>
              <a:t>nodes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9942" y="3744419"/>
            <a:ext cx="3797752" cy="2292588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853086" y="3764084"/>
            <a:ext cx="255639" cy="267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329949" y="4899708"/>
            <a:ext cx="255639" cy="267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8264181" y="4893119"/>
            <a:ext cx="255639" cy="267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447071" y="4894793"/>
            <a:ext cx="255639" cy="267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6381303" y="4888204"/>
            <a:ext cx="255639" cy="26714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100" y="2348238"/>
            <a:ext cx="3797752" cy="229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85055" y="1600200"/>
            <a:ext cx="5246914" cy="4983162"/>
          </a:xfrm>
        </p:spPr>
        <p:txBody>
          <a:bodyPr>
            <a:normAutofit/>
          </a:bodyPr>
          <a:lstStyle/>
          <a:p>
            <a:r>
              <a:rPr lang="en-US" dirty="0"/>
              <a:t>Try all possible colors</a:t>
            </a:r>
          </a:p>
          <a:p>
            <a:pPr lvl="1"/>
            <a:r>
              <a:rPr lang="en-US" dirty="0"/>
              <a:t>Choose one that is valid and yield maximum</a:t>
            </a:r>
          </a:p>
          <a:p>
            <a:pPr lvl="1"/>
            <a:r>
              <a:rPr lang="en-US" dirty="0"/>
              <a:t>Complexity?</a:t>
            </a:r>
          </a:p>
          <a:p>
            <a:r>
              <a:rPr lang="en-US" dirty="0"/>
              <a:t>Can we use </a:t>
            </a:r>
            <a:r>
              <a:rPr lang="en-US" dirty="0" err="1"/>
              <a:t>dyn</a:t>
            </a:r>
            <a:r>
              <a:rPr lang="en-US" dirty="0"/>
              <a:t>. pro?</a:t>
            </a:r>
          </a:p>
          <a:p>
            <a:pPr lvl="1"/>
            <a:r>
              <a:rPr lang="en-US" dirty="0"/>
              <a:t>What would be the state?</a:t>
            </a:r>
          </a:p>
          <a:p>
            <a:pPr lvl="1"/>
            <a:r>
              <a:rPr lang="en-US" dirty="0"/>
              <a:t>What are the options?</a:t>
            </a:r>
          </a:p>
          <a:p>
            <a:pPr lvl="1"/>
            <a:r>
              <a:rPr lang="en-US" dirty="0"/>
              <a:t>What is the recurrence?</a:t>
            </a:r>
          </a:p>
        </p:txBody>
      </p:sp>
    </p:spTree>
    <p:extLst>
      <p:ext uri="{BB962C8B-B14F-4D97-AF65-F5344CB8AC3E}">
        <p14:creationId xmlns:p14="http://schemas.microsoft.com/office/powerpoint/2010/main" val="338340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Picture 1" descr="Screen Shot 2018-01-31 at 12.14.15 PM.png"/>
          <p:cNvPicPr/>
          <p:nvPr/>
        </p:nvPicPr>
        <p:blipFill>
          <a:blip r:embed="rId2"/>
          <a:stretch/>
        </p:blipFill>
        <p:spPr>
          <a:xfrm>
            <a:off x="0" y="406440"/>
            <a:ext cx="9143280" cy="6022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6704370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2" descr="Screen Shot 2018-01-31 at 12.15.23 PM.png"/>
          <p:cNvPicPr/>
          <p:nvPr/>
        </p:nvPicPr>
        <p:blipFill>
          <a:blip r:embed="rId2"/>
          <a:stretch/>
        </p:blipFill>
        <p:spPr>
          <a:xfrm>
            <a:off x="0" y="114480"/>
            <a:ext cx="9143280" cy="6609960"/>
          </a:xfrm>
          <a:prstGeom prst="rect">
            <a:avLst/>
          </a:prstGeom>
          <a:ln w="0">
            <a:noFill/>
          </a:ln>
        </p:spPr>
      </p:pic>
      <p:sp>
        <p:nvSpPr>
          <p:cNvPr id="327" name="Rectangle 1"/>
          <p:cNvSpPr/>
          <p:nvPr/>
        </p:nvSpPr>
        <p:spPr>
          <a:xfrm>
            <a:off x="3520080" y="5024160"/>
            <a:ext cx="540360" cy="35352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281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62" y="37658"/>
            <a:ext cx="3797752" cy="229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9987" y="1869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2615" y="1893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6436" y="1874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9064" y="18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7629" y="1870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257" y="189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38257" y="1136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9272" y="1136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4875" y="1141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2936" y="11368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5041" y="48974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6158" y="476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6901" y="-41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1783" y="3008029"/>
          <a:ext cx="6697488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8392">
                  <a:extLst>
                    <a:ext uri="{9D8B030D-6E8A-4147-A177-3AD203B41FA5}">
                      <a16:colId xmlns:a16="http://schemas.microsoft.com/office/drawing/2014/main" val="2085067233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387922990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1348675692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075370115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1775064206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4216277068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3082380949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3972957481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94166291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1564659685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34479058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638823938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4054306603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39027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4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67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9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053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62" y="37658"/>
            <a:ext cx="3797752" cy="2292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29987" y="18693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82615" y="18938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86436" y="18742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39064" y="18988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37629" y="187041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90257" y="1895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38257" y="1136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9272" y="11368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84875" y="11417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52936" y="11368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15041" y="489745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26158" y="476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6901" y="-41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01783" y="3008029"/>
          <a:ext cx="6697488" cy="111252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78392">
                  <a:extLst>
                    <a:ext uri="{9D8B030D-6E8A-4147-A177-3AD203B41FA5}">
                      <a16:colId xmlns:a16="http://schemas.microsoft.com/office/drawing/2014/main" val="2085067233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387922990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1348675692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075370115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1775064206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4216277068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3082380949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3972957481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94166291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1564659685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34479058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2638823938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4054306603"/>
                    </a:ext>
                  </a:extLst>
                </a:gridCol>
                <a:gridCol w="478392">
                  <a:extLst>
                    <a:ext uri="{9D8B030D-6E8A-4147-A177-3AD203B41FA5}">
                      <a16:colId xmlns:a16="http://schemas.microsoft.com/office/drawing/2014/main" val="3902701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4740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671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691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769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AB11-998D-9A55-D9CB-4E3E1161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C0221-0330-4F19-C1DE-683C8EEF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We want to design scheduler for </a:t>
            </a:r>
            <a:r>
              <a:rPr lang="en-US" dirty="0" err="1"/>
              <a:t>BUiD</a:t>
            </a:r>
            <a:endParaRPr lang="en-US" dirty="0"/>
          </a:p>
          <a:p>
            <a:pPr lvl="1"/>
            <a:r>
              <a:rPr lang="en-US" dirty="0"/>
              <a:t>For creating suitable timetable(s)</a:t>
            </a:r>
          </a:p>
          <a:p>
            <a:r>
              <a:rPr lang="en-US" dirty="0"/>
              <a:t>Input: modules &amp; program-years</a:t>
            </a:r>
          </a:p>
          <a:p>
            <a:pPr lvl="1"/>
            <a:r>
              <a:rPr lang="en-US" dirty="0"/>
              <a:t>For each module: code, </a:t>
            </a:r>
            <a:r>
              <a:rPr lang="en-US" dirty="0" err="1"/>
              <a:t>prof_id</a:t>
            </a:r>
            <a:endParaRPr lang="en-US" dirty="0"/>
          </a:p>
          <a:p>
            <a:pPr lvl="1"/>
            <a:r>
              <a:rPr lang="en-US" dirty="0"/>
              <a:t>For each program-year: list of module codes (to be taught for specific program-year)</a:t>
            </a:r>
          </a:p>
          <a:p>
            <a:r>
              <a:rPr lang="en-US" dirty="0"/>
              <a:t>Output: Valid module -&gt; timeslot allocation</a:t>
            </a:r>
          </a:p>
          <a:p>
            <a:pPr lvl="1"/>
            <a:r>
              <a:rPr lang="en-US" dirty="0"/>
              <a:t>For each module, choose 1 of 6 slots (MW or TT, 1, 2 or 3)</a:t>
            </a:r>
          </a:p>
          <a:p>
            <a:pPr lvl="1"/>
            <a:r>
              <a:rPr lang="en-US" dirty="0" err="1"/>
              <a:t>s.t.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No mods for the same program-year assigned same slot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No mods for same prof. id assigned same slot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7536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91BC-DCC1-5B82-2804-359DE6B8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Input/Output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291AE-C5A4-3F4D-5937-68B8E1484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8082"/>
            <a:ext cx="8229600" cy="5579918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/>
              <a:t>Input</a:t>
            </a:r>
            <a:endParaRPr lang="en-US" dirty="0"/>
          </a:p>
          <a:p>
            <a:r>
              <a:rPr lang="en-US" dirty="0"/>
              <a:t>Modules</a:t>
            </a:r>
          </a:p>
          <a:p>
            <a:pPr lvl="1"/>
            <a:r>
              <a:rPr lang="en-US" dirty="0"/>
              <a:t>ENG103: G1, </a:t>
            </a:r>
            <a:r>
              <a:rPr lang="en-US" dirty="0">
                <a:solidFill>
                  <a:srgbClr val="FF0000"/>
                </a:solidFill>
              </a:rPr>
              <a:t>BUS114-1:B1</a:t>
            </a:r>
            <a:r>
              <a:rPr lang="en-US" dirty="0"/>
              <a:t>, ITC101:C1, ARB101/102:G2, CS112:C2, CS212:C3, CS213:C4, </a:t>
            </a:r>
            <a:r>
              <a:rPr lang="en-US" dirty="0">
                <a:solidFill>
                  <a:srgbClr val="7030A0"/>
                </a:solidFill>
              </a:rPr>
              <a:t>CS220:C5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CS333:C6</a:t>
            </a:r>
            <a:r>
              <a:rPr lang="en-US" dirty="0"/>
              <a:t>, CS334:C7, CS331: C8, </a:t>
            </a:r>
            <a:r>
              <a:rPr lang="en-US" dirty="0">
                <a:solidFill>
                  <a:srgbClr val="FF0000"/>
                </a:solidFill>
              </a:rPr>
              <a:t>BUS114-2:B1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CSAI411: C5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CSAI414:C6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BUS114-3:B1</a:t>
            </a:r>
          </a:p>
          <a:p>
            <a:r>
              <a:rPr lang="en-US" dirty="0"/>
              <a:t>Prog. Years</a:t>
            </a:r>
          </a:p>
          <a:p>
            <a:pPr lvl="1"/>
            <a:r>
              <a:rPr lang="en-US" dirty="0"/>
              <a:t>CS-Y1: BUS114-1, ENG103, ITC101, ARB101/102</a:t>
            </a:r>
          </a:p>
          <a:p>
            <a:pPr lvl="1"/>
            <a:r>
              <a:rPr lang="en-US" dirty="0"/>
              <a:t>CS-Y2: CS112, CS212, CS213, CS220</a:t>
            </a:r>
          </a:p>
          <a:p>
            <a:pPr lvl="1"/>
            <a:r>
              <a:rPr lang="en-US" dirty="0"/>
              <a:t>CS-Y3: BUS114-2, CS333, CS334, CS331, </a:t>
            </a:r>
          </a:p>
          <a:p>
            <a:pPr lvl="1"/>
            <a:r>
              <a:rPr lang="en-US" dirty="0"/>
              <a:t>CS-Y4: BUS114-3, CSAI411, CSAI414</a:t>
            </a:r>
          </a:p>
          <a:p>
            <a:r>
              <a:rPr lang="en-US" sz="5800" dirty="0"/>
              <a:t>Output</a:t>
            </a:r>
            <a:endParaRPr lang="en-US" dirty="0"/>
          </a:p>
          <a:p>
            <a:r>
              <a:rPr lang="en-US" dirty="0"/>
              <a:t>Timetable</a:t>
            </a:r>
          </a:p>
          <a:p>
            <a:pPr lvl="1"/>
            <a:r>
              <a:rPr lang="en-US" dirty="0"/>
              <a:t>ENG103: S1, </a:t>
            </a:r>
            <a:r>
              <a:rPr lang="en-US" dirty="0">
                <a:solidFill>
                  <a:srgbClr val="FF0000"/>
                </a:solidFill>
              </a:rPr>
              <a:t>BUS114-1:S2</a:t>
            </a:r>
            <a:r>
              <a:rPr lang="en-US" dirty="0"/>
              <a:t>, ITC101:S3, ARB101/102:S4, </a:t>
            </a:r>
          </a:p>
          <a:p>
            <a:pPr lvl="1"/>
            <a:r>
              <a:rPr lang="en-US" dirty="0"/>
              <a:t>CS112:S1, CS212:S2, CS213:S3, </a:t>
            </a:r>
            <a:r>
              <a:rPr lang="en-US" dirty="0">
                <a:solidFill>
                  <a:srgbClr val="7030A0"/>
                </a:solidFill>
              </a:rPr>
              <a:t>CS220:S4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CS333:S1</a:t>
            </a:r>
            <a:r>
              <a:rPr lang="en-US" dirty="0"/>
              <a:t>, CS334:S2, CS331: S3, </a:t>
            </a:r>
            <a:r>
              <a:rPr lang="en-US" dirty="0">
                <a:solidFill>
                  <a:srgbClr val="FF0000"/>
                </a:solidFill>
              </a:rPr>
              <a:t>BUS114-2:S4</a:t>
            </a:r>
            <a:r>
              <a:rPr lang="en-US" dirty="0"/>
              <a:t>, 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CSAI411: S1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CSAI414:S2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BUS114-3:S3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751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E85D00B-A8A2-97CF-BBEE-88FB700F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2B7B-BEB2-365E-78F0-64EBD8D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FE4B-6853-72A2-E444-0D8F6E48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Can we incorporate preferences?</a:t>
            </a:r>
          </a:p>
          <a:p>
            <a:pPr lvl="1"/>
            <a:r>
              <a:rPr lang="en-US" dirty="0"/>
              <a:t>Student Y from Year 4 needs to re/take module Z from another year</a:t>
            </a:r>
          </a:p>
          <a:p>
            <a:r>
              <a:rPr lang="en-US" dirty="0"/>
              <a:t>Input: modules &amp; program-years &amp; students</a:t>
            </a:r>
          </a:p>
          <a:p>
            <a:pPr lvl="1"/>
            <a:r>
              <a:rPr lang="en-US" dirty="0"/>
              <a:t>For each module: code, name, </a:t>
            </a:r>
            <a:r>
              <a:rPr lang="en-US" dirty="0" err="1"/>
              <a:t>prof_id</a:t>
            </a:r>
            <a:endParaRPr lang="en-US" dirty="0"/>
          </a:p>
          <a:p>
            <a:pPr lvl="1"/>
            <a:r>
              <a:rPr lang="en-US" dirty="0"/>
              <a:t>For each program-year: list of module codes (to be taught for specific program-year)</a:t>
            </a:r>
          </a:p>
          <a:p>
            <a:pPr lvl="1"/>
            <a:r>
              <a:rPr lang="en-US" dirty="0"/>
              <a:t>For each student: list of module codes left for each student</a:t>
            </a:r>
          </a:p>
          <a:p>
            <a:r>
              <a:rPr lang="en-US" dirty="0"/>
              <a:t>Output: module -&gt; timeslot dict. that is</a:t>
            </a:r>
          </a:p>
          <a:p>
            <a:pPr lvl="1"/>
            <a:r>
              <a:rPr lang="en-US" dirty="0"/>
              <a:t>Valid: for each mod, choose 1 of 6 slots (MW or TT, 1, 2 or 3)</a:t>
            </a:r>
          </a:p>
          <a:p>
            <a:pPr lvl="1"/>
            <a:r>
              <a:rPr lang="en-US" dirty="0" err="1"/>
              <a:t>s.t.</a:t>
            </a:r>
            <a:r>
              <a:rPr lang="en-US" dirty="0"/>
              <a:t>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No mods for the same program year assigned same slot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No mods for same prof. id assigned same slot</a:t>
            </a:r>
          </a:p>
          <a:p>
            <a:pPr lvl="1"/>
            <a:r>
              <a:rPr lang="en-US" dirty="0"/>
              <a:t>Optimal:</a:t>
            </a:r>
          </a:p>
          <a:p>
            <a:pPr lvl="2"/>
            <a:r>
              <a:rPr lang="en-US" dirty="0"/>
              <a:t>Maximum number of modules taken by students</a:t>
            </a:r>
          </a:p>
        </p:txBody>
      </p:sp>
    </p:spTree>
    <p:extLst>
      <p:ext uri="{BB962C8B-B14F-4D97-AF65-F5344CB8AC3E}">
        <p14:creationId xmlns:p14="http://schemas.microsoft.com/office/powerpoint/2010/main" val="337282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Picture 3" descr="Screen Shot 2016-07-21 at 11.04.33 PM.png"/>
          <p:cNvPicPr/>
          <p:nvPr/>
        </p:nvPicPr>
        <p:blipFill>
          <a:blip r:embed="rId2"/>
          <a:stretch/>
        </p:blipFill>
        <p:spPr>
          <a:xfrm>
            <a:off x="21772" y="1066510"/>
            <a:ext cx="7913914" cy="3625233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35151"/>
            <a:ext cx="8229600" cy="114300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US" dirty="0"/>
              <a:t>Group Exercise</a:t>
            </a:r>
          </a:p>
        </p:txBody>
      </p:sp>
      <p:sp>
        <p:nvSpPr>
          <p:cNvPr id="2" name="Subtitle 1"/>
          <p:cNvSpPr>
            <a:spLocks noGrp="1"/>
          </p:cNvSpPr>
          <p:nvPr>
            <p:ph idx="1"/>
          </p:nvPr>
        </p:nvSpPr>
        <p:spPr>
          <a:xfrm>
            <a:off x="281723" y="5151602"/>
            <a:ext cx="4354286" cy="146691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Break into groups, think about solution</a:t>
            </a:r>
          </a:p>
          <a:p>
            <a:pPr lvl="1"/>
            <a:r>
              <a:rPr lang="en-US" sz="1800" dirty="0"/>
              <a:t>recursion? </a:t>
            </a:r>
          </a:p>
          <a:p>
            <a:pPr lvl="1"/>
            <a:r>
              <a:rPr lang="en-US" sz="1800" dirty="0"/>
              <a:t>What is the </a:t>
            </a:r>
            <a:r>
              <a:rPr lang="en-US" sz="1800" b="1" u="sng" dirty="0"/>
              <a:t>time complexity?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C144AC3B-4C98-EC78-43B3-40EB7FBB9E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4334903"/>
                  </p:ext>
                </p:extLst>
              </p:nvPr>
            </p:nvGraphicFramePr>
            <p:xfrm>
              <a:off x="5299364" y="3231574"/>
              <a:ext cx="4051464" cy="349064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C144AC3B-4C98-EC78-43B3-40EB7FBB9E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9364" y="3231574"/>
                <a:ext cx="4051464" cy="3490646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4" descr="Screen Shot 2018-01-31 at 9.37.53 AM.png"/>
          <p:cNvPicPr/>
          <p:nvPr/>
        </p:nvPicPr>
        <p:blipFill>
          <a:blip r:embed="rId2"/>
          <a:stretch/>
        </p:blipFill>
        <p:spPr>
          <a:xfrm>
            <a:off x="12600" y="216000"/>
            <a:ext cx="9105120" cy="6412680"/>
          </a:xfrm>
          <a:prstGeom prst="rect">
            <a:avLst/>
          </a:prstGeom>
          <a:ln w="0">
            <a:noFill/>
          </a:ln>
        </p:spPr>
      </p:pic>
      <p:sp>
        <p:nvSpPr>
          <p:cNvPr id="308" name="Rectangle 2"/>
          <p:cNvSpPr/>
          <p:nvPr/>
        </p:nvSpPr>
        <p:spPr>
          <a:xfrm>
            <a:off x="1978512" y="196506"/>
            <a:ext cx="6842880" cy="124848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PlaceHolder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5400" b="1" strike="noStrike" spc="-1" dirty="0">
                <a:solidFill>
                  <a:srgbClr val="000000"/>
                </a:solidFill>
                <a:latin typeface="Calibri"/>
              </a:rPr>
              <a:t>What is dynamic programming?</a:t>
            </a:r>
            <a:endParaRPr lang="en-US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1-dimensional DP Problem</a:t>
            </a:r>
          </a:p>
        </p:txBody>
      </p:sp>
      <p:pic>
        <p:nvPicPr>
          <p:cNvPr id="311" name="Picture 2" descr="Screen Shot 2016-07-21 at 11.05.36 PM.png"/>
          <p:cNvPicPr/>
          <p:nvPr/>
        </p:nvPicPr>
        <p:blipFill>
          <a:blip r:embed="rId2"/>
          <a:stretch/>
        </p:blipFill>
        <p:spPr>
          <a:xfrm>
            <a:off x="315360" y="1843920"/>
            <a:ext cx="8220600" cy="3426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84B3116E-E973-4ABC-BC9D-D2A7A74A3886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JoR0wlLVmUSFMlIEwxRfHmAAeWEOG-JOprwmdHsptyVUQkZPOUVRMTIyV1RQTUZWNTZONENBWUUxMi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D46023F-30E8-4AE6-BADB-3BE632E05D75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JoR0wlLVmUSFMlIEwxRfHmAAeWEOG-JOprwmdHsptyVUQkEyVDJHT0gyN0FOOVZBUzRKOVdLMFNTV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5804C775-25E8-4BE1-BF60-F14042387DD2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JoR0wlLVmUSFMlIEwxRfHmAAeWEOG-JOprwmdHsptyVUN0JYSUFXV1FKUThOT0VZUU9NOTZCWk5RMi4u&quot;"/>
    <we:property name="FormMode" value="&quot;DesignTim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22AA4653-0DF6-477E-8A78-49861964C77F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JoR0wlLVmUSFMlIEwxRfHmAAeWEOG-JOprwmdHsptyVUMzZZTjI0VDRSSTYxUEMwUFQ3NzZYT045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68C3A7B6-1A30-4673-9071-1811E18C3CDF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JoR0wlLVmUSFMlIEwxRfHmAAeWEOG-JOprwmdHsptyVUMzA2R05SUVhVTkM5OERWNUc5TVVBSEJPSC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mine</Template>
  <TotalTime>44474</TotalTime>
  <Words>2896</Words>
  <Application>Microsoft Office PowerPoint</Application>
  <PresentationFormat>On-screen Show (4:3)</PresentationFormat>
  <Paragraphs>477</Paragraphs>
  <Slides>69</Slides>
  <Notes>4</Notes>
  <HiddenSlides>4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Arial</vt:lpstr>
      <vt:lpstr>Calibri</vt:lpstr>
      <vt:lpstr>Cambria Math</vt:lpstr>
      <vt:lpstr>Times New Roman</vt:lpstr>
      <vt:lpstr>Wingdings</vt:lpstr>
      <vt:lpstr>Wingdings 3</vt:lpstr>
      <vt:lpstr>mine</vt:lpstr>
      <vt:lpstr>Equation</vt:lpstr>
      <vt:lpstr>Dynamic Programming</vt:lpstr>
      <vt:lpstr>Logistics</vt:lpstr>
      <vt:lpstr>PowerPoint Presentation</vt:lpstr>
      <vt:lpstr>PowerPoint Presentation</vt:lpstr>
      <vt:lpstr>Dynamic Programming</vt:lpstr>
      <vt:lpstr>Greedy Algorithms </vt:lpstr>
      <vt:lpstr>Group Exercise</vt:lpstr>
      <vt:lpstr>What is dynamic programming?</vt:lpstr>
      <vt:lpstr>1-dimensional DP Problem</vt:lpstr>
      <vt:lpstr>1-dimensional DP Problem</vt:lpstr>
      <vt:lpstr>1-dimensional DP Problem</vt:lpstr>
      <vt:lpstr>Dynamic programming</vt:lpstr>
      <vt:lpstr>Let Us Code</vt:lpstr>
      <vt:lpstr>2-dimensional example</vt:lpstr>
      <vt:lpstr>PowerPoint Presentation</vt:lpstr>
      <vt:lpstr>PowerPoint Presentation</vt:lpstr>
      <vt:lpstr>Group  Exercise</vt:lpstr>
      <vt:lpstr>How to solve it?  Start with example</vt:lpstr>
      <vt:lpstr>PowerPoint Presentation</vt:lpstr>
      <vt:lpstr>PowerPoint Presentation</vt:lpstr>
      <vt:lpstr>Animation</vt:lpstr>
      <vt:lpstr>Let us have a fresh stab</vt:lpstr>
      <vt:lpstr>1- Initial problem</vt:lpstr>
      <vt:lpstr>PowerPoint Presentation</vt:lpstr>
      <vt:lpstr>2- Options  (to break the problem to subproblems)</vt:lpstr>
      <vt:lpstr>PowerPoint Presentation</vt:lpstr>
      <vt:lpstr>3-Result</vt:lpstr>
      <vt:lpstr>Exercise: Rod cutting problem</vt:lpstr>
      <vt:lpstr>PowerPoint Presentation</vt:lpstr>
      <vt:lpstr>Spelling checker</vt:lpstr>
      <vt:lpstr>Spelling Checker (Cont.)</vt:lpstr>
      <vt:lpstr>Very important subproblem: Edit distance</vt:lpstr>
      <vt:lpstr>Example:  transform vintner to writers</vt:lpstr>
      <vt:lpstr>Thinking Time: How to solve Edit distance?</vt:lpstr>
      <vt:lpstr>draw branching/recursive tree</vt:lpstr>
      <vt:lpstr>The recurrence</vt:lpstr>
      <vt:lpstr>Going back to the spelling checker</vt:lpstr>
      <vt:lpstr>Dynamic programming 3</vt:lpstr>
      <vt:lpstr>Another problem:  Text Justification</vt:lpstr>
      <vt:lpstr>New problem: Text Justification</vt:lpstr>
      <vt:lpstr>draw branching/recursive tree</vt:lpstr>
      <vt:lpstr>Solution </vt:lpstr>
      <vt:lpstr>Coin-change Problem</vt:lpstr>
      <vt:lpstr>Coin-change Problem</vt:lpstr>
      <vt:lpstr>Coin set for examples</vt:lpstr>
      <vt:lpstr>A solution</vt:lpstr>
      <vt:lpstr>A dynamic programming solution</vt:lpstr>
      <vt:lpstr>A dynamic programming solution</vt:lpstr>
      <vt:lpstr>A dynamic programming solution</vt:lpstr>
      <vt:lpstr>Illustrative animation</vt:lpstr>
      <vt:lpstr>Knapsack Problem</vt:lpstr>
      <vt:lpstr>Solution</vt:lpstr>
      <vt:lpstr>The 0-1 knapsack problem</vt:lpstr>
      <vt:lpstr>The 0-1 knapsack problem</vt:lpstr>
      <vt:lpstr>Smart Kids Write Equations</vt:lpstr>
      <vt:lpstr>Let us write the algorithm</vt:lpstr>
      <vt:lpstr>Steps for Solving DP Problems</vt:lpstr>
      <vt:lpstr>Comments</vt:lpstr>
      <vt:lpstr>Comments</vt:lpstr>
      <vt:lpstr>One more Dyn. Prog. Exercise</vt:lpstr>
      <vt:lpstr>PowerPoint Presentation</vt:lpstr>
      <vt:lpstr>Naïve approach</vt:lpstr>
      <vt:lpstr>PowerPoint Presentation</vt:lpstr>
      <vt:lpstr>PowerPoint Presentation</vt:lpstr>
      <vt:lpstr>PowerPoint Presentation</vt:lpstr>
      <vt:lpstr>PowerPoint Presentation</vt:lpstr>
      <vt:lpstr>Group Exercise</vt:lpstr>
      <vt:lpstr>Example Input/Output</vt:lpstr>
      <vt:lpstr>Group Exercise (cont.)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subject/>
  <dc:creator>Binay Bhattacharya</dc:creator>
  <dc:description/>
  <cp:lastModifiedBy>Sherief Abdallah</cp:lastModifiedBy>
  <cp:revision>222</cp:revision>
  <dcterms:created xsi:type="dcterms:W3CDTF">2016-07-20T06:30:35Z</dcterms:created>
  <dcterms:modified xsi:type="dcterms:W3CDTF">2025-05-27T13:47:44Z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On-screen Show (4:3)</vt:lpwstr>
  </property>
  <property fmtid="{D5CDD505-2E9C-101B-9397-08002B2CF9AE}" pid="4" name="Slides">
    <vt:i4>63</vt:i4>
  </property>
</Properties>
</file>