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tl="1" saveSubsetFonts="1">
  <p:sldMasterIdLst>
    <p:sldMasterId id="2147483661" r:id="rId1"/>
  </p:sldMasterIdLst>
  <p:sldIdLst>
    <p:sldId id="318" r:id="rId2"/>
    <p:sldId id="257" r:id="rId3"/>
    <p:sldId id="265" r:id="rId4"/>
    <p:sldId id="266" r:id="rId5"/>
    <p:sldId id="267" r:id="rId6"/>
    <p:sldId id="268" r:id="rId7"/>
    <p:sldId id="269" r:id="rId8"/>
    <p:sldId id="270" r:id="rId9"/>
    <p:sldId id="271" r:id="rId10"/>
    <p:sldId id="272" r:id="rId11"/>
    <p:sldId id="273" r:id="rId12"/>
    <p:sldId id="274" r:id="rId13"/>
    <p:sldId id="275" r:id="rId14"/>
    <p:sldId id="277" r:id="rId15"/>
    <p:sldId id="278" r:id="rId16"/>
    <p:sldId id="279" r:id="rId17"/>
    <p:sldId id="280" r:id="rId18"/>
    <p:sldId id="281" r:id="rId19"/>
    <p:sldId id="282" r:id="rId20"/>
    <p:sldId id="283" r:id="rId21"/>
    <p:sldId id="284" r:id="rId22"/>
    <p:sldId id="285" r:id="rId23"/>
    <p:sldId id="286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</p:sldIdLst>
  <p:sldSz cx="9144000" cy="6858000" type="screen4x3"/>
  <p:notesSz cx="6858000" cy="9144000"/>
  <p:defaultTextStyle>
    <a:defPPr>
      <a:defRPr lang="he-IL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99"/>
    <a:srgbClr val="FBFDA1"/>
    <a:srgbClr val="00CC00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4380"/>
    <p:restoredTop sz="94660"/>
  </p:normalViewPr>
  <p:slideViewPr>
    <p:cSldViewPr>
      <p:cViewPr varScale="1">
        <p:scale>
          <a:sx n="70" d="100"/>
          <a:sy n="70" d="100"/>
        </p:scale>
        <p:origin x="1810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34EA17-5927-4C39-BF73-9137685CEC15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01006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CF2DE7-D4EE-4371-A36E-AE7B2404D018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129332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5E591D-CD46-4427-ACAC-E0D020C4AA2E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780413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57200" y="6245225"/>
            <a:ext cx="2133600" cy="476250"/>
          </a:xfrm>
        </p:spPr>
        <p:txBody>
          <a:bodyPr/>
          <a:lstStyle>
            <a:lvl1pPr>
              <a:defRPr/>
            </a:lvl1pPr>
          </a:lstStyle>
          <a:p>
            <a:fld id="{B9E12A4E-208D-4A43-916C-1B83E4B106A9}" type="slidenum">
              <a:rPr lang="he-IL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73571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71ED79-9DAD-4874-91B9-D8A5B6D6B272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192625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1884BE-6702-46C3-B958-8A1937E49E60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93519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754993-FB01-4C48-A568-A0F8BB4BEA26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89922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24F23-0292-4BE0-839E-8562D671C057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91673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00ECDC-6275-44C0-829D-F00BAFECF917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276309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CFCFCF-CF6B-4FAC-BE43-39ECF9666828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6345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BD2295-73A7-4238-AA25-14C71E0CD228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653499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8BB6D-0170-4C58-97A3-A00151B0078F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98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C88C8-58CA-493B-9C78-0943636EE20C}" type="slidenum">
              <a:rPr lang="he-IL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164289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5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spcBef>
          <a:spcPct val="20000"/>
        </a:spcBef>
        <a:buFont typeface="Arial" pitchFamily="34" charset="0"/>
        <a:buNone/>
        <a:defRPr sz="44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spcBef>
          <a:spcPct val="20000"/>
        </a:spcBef>
        <a:buFont typeface="Arial" pitchFamily="34" charset="0"/>
        <a:buNone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spcBef>
          <a:spcPct val="20000"/>
        </a:spcBef>
        <a:buFont typeface="Arial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spcBef>
          <a:spcPct val="20000"/>
        </a:spcBef>
        <a:buFont typeface="Arial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Greedy Algorithms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Sherief Abdallah</a:t>
            </a:r>
          </a:p>
          <a:p>
            <a:r>
              <a:rPr lang="en-US"/>
              <a:t>British University in Dubai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640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decode?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22532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In the fixed length, we know where every character starts, since they all have the same number of bits.</a:t>
            </a:r>
          </a:p>
          <a:p>
            <a:pPr algn="l" rtl="0"/>
            <a:endParaRPr lang="en-US" altLang="en-US" sz="320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= 00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= 01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= 10</a:t>
            </a:r>
          </a:p>
          <a:p>
            <a:pPr algn="l" rtl="0"/>
            <a:endParaRPr lang="en-US" altLang="en-US" sz="320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000000010110101001100100001010</a:t>
            </a:r>
          </a:p>
        </p:txBody>
      </p:sp>
      <p:sp>
        <p:nvSpPr>
          <p:cNvPr id="22533" name="Line 5"/>
          <p:cNvSpPr>
            <a:spLocks noChangeShapeType="1"/>
          </p:cNvSpPr>
          <p:nvPr/>
        </p:nvSpPr>
        <p:spPr bwMode="auto">
          <a:xfrm>
            <a:off x="10668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4" name="Line 6"/>
          <p:cNvSpPr>
            <a:spLocks noChangeShapeType="1"/>
          </p:cNvSpPr>
          <p:nvPr/>
        </p:nvSpPr>
        <p:spPr bwMode="auto">
          <a:xfrm>
            <a:off x="1524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5" name="Line 7"/>
          <p:cNvSpPr>
            <a:spLocks noChangeShapeType="1"/>
          </p:cNvSpPr>
          <p:nvPr/>
        </p:nvSpPr>
        <p:spPr bwMode="auto">
          <a:xfrm>
            <a:off x="20574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6" name="Line 8"/>
          <p:cNvSpPr>
            <a:spLocks noChangeShapeType="1"/>
          </p:cNvSpPr>
          <p:nvPr/>
        </p:nvSpPr>
        <p:spPr bwMode="auto">
          <a:xfrm>
            <a:off x="24384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7" name="Line 9"/>
          <p:cNvSpPr>
            <a:spLocks noChangeShapeType="1"/>
          </p:cNvSpPr>
          <p:nvPr/>
        </p:nvSpPr>
        <p:spPr bwMode="auto">
          <a:xfrm>
            <a:off x="28956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8" name="Line 10"/>
          <p:cNvSpPr>
            <a:spLocks noChangeShapeType="1"/>
          </p:cNvSpPr>
          <p:nvPr/>
        </p:nvSpPr>
        <p:spPr bwMode="auto">
          <a:xfrm>
            <a:off x="33528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39" name="Line 11"/>
          <p:cNvSpPr>
            <a:spLocks noChangeShapeType="1"/>
          </p:cNvSpPr>
          <p:nvPr/>
        </p:nvSpPr>
        <p:spPr bwMode="auto">
          <a:xfrm>
            <a:off x="37338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0" name="Line 12"/>
          <p:cNvSpPr>
            <a:spLocks noChangeShapeType="1"/>
          </p:cNvSpPr>
          <p:nvPr/>
        </p:nvSpPr>
        <p:spPr bwMode="auto">
          <a:xfrm>
            <a:off x="4191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1" name="Line 13"/>
          <p:cNvSpPr>
            <a:spLocks noChangeShapeType="1"/>
          </p:cNvSpPr>
          <p:nvPr/>
        </p:nvSpPr>
        <p:spPr bwMode="auto">
          <a:xfrm>
            <a:off x="69342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2" name="Line 14"/>
          <p:cNvSpPr>
            <a:spLocks noChangeShapeType="1"/>
          </p:cNvSpPr>
          <p:nvPr/>
        </p:nvSpPr>
        <p:spPr bwMode="auto">
          <a:xfrm>
            <a:off x="6477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3" name="Line 15"/>
          <p:cNvSpPr>
            <a:spLocks noChangeShapeType="1"/>
          </p:cNvSpPr>
          <p:nvPr/>
        </p:nvSpPr>
        <p:spPr bwMode="auto">
          <a:xfrm>
            <a:off x="59436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4" name="Line 16"/>
          <p:cNvSpPr>
            <a:spLocks noChangeShapeType="1"/>
          </p:cNvSpPr>
          <p:nvPr/>
        </p:nvSpPr>
        <p:spPr bwMode="auto">
          <a:xfrm>
            <a:off x="54864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5" name="Line 17"/>
          <p:cNvSpPr>
            <a:spLocks noChangeShapeType="1"/>
          </p:cNvSpPr>
          <p:nvPr/>
        </p:nvSpPr>
        <p:spPr bwMode="auto">
          <a:xfrm>
            <a:off x="50292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6" name="Line 18"/>
          <p:cNvSpPr>
            <a:spLocks noChangeShapeType="1"/>
          </p:cNvSpPr>
          <p:nvPr/>
        </p:nvSpPr>
        <p:spPr bwMode="auto">
          <a:xfrm>
            <a:off x="4572000" y="52578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2547" name="Text Box 19"/>
          <p:cNvSpPr txBox="1">
            <a:spLocks noChangeArrowheads="1"/>
          </p:cNvSpPr>
          <p:nvPr/>
        </p:nvSpPr>
        <p:spPr bwMode="auto">
          <a:xfrm>
            <a:off x="533400" y="5943600"/>
            <a:ext cx="68691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3200"/>
              <a:t>A  A  A  B B  C C C B C  B  A  A  C 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4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decode?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23556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54530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3200" dirty="0">
                <a:latin typeface="Comic Sans MS" panose="030F0702030302020204" pitchFamily="66" charset="0"/>
              </a:rPr>
              <a:t>In the variable length code, we use an idea called </a:t>
            </a: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Prefix code</a:t>
            </a:r>
            <a:r>
              <a:rPr lang="en-US" altLang="en-US" sz="3200" dirty="0">
                <a:latin typeface="Comic Sans MS" panose="030F0702030302020204" pitchFamily="66" charset="0"/>
              </a:rPr>
              <a:t>, where no code is a prefix of another.</a:t>
            </a:r>
          </a:p>
          <a:p>
            <a:pPr algn="l" rtl="0"/>
            <a:endParaRPr lang="en-US" alt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 dirty="0">
                <a:latin typeface="Comic Sans MS" panose="030F0702030302020204" pitchFamily="66" charset="0"/>
              </a:rPr>
              <a:t> </a:t>
            </a:r>
            <a:r>
              <a:rPr lang="en-US" altLang="en-US" sz="3200" dirty="0"/>
              <a:t>A</a:t>
            </a:r>
            <a:r>
              <a:rPr lang="en-US" altLang="en-US" sz="3200" dirty="0">
                <a:latin typeface="Comic Sans MS" panose="030F0702030302020204" pitchFamily="66" charset="0"/>
              </a:rPr>
              <a:t> = 0</a:t>
            </a:r>
          </a:p>
          <a:p>
            <a:pPr algn="l" rtl="0"/>
            <a:r>
              <a:rPr lang="en-US" altLang="en-US" sz="3200" dirty="0">
                <a:latin typeface="Comic Sans MS" panose="030F0702030302020204" pitchFamily="66" charset="0"/>
              </a:rPr>
              <a:t>               </a:t>
            </a:r>
            <a:r>
              <a:rPr lang="en-US" altLang="en-US" sz="3200" dirty="0"/>
              <a:t>B</a:t>
            </a:r>
            <a:r>
              <a:rPr lang="en-US" altLang="en-US" sz="3200" dirty="0">
                <a:latin typeface="Comic Sans MS" panose="030F0702030302020204" pitchFamily="66" charset="0"/>
              </a:rPr>
              <a:t> = 10</a:t>
            </a:r>
          </a:p>
          <a:p>
            <a:pPr algn="l" rtl="0"/>
            <a:r>
              <a:rPr lang="en-US" altLang="en-US" sz="3200" dirty="0">
                <a:latin typeface="Comic Sans MS" panose="030F0702030302020204" pitchFamily="66" charset="0"/>
              </a:rPr>
              <a:t>               </a:t>
            </a:r>
            <a:r>
              <a:rPr lang="en-US" altLang="en-US" sz="3200" dirty="0"/>
              <a:t>C</a:t>
            </a:r>
            <a:r>
              <a:rPr lang="en-US" altLang="en-US" sz="3200" dirty="0">
                <a:latin typeface="Comic Sans MS" panose="030F0702030302020204" pitchFamily="66" charset="0"/>
              </a:rPr>
              <a:t> = 11</a:t>
            </a:r>
          </a:p>
          <a:p>
            <a:pPr algn="l" rtl="0"/>
            <a:endParaRPr lang="en-US" altLang="en-US" sz="3200" dirty="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 dirty="0">
                <a:latin typeface="Comic Sans MS" panose="030F0702030302020204" pitchFamily="66" charset="0"/>
              </a:rPr>
              <a:t>None of the above codes is a prefix of another.</a:t>
            </a:r>
          </a:p>
          <a:p>
            <a:pPr algn="l" rtl="0"/>
            <a:endParaRPr lang="en-US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 rot="21320620">
            <a:off x="3972547" y="3820672"/>
            <a:ext cx="36920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e.g. B=01 not allowed (why?)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How do we decode?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24580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458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= 0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= 10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= 11</a:t>
            </a:r>
          </a:p>
          <a:p>
            <a:pPr algn="l" rtl="0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rtl="0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So, for the string: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 A A B B C  C  C B C  B A A C C  </a:t>
            </a:r>
            <a:r>
              <a:rPr lang="en-US" altLang="en-US" sz="2000">
                <a:solidFill>
                  <a:schemeClr val="accent2"/>
                </a:solidFill>
                <a:latin typeface="Comic Sans MS" panose="030F0702030302020204" pitchFamily="66" charset="0"/>
              </a:rPr>
              <a:t>the encoding:</a:t>
            </a:r>
            <a:endParaRPr lang="en-US" altLang="en-US" sz="3200"/>
          </a:p>
          <a:p>
            <a:pPr algn="l" rtl="0"/>
            <a:endParaRPr lang="en-US" altLang="en-US" sz="3200"/>
          </a:p>
          <a:p>
            <a:pPr algn="l" rtl="0"/>
            <a:r>
              <a:rPr lang="en-US" altLang="en-US" sz="3200"/>
              <a:t> 0 0  01010111111101110 0 01111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Prefix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25604" name="Text Box 4"/>
          <p:cNvSpPr txBox="1">
            <a:spLocks noChangeArrowheads="1"/>
          </p:cNvSpPr>
          <p:nvPr/>
        </p:nvSpPr>
        <p:spPr bwMode="auto">
          <a:xfrm>
            <a:off x="457200" y="1371600"/>
            <a:ext cx="82296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Example:</a:t>
            </a:r>
            <a:r>
              <a:rPr lang="en-US" altLang="en-US" sz="3200">
                <a:latin typeface="Comic Sans MS" panose="030F0702030302020204" pitchFamily="66" charset="0"/>
              </a:rPr>
              <a:t> </a:t>
            </a:r>
            <a:r>
              <a:rPr lang="en-US" altLang="en-US" sz="3200"/>
              <a:t>A</a:t>
            </a:r>
            <a:r>
              <a:rPr lang="en-US" altLang="en-US" sz="3200">
                <a:latin typeface="Comic Sans MS" panose="030F0702030302020204" pitchFamily="66" charset="0"/>
              </a:rPr>
              <a:t> = 0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B</a:t>
            </a:r>
            <a:r>
              <a:rPr lang="en-US" altLang="en-US" sz="3200">
                <a:latin typeface="Comic Sans MS" panose="030F0702030302020204" pitchFamily="66" charset="0"/>
              </a:rPr>
              <a:t> = 10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</a:t>
            </a:r>
            <a:r>
              <a:rPr lang="en-US" altLang="en-US" sz="3200"/>
              <a:t>C</a:t>
            </a:r>
            <a:r>
              <a:rPr lang="en-US" altLang="en-US" sz="3200">
                <a:latin typeface="Comic Sans MS" panose="030F0702030302020204" pitchFamily="66" charset="0"/>
              </a:rPr>
              <a:t> = 11</a:t>
            </a:r>
          </a:p>
          <a:p>
            <a:pPr algn="l" rtl="0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Decode the string</a:t>
            </a:r>
          </a:p>
          <a:p>
            <a:pPr algn="l" rtl="0"/>
            <a:endParaRPr lang="en-US" altLang="en-US" sz="3200">
              <a:solidFill>
                <a:schemeClr val="accent2"/>
              </a:solidFill>
            </a:endParaRPr>
          </a:p>
          <a:p>
            <a:pPr algn="l" rtl="0"/>
            <a:r>
              <a:rPr lang="en-US" altLang="en-US" sz="3200"/>
              <a:t> 0 0  01010111111101110 0 01111</a:t>
            </a:r>
          </a:p>
        </p:txBody>
      </p:sp>
      <p:sp>
        <p:nvSpPr>
          <p:cNvPr id="25605" name="Line 5"/>
          <p:cNvSpPr>
            <a:spLocks noChangeShapeType="1"/>
          </p:cNvSpPr>
          <p:nvPr/>
        </p:nvSpPr>
        <p:spPr bwMode="auto">
          <a:xfrm>
            <a:off x="9144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6" name="Line 6"/>
          <p:cNvSpPr>
            <a:spLocks noChangeShapeType="1"/>
          </p:cNvSpPr>
          <p:nvPr/>
        </p:nvSpPr>
        <p:spPr bwMode="auto">
          <a:xfrm>
            <a:off x="12954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7" name="Line 7"/>
          <p:cNvSpPr>
            <a:spLocks noChangeShapeType="1"/>
          </p:cNvSpPr>
          <p:nvPr/>
        </p:nvSpPr>
        <p:spPr bwMode="auto">
          <a:xfrm>
            <a:off x="16764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8" name="Line 8"/>
          <p:cNvSpPr>
            <a:spLocks noChangeShapeType="1"/>
          </p:cNvSpPr>
          <p:nvPr/>
        </p:nvSpPr>
        <p:spPr bwMode="auto">
          <a:xfrm>
            <a:off x="21336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09" name="Line 9"/>
          <p:cNvSpPr>
            <a:spLocks noChangeShapeType="1"/>
          </p:cNvSpPr>
          <p:nvPr/>
        </p:nvSpPr>
        <p:spPr bwMode="auto">
          <a:xfrm>
            <a:off x="25908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0" name="Line 10"/>
          <p:cNvSpPr>
            <a:spLocks noChangeShapeType="1"/>
          </p:cNvSpPr>
          <p:nvPr/>
        </p:nvSpPr>
        <p:spPr bwMode="auto">
          <a:xfrm>
            <a:off x="30480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1" name="Line 11"/>
          <p:cNvSpPr>
            <a:spLocks noChangeShapeType="1"/>
          </p:cNvSpPr>
          <p:nvPr/>
        </p:nvSpPr>
        <p:spPr bwMode="auto">
          <a:xfrm>
            <a:off x="35052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2" name="Line 12"/>
          <p:cNvSpPr>
            <a:spLocks noChangeShapeType="1"/>
          </p:cNvSpPr>
          <p:nvPr/>
        </p:nvSpPr>
        <p:spPr bwMode="auto">
          <a:xfrm>
            <a:off x="39624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3" name="Line 13"/>
          <p:cNvSpPr>
            <a:spLocks noChangeShapeType="1"/>
          </p:cNvSpPr>
          <p:nvPr/>
        </p:nvSpPr>
        <p:spPr bwMode="auto">
          <a:xfrm>
            <a:off x="44196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4" name="Line 14"/>
          <p:cNvSpPr>
            <a:spLocks noChangeShapeType="1"/>
          </p:cNvSpPr>
          <p:nvPr/>
        </p:nvSpPr>
        <p:spPr bwMode="auto">
          <a:xfrm>
            <a:off x="48768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>
            <a:off x="53340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57150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60198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6477000" y="4267200"/>
            <a:ext cx="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5620" name="Text Box 20"/>
          <p:cNvSpPr txBox="1">
            <a:spLocks noChangeArrowheads="1"/>
          </p:cNvSpPr>
          <p:nvPr/>
        </p:nvSpPr>
        <p:spPr bwMode="auto">
          <a:xfrm>
            <a:off x="4572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A</a:t>
            </a:r>
          </a:p>
        </p:txBody>
      </p:sp>
      <p:sp>
        <p:nvSpPr>
          <p:cNvPr id="25621" name="Text Box 21"/>
          <p:cNvSpPr txBox="1">
            <a:spLocks noChangeArrowheads="1"/>
          </p:cNvSpPr>
          <p:nvPr/>
        </p:nvSpPr>
        <p:spPr bwMode="auto">
          <a:xfrm>
            <a:off x="8382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A</a:t>
            </a:r>
          </a:p>
        </p:txBody>
      </p:sp>
      <p:sp>
        <p:nvSpPr>
          <p:cNvPr id="25622" name="Text Box 22"/>
          <p:cNvSpPr txBox="1">
            <a:spLocks noChangeArrowheads="1"/>
          </p:cNvSpPr>
          <p:nvPr/>
        </p:nvSpPr>
        <p:spPr bwMode="auto">
          <a:xfrm>
            <a:off x="12954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A</a:t>
            </a:r>
          </a:p>
        </p:txBody>
      </p:sp>
      <p:sp>
        <p:nvSpPr>
          <p:cNvPr id="25623" name="Text Box 23"/>
          <p:cNvSpPr txBox="1">
            <a:spLocks noChangeArrowheads="1"/>
          </p:cNvSpPr>
          <p:nvPr/>
        </p:nvSpPr>
        <p:spPr bwMode="auto">
          <a:xfrm>
            <a:off x="16764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B</a:t>
            </a:r>
          </a:p>
        </p:txBody>
      </p:sp>
      <p:sp>
        <p:nvSpPr>
          <p:cNvPr id="25624" name="Text Box 24"/>
          <p:cNvSpPr txBox="1">
            <a:spLocks noChangeArrowheads="1"/>
          </p:cNvSpPr>
          <p:nvPr/>
        </p:nvSpPr>
        <p:spPr bwMode="auto">
          <a:xfrm>
            <a:off x="21336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B</a:t>
            </a:r>
          </a:p>
        </p:txBody>
      </p:sp>
      <p:sp>
        <p:nvSpPr>
          <p:cNvPr id="25625" name="Text Box 25"/>
          <p:cNvSpPr txBox="1">
            <a:spLocks noChangeArrowheads="1"/>
          </p:cNvSpPr>
          <p:nvPr/>
        </p:nvSpPr>
        <p:spPr bwMode="auto">
          <a:xfrm>
            <a:off x="2568575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</a:t>
            </a:r>
          </a:p>
        </p:txBody>
      </p:sp>
      <p:sp>
        <p:nvSpPr>
          <p:cNvPr id="25626" name="Text Box 26"/>
          <p:cNvSpPr txBox="1">
            <a:spLocks noChangeArrowheads="1"/>
          </p:cNvSpPr>
          <p:nvPr/>
        </p:nvSpPr>
        <p:spPr bwMode="auto">
          <a:xfrm>
            <a:off x="30480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</a:t>
            </a:r>
          </a:p>
        </p:txBody>
      </p:sp>
      <p:sp>
        <p:nvSpPr>
          <p:cNvPr id="25627" name="Text Box 27"/>
          <p:cNvSpPr txBox="1">
            <a:spLocks noChangeArrowheads="1"/>
          </p:cNvSpPr>
          <p:nvPr/>
        </p:nvSpPr>
        <p:spPr bwMode="auto">
          <a:xfrm>
            <a:off x="35052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</a:t>
            </a:r>
          </a:p>
        </p:txBody>
      </p:sp>
      <p:sp>
        <p:nvSpPr>
          <p:cNvPr id="25628" name="Text Box 28"/>
          <p:cNvSpPr txBox="1">
            <a:spLocks noChangeArrowheads="1"/>
          </p:cNvSpPr>
          <p:nvPr/>
        </p:nvSpPr>
        <p:spPr bwMode="auto">
          <a:xfrm>
            <a:off x="39624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B</a:t>
            </a: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43434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</a:t>
            </a:r>
          </a:p>
        </p:txBody>
      </p:sp>
      <p:sp>
        <p:nvSpPr>
          <p:cNvPr id="25630" name="Text Box 30"/>
          <p:cNvSpPr txBox="1">
            <a:spLocks noChangeArrowheads="1"/>
          </p:cNvSpPr>
          <p:nvPr/>
        </p:nvSpPr>
        <p:spPr bwMode="auto">
          <a:xfrm>
            <a:off x="48768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B</a:t>
            </a:r>
          </a:p>
        </p:txBody>
      </p:sp>
      <p:sp>
        <p:nvSpPr>
          <p:cNvPr id="25631" name="Text Box 31"/>
          <p:cNvSpPr txBox="1">
            <a:spLocks noChangeArrowheads="1"/>
          </p:cNvSpPr>
          <p:nvPr/>
        </p:nvSpPr>
        <p:spPr bwMode="auto">
          <a:xfrm>
            <a:off x="52578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A</a:t>
            </a:r>
          </a:p>
        </p:txBody>
      </p:sp>
      <p:sp>
        <p:nvSpPr>
          <p:cNvPr id="25632" name="Text Box 32"/>
          <p:cNvSpPr txBox="1">
            <a:spLocks noChangeArrowheads="1"/>
          </p:cNvSpPr>
          <p:nvPr/>
        </p:nvSpPr>
        <p:spPr bwMode="auto">
          <a:xfrm>
            <a:off x="5638800" y="5181600"/>
            <a:ext cx="45561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A</a:t>
            </a:r>
          </a:p>
        </p:txBody>
      </p:sp>
      <p:sp>
        <p:nvSpPr>
          <p:cNvPr id="25633" name="Text Box 33"/>
          <p:cNvSpPr txBox="1">
            <a:spLocks noChangeArrowheads="1"/>
          </p:cNvSpPr>
          <p:nvPr/>
        </p:nvSpPr>
        <p:spPr bwMode="auto">
          <a:xfrm>
            <a:off x="60198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</a:t>
            </a:r>
          </a:p>
        </p:txBody>
      </p:sp>
      <p:sp>
        <p:nvSpPr>
          <p:cNvPr id="25634" name="Text Box 34"/>
          <p:cNvSpPr txBox="1">
            <a:spLocks noChangeArrowheads="1"/>
          </p:cNvSpPr>
          <p:nvPr/>
        </p:nvSpPr>
        <p:spPr bwMode="auto">
          <a:xfrm>
            <a:off x="6477000" y="5181600"/>
            <a:ext cx="477838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3200"/>
              <a:t>C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 nodeType="clickPar">
                      <p:stCondLst>
                        <p:cond delay="indefinite"/>
                      </p:stCondLst>
                      <p:childTnLst>
                        <p:par>
                          <p:cTn id="7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 nodeType="clickPar">
                      <p:stCondLst>
                        <p:cond delay="indefinite"/>
                      </p:stCondLst>
                      <p:childTnLst>
                        <p:par>
                          <p:cTn id="8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 nodeType="clickPar">
                      <p:stCondLst>
                        <p:cond delay="indefinite"/>
                      </p:stCondLst>
                      <p:childTnLst>
                        <p:par>
                          <p:cTn id="9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 nodeType="clickPar">
                      <p:stCondLst>
                        <p:cond delay="indefinite"/>
                      </p:stCondLst>
                      <p:childTnLst>
                        <p:par>
                          <p:cTn id="10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 nodeType="clickPar">
                      <p:stCondLst>
                        <p:cond delay="indefinite"/>
                      </p:stCondLst>
                      <p:childTnLst>
                        <p:par>
                          <p:cTn id="1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 nodeType="clickPar">
                      <p:stCondLst>
                        <p:cond delay="indefinite"/>
                      </p:stCondLst>
                      <p:childTnLst>
                        <p:par>
                          <p:cTn id="1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20" grpId="0"/>
      <p:bldP spid="25621" grpId="0"/>
      <p:bldP spid="25622" grpId="0"/>
      <p:bldP spid="25623" grpId="0"/>
      <p:bldP spid="25624" grpId="0"/>
      <p:bldP spid="25625" grpId="0"/>
      <p:bldP spid="25626" grpId="0"/>
      <p:bldP spid="25627" grpId="0"/>
      <p:bldP spid="25628" grpId="0"/>
      <p:bldP spid="25629" grpId="0"/>
      <p:bldP spid="25630" grpId="0"/>
      <p:bldP spid="25631" grpId="0"/>
      <p:bldP spid="25632" grpId="0"/>
      <p:bldP spid="25633" grpId="0"/>
      <p:bldP spid="25634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The problem</a:t>
            </a:r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 dirty="0">
                <a:latin typeface="Comic Sans MS" panose="030F0702030302020204" pitchFamily="66" charset="0"/>
              </a:rPr>
              <a:t>Construct a variable length code for a given file with the following properties:</a:t>
            </a:r>
          </a:p>
          <a:p>
            <a:pPr algn="l" rtl="0"/>
            <a:endParaRPr lang="en-US" altLang="en-US" sz="3200" dirty="0">
              <a:latin typeface="Comic Sans MS" panose="030F0702030302020204" pitchFamily="66" charset="0"/>
            </a:endParaRPr>
          </a:p>
          <a:p>
            <a:pPr algn="l" rtl="0">
              <a:buFontTx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latin typeface="Comic Sans MS" panose="030F0702030302020204" pitchFamily="66" charset="0"/>
              </a:rPr>
              <a:t>Prefix code.</a:t>
            </a:r>
          </a:p>
          <a:p>
            <a:pPr algn="l" rtl="0">
              <a:buFontTx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latin typeface="Comic Sans MS" panose="030F0702030302020204" pitchFamily="66" charset="0"/>
              </a:rPr>
              <a:t>Using shortest possible codes.</a:t>
            </a:r>
          </a:p>
          <a:p>
            <a:pPr algn="l" rtl="0">
              <a:buFontTx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latin typeface="Comic Sans MS" panose="030F0702030302020204" pitchFamily="66" charset="0"/>
              </a:rPr>
              <a:t>Efficient.</a:t>
            </a:r>
          </a:p>
          <a:p>
            <a:pPr algn="l" rtl="0">
              <a:buFontTx/>
              <a:buAutoNum type="arabicPeriod"/>
            </a:pPr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 dirty="0">
                <a:latin typeface="Comic Sans MS" panose="030F0702030302020204" pitchFamily="66" charset="0"/>
              </a:rPr>
              <a:t>As close to entropy as possible.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8675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28676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/>
              <a:t>Consider a binary tree, with:</a:t>
            </a:r>
          </a:p>
          <a:p>
            <a:pPr algn="l" rtl="0"/>
            <a:r>
              <a:rPr lang="en-US" altLang="en-US" sz="3200"/>
              <a:t>    </a:t>
            </a:r>
            <a:r>
              <a:rPr lang="en-US" altLang="en-US" sz="3200">
                <a:solidFill>
                  <a:srgbClr val="FF0000"/>
                </a:solidFill>
              </a:rPr>
              <a:t>0 </a:t>
            </a:r>
            <a:r>
              <a:rPr lang="en-US" altLang="en-US" sz="3200"/>
              <a:t>  meaning a left turn</a:t>
            </a:r>
          </a:p>
          <a:p>
            <a:pPr algn="l" rtl="0"/>
            <a:r>
              <a:rPr lang="en-US" altLang="en-US" sz="3200"/>
              <a:t>    </a:t>
            </a:r>
            <a:r>
              <a:rPr lang="en-US" altLang="en-US" sz="3200">
                <a:solidFill>
                  <a:schemeClr val="hlink"/>
                </a:solidFill>
              </a:rPr>
              <a:t>1</a:t>
            </a:r>
            <a:r>
              <a:rPr lang="en-US" altLang="en-US" sz="3200"/>
              <a:t>   meaning a right turn.</a:t>
            </a:r>
          </a:p>
        </p:txBody>
      </p:sp>
      <p:sp>
        <p:nvSpPr>
          <p:cNvPr id="28677" name="Oval 5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8" name="Oval 6"/>
          <p:cNvSpPr>
            <a:spLocks noChangeArrowheads="1"/>
          </p:cNvSpPr>
          <p:nvPr/>
        </p:nvSpPr>
        <p:spPr bwMode="auto">
          <a:xfrm>
            <a:off x="3505200" y="3810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79" name="Oval 7"/>
          <p:cNvSpPr>
            <a:spLocks noChangeArrowheads="1"/>
          </p:cNvSpPr>
          <p:nvPr/>
        </p:nvSpPr>
        <p:spPr bwMode="auto">
          <a:xfrm>
            <a:off x="5029200" y="3886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0" name="Oval 8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1" name="Oval 9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2" name="Oval 10"/>
          <p:cNvSpPr>
            <a:spLocks noChangeArrowheads="1"/>
          </p:cNvSpPr>
          <p:nvPr/>
        </p:nvSpPr>
        <p:spPr bwMode="auto">
          <a:xfrm>
            <a:off x="6400800" y="5410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3" name="Oval 11"/>
          <p:cNvSpPr>
            <a:spLocks noChangeArrowheads="1"/>
          </p:cNvSpPr>
          <p:nvPr/>
        </p:nvSpPr>
        <p:spPr bwMode="auto">
          <a:xfrm>
            <a:off x="5257800" y="5334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8684" name="Line 12"/>
          <p:cNvSpPr>
            <a:spLocks noChangeShapeType="1"/>
          </p:cNvSpPr>
          <p:nvPr/>
        </p:nvSpPr>
        <p:spPr bwMode="auto">
          <a:xfrm flipH="1">
            <a:off x="3733800" y="33528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5" name="Line 13"/>
          <p:cNvSpPr>
            <a:spLocks noChangeShapeType="1"/>
          </p:cNvSpPr>
          <p:nvPr/>
        </p:nvSpPr>
        <p:spPr bwMode="auto">
          <a:xfrm>
            <a:off x="4495800" y="3352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7" name="Line 15"/>
          <p:cNvSpPr>
            <a:spLocks noChangeShapeType="1"/>
          </p:cNvSpPr>
          <p:nvPr/>
        </p:nvSpPr>
        <p:spPr bwMode="auto">
          <a:xfrm flipH="1">
            <a:off x="4648200" y="41910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8" name="Line 16"/>
          <p:cNvSpPr>
            <a:spLocks noChangeShapeType="1"/>
          </p:cNvSpPr>
          <p:nvPr/>
        </p:nvSpPr>
        <p:spPr bwMode="auto">
          <a:xfrm>
            <a:off x="5257800" y="4114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89" name="Line 17"/>
          <p:cNvSpPr>
            <a:spLocks noChangeShapeType="1"/>
          </p:cNvSpPr>
          <p:nvPr/>
        </p:nvSpPr>
        <p:spPr bwMode="auto">
          <a:xfrm flipH="1">
            <a:off x="54864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1" name="Line 19"/>
          <p:cNvSpPr>
            <a:spLocks noChangeShapeType="1"/>
          </p:cNvSpPr>
          <p:nvPr/>
        </p:nvSpPr>
        <p:spPr bwMode="auto">
          <a:xfrm>
            <a:off x="6019800" y="4876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8692" name="Text Box 20"/>
          <p:cNvSpPr txBox="1">
            <a:spLocks noChangeArrowheads="1"/>
          </p:cNvSpPr>
          <p:nvPr/>
        </p:nvSpPr>
        <p:spPr bwMode="auto">
          <a:xfrm>
            <a:off x="36576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693" name="Text Box 21"/>
          <p:cNvSpPr txBox="1">
            <a:spLocks noChangeArrowheads="1"/>
          </p:cNvSpPr>
          <p:nvPr/>
        </p:nvSpPr>
        <p:spPr bwMode="auto">
          <a:xfrm>
            <a:off x="45720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694" name="Text Box 22"/>
          <p:cNvSpPr txBox="1">
            <a:spLocks noChangeArrowheads="1"/>
          </p:cNvSpPr>
          <p:nvPr/>
        </p:nvSpPr>
        <p:spPr bwMode="auto">
          <a:xfrm>
            <a:off x="53340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8695" name="Text Box 23"/>
          <p:cNvSpPr txBox="1">
            <a:spLocks noChangeArrowheads="1"/>
          </p:cNvSpPr>
          <p:nvPr/>
        </p:nvSpPr>
        <p:spPr bwMode="auto">
          <a:xfrm>
            <a:off x="48006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28696" name="Text Box 24"/>
          <p:cNvSpPr txBox="1">
            <a:spLocks noChangeArrowheads="1"/>
          </p:cNvSpPr>
          <p:nvPr/>
        </p:nvSpPr>
        <p:spPr bwMode="auto">
          <a:xfrm>
            <a:off x="55626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28697" name="Text Box 25"/>
          <p:cNvSpPr txBox="1">
            <a:spLocks noChangeArrowheads="1"/>
          </p:cNvSpPr>
          <p:nvPr/>
        </p:nvSpPr>
        <p:spPr bwMode="auto">
          <a:xfrm>
            <a:off x="62484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28698" name="Text Box 26"/>
          <p:cNvSpPr txBox="1">
            <a:spLocks noChangeArrowheads="1"/>
          </p:cNvSpPr>
          <p:nvPr/>
        </p:nvSpPr>
        <p:spPr bwMode="auto">
          <a:xfrm>
            <a:off x="3429000" y="3733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28699" name="Text Box 27"/>
          <p:cNvSpPr txBox="1">
            <a:spLocks noChangeArrowheads="1"/>
          </p:cNvSpPr>
          <p:nvPr/>
        </p:nvSpPr>
        <p:spPr bwMode="auto">
          <a:xfrm>
            <a:off x="4419600" y="4495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28700" name="Text Box 28"/>
          <p:cNvSpPr txBox="1">
            <a:spLocks noChangeArrowheads="1"/>
          </p:cNvSpPr>
          <p:nvPr/>
        </p:nvSpPr>
        <p:spPr bwMode="auto">
          <a:xfrm>
            <a:off x="5257800" y="5334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8701" name="Text Box 29"/>
          <p:cNvSpPr txBox="1">
            <a:spLocks noChangeArrowheads="1"/>
          </p:cNvSpPr>
          <p:nvPr/>
        </p:nvSpPr>
        <p:spPr bwMode="auto">
          <a:xfrm>
            <a:off x="6400800" y="5410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29700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/>
              <a:t>Consider the paths from the root to each of the leaves A, B, C, D:</a:t>
            </a:r>
          </a:p>
          <a:p>
            <a:pPr algn="l" rtl="0"/>
            <a:r>
              <a:rPr lang="en-US" altLang="en-US" sz="3200"/>
              <a:t>    </a:t>
            </a:r>
          </a:p>
          <a:p>
            <a:pPr algn="l" rtl="0"/>
            <a:r>
              <a:rPr lang="en-US" altLang="en-US" sz="3200"/>
              <a:t>    A : 0</a:t>
            </a:r>
          </a:p>
          <a:p>
            <a:pPr algn="l" rtl="0"/>
            <a:r>
              <a:rPr lang="en-US" altLang="en-US" sz="3200"/>
              <a:t>    B : 10</a:t>
            </a:r>
          </a:p>
          <a:p>
            <a:pPr algn="l" rtl="0"/>
            <a:r>
              <a:rPr lang="en-US" altLang="en-US" sz="3200"/>
              <a:t>    C : 110</a:t>
            </a:r>
          </a:p>
          <a:p>
            <a:pPr algn="l" rtl="0"/>
            <a:r>
              <a:rPr lang="en-US" altLang="en-US" sz="3200"/>
              <a:t>    D : 111</a:t>
            </a:r>
          </a:p>
        </p:txBody>
      </p:sp>
      <p:sp>
        <p:nvSpPr>
          <p:cNvPr id="29701" name="Oval 5"/>
          <p:cNvSpPr>
            <a:spLocks noChangeArrowheads="1"/>
          </p:cNvSpPr>
          <p:nvPr/>
        </p:nvSpPr>
        <p:spPr bwMode="auto">
          <a:xfrm>
            <a:off x="4267200" y="3124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2" name="Oval 6"/>
          <p:cNvSpPr>
            <a:spLocks noChangeArrowheads="1"/>
          </p:cNvSpPr>
          <p:nvPr/>
        </p:nvSpPr>
        <p:spPr bwMode="auto">
          <a:xfrm>
            <a:off x="3505200" y="3810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3" name="Oval 7"/>
          <p:cNvSpPr>
            <a:spLocks noChangeArrowheads="1"/>
          </p:cNvSpPr>
          <p:nvPr/>
        </p:nvSpPr>
        <p:spPr bwMode="auto">
          <a:xfrm>
            <a:off x="5029200" y="3886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4" name="Oval 8"/>
          <p:cNvSpPr>
            <a:spLocks noChangeArrowheads="1"/>
          </p:cNvSpPr>
          <p:nvPr/>
        </p:nvSpPr>
        <p:spPr bwMode="auto">
          <a:xfrm>
            <a:off x="5791200" y="4648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5" name="Oval 9"/>
          <p:cNvSpPr>
            <a:spLocks noChangeArrowheads="1"/>
          </p:cNvSpPr>
          <p:nvPr/>
        </p:nvSpPr>
        <p:spPr bwMode="auto">
          <a:xfrm>
            <a:off x="4419600" y="4572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6" name="Oval 10"/>
          <p:cNvSpPr>
            <a:spLocks noChangeArrowheads="1"/>
          </p:cNvSpPr>
          <p:nvPr/>
        </p:nvSpPr>
        <p:spPr bwMode="auto">
          <a:xfrm>
            <a:off x="6400800" y="54102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7" name="Oval 11"/>
          <p:cNvSpPr>
            <a:spLocks noChangeArrowheads="1"/>
          </p:cNvSpPr>
          <p:nvPr/>
        </p:nvSpPr>
        <p:spPr bwMode="auto">
          <a:xfrm>
            <a:off x="5257800" y="53340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29708" name="Line 12"/>
          <p:cNvSpPr>
            <a:spLocks noChangeShapeType="1"/>
          </p:cNvSpPr>
          <p:nvPr/>
        </p:nvSpPr>
        <p:spPr bwMode="auto">
          <a:xfrm flipH="1">
            <a:off x="3733800" y="33528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09" name="Line 13"/>
          <p:cNvSpPr>
            <a:spLocks noChangeShapeType="1"/>
          </p:cNvSpPr>
          <p:nvPr/>
        </p:nvSpPr>
        <p:spPr bwMode="auto">
          <a:xfrm>
            <a:off x="4495800" y="3352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0" name="Line 14"/>
          <p:cNvSpPr>
            <a:spLocks noChangeShapeType="1"/>
          </p:cNvSpPr>
          <p:nvPr/>
        </p:nvSpPr>
        <p:spPr bwMode="auto">
          <a:xfrm flipH="1">
            <a:off x="4648200" y="41910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1" name="Line 15"/>
          <p:cNvSpPr>
            <a:spLocks noChangeShapeType="1"/>
          </p:cNvSpPr>
          <p:nvPr/>
        </p:nvSpPr>
        <p:spPr bwMode="auto">
          <a:xfrm>
            <a:off x="5257800" y="41148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2" name="Line 16"/>
          <p:cNvSpPr>
            <a:spLocks noChangeShapeType="1"/>
          </p:cNvSpPr>
          <p:nvPr/>
        </p:nvSpPr>
        <p:spPr bwMode="auto">
          <a:xfrm flipH="1">
            <a:off x="5486400" y="4953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3" name="Line 17"/>
          <p:cNvSpPr>
            <a:spLocks noChangeShapeType="1"/>
          </p:cNvSpPr>
          <p:nvPr/>
        </p:nvSpPr>
        <p:spPr bwMode="auto">
          <a:xfrm>
            <a:off x="6019800" y="48768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36576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715" name="Text Box 19"/>
          <p:cNvSpPr txBox="1">
            <a:spLocks noChangeArrowheads="1"/>
          </p:cNvSpPr>
          <p:nvPr/>
        </p:nvSpPr>
        <p:spPr bwMode="auto">
          <a:xfrm>
            <a:off x="45720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716" name="Text Box 20"/>
          <p:cNvSpPr txBox="1">
            <a:spLocks noChangeArrowheads="1"/>
          </p:cNvSpPr>
          <p:nvPr/>
        </p:nvSpPr>
        <p:spPr bwMode="auto">
          <a:xfrm>
            <a:off x="53340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29717" name="Text Box 21"/>
          <p:cNvSpPr txBox="1">
            <a:spLocks noChangeArrowheads="1"/>
          </p:cNvSpPr>
          <p:nvPr/>
        </p:nvSpPr>
        <p:spPr bwMode="auto">
          <a:xfrm>
            <a:off x="4800600" y="3124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29718" name="Text Box 22"/>
          <p:cNvSpPr txBox="1">
            <a:spLocks noChangeArrowheads="1"/>
          </p:cNvSpPr>
          <p:nvPr/>
        </p:nvSpPr>
        <p:spPr bwMode="auto">
          <a:xfrm>
            <a:off x="55626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29719" name="Text Box 23"/>
          <p:cNvSpPr txBox="1">
            <a:spLocks noChangeArrowheads="1"/>
          </p:cNvSpPr>
          <p:nvPr/>
        </p:nvSpPr>
        <p:spPr bwMode="auto">
          <a:xfrm>
            <a:off x="6248400" y="4724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29720" name="Text Box 24"/>
          <p:cNvSpPr txBox="1">
            <a:spLocks noChangeArrowheads="1"/>
          </p:cNvSpPr>
          <p:nvPr/>
        </p:nvSpPr>
        <p:spPr bwMode="auto">
          <a:xfrm>
            <a:off x="3429000" y="3733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29721" name="Text Box 25"/>
          <p:cNvSpPr txBox="1">
            <a:spLocks noChangeArrowheads="1"/>
          </p:cNvSpPr>
          <p:nvPr/>
        </p:nvSpPr>
        <p:spPr bwMode="auto">
          <a:xfrm>
            <a:off x="4419600" y="44958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29722" name="Text Box 26"/>
          <p:cNvSpPr txBox="1">
            <a:spLocks noChangeArrowheads="1"/>
          </p:cNvSpPr>
          <p:nvPr/>
        </p:nvSpPr>
        <p:spPr bwMode="auto">
          <a:xfrm>
            <a:off x="5257800" y="53340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29723" name="Text Box 27"/>
          <p:cNvSpPr txBox="1">
            <a:spLocks noChangeArrowheads="1"/>
          </p:cNvSpPr>
          <p:nvPr/>
        </p:nvSpPr>
        <p:spPr bwMode="auto">
          <a:xfrm>
            <a:off x="6400800" y="5410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Observe: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0723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30724" name="Text Box 4"/>
          <p:cNvSpPr txBox="1">
            <a:spLocks noChangeArrowheads="1"/>
          </p:cNvSpPr>
          <p:nvPr/>
        </p:nvSpPr>
        <p:spPr bwMode="auto">
          <a:xfrm>
            <a:off x="381000" y="1219200"/>
            <a:ext cx="8458200" cy="4965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>
              <a:buFontTx/>
              <a:buAutoNum type="arabicPeriod"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This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is a prefix code, since each of the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leaves has a path ending in it, without continuation.</a:t>
            </a:r>
          </a:p>
          <a:p>
            <a:pPr algn="l" rtl="0">
              <a:buFontTx/>
              <a:buAutoNum type="arabicPeriod"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 </a:t>
            </a:r>
            <a:r>
              <a:rPr lang="en-US" altLang="en-US" sz="3200">
                <a:latin typeface="Comic Sans MS" panose="030F0702030302020204" pitchFamily="66" charset="0"/>
              </a:rPr>
              <a:t>If the tree is full then we are not “wasting” bits.</a:t>
            </a:r>
          </a:p>
          <a:p>
            <a:pPr algn="l" rtl="0">
              <a:buFontTx/>
              <a:buAutoNum type="arabicPeriod"/>
            </a:pP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If we make sure that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the more frequent 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symbols are closer to 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the root then they will 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have a smaller code.</a:t>
            </a:r>
          </a:p>
        </p:txBody>
      </p:sp>
      <p:sp>
        <p:nvSpPr>
          <p:cNvPr id="30725" name="Oval 5"/>
          <p:cNvSpPr>
            <a:spLocks noChangeArrowheads="1"/>
          </p:cNvSpPr>
          <p:nvPr/>
        </p:nvSpPr>
        <p:spPr bwMode="auto">
          <a:xfrm>
            <a:off x="6553200" y="4038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6" name="Oval 6"/>
          <p:cNvSpPr>
            <a:spLocks noChangeArrowheads="1"/>
          </p:cNvSpPr>
          <p:nvPr/>
        </p:nvSpPr>
        <p:spPr bwMode="auto">
          <a:xfrm>
            <a:off x="5791200" y="47244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7" name="Oval 7"/>
          <p:cNvSpPr>
            <a:spLocks noChangeArrowheads="1"/>
          </p:cNvSpPr>
          <p:nvPr/>
        </p:nvSpPr>
        <p:spPr bwMode="auto">
          <a:xfrm>
            <a:off x="7315200" y="4800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8" name="Oval 8"/>
          <p:cNvSpPr>
            <a:spLocks noChangeArrowheads="1"/>
          </p:cNvSpPr>
          <p:nvPr/>
        </p:nvSpPr>
        <p:spPr bwMode="auto">
          <a:xfrm>
            <a:off x="8077200" y="5562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29" name="Oval 9"/>
          <p:cNvSpPr>
            <a:spLocks noChangeArrowheads="1"/>
          </p:cNvSpPr>
          <p:nvPr/>
        </p:nvSpPr>
        <p:spPr bwMode="auto">
          <a:xfrm>
            <a:off x="6705600" y="54864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0" name="Oval 10"/>
          <p:cNvSpPr>
            <a:spLocks noChangeArrowheads="1"/>
          </p:cNvSpPr>
          <p:nvPr/>
        </p:nvSpPr>
        <p:spPr bwMode="auto">
          <a:xfrm>
            <a:off x="8686800" y="63246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1" name="Oval 11"/>
          <p:cNvSpPr>
            <a:spLocks noChangeArrowheads="1"/>
          </p:cNvSpPr>
          <p:nvPr/>
        </p:nvSpPr>
        <p:spPr bwMode="auto">
          <a:xfrm>
            <a:off x="7543800" y="6248400"/>
            <a:ext cx="304800" cy="304800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BFDA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32" name="Line 12"/>
          <p:cNvSpPr>
            <a:spLocks noChangeShapeType="1"/>
          </p:cNvSpPr>
          <p:nvPr/>
        </p:nvSpPr>
        <p:spPr bwMode="auto">
          <a:xfrm flipH="1">
            <a:off x="6019800" y="4267200"/>
            <a:ext cx="609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3" name="Line 13"/>
          <p:cNvSpPr>
            <a:spLocks noChangeShapeType="1"/>
          </p:cNvSpPr>
          <p:nvPr/>
        </p:nvSpPr>
        <p:spPr bwMode="auto">
          <a:xfrm>
            <a:off x="6781800" y="42672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4" name="Line 14"/>
          <p:cNvSpPr>
            <a:spLocks noChangeShapeType="1"/>
          </p:cNvSpPr>
          <p:nvPr/>
        </p:nvSpPr>
        <p:spPr bwMode="auto">
          <a:xfrm flipH="1">
            <a:off x="6934200" y="5105400"/>
            <a:ext cx="4572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5" name="Line 15"/>
          <p:cNvSpPr>
            <a:spLocks noChangeShapeType="1"/>
          </p:cNvSpPr>
          <p:nvPr/>
        </p:nvSpPr>
        <p:spPr bwMode="auto">
          <a:xfrm>
            <a:off x="7543800" y="5029200"/>
            <a:ext cx="60960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6" name="Line 16"/>
          <p:cNvSpPr>
            <a:spLocks noChangeShapeType="1"/>
          </p:cNvSpPr>
          <p:nvPr/>
        </p:nvSpPr>
        <p:spPr bwMode="auto">
          <a:xfrm flipH="1">
            <a:off x="7772400" y="586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7" name="Line 17"/>
          <p:cNvSpPr>
            <a:spLocks noChangeShapeType="1"/>
          </p:cNvSpPr>
          <p:nvPr/>
        </p:nvSpPr>
        <p:spPr bwMode="auto">
          <a:xfrm>
            <a:off x="8305800" y="5791200"/>
            <a:ext cx="4572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0738" name="Text Box 18"/>
          <p:cNvSpPr txBox="1">
            <a:spLocks noChangeArrowheads="1"/>
          </p:cNvSpPr>
          <p:nvPr/>
        </p:nvSpPr>
        <p:spPr bwMode="auto">
          <a:xfrm>
            <a:off x="5943600" y="4038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739" name="Text Box 19"/>
          <p:cNvSpPr txBox="1">
            <a:spLocks noChangeArrowheads="1"/>
          </p:cNvSpPr>
          <p:nvPr/>
        </p:nvSpPr>
        <p:spPr bwMode="auto">
          <a:xfrm>
            <a:off x="6858000" y="4876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740" name="Text Box 20"/>
          <p:cNvSpPr txBox="1">
            <a:spLocks noChangeArrowheads="1"/>
          </p:cNvSpPr>
          <p:nvPr/>
        </p:nvSpPr>
        <p:spPr bwMode="auto">
          <a:xfrm>
            <a:off x="7620000" y="563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0741" name="Text Box 21"/>
          <p:cNvSpPr txBox="1">
            <a:spLocks noChangeArrowheads="1"/>
          </p:cNvSpPr>
          <p:nvPr/>
        </p:nvSpPr>
        <p:spPr bwMode="auto">
          <a:xfrm>
            <a:off x="7086600" y="4038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30742" name="Text Box 22"/>
          <p:cNvSpPr txBox="1">
            <a:spLocks noChangeArrowheads="1"/>
          </p:cNvSpPr>
          <p:nvPr/>
        </p:nvSpPr>
        <p:spPr bwMode="auto">
          <a:xfrm>
            <a:off x="7848600" y="4876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30743" name="Text Box 23"/>
          <p:cNvSpPr txBox="1">
            <a:spLocks noChangeArrowheads="1"/>
          </p:cNvSpPr>
          <p:nvPr/>
        </p:nvSpPr>
        <p:spPr bwMode="auto">
          <a:xfrm>
            <a:off x="8534400" y="5638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hlink"/>
                </a:solidFill>
              </a:rPr>
              <a:t>1</a:t>
            </a:r>
            <a:endParaRPr lang="en-US" altLang="en-US" sz="2400">
              <a:solidFill>
                <a:srgbClr val="FF0000"/>
              </a:solidFill>
            </a:endParaRPr>
          </a:p>
        </p:txBody>
      </p:sp>
      <p:sp>
        <p:nvSpPr>
          <p:cNvPr id="30744" name="Text Box 24"/>
          <p:cNvSpPr txBox="1">
            <a:spLocks noChangeArrowheads="1"/>
          </p:cNvSpPr>
          <p:nvPr/>
        </p:nvSpPr>
        <p:spPr bwMode="auto">
          <a:xfrm>
            <a:off x="5715000" y="4648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A</a:t>
            </a:r>
          </a:p>
        </p:txBody>
      </p:sp>
      <p:sp>
        <p:nvSpPr>
          <p:cNvPr id="30745" name="Text Box 25"/>
          <p:cNvSpPr txBox="1">
            <a:spLocks noChangeArrowheads="1"/>
          </p:cNvSpPr>
          <p:nvPr/>
        </p:nvSpPr>
        <p:spPr bwMode="auto">
          <a:xfrm>
            <a:off x="6705600" y="54102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B</a:t>
            </a:r>
          </a:p>
        </p:txBody>
      </p:sp>
      <p:sp>
        <p:nvSpPr>
          <p:cNvPr id="30746" name="Text Box 26"/>
          <p:cNvSpPr txBox="1">
            <a:spLocks noChangeArrowheads="1"/>
          </p:cNvSpPr>
          <p:nvPr/>
        </p:nvSpPr>
        <p:spPr bwMode="auto">
          <a:xfrm>
            <a:off x="7543800" y="62484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C</a:t>
            </a:r>
          </a:p>
        </p:txBody>
      </p:sp>
      <p:sp>
        <p:nvSpPr>
          <p:cNvPr id="30747" name="Text Box 27"/>
          <p:cNvSpPr txBox="1">
            <a:spLocks noChangeArrowheads="1"/>
          </p:cNvSpPr>
          <p:nvPr/>
        </p:nvSpPr>
        <p:spPr bwMode="auto">
          <a:xfrm>
            <a:off x="8686800" y="6324600"/>
            <a:ext cx="336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/>
              <a:t>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Algorithm:</a:t>
            </a:r>
          </a:p>
        </p:txBody>
      </p:sp>
      <p:sp>
        <p:nvSpPr>
          <p:cNvPr id="31748" name="Text Box 4"/>
          <p:cNvSpPr txBox="1">
            <a:spLocks noChangeArrowheads="1"/>
          </p:cNvSpPr>
          <p:nvPr/>
        </p:nvSpPr>
        <p:spPr bwMode="auto">
          <a:xfrm>
            <a:off x="381000" y="1785640"/>
            <a:ext cx="8458200" cy="44627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1.</a:t>
            </a:r>
            <a:r>
              <a:rPr lang="en-US" altLang="en-US" sz="3200" dirty="0">
                <a:latin typeface="Comic Sans MS" panose="030F0702030302020204" pitchFamily="66" charset="0"/>
              </a:rPr>
              <a:t> Consider all pairs: &lt;frequency, symbol&gt;.</a:t>
            </a:r>
          </a:p>
          <a:p>
            <a:pPr algn="l" rtl="0"/>
            <a:endParaRPr lang="en-US" altLang="en-US" sz="3200" dirty="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2.</a:t>
            </a:r>
            <a:r>
              <a:rPr lang="en-US" altLang="en-US" sz="3200" dirty="0">
                <a:latin typeface="Comic Sans MS" panose="030F0702030302020204" pitchFamily="66" charset="0"/>
              </a:rPr>
              <a:t> Choose the two lowest frequencies, and make them brothers, with the root having the combined frequency.</a:t>
            </a:r>
            <a:br>
              <a:rPr lang="en-US" altLang="en-US" sz="3200" dirty="0">
                <a:latin typeface="Comic Sans MS" panose="030F0702030302020204" pitchFamily="66" charset="0"/>
              </a:rPr>
            </a:br>
            <a:r>
              <a:rPr lang="en-US" altLang="en-US" sz="2800" dirty="0">
                <a:solidFill>
                  <a:srgbClr val="00B050"/>
                </a:solidFill>
                <a:latin typeface="Comic Sans MS" panose="030F0702030302020204" pitchFamily="66" charset="0"/>
              </a:rPr>
              <a:t>(what data structure is suitable for this?)</a:t>
            </a:r>
            <a:endParaRPr lang="en-US" altLang="en-US" sz="3200" dirty="0">
              <a:solidFill>
                <a:srgbClr val="00B050"/>
              </a:solidFill>
              <a:latin typeface="Comic Sans MS" panose="030F0702030302020204" pitchFamily="66" charset="0"/>
            </a:endParaRPr>
          </a:p>
          <a:p>
            <a:pPr algn="l" rtl="0"/>
            <a:endParaRPr lang="en-US" altLang="en-US" sz="3200" dirty="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3.</a:t>
            </a:r>
            <a:r>
              <a:rPr lang="en-US" altLang="en-US" sz="3200" dirty="0">
                <a:latin typeface="Comic Sans MS" panose="030F0702030302020204" pitchFamily="66" charset="0"/>
              </a:rPr>
              <a:t> Iterate.</a:t>
            </a:r>
          </a:p>
          <a:p>
            <a:pPr algn="l" rtl="0"/>
            <a:endParaRPr lang="en-US" altLang="en-US" sz="3200" dirty="0">
              <a:latin typeface="Comic Sans MS" panose="030F0702030302020204" pitchFamily="66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Greedy Algorithm Example:</a:t>
            </a:r>
          </a:p>
        </p:txBody>
      </p:sp>
      <p:graphicFrame>
        <p:nvGraphicFramePr>
          <p:cNvPr id="32796" name="Group 28"/>
          <p:cNvGraphicFramePr>
            <a:graphicFrameLocks noGrp="1"/>
          </p:cNvGraphicFramePr>
          <p:nvPr>
            <p:ph type="tbl" idx="1"/>
            <p:extLst>
              <p:ext uri="{D42A27DB-BD31-4B8C-83A1-F6EECF244321}">
                <p14:modId xmlns:p14="http://schemas.microsoft.com/office/powerpoint/2010/main" val="2391559102"/>
              </p:ext>
            </p:extLst>
          </p:nvPr>
        </p:nvGraphicFramePr>
        <p:xfrm>
          <a:off x="3810000" y="2971800"/>
          <a:ext cx="3810000" cy="1143000"/>
        </p:xfrm>
        <a:graphic>
          <a:graphicData uri="http://schemas.openxmlformats.org/drawingml/2006/table">
            <a:tbl>
              <a:tblPr rtl="1"/>
              <a:tblGrid>
                <a:gridCol w="635000">
                  <a:extLst>
                    <a:ext uri="{9D8B030D-6E8A-4147-A177-3AD203B41FA5}">
                      <a16:colId xmlns:a16="http://schemas.microsoft.com/office/drawing/2014/main" val="29412864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2747588107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271329900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1157304445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4197983199"/>
                    </a:ext>
                  </a:extLst>
                </a:gridCol>
                <a:gridCol w="635000">
                  <a:extLst>
                    <a:ext uri="{9D8B030D-6E8A-4147-A177-3AD203B41FA5}">
                      <a16:colId xmlns:a16="http://schemas.microsoft.com/office/drawing/2014/main" val="3533687884"/>
                    </a:ext>
                  </a:extLst>
                </a:gridCol>
              </a:tblGrid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996717"/>
                  </a:ext>
                </a:extLst>
              </a:tr>
              <a:tr h="57150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8017559"/>
                  </a:ext>
                </a:extLst>
              </a:tr>
            </a:tbl>
          </a:graphicData>
        </a:graphic>
      </p:graphicFrame>
      <p:sp>
        <p:nvSpPr>
          <p:cNvPr id="3277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32772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Alphabet:</a:t>
            </a:r>
            <a:r>
              <a:rPr lang="en-US" altLang="en-US" sz="3200">
                <a:latin typeface="Comic Sans MS" panose="030F0702030302020204" pitchFamily="66" charset="0"/>
              </a:rPr>
              <a:t> A, B, C, D, E, F</a:t>
            </a:r>
          </a:p>
          <a:p>
            <a:pPr algn="l" rtl="0"/>
            <a:endParaRPr lang="en-US" altLang="en-US" sz="320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Frequency table:</a:t>
            </a:r>
          </a:p>
        </p:txBody>
      </p:sp>
      <p:sp>
        <p:nvSpPr>
          <p:cNvPr id="32798" name="Text Box 30"/>
          <p:cNvSpPr txBox="1">
            <a:spLocks noChangeArrowheads="1"/>
          </p:cNvSpPr>
          <p:nvPr/>
        </p:nvSpPr>
        <p:spPr bwMode="auto">
          <a:xfrm>
            <a:off x="381000" y="5105400"/>
            <a:ext cx="84582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Total File Length:</a:t>
            </a:r>
            <a:r>
              <a:rPr lang="en-US" altLang="en-US" sz="3200">
                <a:latin typeface="Comic Sans MS" panose="030F0702030302020204" pitchFamily="66" charset="0"/>
              </a:rPr>
              <a:t> 210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Idea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/>
              <a:t>Simplest type of strategy:</a:t>
            </a:r>
          </a:p>
          <a:p>
            <a:endParaRPr lang="en-US" altLang="en-US"/>
          </a:p>
          <a:p>
            <a:r>
              <a:rPr lang="en-US" altLang="en-US"/>
              <a:t>  1. Take a step that makes the problem </a:t>
            </a:r>
          </a:p>
          <a:p>
            <a:r>
              <a:rPr lang="en-US" altLang="en-US"/>
              <a:t>      smaller.</a:t>
            </a:r>
          </a:p>
          <a:p>
            <a:r>
              <a:rPr lang="en-US" altLang="en-US"/>
              <a:t>  2. iterate.</a:t>
            </a:r>
          </a:p>
          <a:p>
            <a:endParaRPr lang="en-US" altLang="en-US"/>
          </a:p>
          <a:p>
            <a:r>
              <a:rPr lang="en-US" altLang="en-US"/>
              <a:t>Difficulty: Prove that this leads to an optimal solution. </a:t>
            </a:r>
          </a:p>
          <a:p>
            <a:r>
              <a:rPr lang="en-US" altLang="en-US"/>
              <a:t>   This is not always the case! </a:t>
            </a:r>
            <a:endParaRPr lang="en-US" alt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481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auto">
          <a:xfrm>
            <a:off x="533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auto">
          <a:xfrm>
            <a:off x="1905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5" name="Rectangle 9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6" name="Rectangle 10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4827" name="Text Box 11"/>
          <p:cNvSpPr txBox="1">
            <a:spLocks noChangeArrowheads="1"/>
          </p:cNvSpPr>
          <p:nvPr/>
        </p:nvSpPr>
        <p:spPr bwMode="auto">
          <a:xfrm>
            <a:off x="606425" y="16113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4828" name="Text Box 12"/>
          <p:cNvSpPr txBox="1">
            <a:spLocks noChangeArrowheads="1"/>
          </p:cNvSpPr>
          <p:nvPr/>
        </p:nvSpPr>
        <p:spPr bwMode="auto">
          <a:xfrm>
            <a:off x="19050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4829" name="Text Box 13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4830" name="Text Box 14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4831" name="Text Box 15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4832" name="Text Box 16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3276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Text Box 10"/>
          <p:cNvSpPr txBox="1">
            <a:spLocks noChangeArrowheads="1"/>
          </p:cNvSpPr>
          <p:nvPr/>
        </p:nvSpPr>
        <p:spPr bwMode="auto">
          <a:xfrm>
            <a:off x="606425" y="26019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5851" name="Text Box 11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>
            <a:off x="32766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5854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5855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5856" name="Rectangle 16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12954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686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533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1905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3276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1" name="Rectangle 7"/>
          <p:cNvSpPr>
            <a:spLocks noChangeArrowheads="1"/>
          </p:cNvSpPr>
          <p:nvPr/>
        </p:nvSpPr>
        <p:spPr bwMode="auto">
          <a:xfrm>
            <a:off x="46482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2" name="Rectangle 8"/>
          <p:cNvSpPr>
            <a:spLocks noChangeArrowheads="1"/>
          </p:cNvSpPr>
          <p:nvPr/>
        </p:nvSpPr>
        <p:spPr bwMode="auto">
          <a:xfrm>
            <a:off x="601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3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74" name="Text Box 10"/>
          <p:cNvSpPr txBox="1">
            <a:spLocks noChangeArrowheads="1"/>
          </p:cNvSpPr>
          <p:nvPr/>
        </p:nvSpPr>
        <p:spPr bwMode="auto">
          <a:xfrm>
            <a:off x="606425" y="36687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9050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3276600" y="26670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46482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6019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6880" name="Rectangle 16"/>
          <p:cNvSpPr>
            <a:spLocks noChangeArrowheads="1"/>
          </p:cNvSpPr>
          <p:nvPr/>
        </p:nvSpPr>
        <p:spPr bwMode="auto">
          <a:xfrm>
            <a:off x="1295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1" name="Text Box 17"/>
          <p:cNvSpPr txBox="1">
            <a:spLocks noChangeArrowheads="1"/>
          </p:cNvSpPr>
          <p:nvPr/>
        </p:nvSpPr>
        <p:spPr bwMode="auto">
          <a:xfrm>
            <a:off x="1295400" y="2667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 flipH="1">
            <a:off x="1143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2209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4" name="Rectangle 20"/>
          <p:cNvSpPr>
            <a:spLocks noChangeArrowheads="1"/>
          </p:cNvSpPr>
          <p:nvPr/>
        </p:nvSpPr>
        <p:spPr bwMode="auto">
          <a:xfrm>
            <a:off x="2209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2209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 flipH="1">
            <a:off x="1981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124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7892" name="Rectangle 4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4" name="Rectangle 6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5" name="Rectangle 7"/>
          <p:cNvSpPr>
            <a:spLocks noChangeArrowheads="1"/>
          </p:cNvSpPr>
          <p:nvPr/>
        </p:nvSpPr>
        <p:spPr bwMode="auto">
          <a:xfrm>
            <a:off x="685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6" name="Rectangle 8"/>
          <p:cNvSpPr>
            <a:spLocks noChangeArrowheads="1"/>
          </p:cNvSpPr>
          <p:nvPr/>
        </p:nvSpPr>
        <p:spPr bwMode="auto">
          <a:xfrm>
            <a:off x="2057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7" name="Rectangle 9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898" name="Text Box 10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7899" name="Text Box 11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7900" name="Text Box 12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7901" name="Text Box 13"/>
          <p:cNvSpPr txBox="1">
            <a:spLocks noChangeArrowheads="1"/>
          </p:cNvSpPr>
          <p:nvPr/>
        </p:nvSpPr>
        <p:spPr bwMode="auto">
          <a:xfrm>
            <a:off x="685800" y="1600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7902" name="Text Box 14"/>
          <p:cNvSpPr txBox="1">
            <a:spLocks noChangeArrowheads="1"/>
          </p:cNvSpPr>
          <p:nvPr/>
        </p:nvSpPr>
        <p:spPr bwMode="auto">
          <a:xfrm>
            <a:off x="20574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7903" name="Text Box 15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7904" name="Rectangle 16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5" name="Text Box 17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7906" name="Line 18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7" name="Line 19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08" name="Rectangle 20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7909" name="Text Box 21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7910" name="Line 22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911" name="Line 23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8915" name="Rectangle 3"/>
          <p:cNvSpPr>
            <a:spLocks noChangeArrowheads="1"/>
          </p:cNvSpPr>
          <p:nvPr/>
        </p:nvSpPr>
        <p:spPr bwMode="auto">
          <a:xfrm>
            <a:off x="39624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6" name="Rectangle 4"/>
          <p:cNvSpPr>
            <a:spLocks noChangeArrowheads="1"/>
          </p:cNvSpPr>
          <p:nvPr/>
        </p:nvSpPr>
        <p:spPr bwMode="auto">
          <a:xfrm>
            <a:off x="5334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17" name="Rectangle 5"/>
          <p:cNvSpPr>
            <a:spLocks noChangeArrowheads="1"/>
          </p:cNvSpPr>
          <p:nvPr/>
        </p:nvSpPr>
        <p:spPr bwMode="auto">
          <a:xfrm>
            <a:off x="67056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0" name="Rectangle 8"/>
          <p:cNvSpPr>
            <a:spLocks noChangeArrowheads="1"/>
          </p:cNvSpPr>
          <p:nvPr/>
        </p:nvSpPr>
        <p:spPr bwMode="auto">
          <a:xfrm>
            <a:off x="7391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1" name="Text Box 9"/>
          <p:cNvSpPr txBox="1">
            <a:spLocks noChangeArrowheads="1"/>
          </p:cNvSpPr>
          <p:nvPr/>
        </p:nvSpPr>
        <p:spPr bwMode="auto">
          <a:xfrm>
            <a:off x="4035425" y="36687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8922" name="Text Box 10"/>
          <p:cNvSpPr txBox="1">
            <a:spLocks noChangeArrowheads="1"/>
          </p:cNvSpPr>
          <p:nvPr/>
        </p:nvSpPr>
        <p:spPr bwMode="auto">
          <a:xfrm>
            <a:off x="53340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8923" name="Text Box 11"/>
          <p:cNvSpPr txBox="1">
            <a:spLocks noChangeArrowheads="1"/>
          </p:cNvSpPr>
          <p:nvPr/>
        </p:nvSpPr>
        <p:spPr bwMode="auto">
          <a:xfrm>
            <a:off x="6705600" y="26670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8926" name="Text Box 14"/>
          <p:cNvSpPr txBox="1">
            <a:spLocks noChangeArrowheads="1"/>
          </p:cNvSpPr>
          <p:nvPr/>
        </p:nvSpPr>
        <p:spPr bwMode="auto">
          <a:xfrm>
            <a:off x="7391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8927" name="Rectangle 15"/>
          <p:cNvSpPr>
            <a:spLocks noChangeArrowheads="1"/>
          </p:cNvSpPr>
          <p:nvPr/>
        </p:nvSpPr>
        <p:spPr bwMode="auto">
          <a:xfrm>
            <a:off x="4724400" y="2667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28" name="Text Box 16"/>
          <p:cNvSpPr txBox="1">
            <a:spLocks noChangeArrowheads="1"/>
          </p:cNvSpPr>
          <p:nvPr/>
        </p:nvSpPr>
        <p:spPr bwMode="auto">
          <a:xfrm>
            <a:off x="4724400" y="2667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8929" name="Line 17"/>
          <p:cNvSpPr>
            <a:spLocks noChangeShapeType="1"/>
          </p:cNvSpPr>
          <p:nvPr/>
        </p:nvSpPr>
        <p:spPr bwMode="auto">
          <a:xfrm flipH="1">
            <a:off x="45720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0" name="Line 18"/>
          <p:cNvSpPr>
            <a:spLocks noChangeShapeType="1"/>
          </p:cNvSpPr>
          <p:nvPr/>
        </p:nvSpPr>
        <p:spPr bwMode="auto">
          <a:xfrm>
            <a:off x="5638800" y="3124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1" name="Rectangle 19"/>
          <p:cNvSpPr>
            <a:spLocks noChangeArrowheads="1"/>
          </p:cNvSpPr>
          <p:nvPr/>
        </p:nvSpPr>
        <p:spPr bwMode="auto">
          <a:xfrm>
            <a:off x="5638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2" name="Text Box 20"/>
          <p:cNvSpPr txBox="1">
            <a:spLocks noChangeArrowheads="1"/>
          </p:cNvSpPr>
          <p:nvPr/>
        </p:nvSpPr>
        <p:spPr bwMode="auto">
          <a:xfrm>
            <a:off x="5638800" y="1600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8933" name="Line 21"/>
          <p:cNvSpPr>
            <a:spLocks noChangeShapeType="1"/>
          </p:cNvSpPr>
          <p:nvPr/>
        </p:nvSpPr>
        <p:spPr bwMode="auto">
          <a:xfrm flipH="1">
            <a:off x="5410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4" name="Line 22"/>
          <p:cNvSpPr>
            <a:spLocks noChangeShapeType="1"/>
          </p:cNvSpPr>
          <p:nvPr/>
        </p:nvSpPr>
        <p:spPr bwMode="auto">
          <a:xfrm>
            <a:off x="6553200" y="2133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35" name="Rectangle 23"/>
          <p:cNvSpPr>
            <a:spLocks noChangeArrowheads="1"/>
          </p:cNvSpPr>
          <p:nvPr/>
        </p:nvSpPr>
        <p:spPr bwMode="auto">
          <a:xfrm>
            <a:off x="533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6" name="Rectangle 24"/>
          <p:cNvSpPr>
            <a:spLocks noChangeArrowheads="1"/>
          </p:cNvSpPr>
          <p:nvPr/>
        </p:nvSpPr>
        <p:spPr bwMode="auto">
          <a:xfrm>
            <a:off x="190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37" name="Text Box 25"/>
          <p:cNvSpPr txBox="1">
            <a:spLocks noChangeArrowheads="1"/>
          </p:cNvSpPr>
          <p:nvPr/>
        </p:nvSpPr>
        <p:spPr bwMode="auto">
          <a:xfrm>
            <a:off x="606425" y="26019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8938" name="Text Box 26"/>
          <p:cNvSpPr txBox="1">
            <a:spLocks noChangeArrowheads="1"/>
          </p:cNvSpPr>
          <p:nvPr/>
        </p:nvSpPr>
        <p:spPr bwMode="auto">
          <a:xfrm>
            <a:off x="19050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8939" name="Rectangle 27"/>
          <p:cNvSpPr>
            <a:spLocks noChangeArrowheads="1"/>
          </p:cNvSpPr>
          <p:nvPr/>
        </p:nvSpPr>
        <p:spPr bwMode="auto">
          <a:xfrm>
            <a:off x="12954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8940" name="Text Box 28"/>
          <p:cNvSpPr txBox="1">
            <a:spLocks noChangeArrowheads="1"/>
          </p:cNvSpPr>
          <p:nvPr/>
        </p:nvSpPr>
        <p:spPr bwMode="auto">
          <a:xfrm>
            <a:off x="12954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8941" name="Line 29"/>
          <p:cNvSpPr>
            <a:spLocks noChangeShapeType="1"/>
          </p:cNvSpPr>
          <p:nvPr/>
        </p:nvSpPr>
        <p:spPr bwMode="auto">
          <a:xfrm flipH="1">
            <a:off x="11430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8942" name="Line 30"/>
          <p:cNvSpPr>
            <a:spLocks noChangeShapeType="1"/>
          </p:cNvSpPr>
          <p:nvPr/>
        </p:nvSpPr>
        <p:spPr bwMode="auto">
          <a:xfrm>
            <a:off x="2209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9939" name="Rectangle 3"/>
          <p:cNvSpPr>
            <a:spLocks noChangeArrowheads="1"/>
          </p:cNvSpPr>
          <p:nvPr/>
        </p:nvSpPr>
        <p:spPr bwMode="auto">
          <a:xfrm>
            <a:off x="2286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0" name="Rectangle 4"/>
          <p:cNvSpPr>
            <a:spLocks noChangeArrowheads="1"/>
          </p:cNvSpPr>
          <p:nvPr/>
        </p:nvSpPr>
        <p:spPr bwMode="auto">
          <a:xfrm>
            <a:off x="16002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1" name="Rectangle 5"/>
          <p:cNvSpPr>
            <a:spLocks noChangeArrowheads="1"/>
          </p:cNvSpPr>
          <p:nvPr/>
        </p:nvSpPr>
        <p:spPr bwMode="auto">
          <a:xfrm>
            <a:off x="2971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2" name="Rectangle 6"/>
          <p:cNvSpPr>
            <a:spLocks noChangeArrowheads="1"/>
          </p:cNvSpPr>
          <p:nvPr/>
        </p:nvSpPr>
        <p:spPr bwMode="auto">
          <a:xfrm>
            <a:off x="36576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01625" y="35925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9944" name="Text Box 8"/>
          <p:cNvSpPr txBox="1">
            <a:spLocks noChangeArrowheads="1"/>
          </p:cNvSpPr>
          <p:nvPr/>
        </p:nvSpPr>
        <p:spPr bwMode="auto">
          <a:xfrm>
            <a:off x="1600200" y="35814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2971800" y="25908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9946" name="Text Box 10"/>
          <p:cNvSpPr txBox="1">
            <a:spLocks noChangeArrowheads="1"/>
          </p:cNvSpPr>
          <p:nvPr/>
        </p:nvSpPr>
        <p:spPr bwMode="auto">
          <a:xfrm>
            <a:off x="3657600" y="15240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9947" name="Rectangle 11"/>
          <p:cNvSpPr>
            <a:spLocks noChangeArrowheads="1"/>
          </p:cNvSpPr>
          <p:nvPr/>
        </p:nvSpPr>
        <p:spPr bwMode="auto">
          <a:xfrm>
            <a:off x="990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48" name="Text Box 12"/>
          <p:cNvSpPr txBox="1">
            <a:spLocks noChangeArrowheads="1"/>
          </p:cNvSpPr>
          <p:nvPr/>
        </p:nvSpPr>
        <p:spPr bwMode="auto">
          <a:xfrm>
            <a:off x="9906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39949" name="Line 13"/>
          <p:cNvSpPr>
            <a:spLocks noChangeShapeType="1"/>
          </p:cNvSpPr>
          <p:nvPr/>
        </p:nvSpPr>
        <p:spPr bwMode="auto">
          <a:xfrm flipH="1">
            <a:off x="8382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0" name="Line 14"/>
          <p:cNvSpPr>
            <a:spLocks noChangeShapeType="1"/>
          </p:cNvSpPr>
          <p:nvPr/>
        </p:nvSpPr>
        <p:spPr bwMode="auto">
          <a:xfrm>
            <a:off x="19050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1" name="Rectangle 15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2" name="Text Box 16"/>
          <p:cNvSpPr txBox="1">
            <a:spLocks noChangeArrowheads="1"/>
          </p:cNvSpPr>
          <p:nvPr/>
        </p:nvSpPr>
        <p:spPr bwMode="auto">
          <a:xfrm>
            <a:off x="1905000" y="1524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39953" name="Line 17"/>
          <p:cNvSpPr>
            <a:spLocks noChangeShapeType="1"/>
          </p:cNvSpPr>
          <p:nvPr/>
        </p:nvSpPr>
        <p:spPr bwMode="auto">
          <a:xfrm flipH="1">
            <a:off x="1676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4" name="Line 18"/>
          <p:cNvSpPr>
            <a:spLocks noChangeShapeType="1"/>
          </p:cNvSpPr>
          <p:nvPr/>
        </p:nvSpPr>
        <p:spPr bwMode="auto">
          <a:xfrm>
            <a:off x="281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55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6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57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39958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39959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9960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39961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9962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0963" name="Rectangle 3"/>
          <p:cNvSpPr>
            <a:spLocks noChangeArrowheads="1"/>
          </p:cNvSpPr>
          <p:nvPr/>
        </p:nvSpPr>
        <p:spPr bwMode="auto">
          <a:xfrm>
            <a:off x="3048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4" name="Rectangle 4"/>
          <p:cNvSpPr>
            <a:spLocks noChangeArrowheads="1"/>
          </p:cNvSpPr>
          <p:nvPr/>
        </p:nvSpPr>
        <p:spPr bwMode="auto">
          <a:xfrm>
            <a:off x="1676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3048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37338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67" name="Text Box 7"/>
          <p:cNvSpPr txBox="1">
            <a:spLocks noChangeArrowheads="1"/>
          </p:cNvSpPr>
          <p:nvPr/>
        </p:nvSpPr>
        <p:spPr bwMode="auto">
          <a:xfrm>
            <a:off x="377825" y="46593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968" name="Text Box 8"/>
          <p:cNvSpPr txBox="1">
            <a:spLocks noChangeArrowheads="1"/>
          </p:cNvSpPr>
          <p:nvPr/>
        </p:nvSpPr>
        <p:spPr bwMode="auto">
          <a:xfrm>
            <a:off x="1676400" y="4648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0969" name="Text Box 9"/>
          <p:cNvSpPr txBox="1">
            <a:spLocks noChangeArrowheads="1"/>
          </p:cNvSpPr>
          <p:nvPr/>
        </p:nvSpPr>
        <p:spPr bwMode="auto">
          <a:xfrm>
            <a:off x="3048000" y="36576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0970" name="Text Box 10"/>
          <p:cNvSpPr txBox="1">
            <a:spLocks noChangeArrowheads="1"/>
          </p:cNvSpPr>
          <p:nvPr/>
        </p:nvSpPr>
        <p:spPr bwMode="auto">
          <a:xfrm>
            <a:off x="3733800" y="25908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0971" name="Rectangle 11"/>
          <p:cNvSpPr>
            <a:spLocks noChangeArrowheads="1"/>
          </p:cNvSpPr>
          <p:nvPr/>
        </p:nvSpPr>
        <p:spPr bwMode="auto">
          <a:xfrm>
            <a:off x="10668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Text Box 12"/>
          <p:cNvSpPr txBox="1">
            <a:spLocks noChangeArrowheads="1"/>
          </p:cNvSpPr>
          <p:nvPr/>
        </p:nvSpPr>
        <p:spPr bwMode="auto">
          <a:xfrm>
            <a:off x="10668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0973" name="Line 13"/>
          <p:cNvSpPr>
            <a:spLocks noChangeShapeType="1"/>
          </p:cNvSpPr>
          <p:nvPr/>
        </p:nvSpPr>
        <p:spPr bwMode="auto">
          <a:xfrm flipH="1">
            <a:off x="9144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4" name="Line 14"/>
          <p:cNvSpPr>
            <a:spLocks noChangeShapeType="1"/>
          </p:cNvSpPr>
          <p:nvPr/>
        </p:nvSpPr>
        <p:spPr bwMode="auto">
          <a:xfrm>
            <a:off x="19812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5" name="Rectangle 15"/>
          <p:cNvSpPr>
            <a:spLocks noChangeArrowheads="1"/>
          </p:cNvSpPr>
          <p:nvPr/>
        </p:nvSpPr>
        <p:spPr bwMode="auto">
          <a:xfrm>
            <a:off x="1981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Text Box 16"/>
          <p:cNvSpPr txBox="1">
            <a:spLocks noChangeArrowheads="1"/>
          </p:cNvSpPr>
          <p:nvPr/>
        </p:nvSpPr>
        <p:spPr bwMode="auto">
          <a:xfrm>
            <a:off x="19812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0977" name="Line 17"/>
          <p:cNvSpPr>
            <a:spLocks noChangeShapeType="1"/>
          </p:cNvSpPr>
          <p:nvPr/>
        </p:nvSpPr>
        <p:spPr bwMode="auto">
          <a:xfrm flipH="1">
            <a:off x="1752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8" name="Line 18"/>
          <p:cNvSpPr>
            <a:spLocks noChangeShapeType="1"/>
          </p:cNvSpPr>
          <p:nvPr/>
        </p:nvSpPr>
        <p:spPr bwMode="auto">
          <a:xfrm>
            <a:off x="28956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79" name="Rectangle 19"/>
          <p:cNvSpPr>
            <a:spLocks noChangeArrowheads="1"/>
          </p:cNvSpPr>
          <p:nvPr/>
        </p:nvSpPr>
        <p:spPr bwMode="auto">
          <a:xfrm>
            <a:off x="5715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0" name="Rectangle 20"/>
          <p:cNvSpPr>
            <a:spLocks noChangeArrowheads="1"/>
          </p:cNvSpPr>
          <p:nvPr/>
        </p:nvSpPr>
        <p:spPr bwMode="auto">
          <a:xfrm>
            <a:off x="70866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1" name="Text Box 21"/>
          <p:cNvSpPr txBox="1">
            <a:spLocks noChangeArrowheads="1"/>
          </p:cNvSpPr>
          <p:nvPr/>
        </p:nvSpPr>
        <p:spPr bwMode="auto">
          <a:xfrm>
            <a:off x="5788025" y="26019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0982" name="Text Box 22"/>
          <p:cNvSpPr txBox="1">
            <a:spLocks noChangeArrowheads="1"/>
          </p:cNvSpPr>
          <p:nvPr/>
        </p:nvSpPr>
        <p:spPr bwMode="auto">
          <a:xfrm>
            <a:off x="70866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0983" name="Rectangle 23"/>
          <p:cNvSpPr>
            <a:spLocks noChangeArrowheads="1"/>
          </p:cNvSpPr>
          <p:nvPr/>
        </p:nvSpPr>
        <p:spPr bwMode="auto">
          <a:xfrm>
            <a:off x="64770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4" name="Text Box 24"/>
          <p:cNvSpPr txBox="1">
            <a:spLocks noChangeArrowheads="1"/>
          </p:cNvSpPr>
          <p:nvPr/>
        </p:nvSpPr>
        <p:spPr bwMode="auto">
          <a:xfrm>
            <a:off x="6477000" y="16002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0985" name="Line 25"/>
          <p:cNvSpPr>
            <a:spLocks noChangeShapeType="1"/>
          </p:cNvSpPr>
          <p:nvPr/>
        </p:nvSpPr>
        <p:spPr bwMode="auto">
          <a:xfrm flipH="1">
            <a:off x="63246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6" name="Line 26"/>
          <p:cNvSpPr>
            <a:spLocks noChangeShapeType="1"/>
          </p:cNvSpPr>
          <p:nvPr/>
        </p:nvSpPr>
        <p:spPr bwMode="auto">
          <a:xfrm>
            <a:off x="73914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87" name="Rectangle 27"/>
          <p:cNvSpPr>
            <a:spLocks noChangeArrowheads="1"/>
          </p:cNvSpPr>
          <p:nvPr/>
        </p:nvSpPr>
        <p:spPr bwMode="auto">
          <a:xfrm>
            <a:off x="28956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0988" name="Text Box 28"/>
          <p:cNvSpPr txBox="1">
            <a:spLocks noChangeArrowheads="1"/>
          </p:cNvSpPr>
          <p:nvPr/>
        </p:nvSpPr>
        <p:spPr bwMode="auto">
          <a:xfrm>
            <a:off x="2895600" y="16002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W   </a:t>
            </a:r>
            <a:r>
              <a:rPr lang="en-US" alt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40989" name="Line 29"/>
          <p:cNvSpPr>
            <a:spLocks noChangeShapeType="1"/>
          </p:cNvSpPr>
          <p:nvPr/>
        </p:nvSpPr>
        <p:spPr bwMode="auto">
          <a:xfrm flipH="1">
            <a:off x="27432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0990" name="Line 30"/>
          <p:cNvSpPr>
            <a:spLocks noChangeShapeType="1"/>
          </p:cNvSpPr>
          <p:nvPr/>
        </p:nvSpPr>
        <p:spPr bwMode="auto">
          <a:xfrm>
            <a:off x="37338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1987" name="Rectangle 3"/>
          <p:cNvSpPr>
            <a:spLocks noChangeArrowheads="1"/>
          </p:cNvSpPr>
          <p:nvPr/>
        </p:nvSpPr>
        <p:spPr bwMode="auto">
          <a:xfrm>
            <a:off x="41910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8" name="Rectangle 4"/>
          <p:cNvSpPr>
            <a:spLocks noChangeArrowheads="1"/>
          </p:cNvSpPr>
          <p:nvPr/>
        </p:nvSpPr>
        <p:spPr bwMode="auto">
          <a:xfrm>
            <a:off x="5562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69342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76200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4264025" y="46593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1992" name="Text Box 8"/>
          <p:cNvSpPr txBox="1">
            <a:spLocks noChangeArrowheads="1"/>
          </p:cNvSpPr>
          <p:nvPr/>
        </p:nvSpPr>
        <p:spPr bwMode="auto">
          <a:xfrm>
            <a:off x="5562600" y="4648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1993" name="Text Box 9"/>
          <p:cNvSpPr txBox="1">
            <a:spLocks noChangeArrowheads="1"/>
          </p:cNvSpPr>
          <p:nvPr/>
        </p:nvSpPr>
        <p:spPr bwMode="auto">
          <a:xfrm>
            <a:off x="6934200" y="36576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1994" name="Text Box 10"/>
          <p:cNvSpPr txBox="1">
            <a:spLocks noChangeArrowheads="1"/>
          </p:cNvSpPr>
          <p:nvPr/>
        </p:nvSpPr>
        <p:spPr bwMode="auto">
          <a:xfrm>
            <a:off x="7620000" y="25908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1995" name="Rectangle 11"/>
          <p:cNvSpPr>
            <a:spLocks noChangeArrowheads="1"/>
          </p:cNvSpPr>
          <p:nvPr/>
        </p:nvSpPr>
        <p:spPr bwMode="auto">
          <a:xfrm>
            <a:off x="4953000" y="3657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1996" name="Text Box 12"/>
          <p:cNvSpPr txBox="1">
            <a:spLocks noChangeArrowheads="1"/>
          </p:cNvSpPr>
          <p:nvPr/>
        </p:nvSpPr>
        <p:spPr bwMode="auto">
          <a:xfrm>
            <a:off x="4953000" y="3657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1997" name="Line 13"/>
          <p:cNvSpPr>
            <a:spLocks noChangeShapeType="1"/>
          </p:cNvSpPr>
          <p:nvPr/>
        </p:nvSpPr>
        <p:spPr bwMode="auto">
          <a:xfrm flipH="1">
            <a:off x="48006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8" name="Line 14"/>
          <p:cNvSpPr>
            <a:spLocks noChangeShapeType="1"/>
          </p:cNvSpPr>
          <p:nvPr/>
        </p:nvSpPr>
        <p:spPr bwMode="auto">
          <a:xfrm>
            <a:off x="5867400" y="4114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1999" name="Rectangle 15"/>
          <p:cNvSpPr>
            <a:spLocks noChangeArrowheads="1"/>
          </p:cNvSpPr>
          <p:nvPr/>
        </p:nvSpPr>
        <p:spPr bwMode="auto">
          <a:xfrm>
            <a:off x="58674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0" name="Text Box 16"/>
          <p:cNvSpPr txBox="1">
            <a:spLocks noChangeArrowheads="1"/>
          </p:cNvSpPr>
          <p:nvPr/>
        </p:nvSpPr>
        <p:spPr bwMode="auto">
          <a:xfrm>
            <a:off x="5867400" y="2590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2001" name="Line 17"/>
          <p:cNvSpPr>
            <a:spLocks noChangeShapeType="1"/>
          </p:cNvSpPr>
          <p:nvPr/>
        </p:nvSpPr>
        <p:spPr bwMode="auto">
          <a:xfrm flipH="1">
            <a:off x="5638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2" name="Line 18"/>
          <p:cNvSpPr>
            <a:spLocks noChangeShapeType="1"/>
          </p:cNvSpPr>
          <p:nvPr/>
        </p:nvSpPr>
        <p:spPr bwMode="auto">
          <a:xfrm>
            <a:off x="6781800" y="3124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03" name="Rectangle 19"/>
          <p:cNvSpPr>
            <a:spLocks noChangeArrowheads="1"/>
          </p:cNvSpPr>
          <p:nvPr/>
        </p:nvSpPr>
        <p:spPr bwMode="auto">
          <a:xfrm>
            <a:off x="11430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4" name="Rectangle 20"/>
          <p:cNvSpPr>
            <a:spLocks noChangeArrowheads="1"/>
          </p:cNvSpPr>
          <p:nvPr/>
        </p:nvSpPr>
        <p:spPr bwMode="auto">
          <a:xfrm>
            <a:off x="25146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5" name="Text Box 21"/>
          <p:cNvSpPr txBox="1">
            <a:spLocks noChangeArrowheads="1"/>
          </p:cNvSpPr>
          <p:nvPr/>
        </p:nvSpPr>
        <p:spPr bwMode="auto">
          <a:xfrm>
            <a:off x="1216025" y="25257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2006" name="Text Box 22"/>
          <p:cNvSpPr txBox="1">
            <a:spLocks noChangeArrowheads="1"/>
          </p:cNvSpPr>
          <p:nvPr/>
        </p:nvSpPr>
        <p:spPr bwMode="auto">
          <a:xfrm>
            <a:off x="2514600" y="2514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2007" name="Rectangle 23"/>
          <p:cNvSpPr>
            <a:spLocks noChangeArrowheads="1"/>
          </p:cNvSpPr>
          <p:nvPr/>
        </p:nvSpPr>
        <p:spPr bwMode="auto">
          <a:xfrm>
            <a:off x="1905000" y="152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08" name="Text Box 24"/>
          <p:cNvSpPr txBox="1">
            <a:spLocks noChangeArrowheads="1"/>
          </p:cNvSpPr>
          <p:nvPr/>
        </p:nvSpPr>
        <p:spPr bwMode="auto">
          <a:xfrm>
            <a:off x="1905000" y="15240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2009" name="Line 25"/>
          <p:cNvSpPr>
            <a:spLocks noChangeShapeType="1"/>
          </p:cNvSpPr>
          <p:nvPr/>
        </p:nvSpPr>
        <p:spPr bwMode="auto">
          <a:xfrm flipH="1">
            <a:off x="1752600" y="1981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0" name="Line 26"/>
          <p:cNvSpPr>
            <a:spLocks noChangeShapeType="1"/>
          </p:cNvSpPr>
          <p:nvPr/>
        </p:nvSpPr>
        <p:spPr bwMode="auto">
          <a:xfrm>
            <a:off x="2819400" y="1981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1" name="Rectangle 27"/>
          <p:cNvSpPr>
            <a:spLocks noChangeArrowheads="1"/>
          </p:cNvSpPr>
          <p:nvPr/>
        </p:nvSpPr>
        <p:spPr bwMode="auto">
          <a:xfrm>
            <a:off x="6781800" y="1600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012" name="Text Box 28"/>
          <p:cNvSpPr txBox="1">
            <a:spLocks noChangeArrowheads="1"/>
          </p:cNvSpPr>
          <p:nvPr/>
        </p:nvSpPr>
        <p:spPr bwMode="auto">
          <a:xfrm>
            <a:off x="6781800" y="16002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W   </a:t>
            </a:r>
            <a:r>
              <a:rPr lang="en-US" alt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42013" name="Line 29"/>
          <p:cNvSpPr>
            <a:spLocks noChangeShapeType="1"/>
          </p:cNvSpPr>
          <p:nvPr/>
        </p:nvSpPr>
        <p:spPr bwMode="auto">
          <a:xfrm flipH="1">
            <a:off x="6629400" y="2057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014" name="Line 30"/>
          <p:cNvSpPr>
            <a:spLocks noChangeShapeType="1"/>
          </p:cNvSpPr>
          <p:nvPr/>
        </p:nvSpPr>
        <p:spPr bwMode="auto">
          <a:xfrm>
            <a:off x="7620000" y="2057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Run: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35814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2" name="Rectangle 4"/>
          <p:cNvSpPr>
            <a:spLocks noChangeArrowheads="1"/>
          </p:cNvSpPr>
          <p:nvPr/>
        </p:nvSpPr>
        <p:spPr bwMode="auto">
          <a:xfrm>
            <a:off x="4953000" y="5638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63246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70104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15" name="Text Box 7"/>
          <p:cNvSpPr txBox="1">
            <a:spLocks noChangeArrowheads="1"/>
          </p:cNvSpPr>
          <p:nvPr/>
        </p:nvSpPr>
        <p:spPr bwMode="auto">
          <a:xfrm>
            <a:off x="3654425" y="56499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3016" name="Text Box 8"/>
          <p:cNvSpPr txBox="1">
            <a:spLocks noChangeArrowheads="1"/>
          </p:cNvSpPr>
          <p:nvPr/>
        </p:nvSpPr>
        <p:spPr bwMode="auto">
          <a:xfrm>
            <a:off x="4953000" y="56388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3017" name="Text Box 9"/>
          <p:cNvSpPr txBox="1">
            <a:spLocks noChangeArrowheads="1"/>
          </p:cNvSpPr>
          <p:nvPr/>
        </p:nvSpPr>
        <p:spPr bwMode="auto">
          <a:xfrm>
            <a:off x="6324600" y="46482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3018" name="Text Box 10"/>
          <p:cNvSpPr txBox="1">
            <a:spLocks noChangeArrowheads="1"/>
          </p:cNvSpPr>
          <p:nvPr/>
        </p:nvSpPr>
        <p:spPr bwMode="auto">
          <a:xfrm>
            <a:off x="7010400" y="35814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3019" name="Rectangle 11"/>
          <p:cNvSpPr>
            <a:spLocks noChangeArrowheads="1"/>
          </p:cNvSpPr>
          <p:nvPr/>
        </p:nvSpPr>
        <p:spPr bwMode="auto">
          <a:xfrm>
            <a:off x="4343400" y="4648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0" name="Text Box 12"/>
          <p:cNvSpPr txBox="1">
            <a:spLocks noChangeArrowheads="1"/>
          </p:cNvSpPr>
          <p:nvPr/>
        </p:nvSpPr>
        <p:spPr bwMode="auto">
          <a:xfrm>
            <a:off x="4343400" y="4648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3021" name="Line 13"/>
          <p:cNvSpPr>
            <a:spLocks noChangeShapeType="1"/>
          </p:cNvSpPr>
          <p:nvPr/>
        </p:nvSpPr>
        <p:spPr bwMode="auto">
          <a:xfrm flipH="1">
            <a:off x="4191000" y="51054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2" name="Line 14"/>
          <p:cNvSpPr>
            <a:spLocks noChangeShapeType="1"/>
          </p:cNvSpPr>
          <p:nvPr/>
        </p:nvSpPr>
        <p:spPr bwMode="auto">
          <a:xfrm>
            <a:off x="5257800" y="51054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3" name="Rectangle 15"/>
          <p:cNvSpPr>
            <a:spLocks noChangeArrowheads="1"/>
          </p:cNvSpPr>
          <p:nvPr/>
        </p:nvSpPr>
        <p:spPr bwMode="auto">
          <a:xfrm>
            <a:off x="5257800" y="3581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4" name="Text Box 16"/>
          <p:cNvSpPr txBox="1">
            <a:spLocks noChangeArrowheads="1"/>
          </p:cNvSpPr>
          <p:nvPr/>
        </p:nvSpPr>
        <p:spPr bwMode="auto">
          <a:xfrm>
            <a:off x="5257800" y="35814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3025" name="Line 17"/>
          <p:cNvSpPr>
            <a:spLocks noChangeShapeType="1"/>
          </p:cNvSpPr>
          <p:nvPr/>
        </p:nvSpPr>
        <p:spPr bwMode="auto">
          <a:xfrm flipH="1">
            <a:off x="5029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6" name="Line 18"/>
          <p:cNvSpPr>
            <a:spLocks noChangeShapeType="1"/>
          </p:cNvSpPr>
          <p:nvPr/>
        </p:nvSpPr>
        <p:spPr bwMode="auto">
          <a:xfrm>
            <a:off x="6172200" y="4114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27" name="Rectangle 19"/>
          <p:cNvSpPr>
            <a:spLocks noChangeArrowheads="1"/>
          </p:cNvSpPr>
          <p:nvPr/>
        </p:nvSpPr>
        <p:spPr bwMode="auto">
          <a:xfrm>
            <a:off x="18288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8" name="Rectangle 20"/>
          <p:cNvSpPr>
            <a:spLocks noChangeArrowheads="1"/>
          </p:cNvSpPr>
          <p:nvPr/>
        </p:nvSpPr>
        <p:spPr bwMode="auto">
          <a:xfrm>
            <a:off x="3200400" y="35052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29" name="Text Box 21"/>
          <p:cNvSpPr txBox="1">
            <a:spLocks noChangeArrowheads="1"/>
          </p:cNvSpPr>
          <p:nvPr/>
        </p:nvSpPr>
        <p:spPr bwMode="auto">
          <a:xfrm>
            <a:off x="1901825" y="35163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3030" name="Text Box 22"/>
          <p:cNvSpPr txBox="1">
            <a:spLocks noChangeArrowheads="1"/>
          </p:cNvSpPr>
          <p:nvPr/>
        </p:nvSpPr>
        <p:spPr bwMode="auto">
          <a:xfrm>
            <a:off x="3200400" y="35052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3031" name="Rectangle 23"/>
          <p:cNvSpPr>
            <a:spLocks noChangeArrowheads="1"/>
          </p:cNvSpPr>
          <p:nvPr/>
        </p:nvSpPr>
        <p:spPr bwMode="auto">
          <a:xfrm>
            <a:off x="2590800" y="2514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2" name="Text Box 24"/>
          <p:cNvSpPr txBox="1">
            <a:spLocks noChangeArrowheads="1"/>
          </p:cNvSpPr>
          <p:nvPr/>
        </p:nvSpPr>
        <p:spPr bwMode="auto">
          <a:xfrm>
            <a:off x="2590800" y="25146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3033" name="Line 25"/>
          <p:cNvSpPr>
            <a:spLocks noChangeShapeType="1"/>
          </p:cNvSpPr>
          <p:nvPr/>
        </p:nvSpPr>
        <p:spPr bwMode="auto">
          <a:xfrm flipH="1">
            <a:off x="2438400" y="29718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4" name="Line 26"/>
          <p:cNvSpPr>
            <a:spLocks noChangeShapeType="1"/>
          </p:cNvSpPr>
          <p:nvPr/>
        </p:nvSpPr>
        <p:spPr bwMode="auto">
          <a:xfrm>
            <a:off x="3505200" y="29718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5" name="Rectangle 27"/>
          <p:cNvSpPr>
            <a:spLocks noChangeArrowheads="1"/>
          </p:cNvSpPr>
          <p:nvPr/>
        </p:nvSpPr>
        <p:spPr bwMode="auto">
          <a:xfrm>
            <a:off x="6172200" y="2590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36" name="Text Box 28"/>
          <p:cNvSpPr txBox="1">
            <a:spLocks noChangeArrowheads="1"/>
          </p:cNvSpPr>
          <p:nvPr/>
        </p:nvSpPr>
        <p:spPr bwMode="auto">
          <a:xfrm>
            <a:off x="6172200" y="25908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W   </a:t>
            </a:r>
            <a:r>
              <a:rPr lang="en-US" alt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43037" name="Line 29"/>
          <p:cNvSpPr>
            <a:spLocks noChangeShapeType="1"/>
          </p:cNvSpPr>
          <p:nvPr/>
        </p:nvSpPr>
        <p:spPr bwMode="auto">
          <a:xfrm flipH="1">
            <a:off x="6019800" y="3048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8" name="Line 30"/>
          <p:cNvSpPr>
            <a:spLocks noChangeShapeType="1"/>
          </p:cNvSpPr>
          <p:nvPr/>
        </p:nvSpPr>
        <p:spPr bwMode="auto">
          <a:xfrm>
            <a:off x="7010400" y="3048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39" name="Rectangle 31"/>
          <p:cNvSpPr>
            <a:spLocks noChangeArrowheads="1"/>
          </p:cNvSpPr>
          <p:nvPr/>
        </p:nvSpPr>
        <p:spPr bwMode="auto">
          <a:xfrm>
            <a:off x="4346575" y="15128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3040" name="Text Box 32"/>
          <p:cNvSpPr txBox="1">
            <a:spLocks noChangeArrowheads="1"/>
          </p:cNvSpPr>
          <p:nvPr/>
        </p:nvSpPr>
        <p:spPr bwMode="auto">
          <a:xfrm>
            <a:off x="4419600" y="1524000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V   </a:t>
            </a:r>
            <a:r>
              <a:rPr lang="en-US" altLang="en-US" sz="2000">
                <a:solidFill>
                  <a:srgbClr val="FF0000"/>
                </a:solidFill>
              </a:rPr>
              <a:t>210</a:t>
            </a:r>
          </a:p>
        </p:txBody>
      </p:sp>
      <p:sp>
        <p:nvSpPr>
          <p:cNvPr id="43041" name="Line 33"/>
          <p:cNvSpPr>
            <a:spLocks noChangeShapeType="1"/>
          </p:cNvSpPr>
          <p:nvPr/>
        </p:nvSpPr>
        <p:spPr bwMode="auto">
          <a:xfrm flipH="1">
            <a:off x="3276600" y="19812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2" name="Line 34"/>
          <p:cNvSpPr>
            <a:spLocks noChangeShapeType="1"/>
          </p:cNvSpPr>
          <p:nvPr/>
        </p:nvSpPr>
        <p:spPr bwMode="auto">
          <a:xfrm>
            <a:off x="5105400" y="19812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043" name="Text Box 35"/>
          <p:cNvSpPr txBox="1">
            <a:spLocks noChangeArrowheads="1"/>
          </p:cNvSpPr>
          <p:nvPr/>
        </p:nvSpPr>
        <p:spPr bwMode="auto">
          <a:xfrm>
            <a:off x="3614738" y="16795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044" name="Text Box 36"/>
          <p:cNvSpPr txBox="1">
            <a:spLocks noChangeArrowheads="1"/>
          </p:cNvSpPr>
          <p:nvPr/>
        </p:nvSpPr>
        <p:spPr bwMode="auto">
          <a:xfrm>
            <a:off x="22098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045" name="Text Box 37"/>
          <p:cNvSpPr txBox="1">
            <a:spLocks noChangeArrowheads="1"/>
          </p:cNvSpPr>
          <p:nvPr/>
        </p:nvSpPr>
        <p:spPr bwMode="auto">
          <a:xfrm>
            <a:off x="5791200" y="2971800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046" name="Text Box 38"/>
          <p:cNvSpPr txBox="1">
            <a:spLocks noChangeArrowheads="1"/>
          </p:cNvSpPr>
          <p:nvPr/>
        </p:nvSpPr>
        <p:spPr bwMode="auto">
          <a:xfrm>
            <a:off x="4800600" y="3962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047" name="Text Box 39"/>
          <p:cNvSpPr txBox="1">
            <a:spLocks noChangeArrowheads="1"/>
          </p:cNvSpPr>
          <p:nvPr/>
        </p:nvSpPr>
        <p:spPr bwMode="auto">
          <a:xfrm>
            <a:off x="3886200" y="495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3048" name="Text Box 40"/>
          <p:cNvSpPr txBox="1">
            <a:spLocks noChangeArrowheads="1"/>
          </p:cNvSpPr>
          <p:nvPr/>
        </p:nvSpPr>
        <p:spPr bwMode="auto">
          <a:xfrm>
            <a:off x="5715000" y="1752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049" name="Text Box 41"/>
          <p:cNvSpPr txBox="1">
            <a:spLocks noChangeArrowheads="1"/>
          </p:cNvSpPr>
          <p:nvPr/>
        </p:nvSpPr>
        <p:spPr bwMode="auto">
          <a:xfrm>
            <a:off x="6324600" y="3810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050" name="Text Box 42"/>
          <p:cNvSpPr txBox="1">
            <a:spLocks noChangeArrowheads="1"/>
          </p:cNvSpPr>
          <p:nvPr/>
        </p:nvSpPr>
        <p:spPr bwMode="auto">
          <a:xfrm>
            <a:off x="7239000" y="2895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052" name="Text Box 44"/>
          <p:cNvSpPr txBox="1">
            <a:spLocks noChangeArrowheads="1"/>
          </p:cNvSpPr>
          <p:nvPr/>
        </p:nvSpPr>
        <p:spPr bwMode="auto">
          <a:xfrm>
            <a:off x="3810000" y="2743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3054" name="Text Box 46"/>
          <p:cNvSpPr txBox="1">
            <a:spLocks noChangeArrowheads="1"/>
          </p:cNvSpPr>
          <p:nvPr/>
        </p:nvSpPr>
        <p:spPr bwMode="auto">
          <a:xfrm>
            <a:off x="5486400" y="49530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Huffman encoding:</a:t>
            </a:r>
          </a:p>
        </p:txBody>
      </p:sp>
      <p:sp>
        <p:nvSpPr>
          <p:cNvPr id="44035" name="Rectangle 3"/>
          <p:cNvSpPr>
            <a:spLocks noChangeArrowheads="1"/>
          </p:cNvSpPr>
          <p:nvPr/>
        </p:nvSpPr>
        <p:spPr bwMode="auto">
          <a:xfrm>
            <a:off x="44958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6" name="Rectangle 4"/>
          <p:cNvSpPr>
            <a:spLocks noChangeArrowheads="1"/>
          </p:cNvSpPr>
          <p:nvPr/>
        </p:nvSpPr>
        <p:spPr bwMode="auto">
          <a:xfrm>
            <a:off x="5867400" y="5334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7" name="Rectangle 5"/>
          <p:cNvSpPr>
            <a:spLocks noChangeArrowheads="1"/>
          </p:cNvSpPr>
          <p:nvPr/>
        </p:nvSpPr>
        <p:spPr bwMode="auto">
          <a:xfrm>
            <a:off x="72390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8" name="Rectangle 6"/>
          <p:cNvSpPr>
            <a:spLocks noChangeArrowheads="1"/>
          </p:cNvSpPr>
          <p:nvPr/>
        </p:nvSpPr>
        <p:spPr bwMode="auto">
          <a:xfrm>
            <a:off x="79248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39" name="Text Box 7"/>
          <p:cNvSpPr txBox="1">
            <a:spLocks noChangeArrowheads="1"/>
          </p:cNvSpPr>
          <p:nvPr/>
        </p:nvSpPr>
        <p:spPr bwMode="auto">
          <a:xfrm>
            <a:off x="4568825" y="5345113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A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4040" name="Text Box 8"/>
          <p:cNvSpPr txBox="1">
            <a:spLocks noChangeArrowheads="1"/>
          </p:cNvSpPr>
          <p:nvPr/>
        </p:nvSpPr>
        <p:spPr bwMode="auto">
          <a:xfrm>
            <a:off x="5867400" y="53340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B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20</a:t>
            </a:r>
          </a:p>
        </p:txBody>
      </p:sp>
      <p:sp>
        <p:nvSpPr>
          <p:cNvPr id="44041" name="Text Box 9"/>
          <p:cNvSpPr txBox="1">
            <a:spLocks noChangeArrowheads="1"/>
          </p:cNvSpPr>
          <p:nvPr/>
        </p:nvSpPr>
        <p:spPr bwMode="auto">
          <a:xfrm>
            <a:off x="7239000" y="4343400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C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4042" name="Text Box 10"/>
          <p:cNvSpPr txBox="1">
            <a:spLocks noChangeArrowheads="1"/>
          </p:cNvSpPr>
          <p:nvPr/>
        </p:nvSpPr>
        <p:spPr bwMode="auto">
          <a:xfrm>
            <a:off x="7924800" y="32766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F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4043" name="Rectangle 11"/>
          <p:cNvSpPr>
            <a:spLocks noChangeArrowheads="1"/>
          </p:cNvSpPr>
          <p:nvPr/>
        </p:nvSpPr>
        <p:spPr bwMode="auto">
          <a:xfrm>
            <a:off x="5257800" y="4343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4" name="Text Box 12"/>
          <p:cNvSpPr txBox="1">
            <a:spLocks noChangeArrowheads="1"/>
          </p:cNvSpPr>
          <p:nvPr/>
        </p:nvSpPr>
        <p:spPr bwMode="auto">
          <a:xfrm>
            <a:off x="5257800" y="43434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X     </a:t>
            </a:r>
            <a:r>
              <a:rPr lang="en-US" altLang="en-US" sz="2000">
                <a:solidFill>
                  <a:srgbClr val="FF0000"/>
                </a:solidFill>
              </a:rPr>
              <a:t>30</a:t>
            </a:r>
          </a:p>
        </p:txBody>
      </p:sp>
      <p:sp>
        <p:nvSpPr>
          <p:cNvPr id="44045" name="Line 13"/>
          <p:cNvSpPr>
            <a:spLocks noChangeShapeType="1"/>
          </p:cNvSpPr>
          <p:nvPr/>
        </p:nvSpPr>
        <p:spPr bwMode="auto">
          <a:xfrm flipH="1">
            <a:off x="5105400" y="48006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6" name="Line 14"/>
          <p:cNvSpPr>
            <a:spLocks noChangeShapeType="1"/>
          </p:cNvSpPr>
          <p:nvPr/>
        </p:nvSpPr>
        <p:spPr bwMode="auto">
          <a:xfrm>
            <a:off x="6172200" y="48006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47" name="Rectangle 15"/>
          <p:cNvSpPr>
            <a:spLocks noChangeArrowheads="1"/>
          </p:cNvSpPr>
          <p:nvPr/>
        </p:nvSpPr>
        <p:spPr bwMode="auto">
          <a:xfrm>
            <a:off x="6172200" y="32766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48" name="Text Box 16"/>
          <p:cNvSpPr txBox="1">
            <a:spLocks noChangeArrowheads="1"/>
          </p:cNvSpPr>
          <p:nvPr/>
        </p:nvSpPr>
        <p:spPr bwMode="auto">
          <a:xfrm>
            <a:off x="6172200" y="32766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Y     </a:t>
            </a:r>
            <a:r>
              <a:rPr lang="en-US" altLang="en-US" sz="2000">
                <a:solidFill>
                  <a:srgbClr val="FF0000"/>
                </a:solidFill>
              </a:rPr>
              <a:t>60</a:t>
            </a:r>
          </a:p>
        </p:txBody>
      </p:sp>
      <p:sp>
        <p:nvSpPr>
          <p:cNvPr id="44049" name="Line 17"/>
          <p:cNvSpPr>
            <a:spLocks noChangeShapeType="1"/>
          </p:cNvSpPr>
          <p:nvPr/>
        </p:nvSpPr>
        <p:spPr bwMode="auto">
          <a:xfrm flipH="1">
            <a:off x="5943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7086600" y="3810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1" name="Rectangle 19"/>
          <p:cNvSpPr>
            <a:spLocks noChangeArrowheads="1"/>
          </p:cNvSpPr>
          <p:nvPr/>
        </p:nvSpPr>
        <p:spPr bwMode="auto">
          <a:xfrm>
            <a:off x="27432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2" name="Rectangle 20"/>
          <p:cNvSpPr>
            <a:spLocks noChangeArrowheads="1"/>
          </p:cNvSpPr>
          <p:nvPr/>
        </p:nvSpPr>
        <p:spPr bwMode="auto">
          <a:xfrm>
            <a:off x="4114800" y="32004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3" name="Text Box 21"/>
          <p:cNvSpPr txBox="1">
            <a:spLocks noChangeArrowheads="1"/>
          </p:cNvSpPr>
          <p:nvPr/>
        </p:nvSpPr>
        <p:spPr bwMode="auto">
          <a:xfrm>
            <a:off x="2816225" y="3211513"/>
            <a:ext cx="1000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D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40</a:t>
            </a:r>
          </a:p>
        </p:txBody>
      </p:sp>
      <p:sp>
        <p:nvSpPr>
          <p:cNvPr id="44054" name="Text Box 22"/>
          <p:cNvSpPr txBox="1">
            <a:spLocks noChangeArrowheads="1"/>
          </p:cNvSpPr>
          <p:nvPr/>
        </p:nvSpPr>
        <p:spPr bwMode="auto">
          <a:xfrm>
            <a:off x="4114800" y="3200400"/>
            <a:ext cx="9858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>
                <a:solidFill>
                  <a:srgbClr val="00CC00"/>
                </a:solidFill>
              </a:rPr>
              <a:t>E</a:t>
            </a:r>
            <a:r>
              <a:rPr lang="en-US" altLang="en-US" sz="2000"/>
              <a:t>     </a:t>
            </a:r>
            <a:r>
              <a:rPr lang="en-US" altLang="en-US" sz="2000">
                <a:solidFill>
                  <a:srgbClr val="FF0000"/>
                </a:solidFill>
              </a:rPr>
              <a:t>50</a:t>
            </a:r>
          </a:p>
        </p:txBody>
      </p:sp>
      <p:sp>
        <p:nvSpPr>
          <p:cNvPr id="44055" name="Rectangle 23"/>
          <p:cNvSpPr>
            <a:spLocks noChangeArrowheads="1"/>
          </p:cNvSpPr>
          <p:nvPr/>
        </p:nvSpPr>
        <p:spPr bwMode="auto">
          <a:xfrm>
            <a:off x="3505200" y="22098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3505200" y="2209800"/>
            <a:ext cx="9715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Z     </a:t>
            </a:r>
            <a:r>
              <a:rPr lang="en-US" altLang="en-US" sz="2000">
                <a:solidFill>
                  <a:srgbClr val="FF0000"/>
                </a:solidFill>
              </a:rPr>
              <a:t>90</a:t>
            </a:r>
          </a:p>
        </p:txBody>
      </p:sp>
      <p:sp>
        <p:nvSpPr>
          <p:cNvPr id="44057" name="Line 25"/>
          <p:cNvSpPr>
            <a:spLocks noChangeShapeType="1"/>
          </p:cNvSpPr>
          <p:nvPr/>
        </p:nvSpPr>
        <p:spPr bwMode="auto">
          <a:xfrm flipH="1">
            <a:off x="3352800" y="26670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8" name="Line 26"/>
          <p:cNvSpPr>
            <a:spLocks noChangeShapeType="1"/>
          </p:cNvSpPr>
          <p:nvPr/>
        </p:nvSpPr>
        <p:spPr bwMode="auto">
          <a:xfrm>
            <a:off x="4419600" y="26670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59" name="Rectangle 27"/>
          <p:cNvSpPr>
            <a:spLocks noChangeArrowheads="1"/>
          </p:cNvSpPr>
          <p:nvPr/>
        </p:nvSpPr>
        <p:spPr bwMode="auto">
          <a:xfrm>
            <a:off x="7086600" y="2286000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7086600" y="2286000"/>
            <a:ext cx="105727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W   </a:t>
            </a:r>
            <a:r>
              <a:rPr lang="en-US" altLang="en-US" sz="2000">
                <a:solidFill>
                  <a:srgbClr val="FF0000"/>
                </a:solidFill>
              </a:rPr>
              <a:t>120</a:t>
            </a:r>
          </a:p>
        </p:txBody>
      </p:sp>
      <p:sp>
        <p:nvSpPr>
          <p:cNvPr id="44061" name="Line 29"/>
          <p:cNvSpPr>
            <a:spLocks noChangeShapeType="1"/>
          </p:cNvSpPr>
          <p:nvPr/>
        </p:nvSpPr>
        <p:spPr bwMode="auto">
          <a:xfrm flipH="1">
            <a:off x="6934200" y="2743200"/>
            <a:ext cx="3810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2" name="Line 30"/>
          <p:cNvSpPr>
            <a:spLocks noChangeShapeType="1"/>
          </p:cNvSpPr>
          <p:nvPr/>
        </p:nvSpPr>
        <p:spPr bwMode="auto">
          <a:xfrm>
            <a:off x="7924800" y="2743200"/>
            <a:ext cx="3048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3" name="Rectangle 31"/>
          <p:cNvSpPr>
            <a:spLocks noChangeArrowheads="1"/>
          </p:cNvSpPr>
          <p:nvPr/>
        </p:nvSpPr>
        <p:spPr bwMode="auto">
          <a:xfrm>
            <a:off x="5260975" y="1208088"/>
            <a:ext cx="1066800" cy="4572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5334000" y="1219200"/>
            <a:ext cx="9874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000"/>
              <a:t>V   </a:t>
            </a:r>
            <a:r>
              <a:rPr lang="en-US" altLang="en-US" sz="2000">
                <a:solidFill>
                  <a:srgbClr val="FF0000"/>
                </a:solidFill>
              </a:rPr>
              <a:t>210</a:t>
            </a:r>
          </a:p>
        </p:txBody>
      </p:sp>
      <p:sp>
        <p:nvSpPr>
          <p:cNvPr id="44065" name="Line 33"/>
          <p:cNvSpPr>
            <a:spLocks noChangeShapeType="1"/>
          </p:cNvSpPr>
          <p:nvPr/>
        </p:nvSpPr>
        <p:spPr bwMode="auto">
          <a:xfrm flipH="1">
            <a:off x="4191000" y="1676400"/>
            <a:ext cx="137160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6" name="Line 34"/>
          <p:cNvSpPr>
            <a:spLocks noChangeShapeType="1"/>
          </p:cNvSpPr>
          <p:nvPr/>
        </p:nvSpPr>
        <p:spPr bwMode="auto">
          <a:xfrm>
            <a:off x="6019800" y="1676400"/>
            <a:ext cx="13716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4529138" y="1374775"/>
            <a:ext cx="3540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3124200" y="2590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69" name="Text Box 37"/>
          <p:cNvSpPr txBox="1">
            <a:spLocks noChangeArrowheads="1"/>
          </p:cNvSpPr>
          <p:nvPr/>
        </p:nvSpPr>
        <p:spPr bwMode="auto">
          <a:xfrm>
            <a:off x="6705600" y="2667000"/>
            <a:ext cx="3476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5715000" y="36576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4800600" y="464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4072" name="Text Box 40"/>
          <p:cNvSpPr txBox="1">
            <a:spLocks noChangeArrowheads="1"/>
          </p:cNvSpPr>
          <p:nvPr/>
        </p:nvSpPr>
        <p:spPr bwMode="auto">
          <a:xfrm>
            <a:off x="6629400" y="1447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073" name="Text Box 41"/>
          <p:cNvSpPr txBox="1">
            <a:spLocks noChangeArrowheads="1"/>
          </p:cNvSpPr>
          <p:nvPr/>
        </p:nvSpPr>
        <p:spPr bwMode="auto">
          <a:xfrm>
            <a:off x="7239000" y="3505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074" name="Text Box 42"/>
          <p:cNvSpPr txBox="1">
            <a:spLocks noChangeArrowheads="1"/>
          </p:cNvSpPr>
          <p:nvPr/>
        </p:nvSpPr>
        <p:spPr bwMode="auto">
          <a:xfrm>
            <a:off x="8153400" y="25908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075" name="Text Box 43"/>
          <p:cNvSpPr txBox="1">
            <a:spLocks noChangeArrowheads="1"/>
          </p:cNvSpPr>
          <p:nvPr/>
        </p:nvSpPr>
        <p:spPr bwMode="auto">
          <a:xfrm>
            <a:off x="4724400" y="24384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076" name="Text Box 44"/>
          <p:cNvSpPr txBox="1">
            <a:spLocks noChangeArrowheads="1"/>
          </p:cNvSpPr>
          <p:nvPr/>
        </p:nvSpPr>
        <p:spPr bwMode="auto">
          <a:xfrm>
            <a:off x="6400800" y="4648200"/>
            <a:ext cx="3540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400">
                <a:solidFill>
                  <a:schemeClr val="accent2"/>
                </a:solidFill>
              </a:rPr>
              <a:t>1</a:t>
            </a:r>
          </a:p>
        </p:txBody>
      </p:sp>
      <p:sp>
        <p:nvSpPr>
          <p:cNvPr id="44077" name="Text Box 45"/>
          <p:cNvSpPr txBox="1">
            <a:spLocks noChangeArrowheads="1"/>
          </p:cNvSpPr>
          <p:nvPr/>
        </p:nvSpPr>
        <p:spPr bwMode="auto">
          <a:xfrm>
            <a:off x="381000" y="1219200"/>
            <a:ext cx="1695450" cy="301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3200"/>
              <a:t>A:</a:t>
            </a:r>
            <a:r>
              <a:rPr lang="he-IL" altLang="en-US" sz="3200"/>
              <a:t> </a:t>
            </a:r>
            <a:r>
              <a:rPr lang="en-US" altLang="en-US" sz="3200"/>
              <a:t> 1000</a:t>
            </a:r>
          </a:p>
          <a:p>
            <a:pPr algn="l" rtl="0"/>
            <a:r>
              <a:rPr lang="en-US" altLang="en-US" sz="3200"/>
              <a:t>B:  1001</a:t>
            </a:r>
          </a:p>
          <a:p>
            <a:pPr algn="l" rtl="0"/>
            <a:r>
              <a:rPr lang="en-US" altLang="en-US" sz="3200"/>
              <a:t>C:  101</a:t>
            </a:r>
          </a:p>
          <a:p>
            <a:pPr algn="l" rtl="0"/>
            <a:r>
              <a:rPr lang="en-US" altLang="en-US" sz="3200"/>
              <a:t>D:  00</a:t>
            </a:r>
          </a:p>
          <a:p>
            <a:pPr algn="l" rtl="0"/>
            <a:r>
              <a:rPr lang="en-US" altLang="en-US" sz="3200"/>
              <a:t>E:  01</a:t>
            </a:r>
          </a:p>
          <a:p>
            <a:pPr algn="l" rtl="0"/>
            <a:r>
              <a:rPr lang="en-US" altLang="en-US" sz="3200"/>
              <a:t>F:  11</a:t>
            </a:r>
          </a:p>
        </p:txBody>
      </p:sp>
      <p:sp>
        <p:nvSpPr>
          <p:cNvPr id="44078" name="Text Box 46"/>
          <p:cNvSpPr txBox="1">
            <a:spLocks noChangeArrowheads="1"/>
          </p:cNvSpPr>
          <p:nvPr/>
        </p:nvSpPr>
        <p:spPr bwMode="auto">
          <a:xfrm>
            <a:off x="0" y="5867400"/>
            <a:ext cx="90725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File Size:</a:t>
            </a:r>
            <a:r>
              <a:rPr lang="en-US" altLang="en-US" sz="2400">
                <a:latin typeface="Comic Sans MS" panose="030F0702030302020204" pitchFamily="66" charset="0"/>
              </a:rPr>
              <a:t> 10x4 + 20x4 + 30x3 + 40x2 + 50x2 + 60x2 =</a:t>
            </a:r>
          </a:p>
          <a:p>
            <a:pPr algn="l" rtl="0"/>
            <a:r>
              <a:rPr lang="he-IL" altLang="en-US" sz="2400">
                <a:latin typeface="Comic Sans MS" panose="030F0702030302020204" pitchFamily="66" charset="0"/>
              </a:rPr>
              <a:t>              </a:t>
            </a:r>
            <a:r>
              <a:rPr lang="en-US" altLang="en-US" sz="2400">
                <a:latin typeface="Comic Sans MS" panose="030F0702030302020204" pitchFamily="66" charset="0"/>
              </a:rPr>
              <a:t>     40  +   80   +   90   +   80   +  100   +  120  = </a:t>
            </a:r>
            <a:r>
              <a:rPr lang="en-US" altLang="en-US" sz="2400">
                <a:solidFill>
                  <a:schemeClr val="accent1"/>
                </a:solidFill>
                <a:latin typeface="Comic Sans MS" panose="030F0702030302020204" pitchFamily="66" charset="0"/>
              </a:rPr>
              <a:t>510</a:t>
            </a:r>
            <a:r>
              <a:rPr lang="en-US" altLang="en-US" sz="2400">
                <a:latin typeface="Comic Sans MS" panose="030F0702030302020204" pitchFamily="66" charset="0"/>
              </a:rPr>
              <a:t> bits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 Huffman code</a:t>
            </a:r>
            <a:endParaRPr lang="en-US" altLang="en-US" dirty="0"/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/>
              <a:t>Computer Data Encoding: </a:t>
            </a:r>
          </a:p>
          <a:p>
            <a:r>
              <a:rPr lang="en-US" altLang="en-US"/>
              <a:t>How do we represent data in binary?</a:t>
            </a:r>
            <a:endParaRPr lang="he-IL" altLang="en-US"/>
          </a:p>
          <a:p>
            <a:endParaRPr lang="he-IL" altLang="en-US"/>
          </a:p>
          <a:p>
            <a:r>
              <a:rPr lang="en-US" altLang="en-US"/>
              <a:t>Historical Solution:</a:t>
            </a:r>
            <a:endParaRPr lang="he-IL" altLang="en-US"/>
          </a:p>
          <a:p>
            <a:r>
              <a:rPr lang="en-US" altLang="en-US"/>
              <a:t>Fixed length codes.</a:t>
            </a:r>
          </a:p>
          <a:p>
            <a:r>
              <a:rPr lang="en-US" altLang="en-US"/>
              <a:t>Encode every symbol by a unique binary string of a fixed length.</a:t>
            </a:r>
          </a:p>
          <a:p>
            <a:r>
              <a:rPr lang="en-US" altLang="en-US"/>
              <a:t>   Examples: ASCII (7 bit code), </a:t>
            </a:r>
          </a:p>
          <a:p>
            <a:r>
              <a:rPr lang="en-US" altLang="en-US"/>
              <a:t>                   EBCDIC (8 bit code), …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 the savings: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5059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The Huffman code:</a:t>
            </a:r>
          </a:p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Required </a:t>
            </a:r>
            <a:r>
              <a:rPr lang="en-US" altLang="en-US" sz="3200">
                <a:solidFill>
                  <a:srgbClr val="00CC00"/>
                </a:solidFill>
                <a:latin typeface="Comic Sans MS" panose="030F0702030302020204" pitchFamily="66" charset="0"/>
              </a:rPr>
              <a:t>510</a:t>
            </a:r>
            <a:r>
              <a:rPr lang="en-US" altLang="en-US" sz="3200">
                <a:latin typeface="Comic Sans MS" panose="030F0702030302020204" pitchFamily="66" charset="0"/>
              </a:rPr>
              <a:t> bits for the file.</a:t>
            </a:r>
          </a:p>
          <a:p>
            <a:pPr algn="l" rtl="0"/>
            <a:endParaRPr lang="en-US" altLang="en-US" sz="3200">
              <a:latin typeface="Comic Sans MS" panose="030F0702030302020204" pitchFamily="66" charset="0"/>
            </a:endParaRPr>
          </a:p>
          <a:p>
            <a:pPr algn="l" rtl="0"/>
            <a:endParaRPr lang="en-US" altLang="en-US" sz="32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Fixed length code: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Need 3 bits for 6 characters.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File has 210 characters.</a:t>
            </a:r>
          </a:p>
          <a:p>
            <a:pPr algn="l" rtl="0"/>
            <a:endParaRPr lang="en-US" altLang="en-US" sz="320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Total:</a:t>
            </a:r>
            <a:r>
              <a:rPr lang="en-US" altLang="en-US" sz="3200">
                <a:latin typeface="Comic Sans MS" panose="030F0702030302020204" pitchFamily="66" charset="0"/>
              </a:rPr>
              <a:t>      </a:t>
            </a:r>
            <a:r>
              <a:rPr lang="en-US" altLang="en-US" sz="3200">
                <a:solidFill>
                  <a:srgbClr val="CC0099"/>
                </a:solidFill>
                <a:latin typeface="Comic Sans MS" panose="030F0702030302020204" pitchFamily="66" charset="0"/>
              </a:rPr>
              <a:t>630 </a:t>
            </a:r>
            <a:r>
              <a:rPr lang="en-US" altLang="en-US" sz="3200">
                <a:latin typeface="Comic Sans MS" panose="030F0702030302020204" pitchFamily="66" charset="0"/>
              </a:rPr>
              <a:t>bits for the file.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Note also:</a:t>
            </a:r>
          </a:p>
        </p:txBody>
      </p:sp>
      <p:sp>
        <p:nvSpPr>
          <p:cNvPr id="46084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For uniform character distribution:</a:t>
            </a:r>
          </a:p>
          <a:p>
            <a:pPr algn="l" rtl="0"/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 </a:t>
            </a:r>
          </a:p>
          <a:p>
            <a:pPr algn="l" rtl="0"/>
            <a:r>
              <a:rPr lang="en-US" altLang="en-US" sz="3200" dirty="0">
                <a:latin typeface="Comic Sans MS" panose="030F0702030302020204" pitchFamily="66" charset="0"/>
              </a:rPr>
              <a:t>The Huffman encoding will be equal to the fixed length encoding.</a:t>
            </a:r>
          </a:p>
          <a:p>
            <a:pPr algn="l" rtl="0"/>
            <a:endParaRPr lang="en-US" altLang="en-US" sz="3200" dirty="0">
              <a:latin typeface="Comic Sans MS" panose="030F0702030302020204" pitchFamily="66" charset="0"/>
            </a:endParaRPr>
          </a:p>
          <a:p>
            <a:pPr algn="l" rtl="0"/>
            <a:endParaRPr lang="en-US" alt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 dirty="0">
                <a:solidFill>
                  <a:srgbClr val="FF0000"/>
                </a:solidFill>
                <a:latin typeface="Comic Sans MS" panose="030F0702030302020204" pitchFamily="66" charset="0"/>
              </a:rPr>
              <a:t>Why?</a:t>
            </a:r>
          </a:p>
          <a:p>
            <a:pPr algn="l" rtl="0"/>
            <a:endParaRPr lang="en-US" altLang="en-US" sz="3200" dirty="0">
              <a:solidFill>
                <a:srgbClr val="FF0000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 dirty="0">
                <a:solidFill>
                  <a:schemeClr val="accent2"/>
                </a:solidFill>
                <a:latin typeface="Comic Sans MS" panose="030F0702030302020204" pitchFamily="66" charset="0"/>
              </a:rPr>
              <a:t>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Formally, the algorithm: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7107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47108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4478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Initialize trees of a single node each.</a:t>
            </a:r>
          </a:p>
          <a:p>
            <a:pPr algn="l" rtl="0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Keep the roots of all subtrees in a priority queue.</a:t>
            </a:r>
          </a:p>
          <a:p>
            <a:pPr algn="l" rtl="0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Iterate until only one tree left:</a:t>
            </a:r>
          </a:p>
          <a:p>
            <a:pPr algn="l" rtl="0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  Merge the two smallest frequency subtrees into a single subtree with two children, and insert into priority queue.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Algorithm time:</a:t>
            </a:r>
          </a:p>
        </p:txBody>
      </p:sp>
      <p:sp>
        <p:nvSpPr>
          <p:cNvPr id="48131" name="Text Box 3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48132" name="Text Box 4"/>
          <p:cNvSpPr txBox="1">
            <a:spLocks noChangeArrowheads="1"/>
          </p:cNvSpPr>
          <p:nvPr/>
        </p:nvSpPr>
        <p:spPr bwMode="auto">
          <a:xfrm>
            <a:off x="381000" y="1676400"/>
            <a:ext cx="8458200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8001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2573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7145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171700" indent="-3429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6289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30861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5433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4000500" indent="-342900" algn="r" rtl="1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Each priority queue operation (e.g. heap):</a:t>
            </a: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 algn="l" rtl="0"/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         O(log n)</a:t>
            </a:r>
          </a:p>
          <a:p>
            <a:pPr algn="l" rtl="0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In each iteration:</a:t>
            </a: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  <a:r>
              <a:rPr lang="en-US" altLang="en-US" sz="3200">
                <a:latin typeface="Comic Sans MS" panose="030F0702030302020204" pitchFamily="66" charset="0"/>
              </a:rPr>
              <a:t>one less subtree.</a:t>
            </a:r>
          </a:p>
          <a:p>
            <a:pPr algn="l" rtl="0"/>
            <a:endParaRPr lang="en-US" altLang="en-US" sz="320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Initially:</a:t>
            </a: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n </a:t>
            </a:r>
            <a:r>
              <a:rPr lang="en-US" altLang="en-US" sz="3200">
                <a:latin typeface="Comic Sans MS" panose="030F0702030302020204" pitchFamily="66" charset="0"/>
              </a:rPr>
              <a:t>subtrees.</a:t>
            </a: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</a:t>
            </a:r>
          </a:p>
          <a:p>
            <a:pPr algn="l" rtl="0"/>
            <a:endParaRPr lang="en-US" altLang="en-US" sz="3200">
              <a:solidFill>
                <a:schemeClr val="accent2"/>
              </a:solidFill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Total:</a:t>
            </a:r>
            <a:r>
              <a:rPr lang="en-US" altLang="en-US" sz="3200">
                <a:solidFill>
                  <a:schemeClr val="accent2"/>
                </a:solidFill>
                <a:latin typeface="Comic Sans MS" panose="030F0702030302020204" pitchFamily="66" charset="0"/>
              </a:rPr>
              <a:t> O(n log n) </a:t>
            </a:r>
            <a:r>
              <a:rPr lang="en-US" altLang="en-US" sz="3200">
                <a:latin typeface="Comic Sans MS" panose="030F0702030302020204" pitchFamily="66" charset="0"/>
              </a:rPr>
              <a:t>time.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American Standard Code for Information Interchange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3318" name="Picture 6" descr="361px-ASCII_Code_Chart-Quick_ref_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552575"/>
            <a:ext cx="8153400" cy="5284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ASCII Example: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4339" name="Picture 3" descr="361px-ASCII_Code_Chart-Quick_ref_c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1552575"/>
            <a:ext cx="3352800" cy="2173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340" name="Text Box 4"/>
          <p:cNvSpPr txBox="1">
            <a:spLocks noChangeArrowheads="1"/>
          </p:cNvSpPr>
          <p:nvPr/>
        </p:nvSpPr>
        <p:spPr bwMode="auto">
          <a:xfrm>
            <a:off x="304800" y="4038600"/>
            <a:ext cx="8534400" cy="1679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2600">
                <a:solidFill>
                  <a:schemeClr val="accent2"/>
                </a:solidFill>
              </a:rPr>
              <a:t>AABCAA</a:t>
            </a:r>
          </a:p>
          <a:p>
            <a:pPr algn="l" rtl="0"/>
            <a:endParaRPr lang="en-US" altLang="en-US" sz="2600">
              <a:solidFill>
                <a:schemeClr val="accent2"/>
              </a:solidFill>
            </a:endParaRPr>
          </a:p>
          <a:p>
            <a:pPr algn="l" rtl="0"/>
            <a:r>
              <a:rPr lang="en-US" altLang="en-US" sz="2600">
                <a:solidFill>
                  <a:schemeClr val="accent2"/>
                </a:solidFill>
              </a:rPr>
              <a:t>A</a:t>
            </a:r>
            <a:r>
              <a:rPr lang="en-US" altLang="en-US" sz="2600"/>
              <a:t>             </a:t>
            </a:r>
            <a:r>
              <a:rPr lang="en-US" altLang="en-US" sz="2600">
                <a:solidFill>
                  <a:schemeClr val="accent2"/>
                </a:solidFill>
              </a:rPr>
              <a:t>A</a:t>
            </a:r>
            <a:r>
              <a:rPr lang="en-US" altLang="en-US" sz="2600"/>
              <a:t>            </a:t>
            </a:r>
            <a:r>
              <a:rPr lang="en-US" altLang="en-US" sz="2600">
                <a:solidFill>
                  <a:schemeClr val="accent2"/>
                </a:solidFill>
              </a:rPr>
              <a:t>B</a:t>
            </a:r>
            <a:r>
              <a:rPr lang="en-US" altLang="en-US" sz="2600"/>
              <a:t>             </a:t>
            </a:r>
            <a:r>
              <a:rPr lang="en-US" altLang="en-US" sz="2600">
                <a:solidFill>
                  <a:schemeClr val="accent2"/>
                </a:solidFill>
              </a:rPr>
              <a:t>C </a:t>
            </a:r>
            <a:r>
              <a:rPr lang="en-US" altLang="en-US" sz="2600"/>
              <a:t>           </a:t>
            </a:r>
            <a:r>
              <a:rPr lang="en-US" altLang="en-US" sz="2600">
                <a:solidFill>
                  <a:schemeClr val="accent2"/>
                </a:solidFill>
              </a:rPr>
              <a:t>A</a:t>
            </a:r>
            <a:r>
              <a:rPr lang="en-US" altLang="en-US" sz="2600"/>
              <a:t>             </a:t>
            </a:r>
            <a:r>
              <a:rPr lang="en-US" altLang="en-US" sz="2600">
                <a:solidFill>
                  <a:schemeClr val="accent2"/>
                </a:solidFill>
              </a:rPr>
              <a:t>A</a:t>
            </a:r>
          </a:p>
          <a:p>
            <a:pPr algn="l" rtl="0"/>
            <a:r>
              <a:rPr lang="en-US" altLang="en-US" sz="2600"/>
              <a:t>1000001 1000001 1000010 1000011 1000001 1000001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Total space usage in bits: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457200" y="2590800"/>
            <a:ext cx="8229600" cy="2528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Assume an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 ℓ </a:t>
            </a:r>
            <a:r>
              <a:rPr lang="en-US" altLang="en-US" sz="3200">
                <a:latin typeface="Comic Sans MS" panose="030F0702030302020204" pitchFamily="66" charset="0"/>
              </a:rPr>
              <a:t>bit fixed length code.</a:t>
            </a:r>
          </a:p>
          <a:p>
            <a:pPr algn="l" rtl="0"/>
            <a:endParaRPr lang="en-US" altLang="en-US" sz="320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For a file of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n</a:t>
            </a:r>
            <a:r>
              <a:rPr lang="en-US" altLang="en-US" sz="3200">
                <a:latin typeface="Comic Sans MS" panose="030F0702030302020204" pitchFamily="66" charset="0"/>
              </a:rPr>
              <a:t> characters</a:t>
            </a:r>
          </a:p>
          <a:p>
            <a:pPr algn="l" rtl="0"/>
            <a:endParaRPr lang="en-US" altLang="en-US" sz="320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Need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nℓ </a:t>
            </a:r>
            <a:r>
              <a:rPr lang="en-US" altLang="en-US" sz="3200">
                <a:latin typeface="Comic Sans MS" panose="030F0702030302020204" pitchFamily="66" charset="0"/>
              </a:rPr>
              <a:t>bits.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Length codes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altLang="en-US" dirty="0"/>
              <a:t>Idea </a:t>
            </a:r>
          </a:p>
          <a:p>
            <a:pPr lvl="1"/>
            <a:r>
              <a:rPr lang="en-US" altLang="en-US" dirty="0"/>
              <a:t>In order to save space, use less bits for frequent characters and more bits for rare characters.</a:t>
            </a:r>
          </a:p>
          <a:p>
            <a:endParaRPr lang="en-US" altLang="en-US" dirty="0"/>
          </a:p>
          <a:p>
            <a:r>
              <a:rPr lang="en-US" altLang="en-US" dirty="0"/>
              <a:t>Example</a:t>
            </a:r>
          </a:p>
          <a:p>
            <a:pPr lvl="1"/>
            <a:r>
              <a:rPr lang="en-US" altLang="en-US" dirty="0"/>
              <a:t>suppose alphabet of 3 symbols:</a:t>
            </a:r>
          </a:p>
          <a:p>
            <a:pPr lvl="1"/>
            <a:r>
              <a:rPr lang="en-US" altLang="en-US" dirty="0"/>
              <a:t>               { A, B, C }.</a:t>
            </a:r>
          </a:p>
          <a:p>
            <a:pPr lvl="1"/>
            <a:r>
              <a:rPr lang="en-US" altLang="en-US" dirty="0"/>
              <a:t>               suppose in file: 1,000,000 </a:t>
            </a:r>
          </a:p>
          <a:p>
            <a:pPr lvl="1"/>
            <a:r>
              <a:rPr lang="en-US" altLang="en-US" dirty="0"/>
              <a:t>                                             characters.</a:t>
            </a:r>
          </a:p>
          <a:p>
            <a:pPr lvl="1"/>
            <a:r>
              <a:rPr lang="en-US" altLang="en-US" dirty="0"/>
              <a:t>                Need 2 bits for a fixed length   </a:t>
            </a:r>
          </a:p>
          <a:p>
            <a:pPr lvl="1"/>
            <a:r>
              <a:rPr lang="en-US" altLang="en-US" dirty="0"/>
              <a:t>                  code for a total of </a:t>
            </a:r>
          </a:p>
          <a:p>
            <a:pPr lvl="1"/>
            <a:r>
              <a:rPr lang="en-US" altLang="en-US" dirty="0"/>
              <a:t>                  2,000,000 bits.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Variable Length codes - example</a:t>
            </a:r>
          </a:p>
        </p:txBody>
      </p:sp>
      <p:graphicFrame>
        <p:nvGraphicFramePr>
          <p:cNvPr id="17469" name="Group 61"/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4220650231"/>
              </p:ext>
            </p:extLst>
          </p:nvPr>
        </p:nvGraphicFramePr>
        <p:xfrm>
          <a:off x="3581400" y="2468509"/>
          <a:ext cx="4038600" cy="1219201"/>
        </p:xfrm>
        <a:graphic>
          <a:graphicData uri="http://schemas.openxmlformats.org/drawingml/2006/table">
            <a:tbl>
              <a:tblPr rtl="1"/>
              <a:tblGrid>
                <a:gridCol w="1143000">
                  <a:extLst>
                    <a:ext uri="{9D8B030D-6E8A-4147-A177-3AD203B41FA5}">
                      <a16:colId xmlns:a16="http://schemas.microsoft.com/office/drawing/2014/main" val="1844980262"/>
                    </a:ext>
                  </a:extLst>
                </a:gridCol>
                <a:gridCol w="1141412">
                  <a:extLst>
                    <a:ext uri="{9D8B030D-6E8A-4147-A177-3AD203B41FA5}">
                      <a16:colId xmlns:a16="http://schemas.microsoft.com/office/drawing/2014/main" val="2065876733"/>
                    </a:ext>
                  </a:extLst>
                </a:gridCol>
                <a:gridCol w="1754188">
                  <a:extLst>
                    <a:ext uri="{9D8B030D-6E8A-4147-A177-3AD203B41FA5}">
                      <a16:colId xmlns:a16="http://schemas.microsoft.com/office/drawing/2014/main" val="4232559465"/>
                    </a:ext>
                  </a:extLst>
                </a:gridCol>
              </a:tblGrid>
              <a:tr h="5413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1636596"/>
                  </a:ext>
                </a:extLst>
              </a:tr>
              <a:tr h="67786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999,000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69988233"/>
                  </a:ext>
                </a:extLst>
              </a:tr>
            </a:tbl>
          </a:graphicData>
        </a:graphic>
      </p:graphicFrame>
      <p:graphicFrame>
        <p:nvGraphicFramePr>
          <p:cNvPr id="17468" name="Group 60"/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577971486"/>
              </p:ext>
            </p:extLst>
          </p:nvPr>
        </p:nvGraphicFramePr>
        <p:xfrm>
          <a:off x="2491248" y="4572000"/>
          <a:ext cx="2514600" cy="1036320"/>
        </p:xfrm>
        <a:graphic>
          <a:graphicData uri="http://schemas.openxmlformats.org/drawingml/2006/table">
            <a:tbl>
              <a:tblPr rtl="1"/>
              <a:tblGrid>
                <a:gridCol w="838200">
                  <a:extLst>
                    <a:ext uri="{9D8B030D-6E8A-4147-A177-3AD203B41FA5}">
                      <a16:colId xmlns:a16="http://schemas.microsoft.com/office/drawing/2014/main" val="8133446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16656500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450313244"/>
                    </a:ext>
                  </a:extLst>
                </a:gridCol>
              </a:tblGrid>
              <a:tr h="51752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4536067"/>
                  </a:ext>
                </a:extLst>
              </a:tr>
              <a:tr h="43338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5pPr>
                      <a:lvl6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6pPr>
                      <a:lvl7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7pPr>
                      <a:lvl8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8pPr>
                      <a:lvl9pPr algn="r" rtl="1"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1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8955366"/>
                  </a:ext>
                </a:extLst>
              </a:tr>
            </a:tbl>
          </a:graphicData>
        </a:graphic>
      </p:graphicFrame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304800" y="2819399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17412" name="Text Box 4"/>
          <p:cNvSpPr txBox="1">
            <a:spLocks noChangeArrowheads="1"/>
          </p:cNvSpPr>
          <p:nvPr/>
        </p:nvSpPr>
        <p:spPr bwMode="auto">
          <a:xfrm>
            <a:off x="457200" y="1743075"/>
            <a:ext cx="8229600" cy="1554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3200" dirty="0">
                <a:latin typeface="Comic Sans MS" panose="030F0702030302020204" pitchFamily="66" charset="0"/>
              </a:rPr>
              <a:t>Suppose the frequency distribution of the characters is:</a:t>
            </a:r>
          </a:p>
          <a:p>
            <a:pPr algn="l" rtl="0"/>
            <a:endParaRPr lang="en-US" altLang="en-US" sz="3200" dirty="0">
              <a:latin typeface="Comic Sans MS" panose="030F0702030302020204" pitchFamily="66" charset="0"/>
            </a:endParaRPr>
          </a:p>
        </p:txBody>
      </p:sp>
      <p:sp>
        <p:nvSpPr>
          <p:cNvPr id="17465" name="Text Box 57"/>
          <p:cNvSpPr txBox="1">
            <a:spLocks noChangeArrowheads="1"/>
          </p:cNvSpPr>
          <p:nvPr/>
        </p:nvSpPr>
        <p:spPr bwMode="auto">
          <a:xfrm>
            <a:off x="152400" y="5715000"/>
            <a:ext cx="86868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2400">
                <a:solidFill>
                  <a:srgbClr val="00CC00"/>
                </a:solidFill>
                <a:latin typeface="Comic Sans MS" panose="030F0702030302020204" pitchFamily="66" charset="0"/>
              </a:rPr>
              <a:t>Note that the code of A is of length </a:t>
            </a: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1</a:t>
            </a:r>
            <a:r>
              <a:rPr lang="en-US" altLang="en-US" sz="2400">
                <a:solidFill>
                  <a:srgbClr val="00CC00"/>
                </a:solidFill>
                <a:latin typeface="Comic Sans MS" panose="030F0702030302020204" pitchFamily="66" charset="0"/>
              </a:rPr>
              <a:t>, and the codes for B and C are of length</a:t>
            </a:r>
            <a:r>
              <a:rPr lang="en-US" altLang="en-US" sz="2400">
                <a:latin typeface="Comic Sans MS" panose="030F0702030302020204" pitchFamily="66" charset="0"/>
              </a:rPr>
              <a:t> </a:t>
            </a:r>
            <a:r>
              <a:rPr lang="en-US" altLang="en-US" sz="2400">
                <a:solidFill>
                  <a:srgbClr val="FF0000"/>
                </a:solidFill>
                <a:latin typeface="Comic Sans MS" panose="030F0702030302020204" pitchFamily="66" charset="0"/>
              </a:rPr>
              <a:t>2</a:t>
            </a:r>
          </a:p>
        </p:txBody>
      </p:sp>
      <p:sp>
        <p:nvSpPr>
          <p:cNvPr id="17470" name="Text Box 62"/>
          <p:cNvSpPr txBox="1">
            <a:spLocks noChangeArrowheads="1"/>
          </p:cNvSpPr>
          <p:nvPr/>
        </p:nvSpPr>
        <p:spPr bwMode="auto">
          <a:xfrm>
            <a:off x="609600" y="4371975"/>
            <a:ext cx="1647825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Encode</a:t>
            </a:r>
            <a:r>
              <a:rPr lang="en-US" altLang="en-US" sz="3200"/>
              <a:t>: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22" name="Text Box 18"/>
          <p:cNvSpPr txBox="1">
            <a:spLocks noChangeArrowheads="1"/>
          </p:cNvSpPr>
          <p:nvPr/>
        </p:nvSpPr>
        <p:spPr bwMode="auto">
          <a:xfrm>
            <a:off x="457200" y="1752600"/>
            <a:ext cx="8229600" cy="350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Fixed code: 1,000,000 x 2 =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2,000,000</a:t>
            </a:r>
          </a:p>
          <a:p>
            <a:pPr algn="l" rtl="0"/>
            <a:endParaRPr lang="en-US" altLang="en-US" sz="3200">
              <a:latin typeface="Comic Sans MS" panose="030F0702030302020204" pitchFamily="66" charset="0"/>
            </a:endParaRP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Varable code: 999,000 x 1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     +       500 x 2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              500 x 2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      </a:t>
            </a:r>
          </a:p>
          <a:p>
            <a:pPr algn="l" rtl="0"/>
            <a:r>
              <a:rPr lang="en-US" altLang="en-US" sz="3200">
                <a:latin typeface="Comic Sans MS" panose="030F0702030302020204" pitchFamily="66" charset="0"/>
              </a:rPr>
              <a:t>                    </a:t>
            </a:r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1,001,000</a:t>
            </a:r>
          </a:p>
        </p:txBody>
      </p:sp>
      <p:sp>
        <p:nvSpPr>
          <p:cNvPr id="21542" name="Rectangle 38"/>
          <p:cNvSpPr>
            <a:spLocks noChangeArrowheads="1"/>
          </p:cNvSpPr>
          <p:nvPr/>
        </p:nvSpPr>
        <p:spPr bwMode="auto">
          <a:xfrm>
            <a:off x="1905000" y="5638800"/>
            <a:ext cx="5181600" cy="762000"/>
          </a:xfrm>
          <a:prstGeom prst="rect">
            <a:avLst/>
          </a:prstGeom>
          <a:solidFill>
            <a:srgbClr val="FBFDA1"/>
          </a:solidFill>
          <a:ln w="57150">
            <a:solidFill>
              <a:srgbClr val="FF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Total space usage in bits: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521" name="Text Box 17"/>
          <p:cNvSpPr txBox="1">
            <a:spLocks noChangeArrowheads="1"/>
          </p:cNvSpPr>
          <p:nvPr/>
        </p:nvSpPr>
        <p:spPr bwMode="auto">
          <a:xfrm>
            <a:off x="304800" y="1447800"/>
            <a:ext cx="853440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rtl="0"/>
            <a:endParaRPr lang="en-US" altLang="en-US" sz="2600"/>
          </a:p>
        </p:txBody>
      </p:sp>
      <p:sp>
        <p:nvSpPr>
          <p:cNvPr id="21537" name="Text Box 33"/>
          <p:cNvSpPr txBox="1">
            <a:spLocks noChangeArrowheads="1"/>
          </p:cNvSpPr>
          <p:nvPr/>
        </p:nvSpPr>
        <p:spPr bwMode="auto">
          <a:xfrm>
            <a:off x="152400" y="5715000"/>
            <a:ext cx="8686800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 rtl="0"/>
            <a:r>
              <a:rPr lang="en-US" altLang="en-US" sz="3200">
                <a:solidFill>
                  <a:srgbClr val="FF0000"/>
                </a:solidFill>
                <a:latin typeface="Comic Sans MS" panose="030F0702030302020204" pitchFamily="66" charset="0"/>
              </a:rPr>
              <a:t>A savings of almost 50%</a:t>
            </a:r>
          </a:p>
        </p:txBody>
      </p:sp>
      <p:sp>
        <p:nvSpPr>
          <p:cNvPr id="21541" name="Line 37"/>
          <p:cNvSpPr>
            <a:spLocks noChangeShapeType="1"/>
          </p:cNvSpPr>
          <p:nvPr/>
        </p:nvSpPr>
        <p:spPr bwMode="auto">
          <a:xfrm>
            <a:off x="2819400" y="4343400"/>
            <a:ext cx="2895600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y_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_theme" id="{0607989D-0BA7-4232-A238-8EFD6BE2F1E3}" vid="{38771868-588F-485B-9FB9-6056ABD306D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my_theme</Template>
  <TotalTime>5613</TotalTime>
  <Words>1223</Words>
  <Application>Microsoft Office PowerPoint</Application>
  <PresentationFormat>On-screen Show (4:3)</PresentationFormat>
  <Paragraphs>362</Paragraphs>
  <Slides>33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Comic Sans MS</vt:lpstr>
      <vt:lpstr>my_theme</vt:lpstr>
      <vt:lpstr>Greedy Algorithms</vt:lpstr>
      <vt:lpstr>Idea</vt:lpstr>
      <vt:lpstr>Example Huffman code</vt:lpstr>
      <vt:lpstr>American Standard Code for Information Interchange</vt:lpstr>
      <vt:lpstr>ASCII Example:</vt:lpstr>
      <vt:lpstr>Total space usage in bits:</vt:lpstr>
      <vt:lpstr>Variable Length codes</vt:lpstr>
      <vt:lpstr>Variable Length codes - example</vt:lpstr>
      <vt:lpstr>Total space usage in bits:</vt:lpstr>
      <vt:lpstr>How do we decode?</vt:lpstr>
      <vt:lpstr>How do we decode?</vt:lpstr>
      <vt:lpstr>How do we decode?</vt:lpstr>
      <vt:lpstr>Prefix Code</vt:lpstr>
      <vt:lpstr>The problem</vt:lpstr>
      <vt:lpstr>Idea</vt:lpstr>
      <vt:lpstr>Idea</vt:lpstr>
      <vt:lpstr>Observe:</vt:lpstr>
      <vt:lpstr>Greedy Algorithm:</vt:lpstr>
      <vt:lpstr>Greedy Algorithm Example: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Algorithm Run:</vt:lpstr>
      <vt:lpstr>The Huffman encoding:</vt:lpstr>
      <vt:lpstr>Note the savings:</vt:lpstr>
      <vt:lpstr>Note also:</vt:lpstr>
      <vt:lpstr>Formally, the algorithm:</vt:lpstr>
      <vt:lpstr>Algorithm time:</vt:lpstr>
    </vt:vector>
  </TitlesOfParts>
  <Company>BIU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Greedy Algorithms</dc:title>
  <dc:creator>Amir</dc:creator>
  <cp:lastModifiedBy>Sherief Abdallah</cp:lastModifiedBy>
  <cp:revision>30</cp:revision>
  <dcterms:created xsi:type="dcterms:W3CDTF">2012-11-14T08:06:52Z</dcterms:created>
  <dcterms:modified xsi:type="dcterms:W3CDTF">2025-06-03T19:15:09Z</dcterms:modified>
</cp:coreProperties>
</file>