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5" r:id="rId21"/>
    <p:sldId id="275" r:id="rId22"/>
    <p:sldId id="276" r:id="rId23"/>
    <p:sldId id="277" r:id="rId24"/>
    <p:sldId id="278" r:id="rId25"/>
    <p:sldId id="279" r:id="rId26"/>
    <p:sldId id="296" r:id="rId27"/>
    <p:sldId id="297" r:id="rId28"/>
    <p:sldId id="280" r:id="rId29"/>
    <p:sldId id="281" r:id="rId30"/>
    <p:sldId id="282" r:id="rId31"/>
    <p:sldId id="635" r:id="rId32"/>
    <p:sldId id="742" r:id="rId33"/>
    <p:sldId id="767" r:id="rId34"/>
    <p:sldId id="704" r:id="rId35"/>
    <p:sldId id="705" r:id="rId36"/>
    <p:sldId id="706" r:id="rId37"/>
    <p:sldId id="707" r:id="rId38"/>
    <p:sldId id="708" r:id="rId39"/>
    <p:sldId id="747" r:id="rId40"/>
    <p:sldId id="709" r:id="rId41"/>
    <p:sldId id="734" r:id="rId42"/>
    <p:sldId id="735" r:id="rId43"/>
    <p:sldId id="736" r:id="rId44"/>
    <p:sldId id="710" r:id="rId45"/>
    <p:sldId id="711" r:id="rId46"/>
    <p:sldId id="713" r:id="rId47"/>
    <p:sldId id="714" r:id="rId48"/>
    <p:sldId id="743" r:id="rId49"/>
    <p:sldId id="744" r:id="rId50"/>
    <p:sldId id="745" r:id="rId51"/>
    <p:sldId id="746" r:id="rId52"/>
    <p:sldId id="715" r:id="rId53"/>
    <p:sldId id="716" r:id="rId54"/>
    <p:sldId id="717" r:id="rId55"/>
    <p:sldId id="718" r:id="rId56"/>
    <p:sldId id="719" r:id="rId57"/>
    <p:sldId id="720" r:id="rId58"/>
    <p:sldId id="721" r:id="rId59"/>
    <p:sldId id="285" r:id="rId60"/>
    <p:sldId id="652" r:id="rId61"/>
    <p:sldId id="701" r:id="rId62"/>
    <p:sldId id="286" r:id="rId63"/>
    <p:sldId id="287" r:id="rId64"/>
    <p:sldId id="288" r:id="rId65"/>
    <p:sldId id="664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8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 rtl="1">
              <a:buNone/>
            </a:pPr>
            <a:r>
              <a:rPr lang="en-US" sz="5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456382EE-A012-4111-9135-147898D679B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3655993-28B4-4D2F-A0B3-15CAECAFCF1A}" type="slidenum">
              <a:rPr lang="en-US" sz="1200" b="0" strike="noStrike" spc="-1">
                <a:solidFill>
                  <a:srgbClr val="000000"/>
                </a:solidFill>
                <a:latin typeface="Comic Sans MS"/>
                <a:ea typeface="ＭＳ Ｐゴシック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915840" y="4344840"/>
            <a:ext cx="5025600" cy="4113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6A28C41-A5AE-48CE-9C72-F3D5473005AE}" type="slidenum">
              <a:rPr lang="en-US" sz="1200" b="0" strike="noStrike" spc="-1">
                <a:solidFill>
                  <a:srgbClr val="000000"/>
                </a:solidFill>
                <a:latin typeface="Comic Sans MS"/>
                <a:ea typeface="ＭＳ Ｐゴシック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19" name="PlaceHolder 3"/>
          <p:cNvSpPr>
            <a:spLocks noGrp="1"/>
          </p:cNvSpPr>
          <p:nvPr>
            <p:ph type="body"/>
          </p:nvPr>
        </p:nvSpPr>
        <p:spPr>
          <a:xfrm>
            <a:off x="915840" y="4344840"/>
            <a:ext cx="5025600" cy="4113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Comic Sans MS"/>
                <a:ea typeface="ＭＳ Ｐゴシック"/>
              </a:rPr>
              <a:t>assumes n is a power of 2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5EA021A-D67F-4079-80BC-91FC2CD0E540}" type="slidenum">
              <a:rPr lang="en-US" sz="1200" b="0" strike="noStrike" spc="-1">
                <a:solidFill>
                  <a:srgbClr val="000000"/>
                </a:solidFill>
                <a:latin typeface="Comic Sans MS"/>
                <a:ea typeface="ＭＳ Ｐゴシック"/>
              </a:rPr>
              <a:t>59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2625"/>
            <a:ext cx="4573587" cy="3430588"/>
          </a:xfrm>
          <a:prstGeom prst="rect">
            <a:avLst/>
          </a:prstGeom>
          <a:ln w="0">
            <a:noFill/>
          </a:ln>
        </p:spPr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914400" y="4340160"/>
            <a:ext cx="5028840" cy="4120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5040" tIns="47520" rIns="95040" bIns="4752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0029FA6-C5D9-417A-92E5-536329ED63A8}" type="slidenum">
              <a:rPr lang="en-US" sz="1200" b="0" strike="noStrike" spc="-1">
                <a:solidFill>
                  <a:srgbClr val="000000"/>
                </a:solidFill>
                <a:latin typeface="Comic Sans MS"/>
                <a:ea typeface="ＭＳ Ｐゴシック"/>
              </a:rPr>
              <a:t>62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25" name="PlaceHolder 3"/>
          <p:cNvSpPr>
            <a:spLocks noGrp="1"/>
          </p:cNvSpPr>
          <p:nvPr>
            <p:ph type="body"/>
          </p:nvPr>
        </p:nvSpPr>
        <p:spPr>
          <a:xfrm>
            <a:off x="915840" y="4344840"/>
            <a:ext cx="5025600" cy="4113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Comic Sans MS"/>
                <a:ea typeface="ＭＳ Ｐゴシック"/>
              </a:rPr>
              <a:t>Karatsuba: also works for multiplying two degree N univariate polynomials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D82C261-C258-48CB-930A-502BCBA37815}" type="slidenum">
              <a:rPr lang="en-US" sz="1200" b="0" strike="noStrike" spc="-1">
                <a:solidFill>
                  <a:srgbClr val="000000"/>
                </a:solidFill>
                <a:latin typeface="Comic Sans MS"/>
                <a:ea typeface="ＭＳ Ｐゴシック"/>
              </a:rPr>
              <a:t>63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915840" y="4344840"/>
            <a:ext cx="5025600" cy="4113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Comic Sans MS"/>
                <a:ea typeface="ＭＳ Ｐゴシック"/>
              </a:rPr>
              <a:t>Karatsuba: also works for multiplying two degree N univariate polynomials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A13401F-8FF0-4FAF-8D1D-25B085350D1F}" type="slidenum">
              <a:rPr lang="en-US" sz="1200" b="0" strike="noStrike" spc="-1">
                <a:solidFill>
                  <a:srgbClr val="000000"/>
                </a:solidFill>
                <a:latin typeface="Comic Sans MS"/>
                <a:ea typeface="ＭＳ Ｐゴシック"/>
              </a:rPr>
              <a:t>64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2625"/>
            <a:ext cx="4573587" cy="3430588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3"/>
          <p:cNvSpPr>
            <a:spLocks noGrp="1"/>
          </p:cNvSpPr>
          <p:nvPr>
            <p:ph type="body"/>
          </p:nvPr>
        </p:nvSpPr>
        <p:spPr>
          <a:xfrm>
            <a:off x="914400" y="4340160"/>
            <a:ext cx="5028840" cy="4120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5040" tIns="47520" rIns="95040" bIns="4752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None/>
            </a:pPr>
            <a:fld id="{2CC21D87-FE83-4551-B739-04D385F5155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5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None/>
            </a:pPr>
            <a:fld id="{2CC21D87-FE83-4551-B739-04D385F5155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226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None/>
            </a:pPr>
            <a:fld id="{2CC21D87-FE83-4551-B739-04D385F5155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7903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 rtl="1">
              <a:buNone/>
            </a:pP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22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 rtl="1">
              <a:buNone/>
            </a:pP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76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None/>
            </a:pPr>
            <a:fld id="{2CC21D87-FE83-4551-B739-04D385F5155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929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None/>
            </a:pPr>
            <a:fld id="{2CC21D87-FE83-4551-B739-04D385F5155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8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None/>
            </a:pPr>
            <a:fld id="{2CC21D87-FE83-4551-B739-04D385F5155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759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None/>
            </a:pPr>
            <a:fld id="{2CC21D87-FE83-4551-B739-04D385F5155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059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6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None/>
            </a:pPr>
            <a:fld id="{2CC21D87-FE83-4551-B739-04D385F5155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37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None/>
            </a:pPr>
            <a:fld id="{2CC21D87-FE83-4551-B739-04D385F5155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417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  <a:buNone/>
            </a:pPr>
            <a:fld id="{2CC21D87-FE83-4551-B739-04D385F5155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75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1">
              <a:lnSpc>
                <a:spcPct val="100000"/>
              </a:lnSpc>
              <a:buNone/>
            </a:pPr>
            <a:fld id="{B0E6814A-8E5D-40EA-8343-CAC9771D2B44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06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4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8B8B8B"/>
                </a:solidFill>
                <a:latin typeface="Calibri"/>
              </a:rPr>
              <a:t>Sherief Abdallah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8B8B8B"/>
                </a:solidFill>
                <a:latin typeface="Calibri"/>
              </a:rPr>
              <a:t>British University in Dubai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Integer Arithmetic Algorithms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Algorithm Run: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 Box 3"/>
          <p:cNvSpPr/>
          <p:nvPr/>
        </p:nvSpPr>
        <p:spPr>
          <a:xfrm>
            <a:off x="304920" y="1447920"/>
            <a:ext cx="8534160" cy="4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Rectangle 4"/>
          <p:cNvSpPr/>
          <p:nvPr/>
        </p:nvSpPr>
        <p:spPr>
          <a:xfrm>
            <a:off x="533520" y="36576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" name="Rectangle 5"/>
          <p:cNvSpPr/>
          <p:nvPr/>
        </p:nvSpPr>
        <p:spPr>
          <a:xfrm>
            <a:off x="1905120" y="36576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" name="Rectangle 6"/>
          <p:cNvSpPr/>
          <p:nvPr/>
        </p:nvSpPr>
        <p:spPr>
          <a:xfrm>
            <a:off x="3276720" y="26668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" name="Rectangle 7"/>
          <p:cNvSpPr/>
          <p:nvPr/>
        </p:nvSpPr>
        <p:spPr>
          <a:xfrm>
            <a:off x="46483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" name="Rectangle 8"/>
          <p:cNvSpPr/>
          <p:nvPr/>
        </p:nvSpPr>
        <p:spPr>
          <a:xfrm>
            <a:off x="60199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" name="Rectangle 9"/>
          <p:cNvSpPr/>
          <p:nvPr/>
        </p:nvSpPr>
        <p:spPr>
          <a:xfrm>
            <a:off x="73915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" name="Text Box 10"/>
          <p:cNvSpPr/>
          <p:nvPr/>
        </p:nvSpPr>
        <p:spPr>
          <a:xfrm>
            <a:off x="606960" y="366876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8" name="Text Box 11"/>
          <p:cNvSpPr/>
          <p:nvPr/>
        </p:nvSpPr>
        <p:spPr>
          <a:xfrm>
            <a:off x="1905480" y="36576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B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9" name="Text Box 12"/>
          <p:cNvSpPr/>
          <p:nvPr/>
        </p:nvSpPr>
        <p:spPr>
          <a:xfrm>
            <a:off x="3276720" y="266688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0" name="Text Box 13"/>
          <p:cNvSpPr/>
          <p:nvPr/>
        </p:nvSpPr>
        <p:spPr>
          <a:xfrm>
            <a:off x="4648320" y="160020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D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40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1" name="Text Box 14"/>
          <p:cNvSpPr/>
          <p:nvPr/>
        </p:nvSpPr>
        <p:spPr>
          <a:xfrm>
            <a:off x="6020280" y="16002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50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2" name="Text Box 15"/>
          <p:cNvSpPr/>
          <p:nvPr/>
        </p:nvSpPr>
        <p:spPr>
          <a:xfrm>
            <a:off x="7391880" y="1600200"/>
            <a:ext cx="970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3" name="Rectangle 16"/>
          <p:cNvSpPr/>
          <p:nvPr/>
        </p:nvSpPr>
        <p:spPr>
          <a:xfrm>
            <a:off x="1295280" y="26668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4" name="Text Box 17"/>
          <p:cNvSpPr/>
          <p:nvPr/>
        </p:nvSpPr>
        <p:spPr>
          <a:xfrm>
            <a:off x="1295640" y="266688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X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5" name="Line 18"/>
          <p:cNvSpPr/>
          <p:nvPr/>
        </p:nvSpPr>
        <p:spPr>
          <a:xfrm flipH="1">
            <a:off x="1143000" y="312408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" name="Line 19"/>
          <p:cNvSpPr/>
          <p:nvPr/>
        </p:nvSpPr>
        <p:spPr>
          <a:xfrm>
            <a:off x="2209680" y="312408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7" name="Rectangle 20"/>
          <p:cNvSpPr/>
          <p:nvPr/>
        </p:nvSpPr>
        <p:spPr>
          <a:xfrm>
            <a:off x="220968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8" name="Text Box 21"/>
          <p:cNvSpPr/>
          <p:nvPr/>
        </p:nvSpPr>
        <p:spPr>
          <a:xfrm>
            <a:off x="2212560" y="1600200"/>
            <a:ext cx="97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Y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9" name="Line 22"/>
          <p:cNvSpPr/>
          <p:nvPr/>
        </p:nvSpPr>
        <p:spPr>
          <a:xfrm flipH="1">
            <a:off x="1981080" y="213336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0" name="Line 23"/>
          <p:cNvSpPr/>
          <p:nvPr/>
        </p:nvSpPr>
        <p:spPr>
          <a:xfrm>
            <a:off x="3124080" y="213336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Algorithm Run: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Rectangle 4"/>
          <p:cNvSpPr/>
          <p:nvPr/>
        </p:nvSpPr>
        <p:spPr>
          <a:xfrm>
            <a:off x="3962520" y="36576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" name="Rectangle 5"/>
          <p:cNvSpPr/>
          <p:nvPr/>
        </p:nvSpPr>
        <p:spPr>
          <a:xfrm>
            <a:off x="5334120" y="36576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Rectangle 6"/>
          <p:cNvSpPr/>
          <p:nvPr/>
        </p:nvSpPr>
        <p:spPr>
          <a:xfrm>
            <a:off x="6705720" y="26668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Rectangle 7"/>
          <p:cNvSpPr/>
          <p:nvPr/>
        </p:nvSpPr>
        <p:spPr>
          <a:xfrm>
            <a:off x="68580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Rectangle 8"/>
          <p:cNvSpPr/>
          <p:nvPr/>
        </p:nvSpPr>
        <p:spPr>
          <a:xfrm>
            <a:off x="205740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Rectangle 9"/>
          <p:cNvSpPr/>
          <p:nvPr/>
        </p:nvSpPr>
        <p:spPr>
          <a:xfrm>
            <a:off x="73915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Text Box 10"/>
          <p:cNvSpPr/>
          <p:nvPr/>
        </p:nvSpPr>
        <p:spPr>
          <a:xfrm>
            <a:off x="4035960" y="366876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0" name="Text Box 11"/>
          <p:cNvSpPr/>
          <p:nvPr/>
        </p:nvSpPr>
        <p:spPr>
          <a:xfrm>
            <a:off x="5334480" y="36576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B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1" name="Text Box 12"/>
          <p:cNvSpPr/>
          <p:nvPr/>
        </p:nvSpPr>
        <p:spPr>
          <a:xfrm>
            <a:off x="6705720" y="266688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2" name="Text Box 13"/>
          <p:cNvSpPr/>
          <p:nvPr/>
        </p:nvSpPr>
        <p:spPr>
          <a:xfrm>
            <a:off x="685800" y="160020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D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40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3" name="Text Box 14"/>
          <p:cNvSpPr/>
          <p:nvPr/>
        </p:nvSpPr>
        <p:spPr>
          <a:xfrm>
            <a:off x="2057760" y="16002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50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4" name="Text Box 15"/>
          <p:cNvSpPr/>
          <p:nvPr/>
        </p:nvSpPr>
        <p:spPr>
          <a:xfrm>
            <a:off x="7391880" y="1600200"/>
            <a:ext cx="970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5" name="Rectangle 16"/>
          <p:cNvSpPr/>
          <p:nvPr/>
        </p:nvSpPr>
        <p:spPr>
          <a:xfrm>
            <a:off x="4724280" y="26668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6" name="Text Box 17"/>
          <p:cNvSpPr/>
          <p:nvPr/>
        </p:nvSpPr>
        <p:spPr>
          <a:xfrm>
            <a:off x="4724640" y="266688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X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7" name="Line 18"/>
          <p:cNvSpPr/>
          <p:nvPr/>
        </p:nvSpPr>
        <p:spPr>
          <a:xfrm flipH="1">
            <a:off x="4572000" y="312408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8" name="Line 19"/>
          <p:cNvSpPr/>
          <p:nvPr/>
        </p:nvSpPr>
        <p:spPr>
          <a:xfrm>
            <a:off x="5638680" y="312408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Rectangle 20"/>
          <p:cNvSpPr/>
          <p:nvPr/>
        </p:nvSpPr>
        <p:spPr>
          <a:xfrm>
            <a:off x="563868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0" name="Text Box 21"/>
          <p:cNvSpPr/>
          <p:nvPr/>
        </p:nvSpPr>
        <p:spPr>
          <a:xfrm>
            <a:off x="5641560" y="1600200"/>
            <a:ext cx="97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Y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1" name="Line 22"/>
          <p:cNvSpPr/>
          <p:nvPr/>
        </p:nvSpPr>
        <p:spPr>
          <a:xfrm flipH="1">
            <a:off x="5410080" y="213336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2" name="Line 23"/>
          <p:cNvSpPr/>
          <p:nvPr/>
        </p:nvSpPr>
        <p:spPr>
          <a:xfrm>
            <a:off x="6553080" y="213336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Algorithm Run: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Rectangle 3"/>
          <p:cNvSpPr/>
          <p:nvPr/>
        </p:nvSpPr>
        <p:spPr>
          <a:xfrm>
            <a:off x="3962520" y="36576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Rectangle 4"/>
          <p:cNvSpPr/>
          <p:nvPr/>
        </p:nvSpPr>
        <p:spPr>
          <a:xfrm>
            <a:off x="5334120" y="36576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7" name="Rectangle 5"/>
          <p:cNvSpPr/>
          <p:nvPr/>
        </p:nvSpPr>
        <p:spPr>
          <a:xfrm>
            <a:off x="6705720" y="26668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Rectangle 8"/>
          <p:cNvSpPr/>
          <p:nvPr/>
        </p:nvSpPr>
        <p:spPr>
          <a:xfrm>
            <a:off x="73915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9" name="Text Box 9"/>
          <p:cNvSpPr/>
          <p:nvPr/>
        </p:nvSpPr>
        <p:spPr>
          <a:xfrm>
            <a:off x="4035960" y="366876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0" name="Text Box 10"/>
          <p:cNvSpPr/>
          <p:nvPr/>
        </p:nvSpPr>
        <p:spPr>
          <a:xfrm>
            <a:off x="5334480" y="36576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B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1" name="Text Box 11"/>
          <p:cNvSpPr/>
          <p:nvPr/>
        </p:nvSpPr>
        <p:spPr>
          <a:xfrm>
            <a:off x="6705720" y="266688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2" name="Text Box 14"/>
          <p:cNvSpPr/>
          <p:nvPr/>
        </p:nvSpPr>
        <p:spPr>
          <a:xfrm>
            <a:off x="7391880" y="1600200"/>
            <a:ext cx="970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3" name="Rectangle 15"/>
          <p:cNvSpPr/>
          <p:nvPr/>
        </p:nvSpPr>
        <p:spPr>
          <a:xfrm>
            <a:off x="4724280" y="26668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4" name="Text Box 16"/>
          <p:cNvSpPr/>
          <p:nvPr/>
        </p:nvSpPr>
        <p:spPr>
          <a:xfrm>
            <a:off x="4724640" y="266688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X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5" name="Line 17"/>
          <p:cNvSpPr/>
          <p:nvPr/>
        </p:nvSpPr>
        <p:spPr>
          <a:xfrm flipH="1">
            <a:off x="4572000" y="312408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6" name="Line 18"/>
          <p:cNvSpPr/>
          <p:nvPr/>
        </p:nvSpPr>
        <p:spPr>
          <a:xfrm>
            <a:off x="5638680" y="312408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7" name="Rectangle 19"/>
          <p:cNvSpPr/>
          <p:nvPr/>
        </p:nvSpPr>
        <p:spPr>
          <a:xfrm>
            <a:off x="563868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8" name="Text Box 20"/>
          <p:cNvSpPr/>
          <p:nvPr/>
        </p:nvSpPr>
        <p:spPr>
          <a:xfrm>
            <a:off x="5641560" y="1600200"/>
            <a:ext cx="97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Y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9" name="Line 21"/>
          <p:cNvSpPr/>
          <p:nvPr/>
        </p:nvSpPr>
        <p:spPr>
          <a:xfrm flipH="1">
            <a:off x="5410080" y="213336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0" name="Line 22"/>
          <p:cNvSpPr/>
          <p:nvPr/>
        </p:nvSpPr>
        <p:spPr>
          <a:xfrm>
            <a:off x="6553080" y="213336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1" name="Rectangle 23"/>
          <p:cNvSpPr/>
          <p:nvPr/>
        </p:nvSpPr>
        <p:spPr>
          <a:xfrm>
            <a:off x="53352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2" name="Rectangle 24"/>
          <p:cNvSpPr/>
          <p:nvPr/>
        </p:nvSpPr>
        <p:spPr>
          <a:xfrm>
            <a:off x="190512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3" name="Text Box 25"/>
          <p:cNvSpPr/>
          <p:nvPr/>
        </p:nvSpPr>
        <p:spPr>
          <a:xfrm>
            <a:off x="606600" y="260208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D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40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4" name="Text Box 26"/>
          <p:cNvSpPr/>
          <p:nvPr/>
        </p:nvSpPr>
        <p:spPr>
          <a:xfrm>
            <a:off x="1905480" y="259092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50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5" name="Rectangle 27"/>
          <p:cNvSpPr/>
          <p:nvPr/>
        </p:nvSpPr>
        <p:spPr>
          <a:xfrm>
            <a:off x="129528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Text Box 28"/>
          <p:cNvSpPr/>
          <p:nvPr/>
        </p:nvSpPr>
        <p:spPr>
          <a:xfrm>
            <a:off x="1295640" y="1600200"/>
            <a:ext cx="970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Z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90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7" name="Line 29"/>
          <p:cNvSpPr/>
          <p:nvPr/>
        </p:nvSpPr>
        <p:spPr>
          <a:xfrm flipH="1">
            <a:off x="1143000" y="205740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Line 30"/>
          <p:cNvSpPr/>
          <p:nvPr/>
        </p:nvSpPr>
        <p:spPr>
          <a:xfrm>
            <a:off x="2209680" y="205740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Algorithm Run: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Rectangle 3"/>
          <p:cNvSpPr/>
          <p:nvPr/>
        </p:nvSpPr>
        <p:spPr>
          <a:xfrm>
            <a:off x="228600" y="35812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Rectangle 4"/>
          <p:cNvSpPr/>
          <p:nvPr/>
        </p:nvSpPr>
        <p:spPr>
          <a:xfrm>
            <a:off x="1600200" y="35812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Rectangle 5"/>
          <p:cNvSpPr/>
          <p:nvPr/>
        </p:nvSpPr>
        <p:spPr>
          <a:xfrm>
            <a:off x="297180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Rectangle 6"/>
          <p:cNvSpPr/>
          <p:nvPr/>
        </p:nvSpPr>
        <p:spPr>
          <a:xfrm>
            <a:off x="3657600" y="15238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5" name="Text Box 7"/>
          <p:cNvSpPr/>
          <p:nvPr/>
        </p:nvSpPr>
        <p:spPr>
          <a:xfrm>
            <a:off x="302040" y="359244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6" name="Text Box 8"/>
          <p:cNvSpPr/>
          <p:nvPr/>
        </p:nvSpPr>
        <p:spPr>
          <a:xfrm>
            <a:off x="1600560" y="358128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B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7" name="Text Box 9"/>
          <p:cNvSpPr/>
          <p:nvPr/>
        </p:nvSpPr>
        <p:spPr>
          <a:xfrm>
            <a:off x="2971800" y="259092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8" name="Text Box 10"/>
          <p:cNvSpPr/>
          <p:nvPr/>
        </p:nvSpPr>
        <p:spPr>
          <a:xfrm>
            <a:off x="3657960" y="1523880"/>
            <a:ext cx="970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9" name="Rectangle 11"/>
          <p:cNvSpPr/>
          <p:nvPr/>
        </p:nvSpPr>
        <p:spPr>
          <a:xfrm>
            <a:off x="99072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0" name="Text Box 12"/>
          <p:cNvSpPr/>
          <p:nvPr/>
        </p:nvSpPr>
        <p:spPr>
          <a:xfrm>
            <a:off x="991080" y="259092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X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Line 13"/>
          <p:cNvSpPr/>
          <p:nvPr/>
        </p:nvSpPr>
        <p:spPr>
          <a:xfrm flipH="1">
            <a:off x="838080" y="304776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Line 14"/>
          <p:cNvSpPr/>
          <p:nvPr/>
        </p:nvSpPr>
        <p:spPr>
          <a:xfrm>
            <a:off x="1904760" y="304776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Rectangle 15"/>
          <p:cNvSpPr/>
          <p:nvPr/>
        </p:nvSpPr>
        <p:spPr>
          <a:xfrm>
            <a:off x="1905120" y="15238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Text Box 16"/>
          <p:cNvSpPr/>
          <p:nvPr/>
        </p:nvSpPr>
        <p:spPr>
          <a:xfrm>
            <a:off x="1908000" y="1523880"/>
            <a:ext cx="97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Y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5" name="Line 17"/>
          <p:cNvSpPr/>
          <p:nvPr/>
        </p:nvSpPr>
        <p:spPr>
          <a:xfrm flipH="1">
            <a:off x="1676160" y="2057400"/>
            <a:ext cx="38124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Line 18"/>
          <p:cNvSpPr/>
          <p:nvPr/>
        </p:nvSpPr>
        <p:spPr>
          <a:xfrm>
            <a:off x="2819160" y="2057400"/>
            <a:ext cx="38124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7" name="Rectangle 19"/>
          <p:cNvSpPr/>
          <p:nvPr/>
        </p:nvSpPr>
        <p:spPr>
          <a:xfrm>
            <a:off x="571500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8" name="Rectangle 20"/>
          <p:cNvSpPr/>
          <p:nvPr/>
        </p:nvSpPr>
        <p:spPr>
          <a:xfrm>
            <a:off x="708660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9" name="Text Box 21"/>
          <p:cNvSpPr/>
          <p:nvPr/>
        </p:nvSpPr>
        <p:spPr>
          <a:xfrm>
            <a:off x="5788080" y="260208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D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40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0" name="Text Box 22"/>
          <p:cNvSpPr/>
          <p:nvPr/>
        </p:nvSpPr>
        <p:spPr>
          <a:xfrm>
            <a:off x="7086960" y="259092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50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1" name="Rectangle 23"/>
          <p:cNvSpPr/>
          <p:nvPr/>
        </p:nvSpPr>
        <p:spPr>
          <a:xfrm>
            <a:off x="64771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Text Box 24"/>
          <p:cNvSpPr/>
          <p:nvPr/>
        </p:nvSpPr>
        <p:spPr>
          <a:xfrm>
            <a:off x="6477480" y="1600200"/>
            <a:ext cx="970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Z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90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3" name="Line 25"/>
          <p:cNvSpPr/>
          <p:nvPr/>
        </p:nvSpPr>
        <p:spPr>
          <a:xfrm flipH="1">
            <a:off x="6324480" y="205740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Line 26"/>
          <p:cNvSpPr/>
          <p:nvPr/>
        </p:nvSpPr>
        <p:spPr>
          <a:xfrm>
            <a:off x="7391160" y="205740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Algorithm Run: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Rectangle 3"/>
          <p:cNvSpPr/>
          <p:nvPr/>
        </p:nvSpPr>
        <p:spPr>
          <a:xfrm>
            <a:off x="304920" y="46483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Rectangle 4"/>
          <p:cNvSpPr/>
          <p:nvPr/>
        </p:nvSpPr>
        <p:spPr>
          <a:xfrm>
            <a:off x="1676520" y="46483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Rectangle 5"/>
          <p:cNvSpPr/>
          <p:nvPr/>
        </p:nvSpPr>
        <p:spPr>
          <a:xfrm>
            <a:off x="3048120" y="36576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0" name="Rectangle 6"/>
          <p:cNvSpPr/>
          <p:nvPr/>
        </p:nvSpPr>
        <p:spPr>
          <a:xfrm>
            <a:off x="373392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1" name="Text Box 7"/>
          <p:cNvSpPr/>
          <p:nvPr/>
        </p:nvSpPr>
        <p:spPr>
          <a:xfrm>
            <a:off x="378360" y="465948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2" name="Text Box 8"/>
          <p:cNvSpPr/>
          <p:nvPr/>
        </p:nvSpPr>
        <p:spPr>
          <a:xfrm>
            <a:off x="1676880" y="464832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B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3" name="Text Box 9"/>
          <p:cNvSpPr/>
          <p:nvPr/>
        </p:nvSpPr>
        <p:spPr>
          <a:xfrm>
            <a:off x="3048120" y="365760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" name="Text Box 10"/>
          <p:cNvSpPr/>
          <p:nvPr/>
        </p:nvSpPr>
        <p:spPr>
          <a:xfrm>
            <a:off x="3734280" y="2590920"/>
            <a:ext cx="970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5" name="Rectangle 11"/>
          <p:cNvSpPr/>
          <p:nvPr/>
        </p:nvSpPr>
        <p:spPr>
          <a:xfrm>
            <a:off x="1066680" y="36576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Text Box 12"/>
          <p:cNvSpPr/>
          <p:nvPr/>
        </p:nvSpPr>
        <p:spPr>
          <a:xfrm>
            <a:off x="1067040" y="36576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X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7" name="Line 13"/>
          <p:cNvSpPr/>
          <p:nvPr/>
        </p:nvSpPr>
        <p:spPr>
          <a:xfrm flipH="1">
            <a:off x="914400" y="411480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8" name="Line 14"/>
          <p:cNvSpPr/>
          <p:nvPr/>
        </p:nvSpPr>
        <p:spPr>
          <a:xfrm>
            <a:off x="1981080" y="411480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9" name="Rectangle 15"/>
          <p:cNvSpPr/>
          <p:nvPr/>
        </p:nvSpPr>
        <p:spPr>
          <a:xfrm>
            <a:off x="198108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Text Box 16"/>
          <p:cNvSpPr/>
          <p:nvPr/>
        </p:nvSpPr>
        <p:spPr>
          <a:xfrm>
            <a:off x="1983960" y="2590920"/>
            <a:ext cx="97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Y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1" name="Line 17"/>
          <p:cNvSpPr/>
          <p:nvPr/>
        </p:nvSpPr>
        <p:spPr>
          <a:xfrm flipH="1">
            <a:off x="1752480" y="312408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Line 18"/>
          <p:cNvSpPr/>
          <p:nvPr/>
        </p:nvSpPr>
        <p:spPr>
          <a:xfrm>
            <a:off x="2895480" y="312408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Rectangle 19"/>
          <p:cNvSpPr/>
          <p:nvPr/>
        </p:nvSpPr>
        <p:spPr>
          <a:xfrm>
            <a:off x="571500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Rectangle 20"/>
          <p:cNvSpPr/>
          <p:nvPr/>
        </p:nvSpPr>
        <p:spPr>
          <a:xfrm>
            <a:off x="708660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Text Box 21"/>
          <p:cNvSpPr/>
          <p:nvPr/>
        </p:nvSpPr>
        <p:spPr>
          <a:xfrm>
            <a:off x="5788080" y="260208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D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40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6" name="Text Box 22"/>
          <p:cNvSpPr/>
          <p:nvPr/>
        </p:nvSpPr>
        <p:spPr>
          <a:xfrm>
            <a:off x="7086960" y="259092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50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7" name="Rectangle 23"/>
          <p:cNvSpPr/>
          <p:nvPr/>
        </p:nvSpPr>
        <p:spPr>
          <a:xfrm>
            <a:off x="64771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Text Box 24"/>
          <p:cNvSpPr/>
          <p:nvPr/>
        </p:nvSpPr>
        <p:spPr>
          <a:xfrm>
            <a:off x="6477480" y="1600200"/>
            <a:ext cx="970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Z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90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9" name="Line 25"/>
          <p:cNvSpPr/>
          <p:nvPr/>
        </p:nvSpPr>
        <p:spPr>
          <a:xfrm flipH="1">
            <a:off x="6324480" y="205740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0" name="Line 26"/>
          <p:cNvSpPr/>
          <p:nvPr/>
        </p:nvSpPr>
        <p:spPr>
          <a:xfrm>
            <a:off x="7391160" y="205740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1" name="Rectangle 27"/>
          <p:cNvSpPr/>
          <p:nvPr/>
        </p:nvSpPr>
        <p:spPr>
          <a:xfrm>
            <a:off x="289548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2" name="Text Box 28"/>
          <p:cNvSpPr/>
          <p:nvPr/>
        </p:nvSpPr>
        <p:spPr>
          <a:xfrm>
            <a:off x="2895480" y="1600200"/>
            <a:ext cx="10569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3" name="Line 29"/>
          <p:cNvSpPr/>
          <p:nvPr/>
        </p:nvSpPr>
        <p:spPr>
          <a:xfrm flipH="1">
            <a:off x="2743200" y="205740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Line 30"/>
          <p:cNvSpPr/>
          <p:nvPr/>
        </p:nvSpPr>
        <p:spPr>
          <a:xfrm>
            <a:off x="3733560" y="205740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Algorithm Run: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Rectangle 3"/>
          <p:cNvSpPr/>
          <p:nvPr/>
        </p:nvSpPr>
        <p:spPr>
          <a:xfrm>
            <a:off x="4191120" y="46483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8" name="Rectangle 4"/>
          <p:cNvSpPr/>
          <p:nvPr/>
        </p:nvSpPr>
        <p:spPr>
          <a:xfrm>
            <a:off x="5562720" y="46483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Rectangle 5"/>
          <p:cNvSpPr/>
          <p:nvPr/>
        </p:nvSpPr>
        <p:spPr>
          <a:xfrm>
            <a:off x="6934320" y="36576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Rectangle 6"/>
          <p:cNvSpPr/>
          <p:nvPr/>
        </p:nvSpPr>
        <p:spPr>
          <a:xfrm>
            <a:off x="762012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Text Box 7"/>
          <p:cNvSpPr/>
          <p:nvPr/>
        </p:nvSpPr>
        <p:spPr>
          <a:xfrm>
            <a:off x="4264560" y="465948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" name="Text Box 8"/>
          <p:cNvSpPr/>
          <p:nvPr/>
        </p:nvSpPr>
        <p:spPr>
          <a:xfrm>
            <a:off x="5563080" y="464832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B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3" name="Text Box 9"/>
          <p:cNvSpPr/>
          <p:nvPr/>
        </p:nvSpPr>
        <p:spPr>
          <a:xfrm>
            <a:off x="6934320" y="365760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4" name="Text Box 10"/>
          <p:cNvSpPr/>
          <p:nvPr/>
        </p:nvSpPr>
        <p:spPr>
          <a:xfrm>
            <a:off x="7620480" y="2590920"/>
            <a:ext cx="970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5" name="Rectangle 11"/>
          <p:cNvSpPr/>
          <p:nvPr/>
        </p:nvSpPr>
        <p:spPr>
          <a:xfrm>
            <a:off x="4952880" y="36576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Text Box 12"/>
          <p:cNvSpPr/>
          <p:nvPr/>
        </p:nvSpPr>
        <p:spPr>
          <a:xfrm>
            <a:off x="4953240" y="36576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X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7" name="Line 13"/>
          <p:cNvSpPr/>
          <p:nvPr/>
        </p:nvSpPr>
        <p:spPr>
          <a:xfrm flipH="1">
            <a:off x="4800600" y="411480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8" name="Line 14"/>
          <p:cNvSpPr/>
          <p:nvPr/>
        </p:nvSpPr>
        <p:spPr>
          <a:xfrm>
            <a:off x="5867280" y="411480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9" name="Rectangle 15"/>
          <p:cNvSpPr/>
          <p:nvPr/>
        </p:nvSpPr>
        <p:spPr>
          <a:xfrm>
            <a:off x="586728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0" name="Text Box 16"/>
          <p:cNvSpPr/>
          <p:nvPr/>
        </p:nvSpPr>
        <p:spPr>
          <a:xfrm>
            <a:off x="5870160" y="2590920"/>
            <a:ext cx="97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Y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1" name="Line 17"/>
          <p:cNvSpPr/>
          <p:nvPr/>
        </p:nvSpPr>
        <p:spPr>
          <a:xfrm flipH="1">
            <a:off x="5638680" y="312408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2" name="Line 18"/>
          <p:cNvSpPr/>
          <p:nvPr/>
        </p:nvSpPr>
        <p:spPr>
          <a:xfrm>
            <a:off x="6781680" y="312408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Rectangle 19"/>
          <p:cNvSpPr/>
          <p:nvPr/>
        </p:nvSpPr>
        <p:spPr>
          <a:xfrm>
            <a:off x="1143000" y="25146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Rectangle 20"/>
          <p:cNvSpPr/>
          <p:nvPr/>
        </p:nvSpPr>
        <p:spPr>
          <a:xfrm>
            <a:off x="2514600" y="25146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Text Box 21"/>
          <p:cNvSpPr/>
          <p:nvPr/>
        </p:nvSpPr>
        <p:spPr>
          <a:xfrm>
            <a:off x="1216080" y="252576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D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40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6" name="Text Box 22"/>
          <p:cNvSpPr/>
          <p:nvPr/>
        </p:nvSpPr>
        <p:spPr>
          <a:xfrm>
            <a:off x="2514960" y="25146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50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7" name="Rectangle 23"/>
          <p:cNvSpPr/>
          <p:nvPr/>
        </p:nvSpPr>
        <p:spPr>
          <a:xfrm>
            <a:off x="1905120" y="15238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8" name="Text Box 24"/>
          <p:cNvSpPr/>
          <p:nvPr/>
        </p:nvSpPr>
        <p:spPr>
          <a:xfrm>
            <a:off x="1905480" y="1523880"/>
            <a:ext cx="970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Z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90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9" name="Line 25"/>
          <p:cNvSpPr/>
          <p:nvPr/>
        </p:nvSpPr>
        <p:spPr>
          <a:xfrm flipH="1">
            <a:off x="1752480" y="198108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0" name="Line 26"/>
          <p:cNvSpPr/>
          <p:nvPr/>
        </p:nvSpPr>
        <p:spPr>
          <a:xfrm>
            <a:off x="2819160" y="198108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1" name="Rectangle 27"/>
          <p:cNvSpPr/>
          <p:nvPr/>
        </p:nvSpPr>
        <p:spPr>
          <a:xfrm>
            <a:off x="678168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2" name="Text Box 28"/>
          <p:cNvSpPr/>
          <p:nvPr/>
        </p:nvSpPr>
        <p:spPr>
          <a:xfrm>
            <a:off x="6781680" y="1600200"/>
            <a:ext cx="10569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3" name="Line 29"/>
          <p:cNvSpPr/>
          <p:nvPr/>
        </p:nvSpPr>
        <p:spPr>
          <a:xfrm flipH="1">
            <a:off x="6629400" y="205740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4" name="Line 30"/>
          <p:cNvSpPr/>
          <p:nvPr/>
        </p:nvSpPr>
        <p:spPr>
          <a:xfrm>
            <a:off x="7619760" y="205740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Algorithm Run: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Rectangle 3"/>
          <p:cNvSpPr/>
          <p:nvPr/>
        </p:nvSpPr>
        <p:spPr>
          <a:xfrm>
            <a:off x="3581280" y="56386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Rectangle 4"/>
          <p:cNvSpPr/>
          <p:nvPr/>
        </p:nvSpPr>
        <p:spPr>
          <a:xfrm>
            <a:off x="4952880" y="56386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Rectangle 5"/>
          <p:cNvSpPr/>
          <p:nvPr/>
        </p:nvSpPr>
        <p:spPr>
          <a:xfrm>
            <a:off x="6324480" y="46483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Rectangle 6"/>
          <p:cNvSpPr/>
          <p:nvPr/>
        </p:nvSpPr>
        <p:spPr>
          <a:xfrm>
            <a:off x="7010280" y="35812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Text Box 7"/>
          <p:cNvSpPr/>
          <p:nvPr/>
        </p:nvSpPr>
        <p:spPr>
          <a:xfrm>
            <a:off x="3654720" y="564984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2" name="Text Box 8"/>
          <p:cNvSpPr/>
          <p:nvPr/>
        </p:nvSpPr>
        <p:spPr>
          <a:xfrm>
            <a:off x="4953240" y="563868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B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3" name="Text Box 9"/>
          <p:cNvSpPr/>
          <p:nvPr/>
        </p:nvSpPr>
        <p:spPr>
          <a:xfrm>
            <a:off x="6324480" y="464832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4" name="Text Box 10"/>
          <p:cNvSpPr/>
          <p:nvPr/>
        </p:nvSpPr>
        <p:spPr>
          <a:xfrm>
            <a:off x="7010640" y="3581280"/>
            <a:ext cx="970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5" name="Rectangle 11"/>
          <p:cNvSpPr/>
          <p:nvPr/>
        </p:nvSpPr>
        <p:spPr>
          <a:xfrm>
            <a:off x="4343400" y="46483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6" name="Text Box 12"/>
          <p:cNvSpPr/>
          <p:nvPr/>
        </p:nvSpPr>
        <p:spPr>
          <a:xfrm>
            <a:off x="4343760" y="464832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X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7" name="Line 13"/>
          <p:cNvSpPr/>
          <p:nvPr/>
        </p:nvSpPr>
        <p:spPr>
          <a:xfrm flipH="1">
            <a:off x="4190760" y="5105160"/>
            <a:ext cx="38124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8" name="Line 14"/>
          <p:cNvSpPr/>
          <p:nvPr/>
        </p:nvSpPr>
        <p:spPr>
          <a:xfrm>
            <a:off x="5257800" y="5105160"/>
            <a:ext cx="30456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9" name="Rectangle 15"/>
          <p:cNvSpPr/>
          <p:nvPr/>
        </p:nvSpPr>
        <p:spPr>
          <a:xfrm>
            <a:off x="5257800" y="35812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0" name="Text Box 16"/>
          <p:cNvSpPr/>
          <p:nvPr/>
        </p:nvSpPr>
        <p:spPr>
          <a:xfrm>
            <a:off x="5260680" y="3581280"/>
            <a:ext cx="97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Y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1" name="Line 17"/>
          <p:cNvSpPr/>
          <p:nvPr/>
        </p:nvSpPr>
        <p:spPr>
          <a:xfrm flipH="1">
            <a:off x="5029200" y="411480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2" name="Line 18"/>
          <p:cNvSpPr/>
          <p:nvPr/>
        </p:nvSpPr>
        <p:spPr>
          <a:xfrm>
            <a:off x="6172200" y="411480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3" name="Rectangle 19"/>
          <p:cNvSpPr/>
          <p:nvPr/>
        </p:nvSpPr>
        <p:spPr>
          <a:xfrm>
            <a:off x="1828800" y="35053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Rectangle 20"/>
          <p:cNvSpPr/>
          <p:nvPr/>
        </p:nvSpPr>
        <p:spPr>
          <a:xfrm>
            <a:off x="3200400" y="35053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Text Box 21"/>
          <p:cNvSpPr/>
          <p:nvPr/>
        </p:nvSpPr>
        <p:spPr>
          <a:xfrm>
            <a:off x="1901880" y="351648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D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40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6" name="Text Box 22"/>
          <p:cNvSpPr/>
          <p:nvPr/>
        </p:nvSpPr>
        <p:spPr>
          <a:xfrm>
            <a:off x="3200760" y="350532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50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7" name="Rectangle 23"/>
          <p:cNvSpPr/>
          <p:nvPr/>
        </p:nvSpPr>
        <p:spPr>
          <a:xfrm>
            <a:off x="2590920" y="25146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Text Box 24"/>
          <p:cNvSpPr/>
          <p:nvPr/>
        </p:nvSpPr>
        <p:spPr>
          <a:xfrm>
            <a:off x="2591280" y="2514600"/>
            <a:ext cx="970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Z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90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9" name="Line 25"/>
          <p:cNvSpPr/>
          <p:nvPr/>
        </p:nvSpPr>
        <p:spPr>
          <a:xfrm flipH="1">
            <a:off x="2438280" y="297180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Line 26"/>
          <p:cNvSpPr/>
          <p:nvPr/>
        </p:nvSpPr>
        <p:spPr>
          <a:xfrm>
            <a:off x="3504960" y="297180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Rectangle 27"/>
          <p:cNvSpPr/>
          <p:nvPr/>
        </p:nvSpPr>
        <p:spPr>
          <a:xfrm>
            <a:off x="617220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Text Box 28"/>
          <p:cNvSpPr/>
          <p:nvPr/>
        </p:nvSpPr>
        <p:spPr>
          <a:xfrm>
            <a:off x="6172200" y="2590920"/>
            <a:ext cx="10569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3" name="Line 29"/>
          <p:cNvSpPr/>
          <p:nvPr/>
        </p:nvSpPr>
        <p:spPr>
          <a:xfrm flipH="1">
            <a:off x="6019560" y="3047760"/>
            <a:ext cx="38124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4" name="Line 30"/>
          <p:cNvSpPr/>
          <p:nvPr/>
        </p:nvSpPr>
        <p:spPr>
          <a:xfrm>
            <a:off x="7010280" y="304776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5" name="Rectangle 31"/>
          <p:cNvSpPr/>
          <p:nvPr/>
        </p:nvSpPr>
        <p:spPr>
          <a:xfrm>
            <a:off x="4346640" y="15127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6" name="Text Box 32"/>
          <p:cNvSpPr/>
          <p:nvPr/>
        </p:nvSpPr>
        <p:spPr>
          <a:xfrm>
            <a:off x="4420440" y="1523880"/>
            <a:ext cx="985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V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210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7" name="Line 33"/>
          <p:cNvSpPr/>
          <p:nvPr/>
        </p:nvSpPr>
        <p:spPr>
          <a:xfrm flipH="1">
            <a:off x="3276360" y="1981080"/>
            <a:ext cx="137160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8" name="Line 34"/>
          <p:cNvSpPr/>
          <p:nvPr/>
        </p:nvSpPr>
        <p:spPr>
          <a:xfrm>
            <a:off x="5105160" y="1981080"/>
            <a:ext cx="1371600" cy="53352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9" name="Text Box 35"/>
          <p:cNvSpPr/>
          <p:nvPr/>
        </p:nvSpPr>
        <p:spPr>
          <a:xfrm>
            <a:off x="3616200" y="167940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0" name="Text Box 36"/>
          <p:cNvSpPr/>
          <p:nvPr/>
        </p:nvSpPr>
        <p:spPr>
          <a:xfrm>
            <a:off x="2211120" y="28954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1" name="Text Box 37"/>
          <p:cNvSpPr/>
          <p:nvPr/>
        </p:nvSpPr>
        <p:spPr>
          <a:xfrm>
            <a:off x="5791320" y="2971800"/>
            <a:ext cx="3474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2" name="Text Box 38"/>
          <p:cNvSpPr/>
          <p:nvPr/>
        </p:nvSpPr>
        <p:spPr>
          <a:xfrm>
            <a:off x="4802040" y="396252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3" name="Text Box 39"/>
          <p:cNvSpPr/>
          <p:nvPr/>
        </p:nvSpPr>
        <p:spPr>
          <a:xfrm>
            <a:off x="3887640" y="49528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4" name="Text Box 40"/>
          <p:cNvSpPr/>
          <p:nvPr/>
        </p:nvSpPr>
        <p:spPr>
          <a:xfrm>
            <a:off x="5716440" y="17524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C0504D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5" name="Text Box 41"/>
          <p:cNvSpPr/>
          <p:nvPr/>
        </p:nvSpPr>
        <p:spPr>
          <a:xfrm>
            <a:off x="6325920" y="38098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C0504D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6" name="Text Box 42"/>
          <p:cNvSpPr/>
          <p:nvPr/>
        </p:nvSpPr>
        <p:spPr>
          <a:xfrm>
            <a:off x="7240320" y="28954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C0504D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7" name="Text Box 44"/>
          <p:cNvSpPr/>
          <p:nvPr/>
        </p:nvSpPr>
        <p:spPr>
          <a:xfrm>
            <a:off x="3811320" y="274320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C0504D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8" name="Text Box 46"/>
          <p:cNvSpPr/>
          <p:nvPr/>
        </p:nvSpPr>
        <p:spPr>
          <a:xfrm>
            <a:off x="5487840" y="49528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C0504D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The Huffman encoding: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Rectangle 3"/>
          <p:cNvSpPr/>
          <p:nvPr/>
        </p:nvSpPr>
        <p:spPr>
          <a:xfrm>
            <a:off x="4495680" y="53341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Rectangle 4"/>
          <p:cNvSpPr/>
          <p:nvPr/>
        </p:nvSpPr>
        <p:spPr>
          <a:xfrm>
            <a:off x="5867280" y="53341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Rectangle 5"/>
          <p:cNvSpPr/>
          <p:nvPr/>
        </p:nvSpPr>
        <p:spPr>
          <a:xfrm>
            <a:off x="7238880" y="43434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Rectangle 6"/>
          <p:cNvSpPr/>
          <p:nvPr/>
        </p:nvSpPr>
        <p:spPr>
          <a:xfrm>
            <a:off x="7924680" y="32767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Text Box 7"/>
          <p:cNvSpPr/>
          <p:nvPr/>
        </p:nvSpPr>
        <p:spPr>
          <a:xfrm>
            <a:off x="4569120" y="534528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6" name="Text Box 8"/>
          <p:cNvSpPr/>
          <p:nvPr/>
        </p:nvSpPr>
        <p:spPr>
          <a:xfrm>
            <a:off x="5867640" y="533412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B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7" name="Text Box 9"/>
          <p:cNvSpPr/>
          <p:nvPr/>
        </p:nvSpPr>
        <p:spPr>
          <a:xfrm>
            <a:off x="7238880" y="434340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8" name="Text Box 10"/>
          <p:cNvSpPr/>
          <p:nvPr/>
        </p:nvSpPr>
        <p:spPr>
          <a:xfrm>
            <a:off x="7925040" y="3276720"/>
            <a:ext cx="970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9" name="Rectangle 11"/>
          <p:cNvSpPr/>
          <p:nvPr/>
        </p:nvSpPr>
        <p:spPr>
          <a:xfrm>
            <a:off x="5257800" y="43434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Text Box 12"/>
          <p:cNvSpPr/>
          <p:nvPr/>
        </p:nvSpPr>
        <p:spPr>
          <a:xfrm>
            <a:off x="5258160" y="43434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X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1" name="Line 13"/>
          <p:cNvSpPr/>
          <p:nvPr/>
        </p:nvSpPr>
        <p:spPr>
          <a:xfrm flipH="1">
            <a:off x="5105160" y="4800600"/>
            <a:ext cx="38124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Line 14"/>
          <p:cNvSpPr/>
          <p:nvPr/>
        </p:nvSpPr>
        <p:spPr>
          <a:xfrm>
            <a:off x="6172200" y="4800600"/>
            <a:ext cx="30456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Rectangle 15"/>
          <p:cNvSpPr/>
          <p:nvPr/>
        </p:nvSpPr>
        <p:spPr>
          <a:xfrm>
            <a:off x="6172200" y="32767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Text Box 16"/>
          <p:cNvSpPr/>
          <p:nvPr/>
        </p:nvSpPr>
        <p:spPr>
          <a:xfrm>
            <a:off x="6175080" y="3276720"/>
            <a:ext cx="979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Y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5" name="Line 17"/>
          <p:cNvSpPr/>
          <p:nvPr/>
        </p:nvSpPr>
        <p:spPr>
          <a:xfrm flipH="1">
            <a:off x="5943600" y="380988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Line 18"/>
          <p:cNvSpPr/>
          <p:nvPr/>
        </p:nvSpPr>
        <p:spPr>
          <a:xfrm>
            <a:off x="7086600" y="380988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Rectangle 19"/>
          <p:cNvSpPr/>
          <p:nvPr/>
        </p:nvSpPr>
        <p:spPr>
          <a:xfrm>
            <a:off x="2743200" y="32004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Rectangle 20"/>
          <p:cNvSpPr/>
          <p:nvPr/>
        </p:nvSpPr>
        <p:spPr>
          <a:xfrm>
            <a:off x="4114800" y="32004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Text Box 21"/>
          <p:cNvSpPr/>
          <p:nvPr/>
        </p:nvSpPr>
        <p:spPr>
          <a:xfrm>
            <a:off x="2816280" y="321156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D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40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0" name="Text Box 22"/>
          <p:cNvSpPr/>
          <p:nvPr/>
        </p:nvSpPr>
        <p:spPr>
          <a:xfrm>
            <a:off x="4115160" y="32004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50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1" name="Rectangle 23"/>
          <p:cNvSpPr/>
          <p:nvPr/>
        </p:nvSpPr>
        <p:spPr>
          <a:xfrm>
            <a:off x="3505320" y="220968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Text Box 24"/>
          <p:cNvSpPr/>
          <p:nvPr/>
        </p:nvSpPr>
        <p:spPr>
          <a:xfrm>
            <a:off x="3505680" y="2209680"/>
            <a:ext cx="970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Z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90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3" name="Line 25"/>
          <p:cNvSpPr/>
          <p:nvPr/>
        </p:nvSpPr>
        <p:spPr>
          <a:xfrm flipH="1">
            <a:off x="3352680" y="266688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4" name="Line 26"/>
          <p:cNvSpPr/>
          <p:nvPr/>
        </p:nvSpPr>
        <p:spPr>
          <a:xfrm>
            <a:off x="4419360" y="266688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5" name="Rectangle 27"/>
          <p:cNvSpPr/>
          <p:nvPr/>
        </p:nvSpPr>
        <p:spPr>
          <a:xfrm>
            <a:off x="7086600" y="22860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6" name="Text Box 28"/>
          <p:cNvSpPr/>
          <p:nvPr/>
        </p:nvSpPr>
        <p:spPr>
          <a:xfrm>
            <a:off x="7086600" y="2286000"/>
            <a:ext cx="10569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7" name="Line 29"/>
          <p:cNvSpPr/>
          <p:nvPr/>
        </p:nvSpPr>
        <p:spPr>
          <a:xfrm flipH="1">
            <a:off x="6933960" y="2743200"/>
            <a:ext cx="38124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8" name="Line 30"/>
          <p:cNvSpPr/>
          <p:nvPr/>
        </p:nvSpPr>
        <p:spPr>
          <a:xfrm>
            <a:off x="7924680" y="274320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9" name="Rectangle 31"/>
          <p:cNvSpPr/>
          <p:nvPr/>
        </p:nvSpPr>
        <p:spPr>
          <a:xfrm>
            <a:off x="5261040" y="120816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Text Box 32"/>
          <p:cNvSpPr/>
          <p:nvPr/>
        </p:nvSpPr>
        <p:spPr>
          <a:xfrm>
            <a:off x="5334840" y="1219320"/>
            <a:ext cx="985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V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210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1" name="Line 33"/>
          <p:cNvSpPr/>
          <p:nvPr/>
        </p:nvSpPr>
        <p:spPr>
          <a:xfrm flipH="1">
            <a:off x="4190760" y="1676160"/>
            <a:ext cx="137160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2" name="Line 34"/>
          <p:cNvSpPr/>
          <p:nvPr/>
        </p:nvSpPr>
        <p:spPr>
          <a:xfrm>
            <a:off x="6019560" y="1676160"/>
            <a:ext cx="1371600" cy="53352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3" name="Text Box 35"/>
          <p:cNvSpPr/>
          <p:nvPr/>
        </p:nvSpPr>
        <p:spPr>
          <a:xfrm>
            <a:off x="4530600" y="137484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14" name="Text Box 36"/>
          <p:cNvSpPr/>
          <p:nvPr/>
        </p:nvSpPr>
        <p:spPr>
          <a:xfrm>
            <a:off x="3125520" y="259092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15" name="Text Box 37"/>
          <p:cNvSpPr/>
          <p:nvPr/>
        </p:nvSpPr>
        <p:spPr>
          <a:xfrm>
            <a:off x="6705720" y="2666880"/>
            <a:ext cx="3474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16" name="Text Box 38"/>
          <p:cNvSpPr/>
          <p:nvPr/>
        </p:nvSpPr>
        <p:spPr>
          <a:xfrm>
            <a:off x="5716440" y="365760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17" name="Text Box 39"/>
          <p:cNvSpPr/>
          <p:nvPr/>
        </p:nvSpPr>
        <p:spPr>
          <a:xfrm>
            <a:off x="4802040" y="464832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18" name="Text Box 40"/>
          <p:cNvSpPr/>
          <p:nvPr/>
        </p:nvSpPr>
        <p:spPr>
          <a:xfrm>
            <a:off x="6630840" y="144792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C0504D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19" name="Text Box 41"/>
          <p:cNvSpPr/>
          <p:nvPr/>
        </p:nvSpPr>
        <p:spPr>
          <a:xfrm>
            <a:off x="7240320" y="350532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C0504D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20" name="Text Box 42"/>
          <p:cNvSpPr/>
          <p:nvPr/>
        </p:nvSpPr>
        <p:spPr>
          <a:xfrm>
            <a:off x="8154720" y="259092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C0504D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21" name="Text Box 43"/>
          <p:cNvSpPr/>
          <p:nvPr/>
        </p:nvSpPr>
        <p:spPr>
          <a:xfrm>
            <a:off x="4725720" y="24382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C0504D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22" name="Text Box 44"/>
          <p:cNvSpPr/>
          <p:nvPr/>
        </p:nvSpPr>
        <p:spPr>
          <a:xfrm>
            <a:off x="6402240" y="464832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C0504D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23" name="Text Box 45"/>
          <p:cNvSpPr/>
          <p:nvPr/>
        </p:nvSpPr>
        <p:spPr>
          <a:xfrm>
            <a:off x="381960" y="1219320"/>
            <a:ext cx="1693080" cy="301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A:  1000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B:  1001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C:  101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D:  00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E:  01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F:  11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24" name="Text Box 46"/>
          <p:cNvSpPr/>
          <p:nvPr/>
        </p:nvSpPr>
        <p:spPr>
          <a:xfrm>
            <a:off x="-69120" y="5867280"/>
            <a:ext cx="921060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Comic Sans MS"/>
              </a:rPr>
              <a:t>File Size:</a:t>
            </a:r>
            <a:r>
              <a:rPr lang="en-US" sz="2400" b="0" strike="noStrike" spc="-1">
                <a:solidFill>
                  <a:srgbClr val="000000"/>
                </a:solidFill>
                <a:latin typeface="Comic Sans MS"/>
              </a:rPr>
              <a:t> 10x4 + 20x4 + 30x3 + 40x2 + 50x2 + 60x2 =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omic Sans MS"/>
              </a:rPr>
              <a:t>                   40  +   80   +   90   +   80   +  100   +  120  = </a:t>
            </a:r>
            <a:r>
              <a:rPr lang="en-US" sz="2400" b="0" strike="noStrike" spc="-1">
                <a:solidFill>
                  <a:srgbClr val="4F81BD"/>
                </a:solidFill>
                <a:latin typeface="Comic Sans MS"/>
              </a:rPr>
              <a:t>510</a:t>
            </a:r>
            <a:r>
              <a:rPr lang="en-US" sz="2400" b="0" strike="noStrike" spc="-1">
                <a:solidFill>
                  <a:srgbClr val="000000"/>
                </a:solidFill>
                <a:latin typeface="Comic Sans MS"/>
              </a:rPr>
              <a:t> bits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Formally, the algorithm: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 Box 3"/>
          <p:cNvSpPr/>
          <p:nvPr/>
        </p:nvSpPr>
        <p:spPr>
          <a:xfrm>
            <a:off x="304920" y="1447920"/>
            <a:ext cx="8534160" cy="4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8" name="Text Box 4"/>
          <p:cNvSpPr/>
          <p:nvPr/>
        </p:nvSpPr>
        <p:spPr>
          <a:xfrm>
            <a:off x="380880" y="1676520"/>
            <a:ext cx="8457840" cy="447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C0504D"/>
                </a:solidFill>
                <a:latin typeface="Comic Sans MS"/>
              </a:rPr>
              <a:t>Initialize trees of a single node each.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C0504D"/>
                </a:solidFill>
                <a:latin typeface="Comic Sans MS"/>
              </a:rPr>
              <a:t>Keep the roots of all subtrees in a priority queue.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C0504D"/>
                </a:solidFill>
                <a:latin typeface="Comic Sans MS"/>
              </a:rPr>
              <a:t>Iterate until only one tree left: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C0504D"/>
                </a:solidFill>
                <a:latin typeface="Comic Sans MS"/>
              </a:rPr>
              <a:t>   Merge the two smallest frequency subtrees into a single subtree with two children, and insert into priority queue.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Algorithm time: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Text Box 3"/>
          <p:cNvSpPr/>
          <p:nvPr/>
        </p:nvSpPr>
        <p:spPr>
          <a:xfrm>
            <a:off x="304920" y="1447920"/>
            <a:ext cx="8534160" cy="4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32" name="Text Box 4"/>
          <p:cNvSpPr/>
          <p:nvPr/>
        </p:nvSpPr>
        <p:spPr>
          <a:xfrm>
            <a:off x="380880" y="1676520"/>
            <a:ext cx="8457840" cy="398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Each priority queue operation (e.g. heap):</a:t>
            </a:r>
            <a:r>
              <a:rPr lang="en-US" sz="3200" b="0" strike="noStrike" spc="-1">
                <a:solidFill>
                  <a:srgbClr val="C0504D"/>
                </a:solidFill>
                <a:latin typeface="Comic Sans MS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C0504D"/>
                </a:solidFill>
                <a:latin typeface="Comic Sans MS"/>
              </a:rPr>
              <a:t>          O(log n)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In each iteration:</a:t>
            </a:r>
            <a:r>
              <a:rPr lang="en-US" sz="3200" b="0" strike="noStrike" spc="-1">
                <a:solidFill>
                  <a:srgbClr val="C0504D"/>
                </a:solidFill>
                <a:latin typeface="Comic Sans MS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Comic Sans MS"/>
              </a:rPr>
              <a:t>one less subtree.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Initially:</a:t>
            </a:r>
            <a:r>
              <a:rPr lang="en-US" sz="3200" b="0" strike="noStrike" spc="-1">
                <a:solidFill>
                  <a:srgbClr val="C0504D"/>
                </a:solidFill>
                <a:latin typeface="Comic Sans MS"/>
              </a:rPr>
              <a:t> n </a:t>
            </a:r>
            <a:r>
              <a:rPr lang="en-US" sz="3200" b="0" strike="noStrike" spc="-1">
                <a:solidFill>
                  <a:srgbClr val="000000"/>
                </a:solidFill>
                <a:latin typeface="Comic Sans MS"/>
              </a:rPr>
              <a:t>subtrees.</a:t>
            </a:r>
            <a:r>
              <a:rPr lang="en-US" sz="3200" b="0" strike="noStrike" spc="-1">
                <a:solidFill>
                  <a:srgbClr val="C0504D"/>
                </a:solidFill>
                <a:latin typeface="Comic Sans MS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Total:</a:t>
            </a:r>
            <a:r>
              <a:rPr lang="en-US" sz="3200" b="0" strike="noStrike" spc="-1">
                <a:solidFill>
                  <a:srgbClr val="C0504D"/>
                </a:solidFill>
                <a:latin typeface="Comic Sans MS"/>
              </a:rPr>
              <a:t> O(n log n) </a:t>
            </a:r>
            <a:r>
              <a:rPr lang="en-US" sz="3200" b="0" strike="noStrike" spc="-1">
                <a:solidFill>
                  <a:srgbClr val="000000"/>
                </a:solidFill>
                <a:latin typeface="Comic Sans MS"/>
              </a:rPr>
              <a:t>time.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Last Week: Greedy Algorithms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500" lnSpcReduction="20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Simplest type of strategy:</a:t>
            </a: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  1. Take a step that makes the problem </a:t>
            </a: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      smaller.</a:t>
            </a: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  2. iterate.</a:t>
            </a: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Difficulty: Prove that this leads to an optimal solution. </a:t>
            </a: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   This is not always the case!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4328-EB9C-2FDD-CB21-10A44899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2740359-4410-0019-7320-247DDBF6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study algorithms for doing arithmetic operations, such as </a:t>
            </a:r>
          </a:p>
          <a:p>
            <a:pPr lvl="1"/>
            <a:r>
              <a:rPr lang="en-US" dirty="0"/>
              <a:t>computing square root</a:t>
            </a:r>
          </a:p>
          <a:p>
            <a:pPr lvl="1"/>
            <a:r>
              <a:rPr lang="en-US" dirty="0"/>
              <a:t>Big integer multiplication</a:t>
            </a:r>
          </a:p>
          <a:p>
            <a:r>
              <a:rPr lang="en-US" dirty="0"/>
              <a:t>Go over assignment 3</a:t>
            </a:r>
          </a:p>
          <a:p>
            <a:pPr lvl="1"/>
            <a:r>
              <a:rPr lang="en-US" dirty="0"/>
              <a:t>Due 20</a:t>
            </a:r>
            <a:r>
              <a:rPr lang="en-US" baseline="30000" dirty="0"/>
              <a:t>th</a:t>
            </a:r>
            <a:r>
              <a:rPr lang="en-US" dirty="0"/>
              <a:t> of June</a:t>
            </a:r>
          </a:p>
        </p:txBody>
      </p:sp>
    </p:spTree>
    <p:extLst>
      <p:ext uri="{BB962C8B-B14F-4D97-AF65-F5344CB8AC3E}">
        <p14:creationId xmlns:p14="http://schemas.microsoft.com/office/powerpoint/2010/main" val="28546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Computing square roots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500" lnSpcReduction="20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How to compute square root of any real number?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real numbers </a:t>
            </a:r>
            <a:r>
              <a:rPr lang="en-US" sz="32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can not have perfect precision.  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Answer computed approximately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Input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positive real number x, 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and a precision requirement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</a:rPr>
              <a:t>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(i.e. maximum error)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Output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real number r such that |r-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</a:rPr>
              <a:t>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x|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</a:rPr>
              <a:t>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Idea?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95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500" lnSpcReduction="20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Similar to binary search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Look at a possible range for answer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Half this range by picking point in the middle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Use the simple fact: if x</a:t>
            </a:r>
            <a:r>
              <a:rPr lang="en-US" sz="3200" b="0" strike="noStrike" spc="-1" baseline="30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&gt; y</a:t>
            </a:r>
            <a:r>
              <a:rPr lang="en-US" sz="3200" b="0" strike="noStrike" spc="-1" baseline="30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then x&gt;y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Example: sqrt( 2 )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We know answer is between 1 and 2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Check middle point (1.5) and looking at (1.5)</a:t>
            </a:r>
            <a:r>
              <a:rPr lang="en-US" sz="3200" b="0" strike="noStrike" spc="-1" baseline="30000">
                <a:solidFill>
                  <a:srgbClr val="000000"/>
                </a:solidFill>
                <a:latin typeface="Calibri"/>
              </a:rPr>
              <a:t>2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Where do you think the answer is? 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Between 1 and 1.5 or 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between 1.5 and 2?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When do we stop?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5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Square Root Algorithm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Rectangle 3"/>
          <p:cNvSpPr/>
          <p:nvPr/>
        </p:nvSpPr>
        <p:spPr>
          <a:xfrm>
            <a:off x="457200" y="1676520"/>
            <a:ext cx="8229240" cy="4723920"/>
          </a:xfrm>
          <a:prstGeom prst="rect">
            <a:avLst/>
          </a:prstGeom>
          <a:solidFill>
            <a:srgbClr val="F0F0FA"/>
          </a:solidFill>
          <a:ln w="9525">
            <a:solidFill>
              <a:srgbClr val="800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noAutofit/>
          </a:bodyPr>
          <a:lstStyle/>
          <a:p>
            <a:pPr marL="343080" indent="-343080" rtl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SQRT(</a:t>
            </a:r>
            <a:r>
              <a:rPr lang="en-US" sz="2000" b="0" strike="noStrike" spc="-1">
                <a:solidFill>
                  <a:srgbClr val="C0504D"/>
                </a:solidFill>
                <a:latin typeface="Lucida Console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x, epsilon)</a:t>
            </a:r>
            <a:endParaRPr lang="en-US" sz="20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 low </a:t>
            </a:r>
            <a:r>
              <a:rPr lang="en-US" sz="20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0;</a:t>
            </a:r>
            <a:endParaRPr lang="en-US" sz="20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 high </a:t>
            </a:r>
            <a:r>
              <a:rPr lang="en-US" sz="20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x if x&gt;1 </a:t>
            </a:r>
            <a:endParaRPr lang="en-US" sz="20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		    1 otherwise</a:t>
            </a:r>
            <a:endParaRPr lang="en-US" sz="20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2000" b="0" strike="noStrike" spc="-1">
                <a:solidFill>
                  <a:srgbClr val="C0504D"/>
                </a:solidFill>
                <a:latin typeface="Lucida Console"/>
              </a:rPr>
              <a:t>while</a:t>
            </a: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high-low &gt; epsilon</a:t>
            </a:r>
            <a:endParaRPr lang="en-US" sz="20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   mid </a:t>
            </a:r>
            <a:r>
              <a:rPr lang="en-US" sz="20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(high+low)/2</a:t>
            </a:r>
            <a:endParaRPr lang="en-US" sz="20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2000" b="0" strike="noStrike" spc="-1">
                <a:solidFill>
                  <a:srgbClr val="C0504D"/>
                </a:solidFill>
                <a:latin typeface="Lucida Console"/>
              </a:rPr>
              <a:t>if</a:t>
            </a: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mid*mid &gt; x</a:t>
            </a:r>
            <a:endParaRPr lang="en-US" sz="20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      high </a:t>
            </a:r>
            <a:r>
              <a:rPr lang="en-US" sz="20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mid</a:t>
            </a:r>
            <a:endParaRPr lang="en-US" sz="20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2000" b="0" strike="noStrike" spc="-1">
                <a:solidFill>
                  <a:srgbClr val="C0504D"/>
                </a:solidFill>
                <a:latin typeface="Lucida Console"/>
              </a:rPr>
              <a:t>else</a:t>
            </a:r>
            <a:endParaRPr lang="en-US" sz="20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      low </a:t>
            </a:r>
            <a:r>
              <a:rPr lang="en-US" sz="20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mid</a:t>
            </a:r>
            <a:endParaRPr lang="en-US" sz="20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 </a:t>
            </a:r>
            <a:endParaRPr lang="en-US" sz="20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2000" b="0" strike="noStrike" spc="-1">
                <a:solidFill>
                  <a:srgbClr val="C0504D"/>
                </a:solidFill>
                <a:latin typeface="Lucida Console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Lucida Console"/>
              </a:rPr>
              <a:t> low</a:t>
            </a:r>
            <a:endParaRPr lang="en-US" sz="20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Binary Search Algorithm – sample run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Rectangle 3"/>
          <p:cNvSpPr/>
          <p:nvPr/>
        </p:nvSpPr>
        <p:spPr>
          <a:xfrm>
            <a:off x="228600" y="3352680"/>
            <a:ext cx="8610120" cy="3276360"/>
          </a:xfrm>
          <a:prstGeom prst="rect">
            <a:avLst/>
          </a:prstGeom>
          <a:solidFill>
            <a:srgbClr val="F0F0FA"/>
          </a:solidFill>
          <a:ln w="9525">
            <a:solidFill>
              <a:srgbClr val="800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t" anchorCtr="1">
            <a:noAutofit/>
          </a:bodyPr>
          <a:lstStyle/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</a:rPr>
              <a:t>Example: Computing sqrt(2) with precision 0.05:</a:t>
            </a:r>
            <a:r>
              <a:rPr lang="en-US" sz="1600" b="1" u="sng" strike="noStrike" spc="-1">
                <a:solidFill>
                  <a:srgbClr val="000000"/>
                </a:solidFill>
                <a:uFillTx/>
                <a:latin typeface="Courier New"/>
              </a:rPr>
              <a:t>                                            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                   mid      mid*mid     low       high     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After 0 rounds      --        --         0         2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After 1 round        1         1         1         2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After 2 rounds      1.5       2.25       1         1.5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After 3 rounds      1.25      1.56..     1.25      1.5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After 4 rounds      1.37..    1.89..     1.37..    1.5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After 5 rounds      1.43..    2.06..     1.37..    1.43..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After 6 rounds      1.40..    1.97..     1.40..    1.43..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                     Output: 1.40…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41" name="Rectangle 4"/>
          <p:cNvSpPr/>
          <p:nvPr/>
        </p:nvSpPr>
        <p:spPr>
          <a:xfrm>
            <a:off x="457200" y="1371600"/>
            <a:ext cx="8229240" cy="1828440"/>
          </a:xfrm>
          <a:prstGeom prst="rect">
            <a:avLst/>
          </a:prstGeom>
          <a:solidFill>
            <a:srgbClr val="F0F0FA"/>
          </a:solidFill>
          <a:ln w="9525">
            <a:solidFill>
              <a:srgbClr val="800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noAutofit/>
          </a:bodyPr>
          <a:lstStyle/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C0504D"/>
                </a:solidFill>
                <a:latin typeface="Lucida Console"/>
              </a:rPr>
              <a:t>while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high-low &gt; epsilon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   mid </a:t>
            </a:r>
            <a:r>
              <a:rPr lang="en-US" sz="16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(high+low)/2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1600" b="0" strike="noStrike" spc="-1">
                <a:solidFill>
                  <a:srgbClr val="C0504D"/>
                </a:solidFill>
                <a:latin typeface="Lucida Console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mid*mid &gt; x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      high </a:t>
            </a:r>
            <a:r>
              <a:rPr lang="en-US" sz="16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mid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1600" b="0" strike="noStrike" spc="-1">
                <a:solidFill>
                  <a:srgbClr val="C0504D"/>
                </a:solidFill>
                <a:latin typeface="Lucida Console"/>
              </a:rPr>
              <a:t>else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      low </a:t>
            </a:r>
            <a:r>
              <a:rPr lang="en-US" sz="16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mid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</a:rPr>
              <a:t> 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What is the running time?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idx="4294967295"/>
          </p:nvPr>
        </p:nvSpPr>
        <p:spPr>
          <a:xfrm>
            <a:off x="0" y="1752600"/>
            <a:ext cx="5715000" cy="495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Depends on required precision epsilon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Which in turn depends on high-low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What happens to this range every iteration?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Every iteration </a:t>
            </a:r>
            <a:r>
              <a:rPr lang="en-US" sz="32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one bit closer → trace the alg.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4" name="Rectangle 4"/>
          <p:cNvSpPr/>
          <p:nvPr/>
        </p:nvSpPr>
        <p:spPr>
          <a:xfrm>
            <a:off x="5715000" y="2590920"/>
            <a:ext cx="3200040" cy="1828440"/>
          </a:xfrm>
          <a:prstGeom prst="rect">
            <a:avLst/>
          </a:prstGeom>
          <a:solidFill>
            <a:srgbClr val="F0F0FA"/>
          </a:solidFill>
          <a:ln w="9525">
            <a:solidFill>
              <a:srgbClr val="800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noAutofit/>
          </a:bodyPr>
          <a:lstStyle/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C0504D"/>
                </a:solidFill>
                <a:latin typeface="Lucida Console"/>
              </a:rPr>
              <a:t>while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high-low &gt; epsilon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   mid </a:t>
            </a:r>
            <a:r>
              <a:rPr lang="en-US" sz="16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(high+low)/2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1600" b="0" strike="noStrike" spc="-1">
                <a:solidFill>
                  <a:srgbClr val="C0504D"/>
                </a:solidFill>
                <a:latin typeface="Lucida Console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mid*mid &gt; x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      high </a:t>
            </a:r>
            <a:r>
              <a:rPr lang="en-US" sz="16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mid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1600" b="0" strike="noStrike" spc="-1">
                <a:solidFill>
                  <a:srgbClr val="C0504D"/>
                </a:solidFill>
                <a:latin typeface="Lucida Console"/>
              </a:rPr>
              <a:t>else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      low </a:t>
            </a:r>
            <a:r>
              <a:rPr lang="en-US" sz="1600" b="0" strike="noStrike" spc="-1">
                <a:solidFill>
                  <a:srgbClr val="000000"/>
                </a:solidFill>
                <a:latin typeface="Symbol"/>
              </a:rPr>
              <a:t>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</a:rPr>
              <a:t> mid</a:t>
            </a:r>
            <a:endParaRPr lang="en-US" sz="1600" b="0" strike="noStrike" spc="-1">
              <a:latin typeface="Arial"/>
            </a:endParaRPr>
          </a:p>
          <a:p>
            <a:pPr marL="343080" indent="-343080" rtl="1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</a:rPr>
              <a:t> 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037B-8749-C303-D5BA-DBAC9AC7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19DB-E70B-9461-FED7-8F8BCAB4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09" y="1600200"/>
            <a:ext cx="8229600" cy="4525963"/>
          </a:xfrm>
        </p:spPr>
        <p:txBody>
          <a:bodyPr/>
          <a:lstStyle/>
          <a:p>
            <a:r>
              <a:rPr lang="en-US" dirty="0"/>
              <a:t>O(lg(x/</a:t>
            </a:r>
            <a:r>
              <a:rPr lang="en-US" dirty="0">
                <a:sym typeface="Symbol" panose="05050102010706020507" pitchFamily="18" charset="2"/>
              </a:rPr>
              <a:t>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Similar to binary search.</a:t>
            </a:r>
          </a:p>
          <a:p>
            <a:r>
              <a:rPr lang="en-US" dirty="0"/>
              <a:t>Looking at loop graph/tree</a:t>
            </a:r>
          </a:p>
          <a:p>
            <a:pPr lvl="1"/>
            <a:r>
              <a:rPr lang="en-US" dirty="0"/>
              <a:t>Every level, range is halved.</a:t>
            </a:r>
          </a:p>
        </p:txBody>
      </p:sp>
    </p:spTree>
    <p:extLst>
      <p:ext uri="{BB962C8B-B14F-4D97-AF65-F5344CB8AC3E}">
        <p14:creationId xmlns:p14="http://schemas.microsoft.com/office/powerpoint/2010/main" val="160425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A40FA-91E7-9568-9F74-47E72F673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5EC2-69C9-780F-3B1F-529A760C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6256F1-9FC4-4966-F3D3-D29150ED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study algorithms for doing arithmetic operations, such as </a:t>
            </a:r>
          </a:p>
          <a:p>
            <a:pPr lvl="1"/>
            <a:r>
              <a:rPr lang="en-US" dirty="0"/>
              <a:t>computing square root</a:t>
            </a:r>
          </a:p>
          <a:p>
            <a:pPr lvl="1"/>
            <a:r>
              <a:rPr lang="en-US" dirty="0"/>
              <a:t>Big integer multiplication</a:t>
            </a:r>
          </a:p>
          <a:p>
            <a:r>
              <a:rPr lang="en-US" dirty="0"/>
              <a:t>Go over assignment 3</a:t>
            </a:r>
          </a:p>
          <a:p>
            <a:pPr lvl="1"/>
            <a:r>
              <a:rPr lang="en-US" dirty="0"/>
              <a:t>Due 20</a:t>
            </a:r>
            <a:r>
              <a:rPr lang="en-US" baseline="30000" dirty="0"/>
              <a:t>th</a:t>
            </a:r>
            <a:r>
              <a:rPr lang="en-US" dirty="0"/>
              <a:t> of June</a:t>
            </a:r>
          </a:p>
        </p:txBody>
      </p:sp>
    </p:spTree>
    <p:extLst>
      <p:ext uri="{BB962C8B-B14F-4D97-AF65-F5344CB8AC3E}">
        <p14:creationId xmlns:p14="http://schemas.microsoft.com/office/powerpoint/2010/main" val="3678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(Big) Integer Arithmetic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idx="4294967295"/>
          </p:nvPr>
        </p:nvSpPr>
        <p:spPr>
          <a:xfrm>
            <a:off x="609600" y="3048000"/>
            <a:ext cx="8534400" cy="30781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 lnSpcReduction="10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Here we want to multiply numbers (much) bigger than typical CPU word (64 bits)</a:t>
            </a: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How to do it? What is the time complexity?</a:t>
            </a:r>
          </a:p>
        </p:txBody>
      </p:sp>
      <p:sp>
        <p:nvSpPr>
          <p:cNvPr id="546" name="Text Box 6"/>
          <p:cNvSpPr/>
          <p:nvPr/>
        </p:nvSpPr>
        <p:spPr>
          <a:xfrm>
            <a:off x="1538280" y="1828800"/>
            <a:ext cx="7482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    2095067093034680994318596846868779409766717133476767930</a:t>
            </a:r>
            <a:endParaRPr lang="en-US" sz="18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X   5920175091777634709677679342929097012308956679993010921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7" name="Line 7"/>
          <p:cNvSpPr/>
          <p:nvPr/>
        </p:nvSpPr>
        <p:spPr>
          <a:xfrm>
            <a:off x="1447560" y="2590560"/>
            <a:ext cx="762012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Integer Multiplication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Multiplication. Given two </a:t>
            </a:r>
            <a:r>
              <a:rPr lang="en-US" sz="1600" b="1" i="1" strike="noStrike" spc="-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-bit integers </a:t>
            </a:r>
            <a:r>
              <a:rPr lang="en-US" sz="1600" b="1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1600" b="1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, compute </a:t>
            </a:r>
            <a:r>
              <a:rPr lang="en-US" sz="1600" b="1" i="1" strike="noStrike" spc="-1" dirty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1600" b="1" strike="noStrike" spc="-1" dirty="0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1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school.  </a:t>
            </a: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What is the time complexity? </a:t>
            </a:r>
            <a:r>
              <a:rPr lang="en-US" sz="1600" b="1" strike="noStrike" spc="-1" dirty="0">
                <a:solidFill>
                  <a:srgbClr val="000000"/>
                </a:solidFill>
                <a:latin typeface="Symbol"/>
              </a:rPr>
              <a:t>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1600" b="1" i="1" strike="noStrike" spc="-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1600" b="1" strike="noStrike" spc="-1" baseline="30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br>
              <a:rPr lang="en-US" dirty="0"/>
            </a:b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      Is it optimal?</a:t>
            </a: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(complexity of addition is </a:t>
            </a:r>
            <a:r>
              <a:rPr lang="en-US" sz="1600" b="1" strike="noStrike" spc="-1" dirty="0">
                <a:solidFill>
                  <a:srgbClr val="000000"/>
                </a:solidFill>
                <a:latin typeface="Symbol"/>
              </a:rPr>
              <a:t>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1600" b="1" i="1" strike="noStrike" spc="-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), why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?)</a:t>
            </a: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1" name="Rectangle 4"/>
          <p:cNvSpPr/>
          <p:nvPr/>
        </p:nvSpPr>
        <p:spPr>
          <a:xfrm>
            <a:off x="5740560" y="20257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2" name="Rectangle 5"/>
          <p:cNvSpPr/>
          <p:nvPr/>
        </p:nvSpPr>
        <p:spPr>
          <a:xfrm>
            <a:off x="5740560" y="23749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3" name="Rectangle 6"/>
          <p:cNvSpPr/>
          <p:nvPr/>
        </p:nvSpPr>
        <p:spPr>
          <a:xfrm>
            <a:off x="5740560" y="27241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4" name="Rectangle 8"/>
          <p:cNvSpPr/>
          <p:nvPr/>
        </p:nvSpPr>
        <p:spPr>
          <a:xfrm>
            <a:off x="5530680" y="20257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5" name="Rectangle 9"/>
          <p:cNvSpPr/>
          <p:nvPr/>
        </p:nvSpPr>
        <p:spPr>
          <a:xfrm>
            <a:off x="5530680" y="23749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6" name="Rectangle 10"/>
          <p:cNvSpPr/>
          <p:nvPr/>
        </p:nvSpPr>
        <p:spPr>
          <a:xfrm>
            <a:off x="5530680" y="27241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7" name="Rectangle 11"/>
          <p:cNvSpPr/>
          <p:nvPr/>
        </p:nvSpPr>
        <p:spPr>
          <a:xfrm>
            <a:off x="5321160" y="20257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8" name="Rectangle 12"/>
          <p:cNvSpPr/>
          <p:nvPr/>
        </p:nvSpPr>
        <p:spPr>
          <a:xfrm>
            <a:off x="5321160" y="23749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9" name="Rectangle 13"/>
          <p:cNvSpPr/>
          <p:nvPr/>
        </p:nvSpPr>
        <p:spPr>
          <a:xfrm>
            <a:off x="5321160" y="27241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0" name="Rectangle 15"/>
          <p:cNvSpPr/>
          <p:nvPr/>
        </p:nvSpPr>
        <p:spPr>
          <a:xfrm>
            <a:off x="5111640" y="20257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1" name="Rectangle 16"/>
          <p:cNvSpPr/>
          <p:nvPr/>
        </p:nvSpPr>
        <p:spPr>
          <a:xfrm>
            <a:off x="5111640" y="23749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2" name="Rectangle 17"/>
          <p:cNvSpPr/>
          <p:nvPr/>
        </p:nvSpPr>
        <p:spPr>
          <a:xfrm>
            <a:off x="5111640" y="27241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3" name="Rectangle 18"/>
          <p:cNvSpPr/>
          <p:nvPr/>
        </p:nvSpPr>
        <p:spPr>
          <a:xfrm>
            <a:off x="4902120" y="20257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4" name="Rectangle 19"/>
          <p:cNvSpPr/>
          <p:nvPr/>
        </p:nvSpPr>
        <p:spPr>
          <a:xfrm>
            <a:off x="4902120" y="23749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5" name="Rectangle 20"/>
          <p:cNvSpPr/>
          <p:nvPr/>
        </p:nvSpPr>
        <p:spPr>
          <a:xfrm>
            <a:off x="4902120" y="27241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6" name="Rectangle 22"/>
          <p:cNvSpPr/>
          <p:nvPr/>
        </p:nvSpPr>
        <p:spPr>
          <a:xfrm>
            <a:off x="4692600" y="20257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7" name="Rectangle 23"/>
          <p:cNvSpPr/>
          <p:nvPr/>
        </p:nvSpPr>
        <p:spPr>
          <a:xfrm>
            <a:off x="4692600" y="23749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8" name="Rectangle 24"/>
          <p:cNvSpPr/>
          <p:nvPr/>
        </p:nvSpPr>
        <p:spPr>
          <a:xfrm>
            <a:off x="4692600" y="27241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9" name="Rectangle 25"/>
          <p:cNvSpPr/>
          <p:nvPr/>
        </p:nvSpPr>
        <p:spPr>
          <a:xfrm>
            <a:off x="4483080" y="20257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0" name="Rectangle 26"/>
          <p:cNvSpPr/>
          <p:nvPr/>
        </p:nvSpPr>
        <p:spPr>
          <a:xfrm>
            <a:off x="4483080" y="23749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1" name="Rectangle 27"/>
          <p:cNvSpPr/>
          <p:nvPr/>
        </p:nvSpPr>
        <p:spPr>
          <a:xfrm>
            <a:off x="4483080" y="27241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2" name="Rectangle 29"/>
          <p:cNvSpPr/>
          <p:nvPr/>
        </p:nvSpPr>
        <p:spPr>
          <a:xfrm>
            <a:off x="4273560" y="20257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3" name="Rectangle 30"/>
          <p:cNvSpPr/>
          <p:nvPr/>
        </p:nvSpPr>
        <p:spPr>
          <a:xfrm>
            <a:off x="4273560" y="23749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4" name="Rectangle 31"/>
          <p:cNvSpPr/>
          <p:nvPr/>
        </p:nvSpPr>
        <p:spPr>
          <a:xfrm>
            <a:off x="4273560" y="27241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5" name="Rectangle 32"/>
          <p:cNvSpPr/>
          <p:nvPr/>
        </p:nvSpPr>
        <p:spPr>
          <a:xfrm>
            <a:off x="5740560" y="30733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6" name="Rectangle 33"/>
          <p:cNvSpPr/>
          <p:nvPr/>
        </p:nvSpPr>
        <p:spPr>
          <a:xfrm>
            <a:off x="5530680" y="30733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7" name="Rectangle 34"/>
          <p:cNvSpPr/>
          <p:nvPr/>
        </p:nvSpPr>
        <p:spPr>
          <a:xfrm>
            <a:off x="5321160" y="30733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8" name="Rectangle 35"/>
          <p:cNvSpPr/>
          <p:nvPr/>
        </p:nvSpPr>
        <p:spPr>
          <a:xfrm>
            <a:off x="5111640" y="30733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9" name="Rectangle 36"/>
          <p:cNvSpPr/>
          <p:nvPr/>
        </p:nvSpPr>
        <p:spPr>
          <a:xfrm>
            <a:off x="4902120" y="30733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0" name="Rectangle 37"/>
          <p:cNvSpPr/>
          <p:nvPr/>
        </p:nvSpPr>
        <p:spPr>
          <a:xfrm>
            <a:off x="4692600" y="30733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1" name="Rectangle 38"/>
          <p:cNvSpPr/>
          <p:nvPr/>
        </p:nvSpPr>
        <p:spPr>
          <a:xfrm>
            <a:off x="4483080" y="30733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2" name="Rectangle 39"/>
          <p:cNvSpPr/>
          <p:nvPr/>
        </p:nvSpPr>
        <p:spPr>
          <a:xfrm>
            <a:off x="4273560" y="30733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3" name="Rectangle 40"/>
          <p:cNvSpPr/>
          <p:nvPr/>
        </p:nvSpPr>
        <p:spPr>
          <a:xfrm>
            <a:off x="5530680" y="34225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4" name="Rectangle 41"/>
          <p:cNvSpPr/>
          <p:nvPr/>
        </p:nvSpPr>
        <p:spPr>
          <a:xfrm>
            <a:off x="5321160" y="34225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5" name="Rectangle 42"/>
          <p:cNvSpPr/>
          <p:nvPr/>
        </p:nvSpPr>
        <p:spPr>
          <a:xfrm>
            <a:off x="5111640" y="34225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6" name="Rectangle 43"/>
          <p:cNvSpPr/>
          <p:nvPr/>
        </p:nvSpPr>
        <p:spPr>
          <a:xfrm>
            <a:off x="4902120" y="34225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7" name="Rectangle 44"/>
          <p:cNvSpPr/>
          <p:nvPr/>
        </p:nvSpPr>
        <p:spPr>
          <a:xfrm>
            <a:off x="4692600" y="34225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8" name="Rectangle 45"/>
          <p:cNvSpPr/>
          <p:nvPr/>
        </p:nvSpPr>
        <p:spPr>
          <a:xfrm>
            <a:off x="4483080" y="34225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9" name="Rectangle 46"/>
          <p:cNvSpPr/>
          <p:nvPr/>
        </p:nvSpPr>
        <p:spPr>
          <a:xfrm>
            <a:off x="4273560" y="34225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0" name="Rectangle 47"/>
          <p:cNvSpPr/>
          <p:nvPr/>
        </p:nvSpPr>
        <p:spPr>
          <a:xfrm>
            <a:off x="4064040" y="34225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1" name="Rectangle 48"/>
          <p:cNvSpPr/>
          <p:nvPr/>
        </p:nvSpPr>
        <p:spPr>
          <a:xfrm>
            <a:off x="5321160" y="3772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2" name="Rectangle 49"/>
          <p:cNvSpPr/>
          <p:nvPr/>
        </p:nvSpPr>
        <p:spPr>
          <a:xfrm>
            <a:off x="5111640" y="3772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3" name="Rectangle 50"/>
          <p:cNvSpPr/>
          <p:nvPr/>
        </p:nvSpPr>
        <p:spPr>
          <a:xfrm>
            <a:off x="4902120" y="3772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4" name="Rectangle 51"/>
          <p:cNvSpPr/>
          <p:nvPr/>
        </p:nvSpPr>
        <p:spPr>
          <a:xfrm>
            <a:off x="4692600" y="3772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5" name="Rectangle 52"/>
          <p:cNvSpPr/>
          <p:nvPr/>
        </p:nvSpPr>
        <p:spPr>
          <a:xfrm>
            <a:off x="4483080" y="3772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6" name="Rectangle 53"/>
          <p:cNvSpPr/>
          <p:nvPr/>
        </p:nvSpPr>
        <p:spPr>
          <a:xfrm>
            <a:off x="4273560" y="3772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7" name="Rectangle 54"/>
          <p:cNvSpPr/>
          <p:nvPr/>
        </p:nvSpPr>
        <p:spPr>
          <a:xfrm>
            <a:off x="4064040" y="3772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8" name="Rectangle 55"/>
          <p:cNvSpPr/>
          <p:nvPr/>
        </p:nvSpPr>
        <p:spPr>
          <a:xfrm>
            <a:off x="3854520" y="3772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9" name="Rectangle 56"/>
          <p:cNvSpPr/>
          <p:nvPr/>
        </p:nvSpPr>
        <p:spPr>
          <a:xfrm>
            <a:off x="5111640" y="41212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0" name="Rectangle 57"/>
          <p:cNvSpPr/>
          <p:nvPr/>
        </p:nvSpPr>
        <p:spPr>
          <a:xfrm>
            <a:off x="4902120" y="41212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1" name="Rectangle 58"/>
          <p:cNvSpPr/>
          <p:nvPr/>
        </p:nvSpPr>
        <p:spPr>
          <a:xfrm>
            <a:off x="4692600" y="41212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2" name="Rectangle 59"/>
          <p:cNvSpPr/>
          <p:nvPr/>
        </p:nvSpPr>
        <p:spPr>
          <a:xfrm>
            <a:off x="4483080" y="41212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3" name="Rectangle 60"/>
          <p:cNvSpPr/>
          <p:nvPr/>
        </p:nvSpPr>
        <p:spPr>
          <a:xfrm>
            <a:off x="4273560" y="41212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4" name="Rectangle 61"/>
          <p:cNvSpPr/>
          <p:nvPr/>
        </p:nvSpPr>
        <p:spPr>
          <a:xfrm>
            <a:off x="4064040" y="41212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5" name="Rectangle 62"/>
          <p:cNvSpPr/>
          <p:nvPr/>
        </p:nvSpPr>
        <p:spPr>
          <a:xfrm>
            <a:off x="3854520" y="41212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6" name="Rectangle 63"/>
          <p:cNvSpPr/>
          <p:nvPr/>
        </p:nvSpPr>
        <p:spPr>
          <a:xfrm>
            <a:off x="3645000" y="41212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7" name="Rectangle 64"/>
          <p:cNvSpPr/>
          <p:nvPr/>
        </p:nvSpPr>
        <p:spPr>
          <a:xfrm>
            <a:off x="4902120" y="44704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8" name="Rectangle 65"/>
          <p:cNvSpPr/>
          <p:nvPr/>
        </p:nvSpPr>
        <p:spPr>
          <a:xfrm>
            <a:off x="4692600" y="44704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9" name="Rectangle 66"/>
          <p:cNvSpPr/>
          <p:nvPr/>
        </p:nvSpPr>
        <p:spPr>
          <a:xfrm>
            <a:off x="4483080" y="44704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0" name="Rectangle 67"/>
          <p:cNvSpPr/>
          <p:nvPr/>
        </p:nvSpPr>
        <p:spPr>
          <a:xfrm>
            <a:off x="4273560" y="44704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1" name="Rectangle 68"/>
          <p:cNvSpPr/>
          <p:nvPr/>
        </p:nvSpPr>
        <p:spPr>
          <a:xfrm>
            <a:off x="4064040" y="44704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2" name="Rectangle 69"/>
          <p:cNvSpPr/>
          <p:nvPr/>
        </p:nvSpPr>
        <p:spPr>
          <a:xfrm>
            <a:off x="3854520" y="44704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3" name="Rectangle 70"/>
          <p:cNvSpPr/>
          <p:nvPr/>
        </p:nvSpPr>
        <p:spPr>
          <a:xfrm>
            <a:off x="3645000" y="44704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4" name="Rectangle 71"/>
          <p:cNvSpPr/>
          <p:nvPr/>
        </p:nvSpPr>
        <p:spPr>
          <a:xfrm>
            <a:off x="3435480" y="44704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5" name="Rectangle 72"/>
          <p:cNvSpPr/>
          <p:nvPr/>
        </p:nvSpPr>
        <p:spPr>
          <a:xfrm>
            <a:off x="4692600" y="48196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6" name="Rectangle 73"/>
          <p:cNvSpPr/>
          <p:nvPr/>
        </p:nvSpPr>
        <p:spPr>
          <a:xfrm>
            <a:off x="4483080" y="48196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7" name="Rectangle 74"/>
          <p:cNvSpPr/>
          <p:nvPr/>
        </p:nvSpPr>
        <p:spPr>
          <a:xfrm>
            <a:off x="4273560" y="48196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8" name="Rectangle 75"/>
          <p:cNvSpPr/>
          <p:nvPr/>
        </p:nvSpPr>
        <p:spPr>
          <a:xfrm>
            <a:off x="4064040" y="48196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9" name="Rectangle 76"/>
          <p:cNvSpPr/>
          <p:nvPr/>
        </p:nvSpPr>
        <p:spPr>
          <a:xfrm>
            <a:off x="3854520" y="48196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0" name="Rectangle 77"/>
          <p:cNvSpPr/>
          <p:nvPr/>
        </p:nvSpPr>
        <p:spPr>
          <a:xfrm>
            <a:off x="3645000" y="48196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1" name="Rectangle 78"/>
          <p:cNvSpPr/>
          <p:nvPr/>
        </p:nvSpPr>
        <p:spPr>
          <a:xfrm>
            <a:off x="3435480" y="48196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2" name="Rectangle 79"/>
          <p:cNvSpPr/>
          <p:nvPr/>
        </p:nvSpPr>
        <p:spPr>
          <a:xfrm>
            <a:off x="3225960" y="48196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3" name="Rectangle 80"/>
          <p:cNvSpPr/>
          <p:nvPr/>
        </p:nvSpPr>
        <p:spPr>
          <a:xfrm>
            <a:off x="4483080" y="51688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4" name="Rectangle 81"/>
          <p:cNvSpPr/>
          <p:nvPr/>
        </p:nvSpPr>
        <p:spPr>
          <a:xfrm>
            <a:off x="4273560" y="51688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5" name="Rectangle 82"/>
          <p:cNvSpPr/>
          <p:nvPr/>
        </p:nvSpPr>
        <p:spPr>
          <a:xfrm>
            <a:off x="4064040" y="51688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6" name="Rectangle 83"/>
          <p:cNvSpPr/>
          <p:nvPr/>
        </p:nvSpPr>
        <p:spPr>
          <a:xfrm>
            <a:off x="3854520" y="51688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7" name="Rectangle 84"/>
          <p:cNvSpPr/>
          <p:nvPr/>
        </p:nvSpPr>
        <p:spPr>
          <a:xfrm>
            <a:off x="3645000" y="51688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8" name="Rectangle 85"/>
          <p:cNvSpPr/>
          <p:nvPr/>
        </p:nvSpPr>
        <p:spPr>
          <a:xfrm>
            <a:off x="3435480" y="51688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9" name="Rectangle 86"/>
          <p:cNvSpPr/>
          <p:nvPr/>
        </p:nvSpPr>
        <p:spPr>
          <a:xfrm>
            <a:off x="3225960" y="51688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0" name="Rectangle 87"/>
          <p:cNvSpPr/>
          <p:nvPr/>
        </p:nvSpPr>
        <p:spPr>
          <a:xfrm>
            <a:off x="3016080" y="51688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1" name="Rectangle 88"/>
          <p:cNvSpPr/>
          <p:nvPr/>
        </p:nvSpPr>
        <p:spPr>
          <a:xfrm>
            <a:off x="574056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2" name="Rectangle 89"/>
          <p:cNvSpPr/>
          <p:nvPr/>
        </p:nvSpPr>
        <p:spPr>
          <a:xfrm>
            <a:off x="553068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3" name="Rectangle 90"/>
          <p:cNvSpPr/>
          <p:nvPr/>
        </p:nvSpPr>
        <p:spPr>
          <a:xfrm>
            <a:off x="532116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4" name="Rectangle 91"/>
          <p:cNvSpPr/>
          <p:nvPr/>
        </p:nvSpPr>
        <p:spPr>
          <a:xfrm>
            <a:off x="511164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5" name="Rectangle 92"/>
          <p:cNvSpPr/>
          <p:nvPr/>
        </p:nvSpPr>
        <p:spPr>
          <a:xfrm>
            <a:off x="490212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6" name="Rectangle 93"/>
          <p:cNvSpPr/>
          <p:nvPr/>
        </p:nvSpPr>
        <p:spPr>
          <a:xfrm>
            <a:off x="469260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7" name="Rectangle 94"/>
          <p:cNvSpPr/>
          <p:nvPr/>
        </p:nvSpPr>
        <p:spPr>
          <a:xfrm>
            <a:off x="448308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8" name="Line 95"/>
          <p:cNvSpPr/>
          <p:nvPr/>
        </p:nvSpPr>
        <p:spPr>
          <a:xfrm flipH="1">
            <a:off x="4273200" y="5518080"/>
            <a:ext cx="1676520" cy="3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9" name="Rectangle 96"/>
          <p:cNvSpPr/>
          <p:nvPr/>
        </p:nvSpPr>
        <p:spPr>
          <a:xfrm>
            <a:off x="427356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0" name="Rectangle 97"/>
          <p:cNvSpPr/>
          <p:nvPr/>
        </p:nvSpPr>
        <p:spPr>
          <a:xfrm>
            <a:off x="406404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1" name="Rectangle 98"/>
          <p:cNvSpPr/>
          <p:nvPr/>
        </p:nvSpPr>
        <p:spPr>
          <a:xfrm>
            <a:off x="385452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2" name="Rectangle 99"/>
          <p:cNvSpPr/>
          <p:nvPr/>
        </p:nvSpPr>
        <p:spPr>
          <a:xfrm>
            <a:off x="364500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3" name="Rectangle 100"/>
          <p:cNvSpPr/>
          <p:nvPr/>
        </p:nvSpPr>
        <p:spPr>
          <a:xfrm>
            <a:off x="343548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4" name="Rectangle 101"/>
          <p:cNvSpPr/>
          <p:nvPr/>
        </p:nvSpPr>
        <p:spPr>
          <a:xfrm>
            <a:off x="322596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5" name="Rectangle 102"/>
          <p:cNvSpPr/>
          <p:nvPr/>
        </p:nvSpPr>
        <p:spPr>
          <a:xfrm>
            <a:off x="301608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6" name="Rectangle 103"/>
          <p:cNvSpPr/>
          <p:nvPr/>
        </p:nvSpPr>
        <p:spPr>
          <a:xfrm>
            <a:off x="280656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7" name="Rectangle 104"/>
          <p:cNvSpPr/>
          <p:nvPr/>
        </p:nvSpPr>
        <p:spPr>
          <a:xfrm>
            <a:off x="4064040" y="30733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8" name="Rectangle 105"/>
          <p:cNvSpPr/>
          <p:nvPr/>
        </p:nvSpPr>
        <p:spPr>
          <a:xfrm>
            <a:off x="3854520" y="34225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9" name="Rectangle 106"/>
          <p:cNvSpPr/>
          <p:nvPr/>
        </p:nvSpPr>
        <p:spPr>
          <a:xfrm>
            <a:off x="3645000" y="3772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0" name="Rectangle 107"/>
          <p:cNvSpPr/>
          <p:nvPr/>
        </p:nvSpPr>
        <p:spPr>
          <a:xfrm>
            <a:off x="3435480" y="41212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1" name="Rectangle 108"/>
          <p:cNvSpPr/>
          <p:nvPr/>
        </p:nvSpPr>
        <p:spPr>
          <a:xfrm>
            <a:off x="3225960" y="44704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2" name="Rectangle 109"/>
          <p:cNvSpPr/>
          <p:nvPr/>
        </p:nvSpPr>
        <p:spPr>
          <a:xfrm>
            <a:off x="3016080" y="48196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3" name="Rectangle 110"/>
          <p:cNvSpPr/>
          <p:nvPr/>
        </p:nvSpPr>
        <p:spPr>
          <a:xfrm>
            <a:off x="2806560" y="51688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4" name="Rectangle 111"/>
          <p:cNvSpPr/>
          <p:nvPr/>
        </p:nvSpPr>
        <p:spPr>
          <a:xfrm>
            <a:off x="2597040" y="551808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3399"/>
                </a:solidFill>
                <a:latin typeface="Courier New"/>
                <a:ea typeface="ＭＳ Ｐゴシック"/>
              </a:rPr>
              <a:t>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5" name="Line 112"/>
          <p:cNvSpPr/>
          <p:nvPr/>
        </p:nvSpPr>
        <p:spPr>
          <a:xfrm flipH="1">
            <a:off x="2597040" y="5518080"/>
            <a:ext cx="1886040" cy="3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6" name="Rectangle 113"/>
          <p:cNvSpPr/>
          <p:nvPr/>
        </p:nvSpPr>
        <p:spPr>
          <a:xfrm>
            <a:off x="4064040" y="20257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7" name="Rectangle 114"/>
          <p:cNvSpPr/>
          <p:nvPr/>
        </p:nvSpPr>
        <p:spPr>
          <a:xfrm>
            <a:off x="4064040" y="2374920"/>
            <a:ext cx="209160" cy="3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Symbol"/>
                <a:ea typeface="ＭＳ Ｐゴシック"/>
              </a:rPr>
              <a:t>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8" name="Line 115"/>
          <p:cNvSpPr/>
          <p:nvPr/>
        </p:nvSpPr>
        <p:spPr>
          <a:xfrm flipH="1">
            <a:off x="4063680" y="2724120"/>
            <a:ext cx="1886040" cy="3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roup 61"/>
          <p:cNvGraphicFramePr/>
          <p:nvPr/>
        </p:nvGraphicFramePr>
        <p:xfrm>
          <a:off x="3581280" y="2468520"/>
          <a:ext cx="4038120" cy="121896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080"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80"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999,000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7" name="Group 60"/>
          <p:cNvGraphicFramePr/>
          <p:nvPr/>
        </p:nvGraphicFramePr>
        <p:xfrm>
          <a:off x="2491200" y="4572000"/>
          <a:ext cx="2514240" cy="1036320"/>
        </p:xfrm>
        <a:graphic>
          <a:graphicData uri="http://schemas.openxmlformats.org/drawingml/2006/table">
            <a:tbl>
              <a:tblPr/>
              <a:tblGrid>
                <a:gridCol w="83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320"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Example: Huffman Code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 Box 3"/>
          <p:cNvSpPr/>
          <p:nvPr/>
        </p:nvSpPr>
        <p:spPr>
          <a:xfrm>
            <a:off x="304920" y="2819520"/>
            <a:ext cx="8534160" cy="4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9" name="Text Box 4"/>
          <p:cNvSpPr/>
          <p:nvPr/>
        </p:nvSpPr>
        <p:spPr>
          <a:xfrm>
            <a:off x="457200" y="1743120"/>
            <a:ext cx="8229240" cy="15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Comic Sans MS"/>
              </a:rPr>
              <a:t>Suppose the frequency distribution of the characters is: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0" name="Text Box 57"/>
          <p:cNvSpPr/>
          <p:nvPr/>
        </p:nvSpPr>
        <p:spPr>
          <a:xfrm>
            <a:off x="152280" y="5715000"/>
            <a:ext cx="868644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CC00"/>
                </a:solidFill>
                <a:latin typeface="Comic Sans MS"/>
              </a:rPr>
              <a:t>Note that the code of A is of length </a:t>
            </a:r>
            <a:r>
              <a:rPr lang="en-US" sz="2400" b="0" strike="noStrike" spc="-1">
                <a:solidFill>
                  <a:srgbClr val="FF0000"/>
                </a:solidFill>
                <a:latin typeface="Comic Sans MS"/>
              </a:rPr>
              <a:t>1</a:t>
            </a:r>
            <a:r>
              <a:rPr lang="en-US" sz="2400" b="0" strike="noStrike" spc="-1">
                <a:solidFill>
                  <a:srgbClr val="00CC00"/>
                </a:solidFill>
                <a:latin typeface="Comic Sans MS"/>
              </a:rPr>
              <a:t>, and the codes for B and C are of length</a:t>
            </a:r>
            <a:r>
              <a:rPr lang="en-US" sz="2400" b="0" strike="noStrike" spc="-1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2400" b="0" strike="noStrike" spc="-1">
                <a:solidFill>
                  <a:srgbClr val="FF0000"/>
                </a:solidFill>
                <a:latin typeface="Comic Sans MS"/>
              </a:rPr>
              <a:t>2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1" name="Text Box 62"/>
          <p:cNvSpPr/>
          <p:nvPr/>
        </p:nvSpPr>
        <p:spPr>
          <a:xfrm>
            <a:off x="610200" y="4371840"/>
            <a:ext cx="16455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Comic Sans MS"/>
              </a:rPr>
              <a:t>Encode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: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To multiply </a:t>
            </a:r>
            <a:r>
              <a:rPr lang="en-US" sz="2400" b="1" strike="noStrike" spc="-1">
                <a:solidFill>
                  <a:srgbClr val="800080"/>
                </a:solidFill>
                <a:latin typeface="Calibri"/>
              </a:rPr>
              <a:t>two </a:t>
            </a:r>
            <a:r>
              <a:rPr lang="en-US" sz="2400" b="1" i="1" strike="noStrike" spc="-1">
                <a:solidFill>
                  <a:srgbClr val="800080"/>
                </a:solidFill>
                <a:latin typeface="Times New Roman"/>
                <a:ea typeface="ＭＳ Ｐゴシック"/>
              </a:rPr>
              <a:t>n</a:t>
            </a:r>
            <a:r>
              <a:rPr lang="en-US" sz="2400" b="1" strike="noStrike" spc="-1">
                <a:solidFill>
                  <a:srgbClr val="800080"/>
                </a:solidFill>
                <a:latin typeface="Calibri"/>
                <a:ea typeface="ＭＳ Ｐゴシック"/>
              </a:rPr>
              <a:t>-bit integers </a:t>
            </a:r>
            <a:r>
              <a:rPr lang="en-US" sz="2400" b="1" i="1" strike="noStrike" spc="-1">
                <a:solidFill>
                  <a:srgbClr val="800080"/>
                </a:solidFill>
                <a:latin typeface="Times New Roman"/>
                <a:ea typeface="ＭＳ Ｐゴシック"/>
              </a:rPr>
              <a:t>a</a:t>
            </a:r>
            <a:r>
              <a:rPr lang="en-US" sz="2400" b="1" strike="noStrike" spc="-1">
                <a:solidFill>
                  <a:srgbClr val="800080"/>
                </a:solidFill>
                <a:latin typeface="Calibri"/>
                <a:ea typeface="ＭＳ Ｐゴシック"/>
              </a:rPr>
              <a:t> and </a:t>
            </a:r>
            <a:r>
              <a:rPr lang="en-US" sz="2400" b="1" i="1" strike="noStrike" spc="-1">
                <a:solidFill>
                  <a:srgbClr val="800080"/>
                </a:solidFill>
                <a:latin typeface="Times New Roman"/>
                <a:ea typeface="ＭＳ Ｐゴシック"/>
              </a:rPr>
              <a:t>b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lang="en-US" sz="24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Multiply four ½</a:t>
            </a:r>
            <a:r>
              <a:rPr lang="en-US" sz="1600" b="0" i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n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-bit integers, recursively.</a:t>
            </a:r>
            <a:endParaRPr lang="en-US" sz="16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Add and shift to obtain result.</a:t>
            </a:r>
            <a:endParaRPr lang="en-US" sz="16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16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16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Ex.</a:t>
            </a:r>
            <a:endParaRPr lang="en-US" sz="2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Divide-and-Conquer Multiplication:  Warmup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Rectangle 6"/>
          <p:cNvSpPr/>
          <p:nvPr/>
        </p:nvSpPr>
        <p:spPr>
          <a:xfrm>
            <a:off x="1467000" y="3960720"/>
            <a:ext cx="357804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600" b="1" i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= 10001101    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b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= 11100001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2" name="AutoShape 7"/>
          <p:cNvSpPr/>
          <p:nvPr/>
        </p:nvSpPr>
        <p:spPr>
          <a:xfrm rot="5400000">
            <a:off x="2230560" y="4092480"/>
            <a:ext cx="101160" cy="437760"/>
          </a:xfrm>
          <a:prstGeom prst="rightBrace">
            <a:avLst>
              <a:gd name="adj1" fmla="val 3593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3" name="Rectangle 8"/>
          <p:cNvSpPr/>
          <p:nvPr/>
        </p:nvSpPr>
        <p:spPr>
          <a:xfrm>
            <a:off x="2145240" y="4375080"/>
            <a:ext cx="306000" cy="2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200" b="0" i="1" strike="noStrike" spc="-1">
                <a:solidFill>
                  <a:srgbClr val="0000FF"/>
                </a:solidFill>
                <a:latin typeface="Times New Roman"/>
                <a:ea typeface="ＭＳ Ｐゴシック"/>
              </a:rPr>
              <a:t>a</a:t>
            </a:r>
            <a:r>
              <a:rPr lang="en-US" sz="1200" b="0" i="1" strike="noStrike" spc="-1" baseline="-25000">
                <a:solidFill>
                  <a:srgbClr val="0000FF"/>
                </a:solidFill>
                <a:latin typeface="Times New Roman"/>
                <a:ea typeface="ＭＳ Ｐゴシック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64" name="AutoShape 9"/>
          <p:cNvSpPr/>
          <p:nvPr/>
        </p:nvSpPr>
        <p:spPr>
          <a:xfrm rot="5400000">
            <a:off x="2724480" y="4093920"/>
            <a:ext cx="101160" cy="437760"/>
          </a:xfrm>
          <a:prstGeom prst="rightBrace">
            <a:avLst>
              <a:gd name="adj1" fmla="val 3593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5" name="Rectangle 10"/>
          <p:cNvSpPr/>
          <p:nvPr/>
        </p:nvSpPr>
        <p:spPr>
          <a:xfrm>
            <a:off x="2639160" y="4376880"/>
            <a:ext cx="306000" cy="2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200" b="0" i="1" strike="noStrike" spc="-1">
                <a:solidFill>
                  <a:srgbClr val="0000FF"/>
                </a:solidFill>
                <a:latin typeface="Times New Roman"/>
                <a:ea typeface="ＭＳ Ｐゴシック"/>
              </a:rPr>
              <a:t>a</a:t>
            </a:r>
            <a:r>
              <a:rPr lang="en-US" sz="1200" b="0" i="1" strike="noStrike" spc="-1" baseline="-25000">
                <a:solidFill>
                  <a:srgbClr val="0000FF"/>
                </a:solidFill>
                <a:latin typeface="Times New Roman"/>
                <a:ea typeface="ＭＳ Ｐゴシック"/>
              </a:rPr>
              <a:t>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66" name="AutoShape 11"/>
          <p:cNvSpPr/>
          <p:nvPr/>
        </p:nvSpPr>
        <p:spPr>
          <a:xfrm rot="5400000">
            <a:off x="4185000" y="4081320"/>
            <a:ext cx="101160" cy="437760"/>
          </a:xfrm>
          <a:prstGeom prst="rightBrace">
            <a:avLst>
              <a:gd name="adj1" fmla="val 3593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7" name="Rectangle 12"/>
          <p:cNvSpPr/>
          <p:nvPr/>
        </p:nvSpPr>
        <p:spPr>
          <a:xfrm>
            <a:off x="4099320" y="4363920"/>
            <a:ext cx="306000" cy="2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200" b="0" i="1" strike="noStrike" spc="-1">
                <a:solidFill>
                  <a:srgbClr val="0000FF"/>
                </a:solidFill>
                <a:latin typeface="Times New Roman"/>
                <a:ea typeface="ＭＳ Ｐゴシック"/>
              </a:rPr>
              <a:t>b</a:t>
            </a:r>
            <a:r>
              <a:rPr lang="en-US" sz="1200" b="0" i="1" strike="noStrike" spc="-1" baseline="-25000">
                <a:solidFill>
                  <a:srgbClr val="0000FF"/>
                </a:solidFill>
                <a:latin typeface="Times New Roman"/>
                <a:ea typeface="ＭＳ Ｐゴシック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68" name="AutoShape 13"/>
          <p:cNvSpPr/>
          <p:nvPr/>
        </p:nvSpPr>
        <p:spPr>
          <a:xfrm rot="5400000">
            <a:off x="4678560" y="4082760"/>
            <a:ext cx="101160" cy="437760"/>
          </a:xfrm>
          <a:prstGeom prst="rightBrace">
            <a:avLst>
              <a:gd name="adj1" fmla="val 3593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9" name="Rectangle 14"/>
          <p:cNvSpPr/>
          <p:nvPr/>
        </p:nvSpPr>
        <p:spPr>
          <a:xfrm>
            <a:off x="4593240" y="4365720"/>
            <a:ext cx="306000" cy="2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200" b="0" i="1" strike="noStrike" spc="-1">
                <a:solidFill>
                  <a:srgbClr val="0000FF"/>
                </a:solidFill>
                <a:latin typeface="Times New Roman"/>
                <a:ea typeface="ＭＳ Ｐゴシック"/>
              </a:rPr>
              <a:t>b</a:t>
            </a:r>
            <a:r>
              <a:rPr lang="en-US" sz="1200" b="0" i="1" strike="noStrike" spc="-1" baseline="-25000">
                <a:solidFill>
                  <a:srgbClr val="0000FF"/>
                </a:solidFill>
                <a:latin typeface="Times New Roman"/>
                <a:ea typeface="ＭＳ Ｐゴシック"/>
              </a:rPr>
              <a:t>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70" name="TextBox 1"/>
          <p:cNvSpPr/>
          <p:nvPr/>
        </p:nvSpPr>
        <p:spPr>
          <a:xfrm>
            <a:off x="6329880" y="4425480"/>
            <a:ext cx="1718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White board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71" name="Picture 670"/>
          <p:cNvPicPr/>
          <p:nvPr/>
        </p:nvPicPr>
        <p:blipFill>
          <a:blip r:embed="rId3"/>
          <a:stretch/>
        </p:blipFill>
        <p:spPr>
          <a:xfrm>
            <a:off x="1981080" y="5219640"/>
            <a:ext cx="4203720" cy="812880"/>
          </a:xfrm>
          <a:prstGeom prst="rect">
            <a:avLst/>
          </a:prstGeom>
          <a:ln w="0">
            <a:noFill/>
          </a:ln>
        </p:spPr>
      </p:pic>
      <p:pic>
        <p:nvPicPr>
          <p:cNvPr id="672" name="Picture 671"/>
          <p:cNvPicPr/>
          <p:nvPr/>
        </p:nvPicPr>
        <p:blipFill>
          <a:blip r:embed="rId4"/>
          <a:stretch/>
        </p:blipFill>
        <p:spPr>
          <a:xfrm>
            <a:off x="1981080" y="2679840"/>
            <a:ext cx="6629400" cy="114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>
            <a:extLst>
              <a:ext uri="{FF2B5EF4-FFF2-40B4-BE49-F238E27FC236}">
                <a16:creationId xmlns:a16="http://schemas.microsoft.com/office/drawing/2014/main" id="{6986CDEA-2D47-38F9-CF08-6DB216CA5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/>
              <a:t>Divide And Conquer</a:t>
            </a:r>
          </a:p>
        </p:txBody>
      </p:sp>
      <p:sp>
        <p:nvSpPr>
          <p:cNvPr id="865283" name="Rectangle 3">
            <a:extLst>
              <a:ext uri="{FF2B5EF4-FFF2-40B4-BE49-F238E27FC236}">
                <a16:creationId xmlns:a16="http://schemas.microsoft.com/office/drawing/2014/main" id="{76B2EAD6-0617-DB7A-AA6D-8E16A97C4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6482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80000"/>
              </a:lnSpc>
            </a:pPr>
            <a:r>
              <a:rPr lang="en-US" altLang="en-US" sz="2800">
                <a:solidFill>
                  <a:schemeClr val="tx2"/>
                </a:solidFill>
              </a:rPr>
              <a:t>An approach to faster algorithms: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800">
              <a:solidFill>
                <a:schemeClr val="tx2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800">
                <a:solidFill>
                  <a:schemeClr val="accent1"/>
                </a:solidFill>
              </a:rPr>
              <a:t>DIVIDE</a:t>
            </a:r>
            <a:r>
              <a:rPr lang="en-US" altLang="en-US" sz="2800"/>
              <a:t> a problem into smaller subproblems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altLang="en-US" sz="280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800">
                <a:solidFill>
                  <a:schemeClr val="accent1"/>
                </a:solidFill>
              </a:rPr>
              <a:t>CONQUER</a:t>
            </a:r>
            <a:r>
              <a:rPr lang="en-US" altLang="en-US" sz="2800"/>
              <a:t> them recursively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altLang="en-US" sz="280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800">
                <a:solidFill>
                  <a:schemeClr val="accent1"/>
                </a:solidFill>
              </a:rPr>
              <a:t>GLUE</a:t>
            </a:r>
            <a:r>
              <a:rPr lang="en-US" altLang="en-US" sz="2800"/>
              <a:t> the answers together so as to obtain the answer to the larger problem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>
            <a:extLst>
              <a:ext uri="{FF2B5EF4-FFF2-40B4-BE49-F238E27FC236}">
                <a16:creationId xmlns:a16="http://schemas.microsoft.com/office/drawing/2014/main" id="{2739A705-4BC2-2510-45B0-04A7F13D0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invGray"/>
        <p:txBody>
          <a:bodyPr/>
          <a:lstStyle/>
          <a:p>
            <a:r>
              <a:rPr lang="en-US" altLang="en-US" sz="3200"/>
              <a:t>Multiplication of 2 n-bit numbers</a:t>
            </a:r>
          </a:p>
        </p:txBody>
      </p:sp>
      <p:sp>
        <p:nvSpPr>
          <p:cNvPr id="990211" name="Rectangle 3">
            <a:extLst>
              <a:ext uri="{FF2B5EF4-FFF2-40B4-BE49-F238E27FC236}">
                <a16:creationId xmlns:a16="http://schemas.microsoft.com/office/drawing/2014/main" id="{2645FB3A-F593-FCBD-61DC-4D2761098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invGray">
          <a:xfrm>
            <a:off x="685800" y="2071688"/>
            <a:ext cx="7772400" cy="1752600"/>
          </a:xfrm>
        </p:spPr>
        <p:txBody>
          <a:bodyPr/>
          <a:lstStyle/>
          <a:p>
            <a:r>
              <a:rPr lang="en-US" altLang="en-US"/>
              <a:t>X = </a:t>
            </a:r>
          </a:p>
          <a:p>
            <a:r>
              <a:rPr lang="en-US" altLang="en-US"/>
              <a:t>Y = </a:t>
            </a:r>
          </a:p>
          <a:p>
            <a:pPr algn="ctr"/>
            <a:endParaRPr lang="en-US" altLang="en-US"/>
          </a:p>
        </p:txBody>
      </p:sp>
      <p:sp>
        <p:nvSpPr>
          <p:cNvPr id="990212" name="Rectangle 4">
            <a:extLst>
              <a:ext uri="{FF2B5EF4-FFF2-40B4-BE49-F238E27FC236}">
                <a16:creationId xmlns:a16="http://schemas.microsoft.com/office/drawing/2014/main" id="{0711097D-6735-369C-D0CB-09AC1AAC2DD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184400" y="2147888"/>
            <a:ext cx="23622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990213" name="Rectangle 5">
            <a:extLst>
              <a:ext uri="{FF2B5EF4-FFF2-40B4-BE49-F238E27FC236}">
                <a16:creationId xmlns:a16="http://schemas.microsoft.com/office/drawing/2014/main" id="{2E43C2C4-8AE3-1085-2F1A-567A90FC19F0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622800" y="2147888"/>
            <a:ext cx="23622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990214" name="Rectangle 6">
            <a:extLst>
              <a:ext uri="{FF2B5EF4-FFF2-40B4-BE49-F238E27FC236}">
                <a16:creationId xmlns:a16="http://schemas.microsoft.com/office/drawing/2014/main" id="{C77AC38C-A002-9201-B80F-A3A56F7992E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184400" y="2757488"/>
            <a:ext cx="23622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990215" name="Rectangle 7">
            <a:extLst>
              <a:ext uri="{FF2B5EF4-FFF2-40B4-BE49-F238E27FC236}">
                <a16:creationId xmlns:a16="http://schemas.microsoft.com/office/drawing/2014/main" id="{C6F0DE1A-8F41-94F7-6192-C6E4A4562AF9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622800" y="2757488"/>
            <a:ext cx="23622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990216" name="Line 8">
            <a:extLst>
              <a:ext uri="{FF2B5EF4-FFF2-40B4-BE49-F238E27FC236}">
                <a16:creationId xmlns:a16="http://schemas.microsoft.com/office/drawing/2014/main" id="{C65461D4-9FF7-6577-D9DF-CD6E85DE0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3430588"/>
            <a:ext cx="23590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90217" name="Line 9">
            <a:extLst>
              <a:ext uri="{FF2B5EF4-FFF2-40B4-BE49-F238E27FC236}">
                <a16:creationId xmlns:a16="http://schemas.microsoft.com/office/drawing/2014/main" id="{E86A9DAF-1175-9E51-72FB-DECA1B471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29000"/>
            <a:ext cx="23590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90218" name="Rectangle 10">
            <a:extLst>
              <a:ext uri="{FF2B5EF4-FFF2-40B4-BE49-F238E27FC236}">
                <a16:creationId xmlns:a16="http://schemas.microsoft.com/office/drawing/2014/main" id="{856FEF0C-B1ED-C94C-3C28-A5E3B28C6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8163"/>
            <a:ext cx="655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>
            <a:lvl1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X = </a:t>
            </a:r>
            <a:r>
              <a:rPr lang="en-US" altLang="en-US" sz="3200">
                <a:solidFill>
                  <a:schemeClr val="folHlink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3200">
                <a:latin typeface="Comic Sans MS" panose="030F0702030302020204" pitchFamily="66" charset="0"/>
              </a:rPr>
              <a:t> 2</a:t>
            </a:r>
            <a:r>
              <a:rPr lang="en-US" altLang="en-US" sz="3200" baseline="30000">
                <a:latin typeface="Comic Sans MS" panose="030F0702030302020204" pitchFamily="66" charset="0"/>
              </a:rPr>
              <a:t>n/2</a:t>
            </a:r>
            <a:r>
              <a:rPr lang="en-US" altLang="en-US" sz="3200">
                <a:latin typeface="Comic Sans MS" panose="030F0702030302020204" pitchFamily="66" charset="0"/>
              </a:rPr>
              <a:t> + </a:t>
            </a:r>
            <a:r>
              <a:rPr lang="en-US" altLang="en-US" sz="3200">
                <a:solidFill>
                  <a:schemeClr val="folHlink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3200">
                <a:latin typeface="Comic Sans MS" panose="030F0702030302020204" pitchFamily="66" charset="0"/>
              </a:rPr>
              <a:t>     Y = </a:t>
            </a:r>
            <a:r>
              <a:rPr lang="en-US" altLang="en-US" sz="3200">
                <a:solidFill>
                  <a:schemeClr val="folHlink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3200">
                <a:latin typeface="Comic Sans MS" panose="030F0702030302020204" pitchFamily="66" charset="0"/>
              </a:rPr>
              <a:t> 2</a:t>
            </a:r>
            <a:r>
              <a:rPr lang="en-US" altLang="en-US" sz="3200" baseline="30000">
                <a:latin typeface="Comic Sans MS" panose="030F0702030302020204" pitchFamily="66" charset="0"/>
              </a:rPr>
              <a:t>n/2</a:t>
            </a:r>
            <a:r>
              <a:rPr lang="en-US" altLang="en-US" sz="3200">
                <a:latin typeface="Comic Sans MS" panose="030F0702030302020204" pitchFamily="66" charset="0"/>
              </a:rPr>
              <a:t> + </a:t>
            </a:r>
            <a:r>
              <a:rPr lang="en-US" altLang="en-US" sz="3200">
                <a:solidFill>
                  <a:schemeClr val="folHlink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32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990219" name="Text Box 11">
            <a:extLst>
              <a:ext uri="{FF2B5EF4-FFF2-40B4-BE49-F238E27FC236}">
                <a16:creationId xmlns:a16="http://schemas.microsoft.com/office/drawing/2014/main" id="{8CA7DB72-41C8-3038-F8C2-5F4E15B7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38" y="3429000"/>
            <a:ext cx="1509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>
            <a:lvl1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n/2 bits</a:t>
            </a:r>
          </a:p>
        </p:txBody>
      </p:sp>
      <p:sp>
        <p:nvSpPr>
          <p:cNvPr id="990220" name="Text Box 12">
            <a:extLst>
              <a:ext uri="{FF2B5EF4-FFF2-40B4-BE49-F238E27FC236}">
                <a16:creationId xmlns:a16="http://schemas.microsoft.com/office/drawing/2014/main" id="{40FF6017-0384-7FF8-1C72-83FE2C16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29000"/>
            <a:ext cx="1509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>
            <a:lvl1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n/2 bits</a:t>
            </a:r>
          </a:p>
        </p:txBody>
      </p:sp>
      <p:sp>
        <p:nvSpPr>
          <p:cNvPr id="990221" name="Line 13">
            <a:extLst>
              <a:ext uri="{FF2B5EF4-FFF2-40B4-BE49-F238E27FC236}">
                <a16:creationId xmlns:a16="http://schemas.microsoft.com/office/drawing/2014/main" id="{F0C422CF-25D2-5CF1-5589-0D623C3F1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1995488"/>
            <a:ext cx="4800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90222" name="Text Box 14">
            <a:extLst>
              <a:ext uri="{FF2B5EF4-FFF2-40B4-BE49-F238E27FC236}">
                <a16:creationId xmlns:a16="http://schemas.microsoft.com/office/drawing/2014/main" id="{A7D3B55D-1B24-7C5C-BF28-46EDC8150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161448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>
            <a:lvl1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n bits</a:t>
            </a:r>
          </a:p>
        </p:txBody>
      </p:sp>
      <p:sp>
        <p:nvSpPr>
          <p:cNvPr id="990223" name="Rectangle 15">
            <a:extLst>
              <a:ext uri="{FF2B5EF4-FFF2-40B4-BE49-F238E27FC236}">
                <a16:creationId xmlns:a16="http://schemas.microsoft.com/office/drawing/2014/main" id="{3B68F4F6-4C16-609D-2BEB-8FF3090CA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5440363"/>
            <a:ext cx="684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>
            <a:lvl1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X × Y = </a:t>
            </a:r>
            <a:r>
              <a:rPr lang="en-US" altLang="en-US" sz="3200">
                <a:solidFill>
                  <a:schemeClr val="tx2"/>
                </a:solidFill>
                <a:latin typeface="Comic Sans MS" panose="030F0702030302020204" pitchFamily="66" charset="0"/>
              </a:rPr>
              <a:t>ac</a:t>
            </a:r>
            <a:r>
              <a:rPr lang="en-US" altLang="en-US" sz="3200">
                <a:latin typeface="Comic Sans MS" panose="030F0702030302020204" pitchFamily="66" charset="0"/>
              </a:rPr>
              <a:t> 2</a:t>
            </a:r>
            <a:r>
              <a:rPr lang="en-US" altLang="en-US" sz="3200" baseline="30000">
                <a:latin typeface="Comic Sans MS" panose="030F0702030302020204" pitchFamily="66" charset="0"/>
              </a:rPr>
              <a:t>n</a:t>
            </a:r>
            <a:r>
              <a:rPr lang="en-US" altLang="en-US" sz="3200">
                <a:latin typeface="Comic Sans MS" panose="030F0702030302020204" pitchFamily="66" charset="0"/>
              </a:rPr>
              <a:t> + (</a:t>
            </a:r>
            <a:r>
              <a:rPr lang="en-US" altLang="en-US" sz="3200">
                <a:solidFill>
                  <a:schemeClr val="tx2"/>
                </a:solidFill>
                <a:latin typeface="Comic Sans MS" panose="030F0702030302020204" pitchFamily="66" charset="0"/>
              </a:rPr>
              <a:t>ad + bc</a:t>
            </a:r>
            <a:r>
              <a:rPr lang="en-US" altLang="en-US" sz="3200">
                <a:latin typeface="Comic Sans MS" panose="030F0702030302020204" pitchFamily="66" charset="0"/>
              </a:rPr>
              <a:t>) 2</a:t>
            </a:r>
            <a:r>
              <a:rPr lang="en-US" altLang="en-US" sz="3200" baseline="30000">
                <a:latin typeface="Comic Sans MS" panose="030F0702030302020204" pitchFamily="66" charset="0"/>
              </a:rPr>
              <a:t>n/2</a:t>
            </a:r>
            <a:r>
              <a:rPr lang="en-US" altLang="en-US" sz="3200">
                <a:latin typeface="Comic Sans MS" panose="030F0702030302020204" pitchFamily="66" charset="0"/>
              </a:rPr>
              <a:t> + </a:t>
            </a:r>
            <a:r>
              <a:rPr lang="en-US" altLang="en-US" sz="3200">
                <a:solidFill>
                  <a:schemeClr val="tx2"/>
                </a:solidFill>
                <a:latin typeface="Comic Sans MS" panose="030F0702030302020204" pitchFamily="66" charset="0"/>
              </a:rPr>
              <a:t>bd</a:t>
            </a:r>
            <a:r>
              <a:rPr lang="en-US" altLang="en-US" sz="32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990224" name="Rectangle 16">
            <a:extLst>
              <a:ext uri="{FF2B5EF4-FFF2-40B4-BE49-F238E27FC236}">
                <a16:creationId xmlns:a16="http://schemas.microsoft.com/office/drawing/2014/main" id="{FD948B5F-2329-2C15-A64E-4C5AC45E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2133600"/>
            <a:ext cx="4800600" cy="457200"/>
          </a:xfrm>
          <a:prstGeom prst="rect">
            <a:avLst/>
          </a:prstGeom>
          <a:solidFill>
            <a:srgbClr val="33CC33"/>
          </a:solidFill>
          <a:ln w="25400" cap="sq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>
            <a:lvl1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990226" name="Rectangle 18">
            <a:extLst>
              <a:ext uri="{FF2B5EF4-FFF2-40B4-BE49-F238E27FC236}">
                <a16:creationId xmlns:a16="http://schemas.microsoft.com/office/drawing/2014/main" id="{0971C24D-0BF6-9FAD-B4C5-1905966A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2743200"/>
            <a:ext cx="4800600" cy="457200"/>
          </a:xfrm>
          <a:prstGeom prst="rect">
            <a:avLst/>
          </a:prstGeom>
          <a:solidFill>
            <a:srgbClr val="33CC33"/>
          </a:solidFill>
          <a:ln w="25400" cap="sq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>
            <a:lvl1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800">
                <a:solidFill>
                  <a:schemeClr val="bg2"/>
                </a:solidFill>
                <a:latin typeface="Comic Sans MS" panose="030F0702030302020204" pitchFamily="66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90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90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9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90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90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8" grpId="0"/>
      <p:bldP spid="990219" grpId="0"/>
      <p:bldP spid="990220" grpId="0"/>
      <p:bldP spid="990222" grpId="0"/>
      <p:bldP spid="990223" grpId="0"/>
      <p:bldP spid="990224" grpId="0" animBg="1"/>
      <p:bldP spid="9902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>
            <a:extLst>
              <a:ext uri="{FF2B5EF4-FFF2-40B4-BE49-F238E27FC236}">
                <a16:creationId xmlns:a16="http://schemas.microsoft.com/office/drawing/2014/main" id="{50CBDE60-23F1-1D4A-E326-70199715B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invGray"/>
        <p:txBody>
          <a:bodyPr/>
          <a:lstStyle/>
          <a:p>
            <a:r>
              <a:rPr lang="en-US" altLang="en-US" sz="3200"/>
              <a:t>Same thing for decimals</a:t>
            </a:r>
          </a:p>
        </p:txBody>
      </p:sp>
      <p:sp>
        <p:nvSpPr>
          <p:cNvPr id="1021955" name="Rectangle 3">
            <a:extLst>
              <a:ext uri="{FF2B5EF4-FFF2-40B4-BE49-F238E27FC236}">
                <a16:creationId xmlns:a16="http://schemas.microsoft.com/office/drawing/2014/main" id="{E8FF6BF6-1C5A-9BAE-2CC0-1651F6318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invGray">
          <a:xfrm>
            <a:off x="685800" y="2071688"/>
            <a:ext cx="7772400" cy="1752600"/>
          </a:xfrm>
        </p:spPr>
        <p:txBody>
          <a:bodyPr/>
          <a:lstStyle/>
          <a:p>
            <a:r>
              <a:rPr lang="en-US" altLang="en-US"/>
              <a:t>X = </a:t>
            </a:r>
          </a:p>
          <a:p>
            <a:r>
              <a:rPr lang="en-US" altLang="en-US"/>
              <a:t>Y = </a:t>
            </a:r>
          </a:p>
          <a:p>
            <a:pPr algn="ctr"/>
            <a:endParaRPr lang="en-US" altLang="en-US"/>
          </a:p>
        </p:txBody>
      </p:sp>
      <p:sp>
        <p:nvSpPr>
          <p:cNvPr id="1021956" name="Rectangle 4">
            <a:extLst>
              <a:ext uri="{FF2B5EF4-FFF2-40B4-BE49-F238E27FC236}">
                <a16:creationId xmlns:a16="http://schemas.microsoft.com/office/drawing/2014/main" id="{8F59CC53-553B-AC25-A6B6-F6666D45811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184400" y="2147888"/>
            <a:ext cx="23622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021957" name="Rectangle 5">
            <a:extLst>
              <a:ext uri="{FF2B5EF4-FFF2-40B4-BE49-F238E27FC236}">
                <a16:creationId xmlns:a16="http://schemas.microsoft.com/office/drawing/2014/main" id="{E8D2FA1F-C3E7-6D83-0E9B-98BEB9DE0FF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622800" y="2147888"/>
            <a:ext cx="23622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021958" name="Rectangle 6">
            <a:extLst>
              <a:ext uri="{FF2B5EF4-FFF2-40B4-BE49-F238E27FC236}">
                <a16:creationId xmlns:a16="http://schemas.microsoft.com/office/drawing/2014/main" id="{BBFDCA95-3DB9-AE30-17F5-7D02EBB3B21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184400" y="2757488"/>
            <a:ext cx="23622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1021959" name="Rectangle 7">
            <a:extLst>
              <a:ext uri="{FF2B5EF4-FFF2-40B4-BE49-F238E27FC236}">
                <a16:creationId xmlns:a16="http://schemas.microsoft.com/office/drawing/2014/main" id="{33C21011-613A-1DB8-E0F4-1B31E1CEEC10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622800" y="2757488"/>
            <a:ext cx="23622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1021960" name="Line 8">
            <a:extLst>
              <a:ext uri="{FF2B5EF4-FFF2-40B4-BE49-F238E27FC236}">
                <a16:creationId xmlns:a16="http://schemas.microsoft.com/office/drawing/2014/main" id="{5069FB52-84CE-E055-AC58-B6FEDBB2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3430588"/>
            <a:ext cx="23590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1021961" name="Line 9">
            <a:extLst>
              <a:ext uri="{FF2B5EF4-FFF2-40B4-BE49-F238E27FC236}">
                <a16:creationId xmlns:a16="http://schemas.microsoft.com/office/drawing/2014/main" id="{290D481C-3A31-4798-94DC-F035B2689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29000"/>
            <a:ext cx="23590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1021962" name="Rectangle 10">
            <a:extLst>
              <a:ext uri="{FF2B5EF4-FFF2-40B4-BE49-F238E27FC236}">
                <a16:creationId xmlns:a16="http://schemas.microsoft.com/office/drawing/2014/main" id="{EE2CE01D-2F18-956B-BDDF-1DE5FD52D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8163"/>
            <a:ext cx="655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>
            <a:lvl1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X = </a:t>
            </a:r>
            <a:r>
              <a:rPr lang="en-US" altLang="en-US" sz="3200">
                <a:solidFill>
                  <a:schemeClr val="folHlink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3200">
                <a:latin typeface="Comic Sans MS" panose="030F0702030302020204" pitchFamily="66" charset="0"/>
              </a:rPr>
              <a:t> 10</a:t>
            </a:r>
            <a:r>
              <a:rPr lang="en-US" altLang="en-US" sz="3200" baseline="30000">
                <a:latin typeface="Comic Sans MS" panose="030F0702030302020204" pitchFamily="66" charset="0"/>
              </a:rPr>
              <a:t>n/2</a:t>
            </a:r>
            <a:r>
              <a:rPr lang="en-US" altLang="en-US" sz="3200">
                <a:latin typeface="Comic Sans MS" panose="030F0702030302020204" pitchFamily="66" charset="0"/>
              </a:rPr>
              <a:t> + </a:t>
            </a:r>
            <a:r>
              <a:rPr lang="en-US" altLang="en-US" sz="3200">
                <a:solidFill>
                  <a:schemeClr val="folHlink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3200">
                <a:latin typeface="Comic Sans MS" panose="030F0702030302020204" pitchFamily="66" charset="0"/>
              </a:rPr>
              <a:t>     Y = </a:t>
            </a:r>
            <a:r>
              <a:rPr lang="en-US" altLang="en-US" sz="3200">
                <a:solidFill>
                  <a:schemeClr val="folHlink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3200">
                <a:latin typeface="Comic Sans MS" panose="030F0702030302020204" pitchFamily="66" charset="0"/>
              </a:rPr>
              <a:t> 10</a:t>
            </a:r>
            <a:r>
              <a:rPr lang="en-US" altLang="en-US" sz="3200" baseline="30000">
                <a:latin typeface="Comic Sans MS" panose="030F0702030302020204" pitchFamily="66" charset="0"/>
              </a:rPr>
              <a:t>n/2</a:t>
            </a:r>
            <a:r>
              <a:rPr lang="en-US" altLang="en-US" sz="3200">
                <a:latin typeface="Comic Sans MS" panose="030F0702030302020204" pitchFamily="66" charset="0"/>
              </a:rPr>
              <a:t> + </a:t>
            </a:r>
            <a:r>
              <a:rPr lang="en-US" altLang="en-US" sz="3200">
                <a:solidFill>
                  <a:schemeClr val="folHlink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32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021963" name="Text Box 11">
            <a:extLst>
              <a:ext uri="{FF2B5EF4-FFF2-40B4-BE49-F238E27FC236}">
                <a16:creationId xmlns:a16="http://schemas.microsoft.com/office/drawing/2014/main" id="{E2EC6C8E-55E2-5575-AA6B-1E54F5DCF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3429000"/>
            <a:ext cx="171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>
            <a:lvl1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n/2 digits</a:t>
            </a:r>
          </a:p>
        </p:txBody>
      </p:sp>
      <p:sp>
        <p:nvSpPr>
          <p:cNvPr id="1021964" name="Text Box 12">
            <a:extLst>
              <a:ext uri="{FF2B5EF4-FFF2-40B4-BE49-F238E27FC236}">
                <a16:creationId xmlns:a16="http://schemas.microsoft.com/office/drawing/2014/main" id="{E9DC0259-6EE4-2557-CC2D-91F97299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429000"/>
            <a:ext cx="171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>
            <a:lvl1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n/2 digits</a:t>
            </a:r>
          </a:p>
        </p:txBody>
      </p:sp>
      <p:sp>
        <p:nvSpPr>
          <p:cNvPr id="1021965" name="Line 13">
            <a:extLst>
              <a:ext uri="{FF2B5EF4-FFF2-40B4-BE49-F238E27FC236}">
                <a16:creationId xmlns:a16="http://schemas.microsoft.com/office/drawing/2014/main" id="{41068B8C-4D0E-3EBB-3928-CF0E5D8D6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1995488"/>
            <a:ext cx="4800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1021966" name="Text Box 14">
            <a:extLst>
              <a:ext uri="{FF2B5EF4-FFF2-40B4-BE49-F238E27FC236}">
                <a16:creationId xmlns:a16="http://schemas.microsoft.com/office/drawing/2014/main" id="{2D9EED39-DD80-0569-628A-B44E03A8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1614488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>
            <a:lvl1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n digits</a:t>
            </a:r>
          </a:p>
        </p:txBody>
      </p:sp>
      <p:sp>
        <p:nvSpPr>
          <p:cNvPr id="1021967" name="Rectangle 15">
            <a:extLst>
              <a:ext uri="{FF2B5EF4-FFF2-40B4-BE49-F238E27FC236}">
                <a16:creationId xmlns:a16="http://schemas.microsoft.com/office/drawing/2014/main" id="{BFFD61E9-2747-7090-FA35-5A0B03BE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5440363"/>
            <a:ext cx="7212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>
            <a:lvl1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X × Y = </a:t>
            </a:r>
            <a:r>
              <a:rPr lang="en-US" altLang="en-US" sz="3200">
                <a:solidFill>
                  <a:schemeClr val="tx2"/>
                </a:solidFill>
                <a:latin typeface="Comic Sans MS" panose="030F0702030302020204" pitchFamily="66" charset="0"/>
              </a:rPr>
              <a:t>ac</a:t>
            </a:r>
            <a:r>
              <a:rPr lang="en-US" altLang="en-US" sz="3200">
                <a:latin typeface="Comic Sans MS" panose="030F0702030302020204" pitchFamily="66" charset="0"/>
              </a:rPr>
              <a:t> 10</a:t>
            </a:r>
            <a:r>
              <a:rPr lang="en-US" altLang="en-US" sz="3200" baseline="30000">
                <a:latin typeface="Comic Sans MS" panose="030F0702030302020204" pitchFamily="66" charset="0"/>
              </a:rPr>
              <a:t>n</a:t>
            </a:r>
            <a:r>
              <a:rPr lang="en-US" altLang="en-US" sz="3200">
                <a:latin typeface="Comic Sans MS" panose="030F0702030302020204" pitchFamily="66" charset="0"/>
              </a:rPr>
              <a:t> + (</a:t>
            </a:r>
            <a:r>
              <a:rPr lang="en-US" altLang="en-US" sz="3200">
                <a:solidFill>
                  <a:schemeClr val="tx2"/>
                </a:solidFill>
                <a:latin typeface="Comic Sans MS" panose="030F0702030302020204" pitchFamily="66" charset="0"/>
              </a:rPr>
              <a:t>ad + bc</a:t>
            </a:r>
            <a:r>
              <a:rPr lang="en-US" altLang="en-US" sz="3200">
                <a:latin typeface="Comic Sans MS" panose="030F0702030302020204" pitchFamily="66" charset="0"/>
              </a:rPr>
              <a:t>) 10</a:t>
            </a:r>
            <a:r>
              <a:rPr lang="en-US" altLang="en-US" sz="3200" baseline="30000">
                <a:latin typeface="Comic Sans MS" panose="030F0702030302020204" pitchFamily="66" charset="0"/>
              </a:rPr>
              <a:t>n/2</a:t>
            </a:r>
            <a:r>
              <a:rPr lang="en-US" altLang="en-US" sz="3200">
                <a:latin typeface="Comic Sans MS" panose="030F0702030302020204" pitchFamily="66" charset="0"/>
              </a:rPr>
              <a:t> + </a:t>
            </a:r>
            <a:r>
              <a:rPr lang="en-US" altLang="en-US" sz="3200">
                <a:solidFill>
                  <a:schemeClr val="tx2"/>
                </a:solidFill>
                <a:latin typeface="Comic Sans MS" panose="030F0702030302020204" pitchFamily="66" charset="0"/>
              </a:rPr>
              <a:t>bd</a:t>
            </a:r>
            <a:r>
              <a:rPr lang="en-US" altLang="en-US" sz="3200"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145" name="Group 17">
            <a:extLst>
              <a:ext uri="{FF2B5EF4-FFF2-40B4-BE49-F238E27FC236}">
                <a16:creationId xmlns:a16="http://schemas.microsoft.com/office/drawing/2014/main" id="{D3B46A63-31EE-DD19-69A3-9D6610E7648B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44143" name="Rectangle 15">
              <a:extLst>
                <a:ext uri="{FF2B5EF4-FFF2-40B4-BE49-F238E27FC236}">
                  <a16:creationId xmlns:a16="http://schemas.microsoft.com/office/drawing/2014/main" id="{CD456943-CB6F-16AF-C89C-F43D57EE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44144" name="Line 16">
              <a:extLst>
                <a:ext uri="{FF2B5EF4-FFF2-40B4-BE49-F238E27FC236}">
                  <a16:creationId xmlns:a16="http://schemas.microsoft.com/office/drawing/2014/main" id="{BD65A13E-EE4D-2FE5-02F5-C31DC3148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44130" name="Rectangle 2">
            <a:extLst>
              <a:ext uri="{FF2B5EF4-FFF2-40B4-BE49-F238E27FC236}">
                <a16:creationId xmlns:a16="http://schemas.microsoft.com/office/drawing/2014/main" id="{266DC40D-B683-D8A4-0033-0EC295CCF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F20BB76B-A7E4-7915-E5C1-DBEC0758B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bg1"/>
                </a:solidFill>
              </a:rPr>
              <a:t>*4276	5678*2139	5678*4276</a:t>
            </a:r>
          </a:p>
        </p:txBody>
      </p:sp>
      <p:sp>
        <p:nvSpPr>
          <p:cNvPr id="944132" name="Rectangle 4">
            <a:extLst>
              <a:ext uri="{FF2B5EF4-FFF2-40B4-BE49-F238E27FC236}">
                <a16:creationId xmlns:a16="http://schemas.microsoft.com/office/drawing/2014/main" id="{F477A13A-A44B-0237-FC58-7035F1405F5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/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/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/>
              <a:t>X × Y = </a:t>
            </a:r>
            <a:r>
              <a:rPr lang="en-US" altLang="en-US" sz="2400">
                <a:solidFill>
                  <a:schemeClr val="tx2"/>
                </a:solidFill>
              </a:rPr>
              <a:t>ac</a:t>
            </a:r>
            <a:r>
              <a:rPr lang="en-US" altLang="en-US" sz="2400"/>
              <a:t> 10</a:t>
            </a:r>
            <a:r>
              <a:rPr lang="en-US" altLang="en-US" sz="2400" baseline="30000"/>
              <a:t>n</a:t>
            </a:r>
            <a:r>
              <a:rPr lang="en-US" altLang="en-US" sz="2400"/>
              <a:t> + (</a:t>
            </a:r>
            <a:r>
              <a:rPr lang="en-US" altLang="en-US" sz="2400">
                <a:solidFill>
                  <a:schemeClr val="tx2"/>
                </a:solidFill>
              </a:rPr>
              <a:t>ad + bc</a:t>
            </a:r>
            <a:r>
              <a:rPr lang="en-US" altLang="en-US" sz="2400"/>
              <a:t>) 10</a:t>
            </a:r>
            <a:r>
              <a:rPr lang="en-US" altLang="en-US" sz="2400" baseline="30000"/>
              <a:t>n/2</a:t>
            </a:r>
            <a:r>
              <a:rPr lang="en-US" altLang="en-US" sz="2400"/>
              <a:t> + </a:t>
            </a:r>
            <a:r>
              <a:rPr lang="en-US" altLang="en-US" sz="2400">
                <a:solidFill>
                  <a:schemeClr val="tx2"/>
                </a:solidFill>
              </a:rPr>
              <a:t>bd</a:t>
            </a:r>
            <a:r>
              <a:rPr lang="en-US" altLang="en-US" sz="2400"/>
              <a:t> </a:t>
            </a:r>
          </a:p>
        </p:txBody>
      </p:sp>
      <p:grpSp>
        <p:nvGrpSpPr>
          <p:cNvPr id="944133" name="Group 5">
            <a:extLst>
              <a:ext uri="{FF2B5EF4-FFF2-40B4-BE49-F238E27FC236}">
                <a16:creationId xmlns:a16="http://schemas.microsoft.com/office/drawing/2014/main" id="{305E91C7-FD1D-CF2B-8F06-015FC07A3056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44134" name="Rectangle 6">
              <a:extLst>
                <a:ext uri="{FF2B5EF4-FFF2-40B4-BE49-F238E27FC236}">
                  <a16:creationId xmlns:a16="http://schemas.microsoft.com/office/drawing/2014/main" id="{63410F01-2936-E3B9-CC64-AC800C9263A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44135" name="Rectangle 7">
              <a:extLst>
                <a:ext uri="{FF2B5EF4-FFF2-40B4-BE49-F238E27FC236}">
                  <a16:creationId xmlns:a16="http://schemas.microsoft.com/office/drawing/2014/main" id="{8695EF42-862C-6501-958E-8CF1E3669BBE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44136" name="Rectangle 8">
              <a:extLst>
                <a:ext uri="{FF2B5EF4-FFF2-40B4-BE49-F238E27FC236}">
                  <a16:creationId xmlns:a16="http://schemas.microsoft.com/office/drawing/2014/main" id="{5A215D45-6E9B-6DF4-FA5A-9CEDD7C3F2C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44137" name="Rectangle 9">
              <a:extLst>
                <a:ext uri="{FF2B5EF4-FFF2-40B4-BE49-F238E27FC236}">
                  <a16:creationId xmlns:a16="http://schemas.microsoft.com/office/drawing/2014/main" id="{1FEDA26A-4ED6-8608-002D-74990DF83EEF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9" name="Rectangle 7">
            <a:extLst>
              <a:ext uri="{FF2B5EF4-FFF2-40B4-BE49-F238E27FC236}">
                <a16:creationId xmlns:a16="http://schemas.microsoft.com/office/drawing/2014/main" id="{345B442D-7BFF-DE67-5FDE-D15FBEB1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8" y="2373085"/>
            <a:ext cx="15240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5157" name="Rectangle 5">
            <a:extLst>
              <a:ext uri="{FF2B5EF4-FFF2-40B4-BE49-F238E27FC236}">
                <a16:creationId xmlns:a16="http://schemas.microsoft.com/office/drawing/2014/main" id="{8859DCE7-9555-A9E0-62AF-5F64A855E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658" y="1611085"/>
            <a:ext cx="6096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5156" name="Rectangle 4">
            <a:extLst>
              <a:ext uri="{FF2B5EF4-FFF2-40B4-BE49-F238E27FC236}">
                <a16:creationId xmlns:a16="http://schemas.microsoft.com/office/drawing/2014/main" id="{3C30C1D2-E874-F121-B042-C06A8AFB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030" y="1611085"/>
            <a:ext cx="6096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5154" name="Rectangle 2">
            <a:extLst>
              <a:ext uri="{FF2B5EF4-FFF2-40B4-BE49-F238E27FC236}">
                <a16:creationId xmlns:a16="http://schemas.microsoft.com/office/drawing/2014/main" id="{868338B9-7E15-0A10-FBB6-BC525944C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Multiplying (Divide &amp; Conquer style)</a:t>
            </a:r>
          </a:p>
        </p:txBody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0B8A9D2C-0250-40FB-741E-B22BE13D3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 dirty="0">
                <a:solidFill>
                  <a:schemeClr val="tx2"/>
                </a:solidFill>
              </a:rPr>
              <a:t>1234</a:t>
            </a:r>
            <a:r>
              <a:rPr lang="en-US" altLang="en-US" sz="2000" dirty="0"/>
              <a:t>5678 * </a:t>
            </a:r>
            <a:r>
              <a:rPr lang="en-US" altLang="en-US" sz="2000" dirty="0">
                <a:solidFill>
                  <a:schemeClr val="tx2"/>
                </a:solidFill>
              </a:rPr>
              <a:t>2139</a:t>
            </a:r>
            <a:r>
              <a:rPr lang="en-US" altLang="en-US" sz="2000" dirty="0"/>
              <a:t>4276</a:t>
            </a:r>
          </a:p>
          <a:p>
            <a:pPr algn="ctr"/>
            <a:endParaRPr lang="en-US" altLang="en-US" sz="2000" dirty="0"/>
          </a:p>
          <a:p>
            <a:pPr algn="ctr"/>
            <a:r>
              <a:rPr lang="en-US" altLang="en-US" sz="2000" dirty="0">
                <a:solidFill>
                  <a:schemeClr val="tx2"/>
                </a:solidFill>
              </a:rPr>
              <a:t>1234*2139</a:t>
            </a:r>
            <a:r>
              <a:rPr lang="en-US" altLang="en-US" sz="2000" dirty="0">
                <a:solidFill>
                  <a:schemeClr val="bg1"/>
                </a:solidFill>
              </a:rPr>
              <a:t>	1234*4276	5678*2139	5678*4276</a:t>
            </a:r>
          </a:p>
        </p:txBody>
      </p:sp>
      <p:grpSp>
        <p:nvGrpSpPr>
          <p:cNvPr id="945175" name="Group 23">
            <a:extLst>
              <a:ext uri="{FF2B5EF4-FFF2-40B4-BE49-F238E27FC236}">
                <a16:creationId xmlns:a16="http://schemas.microsoft.com/office/drawing/2014/main" id="{C90FFBD9-289F-CD58-FC40-D8110EAF07AA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45176" name="Rectangle 24">
              <a:extLst>
                <a:ext uri="{FF2B5EF4-FFF2-40B4-BE49-F238E27FC236}">
                  <a16:creationId xmlns:a16="http://schemas.microsoft.com/office/drawing/2014/main" id="{D99017FC-FA78-E394-80B7-D757A6E4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45177" name="Line 25">
              <a:extLst>
                <a:ext uri="{FF2B5EF4-FFF2-40B4-BE49-F238E27FC236}">
                  <a16:creationId xmlns:a16="http://schemas.microsoft.com/office/drawing/2014/main" id="{8553A872-4F1B-E766-00EB-0B1D35989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945178" name="Rectangle 26">
            <a:extLst>
              <a:ext uri="{FF2B5EF4-FFF2-40B4-BE49-F238E27FC236}">
                <a16:creationId xmlns:a16="http://schemas.microsoft.com/office/drawing/2014/main" id="{44E5387F-773D-8BD4-3C68-1F442063312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45179" name="Group 27">
            <a:extLst>
              <a:ext uri="{FF2B5EF4-FFF2-40B4-BE49-F238E27FC236}">
                <a16:creationId xmlns:a16="http://schemas.microsoft.com/office/drawing/2014/main" id="{12EDF2DC-BFCB-B40E-D66E-DDF55EFCAEB7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45180" name="Rectangle 28">
              <a:extLst>
                <a:ext uri="{FF2B5EF4-FFF2-40B4-BE49-F238E27FC236}">
                  <a16:creationId xmlns:a16="http://schemas.microsoft.com/office/drawing/2014/main" id="{28D75343-C6AC-3B39-12A2-716410185BD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45181" name="Rectangle 29">
              <a:extLst>
                <a:ext uri="{FF2B5EF4-FFF2-40B4-BE49-F238E27FC236}">
                  <a16:creationId xmlns:a16="http://schemas.microsoft.com/office/drawing/2014/main" id="{E53EA60F-5B40-35EB-A1F0-BF6269240C15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45182" name="Rectangle 30">
              <a:extLst>
                <a:ext uri="{FF2B5EF4-FFF2-40B4-BE49-F238E27FC236}">
                  <a16:creationId xmlns:a16="http://schemas.microsoft.com/office/drawing/2014/main" id="{F28DF216-7815-AD2E-03AD-C56E12D52D55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45183" name="Rectangle 31">
              <a:extLst>
                <a:ext uri="{FF2B5EF4-FFF2-40B4-BE49-F238E27FC236}">
                  <a16:creationId xmlns:a16="http://schemas.microsoft.com/office/drawing/2014/main" id="{A0C89887-657C-6DF6-EC66-CB84BC50A1E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82" name="Rectangle 6">
            <a:extLst>
              <a:ext uri="{FF2B5EF4-FFF2-40B4-BE49-F238E27FC236}">
                <a16:creationId xmlns:a16="http://schemas.microsoft.com/office/drawing/2014/main" id="{A19E9F63-20C2-32FC-2C0C-35958E4B3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78528"/>
            <a:ext cx="15240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6180" name="Rectangle 4">
            <a:extLst>
              <a:ext uri="{FF2B5EF4-FFF2-40B4-BE49-F238E27FC236}">
                <a16:creationId xmlns:a16="http://schemas.microsoft.com/office/drawing/2014/main" id="{042F2924-EB81-D7D8-8838-590E9EBFC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370" y="1643743"/>
            <a:ext cx="6096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6181" name="Rectangle 5">
            <a:extLst>
              <a:ext uri="{FF2B5EF4-FFF2-40B4-BE49-F238E27FC236}">
                <a16:creationId xmlns:a16="http://schemas.microsoft.com/office/drawing/2014/main" id="{AD30E1FF-847B-4EC7-DA0A-CA579454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031" y="1632855"/>
            <a:ext cx="6096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6178" name="Rectangle 2">
            <a:extLst>
              <a:ext uri="{FF2B5EF4-FFF2-40B4-BE49-F238E27FC236}">
                <a16:creationId xmlns:a16="http://schemas.microsoft.com/office/drawing/2014/main" id="{EA63E925-AD57-4DEB-651D-E5EB4C1A2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B8CF2828-1348-EF06-6322-9D79F61B9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 dirty="0">
                <a:solidFill>
                  <a:schemeClr val="tx2"/>
                </a:solidFill>
              </a:rPr>
              <a:t>1234</a:t>
            </a:r>
            <a:r>
              <a:rPr lang="en-US" altLang="en-US" sz="2000" dirty="0"/>
              <a:t>5678 * 2139</a:t>
            </a:r>
            <a:r>
              <a:rPr lang="en-US" altLang="en-US" sz="2000" dirty="0">
                <a:solidFill>
                  <a:schemeClr val="tx2"/>
                </a:solidFill>
              </a:rPr>
              <a:t>4276</a:t>
            </a:r>
          </a:p>
          <a:p>
            <a:pPr algn="ctr"/>
            <a:endParaRPr lang="en-US" altLang="en-US" sz="2000" dirty="0"/>
          </a:p>
          <a:p>
            <a:pPr algn="ctr"/>
            <a:r>
              <a:rPr lang="en-US" altLang="en-US" sz="2000" dirty="0"/>
              <a:t>1234*2139	</a:t>
            </a:r>
            <a:r>
              <a:rPr lang="en-US" altLang="en-US" sz="2000" dirty="0">
                <a:solidFill>
                  <a:schemeClr val="tx2"/>
                </a:solidFill>
              </a:rPr>
              <a:t>1234*4276</a:t>
            </a: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bg1"/>
                </a:solidFill>
              </a:rPr>
              <a:t>5678*2139	5678*4276</a:t>
            </a:r>
          </a:p>
        </p:txBody>
      </p:sp>
      <p:grpSp>
        <p:nvGrpSpPr>
          <p:cNvPr id="946194" name="Group 18">
            <a:extLst>
              <a:ext uri="{FF2B5EF4-FFF2-40B4-BE49-F238E27FC236}">
                <a16:creationId xmlns:a16="http://schemas.microsoft.com/office/drawing/2014/main" id="{6DC68783-3FF6-B2C4-996D-1FD877BBA6C6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46195" name="Rectangle 19">
              <a:extLst>
                <a:ext uri="{FF2B5EF4-FFF2-40B4-BE49-F238E27FC236}">
                  <a16:creationId xmlns:a16="http://schemas.microsoft.com/office/drawing/2014/main" id="{702EA6E3-6407-C35D-1345-5C88E5833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46196" name="Line 20">
              <a:extLst>
                <a:ext uri="{FF2B5EF4-FFF2-40B4-BE49-F238E27FC236}">
                  <a16:creationId xmlns:a16="http://schemas.microsoft.com/office/drawing/2014/main" id="{B905BA16-A16C-4E48-3326-012257170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46197" name="Rectangle 21">
            <a:extLst>
              <a:ext uri="{FF2B5EF4-FFF2-40B4-BE49-F238E27FC236}">
                <a16:creationId xmlns:a16="http://schemas.microsoft.com/office/drawing/2014/main" id="{E586F754-96F5-6DE0-5299-2A5F92417F6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46198" name="Group 22">
            <a:extLst>
              <a:ext uri="{FF2B5EF4-FFF2-40B4-BE49-F238E27FC236}">
                <a16:creationId xmlns:a16="http://schemas.microsoft.com/office/drawing/2014/main" id="{BBAC1655-9493-2743-4F65-7183E86B3363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46199" name="Rectangle 23">
              <a:extLst>
                <a:ext uri="{FF2B5EF4-FFF2-40B4-BE49-F238E27FC236}">
                  <a16:creationId xmlns:a16="http://schemas.microsoft.com/office/drawing/2014/main" id="{48728E77-70E6-66E9-1854-34EBFBDE83EE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46200" name="Rectangle 24">
              <a:extLst>
                <a:ext uri="{FF2B5EF4-FFF2-40B4-BE49-F238E27FC236}">
                  <a16:creationId xmlns:a16="http://schemas.microsoft.com/office/drawing/2014/main" id="{E2F4B2B4-51B4-C495-700B-1ADF0C69D4A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46201" name="Rectangle 25">
              <a:extLst>
                <a:ext uri="{FF2B5EF4-FFF2-40B4-BE49-F238E27FC236}">
                  <a16:creationId xmlns:a16="http://schemas.microsoft.com/office/drawing/2014/main" id="{648830C6-61AC-AB67-C78B-45281AE1974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46202" name="Rectangle 26">
              <a:extLst>
                <a:ext uri="{FF2B5EF4-FFF2-40B4-BE49-F238E27FC236}">
                  <a16:creationId xmlns:a16="http://schemas.microsoft.com/office/drawing/2014/main" id="{67CB53D6-1B9E-7445-1EA9-A30328D666D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9" name="Rectangle 9">
            <a:extLst>
              <a:ext uri="{FF2B5EF4-FFF2-40B4-BE49-F238E27FC236}">
                <a16:creationId xmlns:a16="http://schemas.microsoft.com/office/drawing/2014/main" id="{775A70C5-9A44-AFA1-DE3F-7C3FC1454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286" y="2373085"/>
            <a:ext cx="15240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7204" name="Rectangle 4">
            <a:extLst>
              <a:ext uri="{FF2B5EF4-FFF2-40B4-BE49-F238E27FC236}">
                <a16:creationId xmlns:a16="http://schemas.microsoft.com/office/drawing/2014/main" id="{5772A2D5-06BA-B100-68C7-A8E431FB7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655" y="1632855"/>
            <a:ext cx="6096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7205" name="Rectangle 5">
            <a:extLst>
              <a:ext uri="{FF2B5EF4-FFF2-40B4-BE49-F238E27FC236}">
                <a16:creationId xmlns:a16="http://schemas.microsoft.com/office/drawing/2014/main" id="{5742E212-F3DA-890A-EC46-B317B845B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743" y="1643742"/>
            <a:ext cx="6096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7202" name="Rectangle 2">
            <a:extLst>
              <a:ext uri="{FF2B5EF4-FFF2-40B4-BE49-F238E27FC236}">
                <a16:creationId xmlns:a16="http://schemas.microsoft.com/office/drawing/2014/main" id="{318A4BC3-D335-31A6-4083-13E8AF212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Multiplying (Divide &amp; Conquer style)</a:t>
            </a:r>
          </a:p>
        </p:txBody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738C6E71-6226-D3AE-8853-F0C7BEEA0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 dirty="0"/>
              <a:t>1234</a:t>
            </a:r>
            <a:r>
              <a:rPr lang="en-US" altLang="en-US" sz="2000" dirty="0">
                <a:solidFill>
                  <a:schemeClr val="tx2"/>
                </a:solidFill>
              </a:rPr>
              <a:t>5678</a:t>
            </a:r>
            <a:r>
              <a:rPr lang="en-US" altLang="en-US" sz="2000" dirty="0"/>
              <a:t> * </a:t>
            </a:r>
            <a:r>
              <a:rPr lang="en-US" altLang="en-US" sz="2000" dirty="0">
                <a:solidFill>
                  <a:schemeClr val="tx2"/>
                </a:solidFill>
              </a:rPr>
              <a:t>2139</a:t>
            </a:r>
            <a:r>
              <a:rPr lang="en-US" altLang="en-US" sz="2000" dirty="0"/>
              <a:t>4276</a:t>
            </a:r>
          </a:p>
          <a:p>
            <a:pPr algn="ctr"/>
            <a:endParaRPr lang="en-US" altLang="en-US" sz="2000" dirty="0"/>
          </a:p>
          <a:p>
            <a:pPr algn="ctr"/>
            <a:r>
              <a:rPr lang="en-US" altLang="en-US" sz="2000" dirty="0"/>
              <a:t>1234*2139	1234*4276	</a:t>
            </a:r>
            <a:r>
              <a:rPr lang="en-US" altLang="en-US" sz="2000" dirty="0">
                <a:solidFill>
                  <a:schemeClr val="tx2"/>
                </a:solidFill>
              </a:rPr>
              <a:t>5678*2139</a:t>
            </a: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bg1"/>
                </a:solidFill>
              </a:rPr>
              <a:t>5678*4276</a:t>
            </a:r>
          </a:p>
        </p:txBody>
      </p:sp>
      <p:grpSp>
        <p:nvGrpSpPr>
          <p:cNvPr id="947221" name="Group 21">
            <a:extLst>
              <a:ext uri="{FF2B5EF4-FFF2-40B4-BE49-F238E27FC236}">
                <a16:creationId xmlns:a16="http://schemas.microsoft.com/office/drawing/2014/main" id="{5657D64B-ABE0-9796-E678-C285F9EA7E41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47222" name="Rectangle 22">
              <a:extLst>
                <a:ext uri="{FF2B5EF4-FFF2-40B4-BE49-F238E27FC236}">
                  <a16:creationId xmlns:a16="http://schemas.microsoft.com/office/drawing/2014/main" id="{497193C8-F1DB-D32A-FF96-396956647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47223" name="Line 23">
              <a:extLst>
                <a:ext uri="{FF2B5EF4-FFF2-40B4-BE49-F238E27FC236}">
                  <a16:creationId xmlns:a16="http://schemas.microsoft.com/office/drawing/2014/main" id="{9A30BA89-EEF2-8D03-5DDC-8A4BA9CB8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47224" name="Rectangle 24">
            <a:extLst>
              <a:ext uri="{FF2B5EF4-FFF2-40B4-BE49-F238E27FC236}">
                <a16:creationId xmlns:a16="http://schemas.microsoft.com/office/drawing/2014/main" id="{C8D88A65-21F1-1BFE-C0B1-8BAC5932221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47225" name="Group 25">
            <a:extLst>
              <a:ext uri="{FF2B5EF4-FFF2-40B4-BE49-F238E27FC236}">
                <a16:creationId xmlns:a16="http://schemas.microsoft.com/office/drawing/2014/main" id="{215B6A17-D6BD-B7E0-771F-EB56D0B1B8BB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47226" name="Rectangle 26">
              <a:extLst>
                <a:ext uri="{FF2B5EF4-FFF2-40B4-BE49-F238E27FC236}">
                  <a16:creationId xmlns:a16="http://schemas.microsoft.com/office/drawing/2014/main" id="{918D2DAB-DCEF-9552-B14B-797602FC191D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47227" name="Rectangle 27">
              <a:extLst>
                <a:ext uri="{FF2B5EF4-FFF2-40B4-BE49-F238E27FC236}">
                  <a16:creationId xmlns:a16="http://schemas.microsoft.com/office/drawing/2014/main" id="{E32D7353-8A65-227D-9827-BFD2DC472007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47228" name="Rectangle 28">
              <a:extLst>
                <a:ext uri="{FF2B5EF4-FFF2-40B4-BE49-F238E27FC236}">
                  <a16:creationId xmlns:a16="http://schemas.microsoft.com/office/drawing/2014/main" id="{EC8E74C3-E4B0-D3D5-5D15-6713CAB425B5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47229" name="Rectangle 29">
              <a:extLst>
                <a:ext uri="{FF2B5EF4-FFF2-40B4-BE49-F238E27FC236}">
                  <a16:creationId xmlns:a16="http://schemas.microsoft.com/office/drawing/2014/main" id="{4CAEF55E-997B-7047-2943-141738D4A0B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8" name="Rectangle 4">
            <a:extLst>
              <a:ext uri="{FF2B5EF4-FFF2-40B4-BE49-F238E27FC236}">
                <a16:creationId xmlns:a16="http://schemas.microsoft.com/office/drawing/2014/main" id="{CE198D62-9E60-CA33-345D-8BB2281B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73085"/>
            <a:ext cx="15240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8229" name="Rectangle 5">
            <a:extLst>
              <a:ext uri="{FF2B5EF4-FFF2-40B4-BE49-F238E27FC236}">
                <a16:creationId xmlns:a16="http://schemas.microsoft.com/office/drawing/2014/main" id="{79AC9682-1F93-B469-7D6F-40528C35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485" y="1643741"/>
            <a:ext cx="6096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8230" name="Rectangle 6">
            <a:extLst>
              <a:ext uri="{FF2B5EF4-FFF2-40B4-BE49-F238E27FC236}">
                <a16:creationId xmlns:a16="http://schemas.microsoft.com/office/drawing/2014/main" id="{B6D6F524-F802-13F5-312A-CD338E5F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629" y="1632856"/>
            <a:ext cx="6096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8226" name="Rectangle 2">
            <a:extLst>
              <a:ext uri="{FF2B5EF4-FFF2-40B4-BE49-F238E27FC236}">
                <a16:creationId xmlns:a16="http://schemas.microsoft.com/office/drawing/2014/main" id="{E59AEE83-ECEE-6BFF-B080-1158F9BB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5BBACFE4-0A04-73C5-4A8D-ACE35742C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</a:t>
            </a:r>
            <a:r>
              <a:rPr lang="en-US" altLang="en-US" sz="2000">
                <a:solidFill>
                  <a:schemeClr val="tx2"/>
                </a:solidFill>
              </a:rPr>
              <a:t>5678</a:t>
            </a:r>
            <a:r>
              <a:rPr lang="en-US" altLang="en-US" sz="2000"/>
              <a:t> * 2139</a:t>
            </a:r>
            <a:r>
              <a:rPr lang="en-US" altLang="en-US" sz="2000">
                <a:solidFill>
                  <a:schemeClr val="tx2"/>
                </a:solidFill>
              </a:rPr>
              <a:t>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1234*2139	1234*4276	5678*2139	</a:t>
            </a:r>
            <a:r>
              <a:rPr lang="en-US" altLang="en-US" sz="2000">
                <a:solidFill>
                  <a:schemeClr val="tx2"/>
                </a:solidFill>
              </a:rPr>
              <a:t>5678*4276</a:t>
            </a:r>
          </a:p>
        </p:txBody>
      </p:sp>
      <p:grpSp>
        <p:nvGrpSpPr>
          <p:cNvPr id="948240" name="Group 16">
            <a:extLst>
              <a:ext uri="{FF2B5EF4-FFF2-40B4-BE49-F238E27FC236}">
                <a16:creationId xmlns:a16="http://schemas.microsoft.com/office/drawing/2014/main" id="{BDDCE887-23F1-997E-4AC6-0F693FD4CE04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48241" name="Rectangle 17">
              <a:extLst>
                <a:ext uri="{FF2B5EF4-FFF2-40B4-BE49-F238E27FC236}">
                  <a16:creationId xmlns:a16="http://schemas.microsoft.com/office/drawing/2014/main" id="{7216D631-30B8-F4B7-33CE-F05860F3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48242" name="Line 18">
              <a:extLst>
                <a:ext uri="{FF2B5EF4-FFF2-40B4-BE49-F238E27FC236}">
                  <a16:creationId xmlns:a16="http://schemas.microsoft.com/office/drawing/2014/main" id="{3C149BF7-C1D1-3B60-BFA9-8D31198D9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48243" name="Rectangle 19">
            <a:extLst>
              <a:ext uri="{FF2B5EF4-FFF2-40B4-BE49-F238E27FC236}">
                <a16:creationId xmlns:a16="http://schemas.microsoft.com/office/drawing/2014/main" id="{1EC32C9E-A3A9-E610-CE83-7CD24715FFB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48244" name="Group 20">
            <a:extLst>
              <a:ext uri="{FF2B5EF4-FFF2-40B4-BE49-F238E27FC236}">
                <a16:creationId xmlns:a16="http://schemas.microsoft.com/office/drawing/2014/main" id="{D1B3A6BA-CDB7-E804-3FE3-3667BB88AF65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48245" name="Rectangle 21">
              <a:extLst>
                <a:ext uri="{FF2B5EF4-FFF2-40B4-BE49-F238E27FC236}">
                  <a16:creationId xmlns:a16="http://schemas.microsoft.com/office/drawing/2014/main" id="{4E77AE7E-418B-6C3D-CD89-C22954ED9E2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48246" name="Rectangle 22">
              <a:extLst>
                <a:ext uri="{FF2B5EF4-FFF2-40B4-BE49-F238E27FC236}">
                  <a16:creationId xmlns:a16="http://schemas.microsoft.com/office/drawing/2014/main" id="{BDF3A052-B698-C661-8CFB-1BD8541568F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48247" name="Rectangle 23">
              <a:extLst>
                <a:ext uri="{FF2B5EF4-FFF2-40B4-BE49-F238E27FC236}">
                  <a16:creationId xmlns:a16="http://schemas.microsoft.com/office/drawing/2014/main" id="{AF826028-EBD7-897A-02B5-80AF88D0A45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48248" name="Rectangle 24">
              <a:extLst>
                <a:ext uri="{FF2B5EF4-FFF2-40B4-BE49-F238E27FC236}">
                  <a16:creationId xmlns:a16="http://schemas.microsoft.com/office/drawing/2014/main" id="{D1FDC0A3-3CBD-A82E-5913-8E7A3A9F90B7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5" name="Rectangle 5">
            <a:extLst>
              <a:ext uri="{FF2B5EF4-FFF2-40B4-BE49-F238E27FC236}">
                <a16:creationId xmlns:a16="http://schemas.microsoft.com/office/drawing/2014/main" id="{D3CFCF40-3F6B-FF64-50DE-E3C8FCF03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98406" name="Rectangle 6">
            <a:extLst>
              <a:ext uri="{FF2B5EF4-FFF2-40B4-BE49-F238E27FC236}">
                <a16:creationId xmlns:a16="http://schemas.microsoft.com/office/drawing/2014/main" id="{C63D93E4-A40D-65FB-74C1-7EEE6D2A8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>
                <a:solidFill>
                  <a:schemeClr val="tx2"/>
                </a:solidFill>
              </a:rPr>
              <a:t>12345678 * 21394276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sz="2000">
                <a:solidFill>
                  <a:schemeClr val="tx2"/>
                </a:solidFill>
              </a:rPr>
              <a:t>1234*2139	1234*4276	5678*2139	5678*4276</a:t>
            </a:r>
          </a:p>
        </p:txBody>
      </p:sp>
      <p:grpSp>
        <p:nvGrpSpPr>
          <p:cNvPr id="998407" name="Group 7">
            <a:extLst>
              <a:ext uri="{FF2B5EF4-FFF2-40B4-BE49-F238E27FC236}">
                <a16:creationId xmlns:a16="http://schemas.microsoft.com/office/drawing/2014/main" id="{D4BAB498-C36D-93E6-BBB3-82E0459683CD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98408" name="Rectangle 8">
              <a:extLst>
                <a:ext uri="{FF2B5EF4-FFF2-40B4-BE49-F238E27FC236}">
                  <a16:creationId xmlns:a16="http://schemas.microsoft.com/office/drawing/2014/main" id="{099EC24B-3D9A-74D6-4E58-79E72F44E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98409" name="Line 9">
              <a:extLst>
                <a:ext uri="{FF2B5EF4-FFF2-40B4-BE49-F238E27FC236}">
                  <a16:creationId xmlns:a16="http://schemas.microsoft.com/office/drawing/2014/main" id="{8E4429B2-3998-06A9-D035-5523CEF2F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98410" name="Rectangle 10">
            <a:extLst>
              <a:ext uri="{FF2B5EF4-FFF2-40B4-BE49-F238E27FC236}">
                <a16:creationId xmlns:a16="http://schemas.microsoft.com/office/drawing/2014/main" id="{AD3FC15C-ED31-393E-C878-2BC29E37861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98411" name="Group 11">
            <a:extLst>
              <a:ext uri="{FF2B5EF4-FFF2-40B4-BE49-F238E27FC236}">
                <a16:creationId xmlns:a16="http://schemas.microsoft.com/office/drawing/2014/main" id="{DD6DDDAA-9987-1A54-DF79-C05A6F51AD72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98412" name="Rectangle 12">
              <a:extLst>
                <a:ext uri="{FF2B5EF4-FFF2-40B4-BE49-F238E27FC236}">
                  <a16:creationId xmlns:a16="http://schemas.microsoft.com/office/drawing/2014/main" id="{554163C2-AD71-2739-2C6F-46FB7C581E85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98413" name="Rectangle 13">
              <a:extLst>
                <a:ext uri="{FF2B5EF4-FFF2-40B4-BE49-F238E27FC236}">
                  <a16:creationId xmlns:a16="http://schemas.microsoft.com/office/drawing/2014/main" id="{1D1B1FBD-3F8E-8BE6-7FCB-D6EB170859B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98414" name="Rectangle 14">
              <a:extLst>
                <a:ext uri="{FF2B5EF4-FFF2-40B4-BE49-F238E27FC236}">
                  <a16:creationId xmlns:a16="http://schemas.microsoft.com/office/drawing/2014/main" id="{DE5AEACC-C348-8B9A-4AFB-C00F42852D4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98415" name="Rectangle 15">
              <a:extLst>
                <a:ext uri="{FF2B5EF4-FFF2-40B4-BE49-F238E27FC236}">
                  <a16:creationId xmlns:a16="http://schemas.microsoft.com/office/drawing/2014/main" id="{069668E2-62BE-C76E-10CD-65228FA110C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  <p:sp>
        <p:nvSpPr>
          <p:cNvPr id="998416" name="Line 16">
            <a:extLst>
              <a:ext uri="{FF2B5EF4-FFF2-40B4-BE49-F238E27FC236}">
                <a16:creationId xmlns:a16="http://schemas.microsoft.com/office/drawing/2014/main" id="{2028DE2C-C9E6-BF14-81E7-B156CDD536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1981200"/>
            <a:ext cx="1981200" cy="4572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98417" name="Line 17">
            <a:extLst>
              <a:ext uri="{FF2B5EF4-FFF2-40B4-BE49-F238E27FC236}">
                <a16:creationId xmlns:a16="http://schemas.microsoft.com/office/drawing/2014/main" id="{00D1395C-19D4-1ACD-0A8B-94D16E1E0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1981200" cy="5334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Idea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 Box 3"/>
          <p:cNvSpPr/>
          <p:nvPr/>
        </p:nvSpPr>
        <p:spPr>
          <a:xfrm>
            <a:off x="304920" y="1447920"/>
            <a:ext cx="8534160" cy="4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5" name="Text Box 4"/>
          <p:cNvSpPr/>
          <p:nvPr/>
        </p:nvSpPr>
        <p:spPr>
          <a:xfrm>
            <a:off x="380880" y="1219320"/>
            <a:ext cx="8457840" cy="15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Consider a binary tree, with: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3200" b="0" strike="noStrike" spc="-1">
                <a:solidFill>
                  <a:srgbClr val="FF0000"/>
                </a:solidFill>
                <a:latin typeface="Arial"/>
              </a:rPr>
              <a:t>0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meaning a left turn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3200" b="0" strike="noStrike" spc="-1">
                <a:solidFill>
                  <a:srgbClr val="0000FF"/>
                </a:solidFill>
                <a:latin typeface="Arial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meaning a right turn.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6" name="Oval 5"/>
          <p:cNvSpPr/>
          <p:nvPr/>
        </p:nvSpPr>
        <p:spPr>
          <a:xfrm>
            <a:off x="4267080" y="312408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Oval 6"/>
          <p:cNvSpPr/>
          <p:nvPr/>
        </p:nvSpPr>
        <p:spPr>
          <a:xfrm>
            <a:off x="3505320" y="380988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" name="Oval 7"/>
          <p:cNvSpPr/>
          <p:nvPr/>
        </p:nvSpPr>
        <p:spPr>
          <a:xfrm>
            <a:off x="5029200" y="388620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" name="Oval 8"/>
          <p:cNvSpPr/>
          <p:nvPr/>
        </p:nvSpPr>
        <p:spPr>
          <a:xfrm>
            <a:off x="5791320" y="464832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0" name="Oval 9"/>
          <p:cNvSpPr/>
          <p:nvPr/>
        </p:nvSpPr>
        <p:spPr>
          <a:xfrm>
            <a:off x="4419720" y="457200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1" name="Oval 10"/>
          <p:cNvSpPr/>
          <p:nvPr/>
        </p:nvSpPr>
        <p:spPr>
          <a:xfrm>
            <a:off x="6400800" y="541008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2" name="Oval 11"/>
          <p:cNvSpPr/>
          <p:nvPr/>
        </p:nvSpPr>
        <p:spPr>
          <a:xfrm>
            <a:off x="5257800" y="533412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3" name="Line 12"/>
          <p:cNvSpPr/>
          <p:nvPr/>
        </p:nvSpPr>
        <p:spPr>
          <a:xfrm flipH="1">
            <a:off x="3733560" y="3352680"/>
            <a:ext cx="609840" cy="53352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4" name="Line 13"/>
          <p:cNvSpPr/>
          <p:nvPr/>
        </p:nvSpPr>
        <p:spPr>
          <a:xfrm>
            <a:off x="4495680" y="3352680"/>
            <a:ext cx="609480" cy="6094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5" name="Line 15"/>
          <p:cNvSpPr/>
          <p:nvPr/>
        </p:nvSpPr>
        <p:spPr>
          <a:xfrm flipH="1">
            <a:off x="4647960" y="4190760"/>
            <a:ext cx="457200" cy="4572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6" name="Line 16"/>
          <p:cNvSpPr/>
          <p:nvPr/>
        </p:nvSpPr>
        <p:spPr>
          <a:xfrm>
            <a:off x="5257800" y="4114800"/>
            <a:ext cx="609480" cy="6094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7" name="Line 17"/>
          <p:cNvSpPr/>
          <p:nvPr/>
        </p:nvSpPr>
        <p:spPr>
          <a:xfrm flipH="1">
            <a:off x="5486400" y="495288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8" name="Line 19"/>
          <p:cNvSpPr/>
          <p:nvPr/>
        </p:nvSpPr>
        <p:spPr>
          <a:xfrm>
            <a:off x="6019560" y="4876560"/>
            <a:ext cx="457200" cy="53352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Text Box 20"/>
          <p:cNvSpPr/>
          <p:nvPr/>
        </p:nvSpPr>
        <p:spPr>
          <a:xfrm>
            <a:off x="3659040" y="31240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0" name="Text Box 21"/>
          <p:cNvSpPr/>
          <p:nvPr/>
        </p:nvSpPr>
        <p:spPr>
          <a:xfrm>
            <a:off x="4573440" y="396252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1" name="Text Box 22"/>
          <p:cNvSpPr/>
          <p:nvPr/>
        </p:nvSpPr>
        <p:spPr>
          <a:xfrm>
            <a:off x="5335560" y="47242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2" name="Text Box 23"/>
          <p:cNvSpPr/>
          <p:nvPr/>
        </p:nvSpPr>
        <p:spPr>
          <a:xfrm>
            <a:off x="4802040" y="31240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FF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3" name="Text Box 24"/>
          <p:cNvSpPr/>
          <p:nvPr/>
        </p:nvSpPr>
        <p:spPr>
          <a:xfrm>
            <a:off x="5564160" y="396252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FF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4" name="Text Box 25"/>
          <p:cNvSpPr/>
          <p:nvPr/>
        </p:nvSpPr>
        <p:spPr>
          <a:xfrm>
            <a:off x="6249960" y="47242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FF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5" name="Text Box 26"/>
          <p:cNvSpPr/>
          <p:nvPr/>
        </p:nvSpPr>
        <p:spPr>
          <a:xfrm>
            <a:off x="3429000" y="3733920"/>
            <a:ext cx="336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Text Box 27"/>
          <p:cNvSpPr/>
          <p:nvPr/>
        </p:nvSpPr>
        <p:spPr>
          <a:xfrm>
            <a:off x="4419720" y="4495680"/>
            <a:ext cx="336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Text Box 28"/>
          <p:cNvSpPr/>
          <p:nvPr/>
        </p:nvSpPr>
        <p:spPr>
          <a:xfrm>
            <a:off x="5257800" y="5334120"/>
            <a:ext cx="336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Text Box 29"/>
          <p:cNvSpPr/>
          <p:nvPr/>
        </p:nvSpPr>
        <p:spPr>
          <a:xfrm>
            <a:off x="6400800" y="5410080"/>
            <a:ext cx="336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2" name="Rectangle 4">
            <a:extLst>
              <a:ext uri="{FF2B5EF4-FFF2-40B4-BE49-F238E27FC236}">
                <a16:creationId xmlns:a16="http://schemas.microsoft.com/office/drawing/2014/main" id="{F9CCBE87-9E92-F643-D439-49F4B6F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72" y="3102426"/>
            <a:ext cx="7620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9253" name="Rectangle 5">
            <a:extLst>
              <a:ext uri="{FF2B5EF4-FFF2-40B4-BE49-F238E27FC236}">
                <a16:creationId xmlns:a16="http://schemas.microsoft.com/office/drawing/2014/main" id="{9A651A13-3F63-B48C-6797-7090EC58D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58" y="2351313"/>
            <a:ext cx="3048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9254" name="Rectangle 6">
            <a:extLst>
              <a:ext uri="{FF2B5EF4-FFF2-40B4-BE49-F238E27FC236}">
                <a16:creationId xmlns:a16="http://schemas.microsoft.com/office/drawing/2014/main" id="{4D021C06-65E8-CED9-FDE9-19980FFDD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58" y="2351313"/>
            <a:ext cx="3048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49250" name="Rectangle 2">
            <a:extLst>
              <a:ext uri="{FF2B5EF4-FFF2-40B4-BE49-F238E27FC236}">
                <a16:creationId xmlns:a16="http://schemas.microsoft.com/office/drawing/2014/main" id="{7EBB9675-095C-FA4C-8DBD-E8101B3BB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C9C19258-C7EA-F35D-F035-A91D5FA72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tx2"/>
                </a:solidFill>
              </a:rPr>
              <a:t>12</a:t>
            </a:r>
            <a:r>
              <a:rPr lang="en-US" altLang="en-US" sz="2000"/>
              <a:t>34*</a:t>
            </a:r>
            <a:r>
              <a:rPr lang="en-US" altLang="en-US" sz="2000">
                <a:solidFill>
                  <a:schemeClr val="tx2"/>
                </a:solidFill>
              </a:rPr>
              <a:t>21</a:t>
            </a:r>
            <a:r>
              <a:rPr lang="en-US" altLang="en-US" sz="2000"/>
              <a:t>39	1234*4276	5678*2139	5678*4276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tx2"/>
                </a:solidFill>
              </a:rPr>
              <a:t>12*21</a:t>
            </a:r>
            <a:r>
              <a:rPr lang="en-US" altLang="en-US" sz="2000"/>
              <a:t>   </a:t>
            </a:r>
            <a:r>
              <a:rPr lang="en-US" altLang="en-US" sz="2000">
                <a:solidFill>
                  <a:schemeClr val="bg1"/>
                </a:solidFill>
              </a:rPr>
              <a:t>12*39   34*21   34*39 xxxxxxxxxxxxxxxxxxxxxxxxx</a:t>
            </a:r>
          </a:p>
        </p:txBody>
      </p:sp>
      <p:grpSp>
        <p:nvGrpSpPr>
          <p:cNvPr id="949264" name="Group 16">
            <a:extLst>
              <a:ext uri="{FF2B5EF4-FFF2-40B4-BE49-F238E27FC236}">
                <a16:creationId xmlns:a16="http://schemas.microsoft.com/office/drawing/2014/main" id="{B056D840-8F6F-F375-A11A-546D641C0509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49265" name="Rectangle 17">
              <a:extLst>
                <a:ext uri="{FF2B5EF4-FFF2-40B4-BE49-F238E27FC236}">
                  <a16:creationId xmlns:a16="http://schemas.microsoft.com/office/drawing/2014/main" id="{6ADEBBC6-1330-8240-7D2B-96E2D234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49266" name="Line 18">
              <a:extLst>
                <a:ext uri="{FF2B5EF4-FFF2-40B4-BE49-F238E27FC236}">
                  <a16:creationId xmlns:a16="http://schemas.microsoft.com/office/drawing/2014/main" id="{75B779B6-1DA8-A175-FC2A-1EC4FBD5D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49267" name="Rectangle 19">
            <a:extLst>
              <a:ext uri="{FF2B5EF4-FFF2-40B4-BE49-F238E27FC236}">
                <a16:creationId xmlns:a16="http://schemas.microsoft.com/office/drawing/2014/main" id="{1B5600ED-D586-0374-695C-5E3523F5D904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49268" name="Group 20">
            <a:extLst>
              <a:ext uri="{FF2B5EF4-FFF2-40B4-BE49-F238E27FC236}">
                <a16:creationId xmlns:a16="http://schemas.microsoft.com/office/drawing/2014/main" id="{188B644D-57C1-00C1-3EB0-2A8958426730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49269" name="Rectangle 21">
              <a:extLst>
                <a:ext uri="{FF2B5EF4-FFF2-40B4-BE49-F238E27FC236}">
                  <a16:creationId xmlns:a16="http://schemas.microsoft.com/office/drawing/2014/main" id="{238D4834-BFE1-E08F-D3EE-5072E54CAE4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49270" name="Rectangle 22">
              <a:extLst>
                <a:ext uri="{FF2B5EF4-FFF2-40B4-BE49-F238E27FC236}">
                  <a16:creationId xmlns:a16="http://schemas.microsoft.com/office/drawing/2014/main" id="{0D5E0408-C088-D30F-1A60-A581657C2A7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49271" name="Rectangle 23">
              <a:extLst>
                <a:ext uri="{FF2B5EF4-FFF2-40B4-BE49-F238E27FC236}">
                  <a16:creationId xmlns:a16="http://schemas.microsoft.com/office/drawing/2014/main" id="{887255F4-B0A7-E897-9030-CB602F94841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49272" name="Rectangle 24">
              <a:extLst>
                <a:ext uri="{FF2B5EF4-FFF2-40B4-BE49-F238E27FC236}">
                  <a16:creationId xmlns:a16="http://schemas.microsoft.com/office/drawing/2014/main" id="{78043504-7148-0469-EB1B-2773C3D5AF6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>
            <a:extLst>
              <a:ext uri="{FF2B5EF4-FFF2-40B4-BE49-F238E27FC236}">
                <a16:creationId xmlns:a16="http://schemas.microsoft.com/office/drawing/2014/main" id="{BCFD3848-A149-1D89-3785-F3A4EC497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770" y="3091542"/>
            <a:ext cx="7620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79971" name="Rectangle 3">
            <a:extLst>
              <a:ext uri="{FF2B5EF4-FFF2-40B4-BE49-F238E27FC236}">
                <a16:creationId xmlns:a16="http://schemas.microsoft.com/office/drawing/2014/main" id="{F4472E95-6568-D8FB-CC65-02201D80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258" y="2351312"/>
            <a:ext cx="3048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79972" name="Rectangle 4">
            <a:extLst>
              <a:ext uri="{FF2B5EF4-FFF2-40B4-BE49-F238E27FC236}">
                <a16:creationId xmlns:a16="http://schemas.microsoft.com/office/drawing/2014/main" id="{8CECD265-A3A0-2E57-5975-4183583E9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58" y="2351312"/>
            <a:ext cx="3048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79973" name="Rectangle 5">
            <a:extLst>
              <a:ext uri="{FF2B5EF4-FFF2-40B4-BE49-F238E27FC236}">
                <a16:creationId xmlns:a16="http://schemas.microsoft.com/office/drawing/2014/main" id="{0C912BE8-9339-FA0E-369D-6F85E5B2E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79974" name="Rectangle 6">
            <a:extLst>
              <a:ext uri="{FF2B5EF4-FFF2-40B4-BE49-F238E27FC236}">
                <a16:creationId xmlns:a16="http://schemas.microsoft.com/office/drawing/2014/main" id="{AE82E1C3-19DF-977F-3114-AE3FD6198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tx2"/>
                </a:solidFill>
              </a:rPr>
              <a:t>12</a:t>
            </a:r>
            <a:r>
              <a:rPr lang="en-US" altLang="en-US" sz="2000"/>
              <a:t>34*21</a:t>
            </a:r>
            <a:r>
              <a:rPr lang="en-US" altLang="en-US" sz="2000">
                <a:solidFill>
                  <a:schemeClr val="tx2"/>
                </a:solidFill>
              </a:rPr>
              <a:t>39</a:t>
            </a:r>
            <a:r>
              <a:rPr lang="en-US" altLang="en-US" sz="2000"/>
              <a:t>	1234*4276	5678*2139	5678*4276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12*21   </a:t>
            </a:r>
            <a:r>
              <a:rPr lang="en-US" altLang="en-US" sz="2000">
                <a:solidFill>
                  <a:schemeClr val="tx2"/>
                </a:solidFill>
              </a:rPr>
              <a:t>12*39 </a:t>
            </a:r>
            <a:r>
              <a:rPr lang="en-US" altLang="en-US" sz="2000">
                <a:solidFill>
                  <a:schemeClr val="bg1"/>
                </a:solidFill>
              </a:rPr>
              <a:t>  34*21   34*39 xxxxxxxxxxxxxxxxxxxxxxxxx</a:t>
            </a:r>
          </a:p>
        </p:txBody>
      </p:sp>
      <p:grpSp>
        <p:nvGrpSpPr>
          <p:cNvPr id="979984" name="Group 16">
            <a:extLst>
              <a:ext uri="{FF2B5EF4-FFF2-40B4-BE49-F238E27FC236}">
                <a16:creationId xmlns:a16="http://schemas.microsoft.com/office/drawing/2014/main" id="{D1209789-A6EA-0CC8-A5D9-4ED00709B514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79985" name="Rectangle 17">
              <a:extLst>
                <a:ext uri="{FF2B5EF4-FFF2-40B4-BE49-F238E27FC236}">
                  <a16:creationId xmlns:a16="http://schemas.microsoft.com/office/drawing/2014/main" id="{75A798BB-C143-EC68-5BFC-EB4047267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79986" name="Line 18">
              <a:extLst>
                <a:ext uri="{FF2B5EF4-FFF2-40B4-BE49-F238E27FC236}">
                  <a16:creationId xmlns:a16="http://schemas.microsoft.com/office/drawing/2014/main" id="{FBD9AF7E-AACD-5980-6ADD-2955A4077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79987" name="Rectangle 19">
            <a:extLst>
              <a:ext uri="{FF2B5EF4-FFF2-40B4-BE49-F238E27FC236}">
                <a16:creationId xmlns:a16="http://schemas.microsoft.com/office/drawing/2014/main" id="{A7A171A3-4438-CE30-99BC-8599C872844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79988" name="Group 20">
            <a:extLst>
              <a:ext uri="{FF2B5EF4-FFF2-40B4-BE49-F238E27FC236}">
                <a16:creationId xmlns:a16="http://schemas.microsoft.com/office/drawing/2014/main" id="{E1D4D9FB-A437-9A74-CCBD-0C8EFCDB72C9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79989" name="Rectangle 21">
              <a:extLst>
                <a:ext uri="{FF2B5EF4-FFF2-40B4-BE49-F238E27FC236}">
                  <a16:creationId xmlns:a16="http://schemas.microsoft.com/office/drawing/2014/main" id="{0FE1A7F1-0290-9E44-2A45-E4D28C5064A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79990" name="Rectangle 22">
              <a:extLst>
                <a:ext uri="{FF2B5EF4-FFF2-40B4-BE49-F238E27FC236}">
                  <a16:creationId xmlns:a16="http://schemas.microsoft.com/office/drawing/2014/main" id="{988258E6-4731-48F1-8D21-8F9DA767091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79991" name="Rectangle 23">
              <a:extLst>
                <a:ext uri="{FF2B5EF4-FFF2-40B4-BE49-F238E27FC236}">
                  <a16:creationId xmlns:a16="http://schemas.microsoft.com/office/drawing/2014/main" id="{38D136AE-1A71-2685-2FF8-7972237ECEE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79992" name="Rectangle 24">
              <a:extLst>
                <a:ext uri="{FF2B5EF4-FFF2-40B4-BE49-F238E27FC236}">
                  <a16:creationId xmlns:a16="http://schemas.microsoft.com/office/drawing/2014/main" id="{DF5063F8-6077-B13F-6DF4-8D5440CF536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>
            <a:extLst>
              <a:ext uri="{FF2B5EF4-FFF2-40B4-BE49-F238E27FC236}">
                <a16:creationId xmlns:a16="http://schemas.microsoft.com/office/drawing/2014/main" id="{3653F5C0-9B6D-8F4E-5E6F-B887B635A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544" y="3080656"/>
            <a:ext cx="7620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83043" name="Rectangle 3">
            <a:extLst>
              <a:ext uri="{FF2B5EF4-FFF2-40B4-BE49-F238E27FC236}">
                <a16:creationId xmlns:a16="http://schemas.microsoft.com/office/drawing/2014/main" id="{94954F61-47B0-ED13-B8C8-BFD9BE76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30" y="2373085"/>
            <a:ext cx="3048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83044" name="Rectangle 4">
            <a:extLst>
              <a:ext uri="{FF2B5EF4-FFF2-40B4-BE49-F238E27FC236}">
                <a16:creationId xmlns:a16="http://schemas.microsoft.com/office/drawing/2014/main" id="{D3F88631-5408-B7FA-0C30-C05B196C2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30" y="2373085"/>
            <a:ext cx="3048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83045" name="Rectangle 5">
            <a:extLst>
              <a:ext uri="{FF2B5EF4-FFF2-40B4-BE49-F238E27FC236}">
                <a16:creationId xmlns:a16="http://schemas.microsoft.com/office/drawing/2014/main" id="{2506F67F-05A5-0346-92E6-B2DD01314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83046" name="Rectangle 6">
            <a:extLst>
              <a:ext uri="{FF2B5EF4-FFF2-40B4-BE49-F238E27FC236}">
                <a16:creationId xmlns:a16="http://schemas.microsoft.com/office/drawing/2014/main" id="{47A023D6-C0D2-7EF4-AFF3-32A8F0879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 dirty="0"/>
              <a:t>12345678 * 21394276</a:t>
            </a:r>
          </a:p>
          <a:p>
            <a:pPr algn="ctr"/>
            <a:endParaRPr lang="en-US" altLang="en-US" sz="2000" dirty="0"/>
          </a:p>
          <a:p>
            <a:pPr algn="ctr"/>
            <a:r>
              <a:rPr lang="en-US" altLang="en-US" sz="2000" dirty="0"/>
              <a:t>12</a:t>
            </a:r>
            <a:r>
              <a:rPr lang="en-US" altLang="en-US" sz="2000" dirty="0">
                <a:solidFill>
                  <a:schemeClr val="tx2"/>
                </a:solidFill>
              </a:rPr>
              <a:t>34</a:t>
            </a:r>
            <a:r>
              <a:rPr lang="en-US" altLang="en-US" sz="2000" dirty="0"/>
              <a:t>*</a:t>
            </a:r>
            <a:r>
              <a:rPr lang="en-US" altLang="en-US" sz="2000" dirty="0">
                <a:solidFill>
                  <a:schemeClr val="tx2"/>
                </a:solidFill>
              </a:rPr>
              <a:t>21</a:t>
            </a:r>
            <a:r>
              <a:rPr lang="en-US" altLang="en-US" sz="2000" dirty="0"/>
              <a:t>39	1234*4276	5678*2139	5678*4276</a:t>
            </a:r>
          </a:p>
          <a:p>
            <a:pPr algn="ctr"/>
            <a:endParaRPr lang="en-US" altLang="en-US" sz="2000" dirty="0"/>
          </a:p>
          <a:p>
            <a:pPr algn="ctr"/>
            <a:r>
              <a:rPr lang="en-US" altLang="en-US" sz="2000" dirty="0"/>
              <a:t>12*21   12*39  </a:t>
            </a:r>
            <a:r>
              <a:rPr lang="en-US" altLang="en-US" sz="2000" dirty="0">
                <a:solidFill>
                  <a:schemeClr val="tx2"/>
                </a:solidFill>
              </a:rPr>
              <a:t> 34*21 </a:t>
            </a:r>
            <a:r>
              <a:rPr lang="en-US" altLang="en-US" sz="2000" dirty="0">
                <a:solidFill>
                  <a:schemeClr val="bg1"/>
                </a:solidFill>
              </a:rPr>
              <a:t>  34*39 </a:t>
            </a:r>
            <a:r>
              <a:rPr lang="en-US" altLang="en-US" sz="2000" dirty="0" err="1">
                <a:solidFill>
                  <a:schemeClr val="bg1"/>
                </a:solidFill>
              </a:rPr>
              <a:t>xxxxxxxxxxxxxxxxxxxxxxxxx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grpSp>
        <p:nvGrpSpPr>
          <p:cNvPr id="983056" name="Group 16">
            <a:extLst>
              <a:ext uri="{FF2B5EF4-FFF2-40B4-BE49-F238E27FC236}">
                <a16:creationId xmlns:a16="http://schemas.microsoft.com/office/drawing/2014/main" id="{DB0D2661-D24A-6771-E353-EE5BAEF7FF92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83057" name="Rectangle 17">
              <a:extLst>
                <a:ext uri="{FF2B5EF4-FFF2-40B4-BE49-F238E27FC236}">
                  <a16:creationId xmlns:a16="http://schemas.microsoft.com/office/drawing/2014/main" id="{ED96E151-988E-396A-B6F2-30256DDB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83058" name="Line 18">
              <a:extLst>
                <a:ext uri="{FF2B5EF4-FFF2-40B4-BE49-F238E27FC236}">
                  <a16:creationId xmlns:a16="http://schemas.microsoft.com/office/drawing/2014/main" id="{D28D80F3-1BF4-D4AA-4227-87F22B99B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83059" name="Rectangle 19">
            <a:extLst>
              <a:ext uri="{FF2B5EF4-FFF2-40B4-BE49-F238E27FC236}">
                <a16:creationId xmlns:a16="http://schemas.microsoft.com/office/drawing/2014/main" id="{DD11AF32-3E25-9FD0-60C9-9584A35D7480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83060" name="Group 20">
            <a:extLst>
              <a:ext uri="{FF2B5EF4-FFF2-40B4-BE49-F238E27FC236}">
                <a16:creationId xmlns:a16="http://schemas.microsoft.com/office/drawing/2014/main" id="{FC73AE88-951B-A016-D096-2E300289A4BC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83061" name="Rectangle 21">
              <a:extLst>
                <a:ext uri="{FF2B5EF4-FFF2-40B4-BE49-F238E27FC236}">
                  <a16:creationId xmlns:a16="http://schemas.microsoft.com/office/drawing/2014/main" id="{44E1A9E5-2995-9B20-BB95-F6DD2611633D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83062" name="Rectangle 22">
              <a:extLst>
                <a:ext uri="{FF2B5EF4-FFF2-40B4-BE49-F238E27FC236}">
                  <a16:creationId xmlns:a16="http://schemas.microsoft.com/office/drawing/2014/main" id="{614B049E-90A4-4A6F-8313-5137F7442A2E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83063" name="Rectangle 23">
              <a:extLst>
                <a:ext uri="{FF2B5EF4-FFF2-40B4-BE49-F238E27FC236}">
                  <a16:creationId xmlns:a16="http://schemas.microsoft.com/office/drawing/2014/main" id="{C2FC197F-A7AB-02B2-08AA-A1F664BA4F7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83064" name="Rectangle 24">
              <a:extLst>
                <a:ext uri="{FF2B5EF4-FFF2-40B4-BE49-F238E27FC236}">
                  <a16:creationId xmlns:a16="http://schemas.microsoft.com/office/drawing/2014/main" id="{A04A10FD-6C9C-687B-9225-B5B60ED7FDC5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>
            <a:extLst>
              <a:ext uri="{FF2B5EF4-FFF2-40B4-BE49-F238E27FC236}">
                <a16:creationId xmlns:a16="http://schemas.microsoft.com/office/drawing/2014/main" id="{26EBD509-41AB-71DC-4F3E-380590AFE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56" y="3091541"/>
            <a:ext cx="7620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84067" name="Rectangle 3">
            <a:extLst>
              <a:ext uri="{FF2B5EF4-FFF2-40B4-BE49-F238E27FC236}">
                <a16:creationId xmlns:a16="http://schemas.microsoft.com/office/drawing/2014/main" id="{1FB96CC1-4533-B272-96C8-C3AD8CFDD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4" y="2351313"/>
            <a:ext cx="3048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84068" name="Rectangle 4">
            <a:extLst>
              <a:ext uri="{FF2B5EF4-FFF2-40B4-BE49-F238E27FC236}">
                <a16:creationId xmlns:a16="http://schemas.microsoft.com/office/drawing/2014/main" id="{AEF3F238-01D9-51F4-E2CE-4333433A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44" y="2351313"/>
            <a:ext cx="304800" cy="381000"/>
          </a:xfrm>
          <a:prstGeom prst="rect">
            <a:avLst/>
          </a:prstGeom>
          <a:solidFill>
            <a:schemeClr val="bg2"/>
          </a:solidFill>
          <a:ln w="6350" algn="ctr">
            <a:solidFill>
              <a:schemeClr val="tx1"/>
            </a:solidFill>
            <a:prstDash val="sysDot"/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984069" name="Rectangle 5">
            <a:extLst>
              <a:ext uri="{FF2B5EF4-FFF2-40B4-BE49-F238E27FC236}">
                <a16:creationId xmlns:a16="http://schemas.microsoft.com/office/drawing/2014/main" id="{D13BF05C-8AF7-B3C7-35BF-23B91C3B1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84070" name="Rectangle 6">
            <a:extLst>
              <a:ext uri="{FF2B5EF4-FFF2-40B4-BE49-F238E27FC236}">
                <a16:creationId xmlns:a16="http://schemas.microsoft.com/office/drawing/2014/main" id="{6719BA35-63A9-9468-E88C-CF3899777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 dirty="0"/>
              <a:t>12345678 * 21394276</a:t>
            </a:r>
          </a:p>
          <a:p>
            <a:pPr algn="ctr"/>
            <a:endParaRPr lang="en-US" altLang="en-US" sz="2000" dirty="0"/>
          </a:p>
          <a:p>
            <a:pPr algn="ctr"/>
            <a:r>
              <a:rPr lang="en-US" altLang="en-US" sz="2000" dirty="0"/>
              <a:t>12</a:t>
            </a:r>
            <a:r>
              <a:rPr lang="en-US" altLang="en-US" sz="2000" dirty="0">
                <a:solidFill>
                  <a:schemeClr val="tx2"/>
                </a:solidFill>
              </a:rPr>
              <a:t>34</a:t>
            </a:r>
            <a:r>
              <a:rPr lang="en-US" altLang="en-US" sz="2000" dirty="0"/>
              <a:t>*21</a:t>
            </a:r>
            <a:r>
              <a:rPr lang="en-US" altLang="en-US" sz="2000" dirty="0">
                <a:solidFill>
                  <a:schemeClr val="tx2"/>
                </a:solidFill>
              </a:rPr>
              <a:t>39</a:t>
            </a:r>
            <a:r>
              <a:rPr lang="en-US" altLang="en-US" sz="2000" dirty="0"/>
              <a:t>	1234*4276	5678*2139	5678*4276</a:t>
            </a:r>
          </a:p>
          <a:p>
            <a:pPr algn="ctr"/>
            <a:endParaRPr lang="en-US" altLang="en-US" sz="2000" dirty="0"/>
          </a:p>
          <a:p>
            <a:pPr algn="ctr"/>
            <a:r>
              <a:rPr lang="en-US" altLang="en-US" sz="2000" dirty="0"/>
              <a:t>12*21   12*39   34*21 </a:t>
            </a:r>
            <a:r>
              <a:rPr lang="en-US" altLang="en-US" sz="2000" dirty="0">
                <a:solidFill>
                  <a:schemeClr val="bg1"/>
                </a:solidFill>
              </a:rPr>
              <a:t>  </a:t>
            </a:r>
            <a:r>
              <a:rPr lang="en-US" altLang="en-US" sz="2000" dirty="0">
                <a:solidFill>
                  <a:schemeClr val="tx2"/>
                </a:solidFill>
              </a:rPr>
              <a:t>34*39 </a:t>
            </a:r>
            <a:r>
              <a:rPr lang="en-US" altLang="en-US" sz="2000" dirty="0" err="1">
                <a:solidFill>
                  <a:schemeClr val="bg1"/>
                </a:solidFill>
              </a:rPr>
              <a:t>xxxxxxxxxxxxxxxxxxxxxxxxx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grpSp>
        <p:nvGrpSpPr>
          <p:cNvPr id="984080" name="Group 16">
            <a:extLst>
              <a:ext uri="{FF2B5EF4-FFF2-40B4-BE49-F238E27FC236}">
                <a16:creationId xmlns:a16="http://schemas.microsoft.com/office/drawing/2014/main" id="{B5F519EA-8761-B23F-C402-EBF855CBA875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84081" name="Rectangle 17">
              <a:extLst>
                <a:ext uri="{FF2B5EF4-FFF2-40B4-BE49-F238E27FC236}">
                  <a16:creationId xmlns:a16="http://schemas.microsoft.com/office/drawing/2014/main" id="{A5C5125F-BB6D-6753-079C-40D2115DD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84082" name="Line 18">
              <a:extLst>
                <a:ext uri="{FF2B5EF4-FFF2-40B4-BE49-F238E27FC236}">
                  <a16:creationId xmlns:a16="http://schemas.microsoft.com/office/drawing/2014/main" id="{C313558A-6860-DB9D-91D0-DDBAE5E1A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84083" name="Rectangle 19">
            <a:extLst>
              <a:ext uri="{FF2B5EF4-FFF2-40B4-BE49-F238E27FC236}">
                <a16:creationId xmlns:a16="http://schemas.microsoft.com/office/drawing/2014/main" id="{26274BDD-9FA9-674C-FB7C-E21DED3BAC0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84084" name="Group 20">
            <a:extLst>
              <a:ext uri="{FF2B5EF4-FFF2-40B4-BE49-F238E27FC236}">
                <a16:creationId xmlns:a16="http://schemas.microsoft.com/office/drawing/2014/main" id="{BE49CA32-54B8-9C1D-09F0-E515350F1185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84085" name="Rectangle 21">
              <a:extLst>
                <a:ext uri="{FF2B5EF4-FFF2-40B4-BE49-F238E27FC236}">
                  <a16:creationId xmlns:a16="http://schemas.microsoft.com/office/drawing/2014/main" id="{D9619BC7-0FC4-9023-140A-191A04106CE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84086" name="Rectangle 22">
              <a:extLst>
                <a:ext uri="{FF2B5EF4-FFF2-40B4-BE49-F238E27FC236}">
                  <a16:creationId xmlns:a16="http://schemas.microsoft.com/office/drawing/2014/main" id="{E3769D33-52DF-30AF-11FE-4CD20FFBC20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84087" name="Rectangle 23">
              <a:extLst>
                <a:ext uri="{FF2B5EF4-FFF2-40B4-BE49-F238E27FC236}">
                  <a16:creationId xmlns:a16="http://schemas.microsoft.com/office/drawing/2014/main" id="{9F4C95D3-799C-FB49-702C-194A7468A68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84088" name="Rectangle 24">
              <a:extLst>
                <a:ext uri="{FF2B5EF4-FFF2-40B4-BE49-F238E27FC236}">
                  <a16:creationId xmlns:a16="http://schemas.microsoft.com/office/drawing/2014/main" id="{D64E8EF2-BEA4-902C-9143-1635875DD1C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>
            <a:extLst>
              <a:ext uri="{FF2B5EF4-FFF2-40B4-BE49-F238E27FC236}">
                <a16:creationId xmlns:a16="http://schemas.microsoft.com/office/drawing/2014/main" id="{C942754B-C296-6314-96D5-AB15EF625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70D67E62-0FE4-E620-1FD2-D339B88E5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 dirty="0"/>
              <a:t>12345678 * 21394276</a:t>
            </a:r>
          </a:p>
          <a:p>
            <a:pPr algn="ctr"/>
            <a:endParaRPr lang="en-US" altLang="en-US" sz="2000" dirty="0"/>
          </a:p>
          <a:p>
            <a:pPr algn="ctr"/>
            <a:r>
              <a:rPr lang="en-US" altLang="en-US" sz="2000" dirty="0">
                <a:solidFill>
                  <a:schemeClr val="tx2"/>
                </a:solidFill>
              </a:rPr>
              <a:t>1234*2139</a:t>
            </a:r>
            <a:r>
              <a:rPr lang="en-US" altLang="en-US" sz="2000" dirty="0"/>
              <a:t>	1234*4276	5678*2139	5678*4276</a:t>
            </a:r>
          </a:p>
          <a:p>
            <a:pPr algn="ctr"/>
            <a:endParaRPr lang="en-US" altLang="en-US" sz="2000" dirty="0"/>
          </a:p>
          <a:p>
            <a:pPr algn="ctr"/>
            <a:r>
              <a:rPr lang="en-US" altLang="en-US" sz="2000" dirty="0">
                <a:solidFill>
                  <a:schemeClr val="tx2"/>
                </a:solidFill>
              </a:rPr>
              <a:t>12*21   12*39   34*21   34*39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xxxxxxxxxxxxxxxxxxxxxxxxx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950276" name="Line 4">
            <a:extLst>
              <a:ext uri="{FF2B5EF4-FFF2-40B4-BE49-F238E27FC236}">
                <a16:creationId xmlns:a16="http://schemas.microsoft.com/office/drawing/2014/main" id="{534F58DD-6FA9-C385-CE3F-9D32D9F61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743200"/>
            <a:ext cx="304800" cy="6858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50277" name="Line 5">
            <a:extLst>
              <a:ext uri="{FF2B5EF4-FFF2-40B4-BE49-F238E27FC236}">
                <a16:creationId xmlns:a16="http://schemas.microsoft.com/office/drawing/2014/main" id="{077C829E-CEFC-3735-5052-9333E8BE7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656114"/>
            <a:ext cx="2002971" cy="457198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grpSp>
        <p:nvGrpSpPr>
          <p:cNvPr id="950287" name="Group 15">
            <a:extLst>
              <a:ext uri="{FF2B5EF4-FFF2-40B4-BE49-F238E27FC236}">
                <a16:creationId xmlns:a16="http://schemas.microsoft.com/office/drawing/2014/main" id="{67754331-98DB-64ED-92E8-A57A2CFF8386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50288" name="Rectangle 16">
              <a:extLst>
                <a:ext uri="{FF2B5EF4-FFF2-40B4-BE49-F238E27FC236}">
                  <a16:creationId xmlns:a16="http://schemas.microsoft.com/office/drawing/2014/main" id="{0188F4D6-8398-4BF0-5900-3E7DEF177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50289" name="Line 17">
              <a:extLst>
                <a:ext uri="{FF2B5EF4-FFF2-40B4-BE49-F238E27FC236}">
                  <a16:creationId xmlns:a16="http://schemas.microsoft.com/office/drawing/2014/main" id="{CF26B92F-1F7D-1F0F-2221-5CABCCAEB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50290" name="Rectangle 18">
            <a:extLst>
              <a:ext uri="{FF2B5EF4-FFF2-40B4-BE49-F238E27FC236}">
                <a16:creationId xmlns:a16="http://schemas.microsoft.com/office/drawing/2014/main" id="{CE60DBC1-3589-D194-DAC0-F9EA0F2468D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50291" name="Group 19">
            <a:extLst>
              <a:ext uri="{FF2B5EF4-FFF2-40B4-BE49-F238E27FC236}">
                <a16:creationId xmlns:a16="http://schemas.microsoft.com/office/drawing/2014/main" id="{7A5A441F-5E4D-BE40-D076-62AA8C1E6390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50292" name="Rectangle 20">
              <a:extLst>
                <a:ext uri="{FF2B5EF4-FFF2-40B4-BE49-F238E27FC236}">
                  <a16:creationId xmlns:a16="http://schemas.microsoft.com/office/drawing/2014/main" id="{4A299A34-7EE3-5B14-F799-88C0F7DE8E0F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50293" name="Rectangle 21">
              <a:extLst>
                <a:ext uri="{FF2B5EF4-FFF2-40B4-BE49-F238E27FC236}">
                  <a16:creationId xmlns:a16="http://schemas.microsoft.com/office/drawing/2014/main" id="{40310D7A-4FCB-0820-DC02-96B49577755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50294" name="Rectangle 22">
              <a:extLst>
                <a:ext uri="{FF2B5EF4-FFF2-40B4-BE49-F238E27FC236}">
                  <a16:creationId xmlns:a16="http://schemas.microsoft.com/office/drawing/2014/main" id="{75238901-8155-5B8B-F5FE-533FA73BA48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50295" name="Rectangle 23">
              <a:extLst>
                <a:ext uri="{FF2B5EF4-FFF2-40B4-BE49-F238E27FC236}">
                  <a16:creationId xmlns:a16="http://schemas.microsoft.com/office/drawing/2014/main" id="{5BD4F5EA-C75B-D2FB-76BB-73D08707665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>
            <a:extLst>
              <a:ext uri="{FF2B5EF4-FFF2-40B4-BE49-F238E27FC236}">
                <a16:creationId xmlns:a16="http://schemas.microsoft.com/office/drawing/2014/main" id="{4EC842E1-DDF3-80B6-BCFC-12068AFB0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51299" name="Rectangle 3">
            <a:extLst>
              <a:ext uri="{FF2B5EF4-FFF2-40B4-BE49-F238E27FC236}">
                <a16:creationId xmlns:a16="http://schemas.microsoft.com/office/drawing/2014/main" id="{2BC31913-DD3E-74E8-1E87-8D727A95C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1234*2139	1234*4276	5678*2139	5678*4276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tx2"/>
                </a:solidFill>
              </a:rPr>
              <a:t>12*21   </a:t>
            </a:r>
            <a:r>
              <a:rPr lang="en-US" altLang="en-US" sz="2000"/>
              <a:t>12*39   34*21   34*39</a:t>
            </a:r>
            <a:r>
              <a:rPr lang="en-US" altLang="en-US" sz="2000">
                <a:solidFill>
                  <a:schemeClr val="bg1"/>
                </a:solidFill>
              </a:rPr>
              <a:t> xxxxxxxxxxxxxxxxxxxxxxxxx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tx2"/>
                </a:solidFill>
              </a:rPr>
              <a:t>1*2  1*1  2*2  2*1</a:t>
            </a:r>
            <a:r>
              <a:rPr lang="en-US" altLang="en-US" sz="2000"/>
              <a:t>   </a:t>
            </a:r>
            <a:r>
              <a:rPr lang="en-US" altLang="en-US" sz="2000">
                <a:solidFill>
                  <a:schemeClr val="bg1"/>
                </a:solidFill>
              </a:rPr>
              <a:t>xxxxxxxxxxxxxxxxxxxxxxxxxxxxxxxxxxx</a:t>
            </a:r>
          </a:p>
        </p:txBody>
      </p:sp>
      <p:sp>
        <p:nvSpPr>
          <p:cNvPr id="951300" name="Line 4">
            <a:extLst>
              <a:ext uri="{FF2B5EF4-FFF2-40B4-BE49-F238E27FC236}">
                <a16:creationId xmlns:a16="http://schemas.microsoft.com/office/drawing/2014/main" id="{781D6F4A-940E-8BEC-1911-0522D5B615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8943" y="3352799"/>
            <a:ext cx="152400" cy="6096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51301" name="Line 5">
            <a:extLst>
              <a:ext uri="{FF2B5EF4-FFF2-40B4-BE49-F238E27FC236}">
                <a16:creationId xmlns:a16="http://schemas.microsoft.com/office/drawing/2014/main" id="{66793EBD-599E-1BEA-BE27-BA33F360A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1572" y="3341911"/>
            <a:ext cx="1197428" cy="511632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grpSp>
        <p:nvGrpSpPr>
          <p:cNvPr id="951311" name="Group 15">
            <a:extLst>
              <a:ext uri="{FF2B5EF4-FFF2-40B4-BE49-F238E27FC236}">
                <a16:creationId xmlns:a16="http://schemas.microsoft.com/office/drawing/2014/main" id="{858289B4-749A-6CCD-7700-52E3BBBB6588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51312" name="Rectangle 16">
              <a:extLst>
                <a:ext uri="{FF2B5EF4-FFF2-40B4-BE49-F238E27FC236}">
                  <a16:creationId xmlns:a16="http://schemas.microsoft.com/office/drawing/2014/main" id="{1B8A9146-F2C7-D78B-86F6-8B1EE0DF7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51313" name="Line 17">
              <a:extLst>
                <a:ext uri="{FF2B5EF4-FFF2-40B4-BE49-F238E27FC236}">
                  <a16:creationId xmlns:a16="http://schemas.microsoft.com/office/drawing/2014/main" id="{68E57901-9FF0-1294-7DCD-C8058B7FD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51314" name="Rectangle 18">
            <a:extLst>
              <a:ext uri="{FF2B5EF4-FFF2-40B4-BE49-F238E27FC236}">
                <a16:creationId xmlns:a16="http://schemas.microsoft.com/office/drawing/2014/main" id="{54617E12-2A9A-F0C9-68EF-C78D3D14331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51315" name="Group 19">
            <a:extLst>
              <a:ext uri="{FF2B5EF4-FFF2-40B4-BE49-F238E27FC236}">
                <a16:creationId xmlns:a16="http://schemas.microsoft.com/office/drawing/2014/main" id="{BFF1CEB8-89ED-46E6-D3AA-1C130F42D8DC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51316" name="Rectangle 20">
              <a:extLst>
                <a:ext uri="{FF2B5EF4-FFF2-40B4-BE49-F238E27FC236}">
                  <a16:creationId xmlns:a16="http://schemas.microsoft.com/office/drawing/2014/main" id="{82F20DCE-15CD-2317-A52F-E146631B88C7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51317" name="Rectangle 21">
              <a:extLst>
                <a:ext uri="{FF2B5EF4-FFF2-40B4-BE49-F238E27FC236}">
                  <a16:creationId xmlns:a16="http://schemas.microsoft.com/office/drawing/2014/main" id="{2DEBB29D-0248-A57F-B8BD-3B42B637159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51318" name="Rectangle 22">
              <a:extLst>
                <a:ext uri="{FF2B5EF4-FFF2-40B4-BE49-F238E27FC236}">
                  <a16:creationId xmlns:a16="http://schemas.microsoft.com/office/drawing/2014/main" id="{5AAB7A85-4EF3-23B9-58DA-8EAA789B3432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51319" name="Rectangle 23">
              <a:extLst>
                <a:ext uri="{FF2B5EF4-FFF2-40B4-BE49-F238E27FC236}">
                  <a16:creationId xmlns:a16="http://schemas.microsoft.com/office/drawing/2014/main" id="{F9C5939A-80FC-CCB6-01F3-828882FE1EC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>
            <a:extLst>
              <a:ext uri="{FF2B5EF4-FFF2-40B4-BE49-F238E27FC236}">
                <a16:creationId xmlns:a16="http://schemas.microsoft.com/office/drawing/2014/main" id="{67DC2F37-F79D-D45B-3A78-5B1C87485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53347" name="Rectangle 3">
            <a:extLst>
              <a:ext uri="{FF2B5EF4-FFF2-40B4-BE49-F238E27FC236}">
                <a16:creationId xmlns:a16="http://schemas.microsoft.com/office/drawing/2014/main" id="{7D331D25-300F-86CA-59FB-857E8C226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1234*2139	1234*4276	5678*2139	5678*4276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12*21</a:t>
            </a:r>
            <a:r>
              <a:rPr lang="en-US" altLang="en-US" sz="2000">
                <a:solidFill>
                  <a:schemeClr val="tx2"/>
                </a:solidFill>
              </a:rPr>
              <a:t>   </a:t>
            </a:r>
            <a:r>
              <a:rPr lang="en-US" altLang="en-US" sz="2000"/>
              <a:t>12*39   34*21   34*39</a:t>
            </a:r>
            <a:r>
              <a:rPr lang="en-US" altLang="en-US" sz="2000">
                <a:solidFill>
                  <a:schemeClr val="bg1"/>
                </a:solidFill>
              </a:rPr>
              <a:t> xxxxxxxxxxxxxxxxxxxxxxxxx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1*2  1*1  2*2  2*1   </a:t>
            </a:r>
            <a:r>
              <a:rPr lang="en-US" altLang="en-US" sz="2000">
                <a:solidFill>
                  <a:schemeClr val="bg1"/>
                </a:solidFill>
              </a:rPr>
              <a:t>xxxxxxxxxxxxxxxxxxxxxxxxxxxxxxxxxxx</a:t>
            </a:r>
          </a:p>
          <a:p>
            <a:endParaRPr lang="en-US" altLang="en-US" sz="2000"/>
          </a:p>
          <a:p>
            <a:r>
              <a:rPr lang="en-US" altLang="en-US" sz="2000"/>
              <a:t>Hence: </a:t>
            </a:r>
            <a:r>
              <a:rPr lang="en-US" altLang="en-US" sz="2000">
                <a:solidFill>
                  <a:schemeClr val="tx2"/>
                </a:solidFill>
              </a:rPr>
              <a:t>12*21 =   2*10</a:t>
            </a:r>
            <a:r>
              <a:rPr lang="en-US" altLang="en-US" sz="2000" baseline="30000">
                <a:solidFill>
                  <a:schemeClr val="tx2"/>
                </a:solidFill>
              </a:rPr>
              <a:t>2</a:t>
            </a:r>
            <a:r>
              <a:rPr lang="en-US" altLang="en-US" sz="2000">
                <a:solidFill>
                  <a:schemeClr val="tx2"/>
                </a:solidFill>
              </a:rPr>
              <a:t> +   (1 + 4)10</a:t>
            </a:r>
            <a:r>
              <a:rPr lang="en-US" altLang="en-US" sz="2000" baseline="30000">
                <a:solidFill>
                  <a:schemeClr val="tx2"/>
                </a:solidFill>
              </a:rPr>
              <a:t>1</a:t>
            </a:r>
            <a:r>
              <a:rPr lang="en-US" altLang="en-US" sz="2000">
                <a:solidFill>
                  <a:schemeClr val="tx2"/>
                </a:solidFill>
              </a:rPr>
              <a:t>    +   2 = 252</a:t>
            </a:r>
          </a:p>
        </p:txBody>
      </p:sp>
      <p:sp>
        <p:nvSpPr>
          <p:cNvPr id="953348" name="Rectangle 4">
            <a:extLst>
              <a:ext uri="{FF2B5EF4-FFF2-40B4-BE49-F238E27FC236}">
                <a16:creationId xmlns:a16="http://schemas.microsoft.com/office/drawing/2014/main" id="{1E3F62EE-2020-504E-7F62-B3D8BA5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31770"/>
            <a:ext cx="23495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r>
              <a:rPr lang="en-US" altLang="en-US"/>
              <a:t>2     1     4      2</a:t>
            </a:r>
          </a:p>
        </p:txBody>
      </p:sp>
      <p:sp>
        <p:nvSpPr>
          <p:cNvPr id="953349" name="Line 5">
            <a:extLst>
              <a:ext uri="{FF2B5EF4-FFF2-40B4-BE49-F238E27FC236}">
                <a16:creationId xmlns:a16="http://schemas.microsoft.com/office/drawing/2014/main" id="{93F0456E-FE32-2C29-D637-41CC19BB2B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374570"/>
            <a:ext cx="152400" cy="6096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53350" name="Line 6">
            <a:extLst>
              <a:ext uri="{FF2B5EF4-FFF2-40B4-BE49-F238E27FC236}">
                <a16:creationId xmlns:a16="http://schemas.microsoft.com/office/drawing/2014/main" id="{2D758A48-ED87-449E-1A86-E5A2A33F7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374570"/>
            <a:ext cx="1295400" cy="4572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grpSp>
        <p:nvGrpSpPr>
          <p:cNvPr id="953360" name="Group 16">
            <a:extLst>
              <a:ext uri="{FF2B5EF4-FFF2-40B4-BE49-F238E27FC236}">
                <a16:creationId xmlns:a16="http://schemas.microsoft.com/office/drawing/2014/main" id="{B3FAF9B8-7C98-413D-45F6-2C6F06399DC6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53361" name="Rectangle 17">
              <a:extLst>
                <a:ext uri="{FF2B5EF4-FFF2-40B4-BE49-F238E27FC236}">
                  <a16:creationId xmlns:a16="http://schemas.microsoft.com/office/drawing/2014/main" id="{AF722E20-BA86-8ABD-77AD-2F7F31B78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53362" name="Line 18">
              <a:extLst>
                <a:ext uri="{FF2B5EF4-FFF2-40B4-BE49-F238E27FC236}">
                  <a16:creationId xmlns:a16="http://schemas.microsoft.com/office/drawing/2014/main" id="{F2552FE3-D5DA-DEAD-FF1E-15C355F5F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53363" name="Rectangle 19">
            <a:extLst>
              <a:ext uri="{FF2B5EF4-FFF2-40B4-BE49-F238E27FC236}">
                <a16:creationId xmlns:a16="http://schemas.microsoft.com/office/drawing/2014/main" id="{66E76B6E-31B8-CD02-5E41-9EF58B58F0A1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53364" name="Group 20">
            <a:extLst>
              <a:ext uri="{FF2B5EF4-FFF2-40B4-BE49-F238E27FC236}">
                <a16:creationId xmlns:a16="http://schemas.microsoft.com/office/drawing/2014/main" id="{820B4E1D-8351-9C69-D845-8330675D09AB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53365" name="Rectangle 21">
              <a:extLst>
                <a:ext uri="{FF2B5EF4-FFF2-40B4-BE49-F238E27FC236}">
                  <a16:creationId xmlns:a16="http://schemas.microsoft.com/office/drawing/2014/main" id="{3921EAD4-5833-C8AB-806A-D458975A466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53366" name="Rectangle 22">
              <a:extLst>
                <a:ext uri="{FF2B5EF4-FFF2-40B4-BE49-F238E27FC236}">
                  <a16:creationId xmlns:a16="http://schemas.microsoft.com/office/drawing/2014/main" id="{0E05242E-68C0-A0AD-A08F-0321AEBFC33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53367" name="Rectangle 23">
              <a:extLst>
                <a:ext uri="{FF2B5EF4-FFF2-40B4-BE49-F238E27FC236}">
                  <a16:creationId xmlns:a16="http://schemas.microsoft.com/office/drawing/2014/main" id="{B4FAF156-56AE-1D2E-A537-BD9DD168D35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53368" name="Rectangle 24">
              <a:extLst>
                <a:ext uri="{FF2B5EF4-FFF2-40B4-BE49-F238E27FC236}">
                  <a16:creationId xmlns:a16="http://schemas.microsoft.com/office/drawing/2014/main" id="{400E4848-148B-4CCC-B1D2-D64F1A50E1FD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>
            <a:extLst>
              <a:ext uri="{FF2B5EF4-FFF2-40B4-BE49-F238E27FC236}">
                <a16:creationId xmlns:a16="http://schemas.microsoft.com/office/drawing/2014/main" id="{39991CBB-1089-3A12-9046-FBB1A9EA9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B0AB1E5E-7BBB-D9F9-4CC5-6A3DC2CB8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1234*2139	1234*4276	5678*2139	5678*4276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tx2"/>
                </a:solidFill>
              </a:rPr>
              <a:t>252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tx2"/>
                </a:solidFill>
              </a:rPr>
              <a:t>   </a:t>
            </a:r>
            <a:r>
              <a:rPr lang="en-US" altLang="en-US" sz="2000"/>
              <a:t>12*39   34*21   34*39</a:t>
            </a:r>
            <a:r>
              <a:rPr lang="en-US" altLang="en-US" sz="2000">
                <a:solidFill>
                  <a:schemeClr val="bg1"/>
                </a:solidFill>
              </a:rPr>
              <a:t> xxxxxxxxxxxxxxxxxxxxxxxxx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1*2  1*1  2*2  2*1   </a:t>
            </a:r>
            <a:r>
              <a:rPr lang="en-US" altLang="en-US" sz="2000">
                <a:solidFill>
                  <a:schemeClr val="bg1"/>
                </a:solidFill>
              </a:rPr>
              <a:t>xxxxxxxxxxxxxxxxxxxxxxxxxxxxxxxxxxx</a:t>
            </a:r>
          </a:p>
          <a:p>
            <a:endParaRPr lang="en-US" altLang="en-US" sz="2000"/>
          </a:p>
          <a:p>
            <a:r>
              <a:rPr lang="en-US" altLang="en-US" sz="2000"/>
              <a:t>Hence: </a:t>
            </a:r>
            <a:r>
              <a:rPr lang="en-US" altLang="en-US" sz="2000">
                <a:solidFill>
                  <a:schemeClr val="tx2"/>
                </a:solidFill>
              </a:rPr>
              <a:t>12*21 =   2*10</a:t>
            </a:r>
            <a:r>
              <a:rPr lang="en-US" altLang="en-US" sz="2000" baseline="30000">
                <a:solidFill>
                  <a:schemeClr val="tx2"/>
                </a:solidFill>
              </a:rPr>
              <a:t>2</a:t>
            </a:r>
            <a:r>
              <a:rPr lang="en-US" altLang="en-US" sz="2000">
                <a:solidFill>
                  <a:schemeClr val="tx2"/>
                </a:solidFill>
              </a:rPr>
              <a:t> +   (1 + 4)10</a:t>
            </a:r>
            <a:r>
              <a:rPr lang="en-US" altLang="en-US" sz="2000" baseline="30000">
                <a:solidFill>
                  <a:schemeClr val="tx2"/>
                </a:solidFill>
              </a:rPr>
              <a:t>1</a:t>
            </a:r>
            <a:r>
              <a:rPr lang="en-US" altLang="en-US" sz="2000">
                <a:solidFill>
                  <a:schemeClr val="tx2"/>
                </a:solidFill>
              </a:rPr>
              <a:t>    +   2 = 252</a:t>
            </a:r>
          </a:p>
        </p:txBody>
      </p:sp>
      <p:sp>
        <p:nvSpPr>
          <p:cNvPr id="954372" name="Rectangle 4">
            <a:extLst>
              <a:ext uri="{FF2B5EF4-FFF2-40B4-BE49-F238E27FC236}">
                <a16:creationId xmlns:a16="http://schemas.microsoft.com/office/drawing/2014/main" id="{D1508F54-71CB-DE66-4230-9560567B3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972" y="3864426"/>
            <a:ext cx="23495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r>
              <a:rPr lang="en-US" altLang="en-US"/>
              <a:t>2     1     4      2</a:t>
            </a:r>
          </a:p>
        </p:txBody>
      </p:sp>
      <p:sp>
        <p:nvSpPr>
          <p:cNvPr id="954373" name="Line 5">
            <a:extLst>
              <a:ext uri="{FF2B5EF4-FFF2-40B4-BE49-F238E27FC236}">
                <a16:creationId xmlns:a16="http://schemas.microsoft.com/office/drawing/2014/main" id="{F3477F32-9A43-EBA9-AAAE-964487015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7172" y="3407226"/>
            <a:ext cx="152400" cy="6096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54374" name="Line 6">
            <a:extLst>
              <a:ext uri="{FF2B5EF4-FFF2-40B4-BE49-F238E27FC236}">
                <a16:creationId xmlns:a16="http://schemas.microsoft.com/office/drawing/2014/main" id="{DB5AA5C4-3D59-FF51-0A43-52968CAE4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1572" y="3407226"/>
            <a:ext cx="1295400" cy="4572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grpSp>
        <p:nvGrpSpPr>
          <p:cNvPr id="954384" name="Group 16">
            <a:extLst>
              <a:ext uri="{FF2B5EF4-FFF2-40B4-BE49-F238E27FC236}">
                <a16:creationId xmlns:a16="http://schemas.microsoft.com/office/drawing/2014/main" id="{40BFC14C-01B3-B393-7212-43FC69CB8CDD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54385" name="Rectangle 17">
              <a:extLst>
                <a:ext uri="{FF2B5EF4-FFF2-40B4-BE49-F238E27FC236}">
                  <a16:creationId xmlns:a16="http://schemas.microsoft.com/office/drawing/2014/main" id="{0D937BEA-605B-B8FC-3DCD-469269FA0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54386" name="Line 18">
              <a:extLst>
                <a:ext uri="{FF2B5EF4-FFF2-40B4-BE49-F238E27FC236}">
                  <a16:creationId xmlns:a16="http://schemas.microsoft.com/office/drawing/2014/main" id="{B181160E-06A7-5BFA-68FF-A5CAA1C4C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54387" name="Rectangle 19">
            <a:extLst>
              <a:ext uri="{FF2B5EF4-FFF2-40B4-BE49-F238E27FC236}">
                <a16:creationId xmlns:a16="http://schemas.microsoft.com/office/drawing/2014/main" id="{09D3F5CD-5033-78A0-F792-5DDA14BE0CD8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54388" name="Group 20">
            <a:extLst>
              <a:ext uri="{FF2B5EF4-FFF2-40B4-BE49-F238E27FC236}">
                <a16:creationId xmlns:a16="http://schemas.microsoft.com/office/drawing/2014/main" id="{C61FA541-4120-5284-E3FB-F8B4AA30F537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54389" name="Rectangle 21">
              <a:extLst>
                <a:ext uri="{FF2B5EF4-FFF2-40B4-BE49-F238E27FC236}">
                  <a16:creationId xmlns:a16="http://schemas.microsoft.com/office/drawing/2014/main" id="{887BAA5B-6330-72A4-6C6D-CAE4F36EF54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54390" name="Rectangle 22">
              <a:extLst>
                <a:ext uri="{FF2B5EF4-FFF2-40B4-BE49-F238E27FC236}">
                  <a16:creationId xmlns:a16="http://schemas.microsoft.com/office/drawing/2014/main" id="{D1375099-FE91-D2EB-043E-39A150F62D1F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54391" name="Rectangle 23">
              <a:extLst>
                <a:ext uri="{FF2B5EF4-FFF2-40B4-BE49-F238E27FC236}">
                  <a16:creationId xmlns:a16="http://schemas.microsoft.com/office/drawing/2014/main" id="{A3D2C9F3-27C3-4339-0368-693990FD8C2F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54392" name="Rectangle 24">
              <a:extLst>
                <a:ext uri="{FF2B5EF4-FFF2-40B4-BE49-F238E27FC236}">
                  <a16:creationId xmlns:a16="http://schemas.microsoft.com/office/drawing/2014/main" id="{45115336-767D-EE71-5A4F-5048A65C9B8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>
            <a:extLst>
              <a:ext uri="{FF2B5EF4-FFF2-40B4-BE49-F238E27FC236}">
                <a16:creationId xmlns:a16="http://schemas.microsoft.com/office/drawing/2014/main" id="{8E731895-ADD1-5BAE-0599-720BAE4FC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91235" name="Rectangle 3">
            <a:extLst>
              <a:ext uri="{FF2B5EF4-FFF2-40B4-BE49-F238E27FC236}">
                <a16:creationId xmlns:a16="http://schemas.microsoft.com/office/drawing/2014/main" id="{26B08EEA-791C-7E02-917A-A2235E1ED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1234*2139	1234*4276	5678*2139	5678*4276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tx2"/>
                </a:solidFill>
              </a:rPr>
              <a:t>252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tx2"/>
                </a:solidFill>
              </a:rPr>
              <a:t>   </a:t>
            </a:r>
            <a:r>
              <a:rPr lang="en-US" altLang="en-US" sz="2000"/>
              <a:t>12*39   34*21   34*39</a:t>
            </a:r>
            <a:r>
              <a:rPr lang="en-US" altLang="en-US" sz="2000">
                <a:solidFill>
                  <a:schemeClr val="bg1"/>
                </a:solidFill>
              </a:rPr>
              <a:t> xxxxxxxxxxxxxxxxxxxxxxxxx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bg1"/>
                </a:solidFill>
              </a:rPr>
              <a:t>1*2  1*1  2*2  2*1   xxxxxxxxxxxxxxxxxxxxxxxxxxxxxxxxxxx</a:t>
            </a:r>
          </a:p>
          <a:p>
            <a:endParaRPr lang="en-US" altLang="en-US" sz="2000"/>
          </a:p>
          <a:p>
            <a:r>
              <a:rPr lang="en-US" altLang="en-US" sz="2000"/>
              <a:t>Hence: </a:t>
            </a:r>
            <a:r>
              <a:rPr lang="en-US" altLang="en-US" sz="2000">
                <a:solidFill>
                  <a:schemeClr val="tx2"/>
                </a:solidFill>
              </a:rPr>
              <a:t>12*21 =   2*10</a:t>
            </a:r>
            <a:r>
              <a:rPr lang="en-US" altLang="en-US" sz="2000" baseline="30000">
                <a:solidFill>
                  <a:schemeClr val="tx2"/>
                </a:solidFill>
              </a:rPr>
              <a:t>2</a:t>
            </a:r>
            <a:r>
              <a:rPr lang="en-US" altLang="en-US" sz="2000">
                <a:solidFill>
                  <a:schemeClr val="tx2"/>
                </a:solidFill>
              </a:rPr>
              <a:t> +   (1 + 4)10</a:t>
            </a:r>
            <a:r>
              <a:rPr lang="en-US" altLang="en-US" sz="2000" baseline="30000">
                <a:solidFill>
                  <a:schemeClr val="tx2"/>
                </a:solidFill>
              </a:rPr>
              <a:t>1</a:t>
            </a:r>
            <a:r>
              <a:rPr lang="en-US" altLang="en-US" sz="2000">
                <a:solidFill>
                  <a:schemeClr val="tx2"/>
                </a:solidFill>
              </a:rPr>
              <a:t>    +   2 = 252</a:t>
            </a:r>
          </a:p>
        </p:txBody>
      </p:sp>
      <p:grpSp>
        <p:nvGrpSpPr>
          <p:cNvPr id="991239" name="Group 7">
            <a:extLst>
              <a:ext uri="{FF2B5EF4-FFF2-40B4-BE49-F238E27FC236}">
                <a16:creationId xmlns:a16="http://schemas.microsoft.com/office/drawing/2014/main" id="{30981461-9CFA-7911-634A-F874AE237F6A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91240" name="Rectangle 8">
              <a:extLst>
                <a:ext uri="{FF2B5EF4-FFF2-40B4-BE49-F238E27FC236}">
                  <a16:creationId xmlns:a16="http://schemas.microsoft.com/office/drawing/2014/main" id="{68145F86-C4EC-69FF-C355-9E2E88B81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91241" name="Line 9">
              <a:extLst>
                <a:ext uri="{FF2B5EF4-FFF2-40B4-BE49-F238E27FC236}">
                  <a16:creationId xmlns:a16="http://schemas.microsoft.com/office/drawing/2014/main" id="{4D57D305-09B5-C94E-0D8B-FF04C441D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91242" name="Rectangle 10">
            <a:extLst>
              <a:ext uri="{FF2B5EF4-FFF2-40B4-BE49-F238E27FC236}">
                <a16:creationId xmlns:a16="http://schemas.microsoft.com/office/drawing/2014/main" id="{1A17A3B8-8A53-C244-C840-9A811BA0E27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91243" name="Group 11">
            <a:extLst>
              <a:ext uri="{FF2B5EF4-FFF2-40B4-BE49-F238E27FC236}">
                <a16:creationId xmlns:a16="http://schemas.microsoft.com/office/drawing/2014/main" id="{DC922F53-1705-BEA6-C4E7-663496EA358C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91244" name="Rectangle 12">
              <a:extLst>
                <a:ext uri="{FF2B5EF4-FFF2-40B4-BE49-F238E27FC236}">
                  <a16:creationId xmlns:a16="http://schemas.microsoft.com/office/drawing/2014/main" id="{E4782106-D0CB-595D-C9CC-524CF7207D2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91245" name="Rectangle 13">
              <a:extLst>
                <a:ext uri="{FF2B5EF4-FFF2-40B4-BE49-F238E27FC236}">
                  <a16:creationId xmlns:a16="http://schemas.microsoft.com/office/drawing/2014/main" id="{39733708-BA90-4CAA-E874-27846B75346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91246" name="Rectangle 14">
              <a:extLst>
                <a:ext uri="{FF2B5EF4-FFF2-40B4-BE49-F238E27FC236}">
                  <a16:creationId xmlns:a16="http://schemas.microsoft.com/office/drawing/2014/main" id="{FC66F844-DDF1-5DF1-F98B-9B89C0FB6F3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91247" name="Rectangle 15">
              <a:extLst>
                <a:ext uri="{FF2B5EF4-FFF2-40B4-BE49-F238E27FC236}">
                  <a16:creationId xmlns:a16="http://schemas.microsoft.com/office/drawing/2014/main" id="{AA9C7B94-4F2E-2BE9-54F6-68C69B5A060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>
            <a:extLst>
              <a:ext uri="{FF2B5EF4-FFF2-40B4-BE49-F238E27FC236}">
                <a16:creationId xmlns:a16="http://schemas.microsoft.com/office/drawing/2014/main" id="{89843BAA-4F8B-EBBA-D890-1D1755044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93283" name="Rectangle 3">
            <a:extLst>
              <a:ext uri="{FF2B5EF4-FFF2-40B4-BE49-F238E27FC236}">
                <a16:creationId xmlns:a16="http://schemas.microsoft.com/office/drawing/2014/main" id="{1A747974-0695-D182-7663-02833D370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1234*2139	1234*4276	5678*2139	5678*4276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252</a:t>
            </a:r>
            <a:r>
              <a:rPr lang="en-US" altLang="en-US" sz="2000">
                <a:solidFill>
                  <a:schemeClr val="tx2"/>
                </a:solidFill>
              </a:rPr>
              <a:t>   12*39</a:t>
            </a:r>
            <a:r>
              <a:rPr lang="en-US" altLang="en-US" sz="2000"/>
              <a:t>   34*21   34*39</a:t>
            </a:r>
            <a:r>
              <a:rPr lang="en-US" altLang="en-US" sz="2000">
                <a:solidFill>
                  <a:schemeClr val="bg1"/>
                </a:solidFill>
              </a:rPr>
              <a:t> xxxxxxxxxxxxxxxxxxxxxxxxx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bg1"/>
                </a:solidFill>
              </a:rPr>
              <a:t>xxxxxxxxxxxxxxxxxxxxxxxxxxxxxxxxxx</a:t>
            </a:r>
            <a:endParaRPr lang="en-US" altLang="en-US" sz="2000"/>
          </a:p>
        </p:txBody>
      </p:sp>
      <p:sp>
        <p:nvSpPr>
          <p:cNvPr id="993284" name="Rectangle 4">
            <a:extLst>
              <a:ext uri="{FF2B5EF4-FFF2-40B4-BE49-F238E27FC236}">
                <a16:creationId xmlns:a16="http://schemas.microsoft.com/office/drawing/2014/main" id="{4CFC765B-6057-2FFF-B11D-A30ABEDB2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372" y="4052888"/>
            <a:ext cx="3013075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</a:rPr>
              <a:t>1*3   1*9   2*3    2*9</a:t>
            </a:r>
          </a:p>
        </p:txBody>
      </p:sp>
      <p:sp>
        <p:nvSpPr>
          <p:cNvPr id="993285" name="Line 5">
            <a:extLst>
              <a:ext uri="{FF2B5EF4-FFF2-40B4-BE49-F238E27FC236}">
                <a16:creationId xmlns:a16="http://schemas.microsoft.com/office/drawing/2014/main" id="{51F39451-D3CA-7280-0848-9D4B75592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4247" y="3505200"/>
            <a:ext cx="152400" cy="6096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93286" name="Line 6">
            <a:extLst>
              <a:ext uri="{FF2B5EF4-FFF2-40B4-BE49-F238E27FC236}">
                <a16:creationId xmlns:a16="http://schemas.microsoft.com/office/drawing/2014/main" id="{2DAD95A2-CE2A-867C-4057-AD2E086C6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4847" y="3505200"/>
            <a:ext cx="1295400" cy="4572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grpSp>
        <p:nvGrpSpPr>
          <p:cNvPr id="993287" name="Group 7">
            <a:extLst>
              <a:ext uri="{FF2B5EF4-FFF2-40B4-BE49-F238E27FC236}">
                <a16:creationId xmlns:a16="http://schemas.microsoft.com/office/drawing/2014/main" id="{9ABC758C-305B-4381-D399-78CA097B181A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93288" name="Rectangle 8">
              <a:extLst>
                <a:ext uri="{FF2B5EF4-FFF2-40B4-BE49-F238E27FC236}">
                  <a16:creationId xmlns:a16="http://schemas.microsoft.com/office/drawing/2014/main" id="{E619B44B-6E65-4BA3-46D6-713B1420B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93289" name="Line 9">
              <a:extLst>
                <a:ext uri="{FF2B5EF4-FFF2-40B4-BE49-F238E27FC236}">
                  <a16:creationId xmlns:a16="http://schemas.microsoft.com/office/drawing/2014/main" id="{9D0AF717-A984-D4C4-FF78-9380AFED7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93290" name="Rectangle 10">
            <a:extLst>
              <a:ext uri="{FF2B5EF4-FFF2-40B4-BE49-F238E27FC236}">
                <a16:creationId xmlns:a16="http://schemas.microsoft.com/office/drawing/2014/main" id="{226B5B9D-5424-A3FE-A4EC-A551FB385929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93291" name="Group 11">
            <a:extLst>
              <a:ext uri="{FF2B5EF4-FFF2-40B4-BE49-F238E27FC236}">
                <a16:creationId xmlns:a16="http://schemas.microsoft.com/office/drawing/2014/main" id="{3B23164C-B273-1243-3852-55AF278E75F8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93292" name="Rectangle 12">
              <a:extLst>
                <a:ext uri="{FF2B5EF4-FFF2-40B4-BE49-F238E27FC236}">
                  <a16:creationId xmlns:a16="http://schemas.microsoft.com/office/drawing/2014/main" id="{F8BC4F82-89CC-E626-64ED-A65FF9CAD1C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93293" name="Rectangle 13">
              <a:extLst>
                <a:ext uri="{FF2B5EF4-FFF2-40B4-BE49-F238E27FC236}">
                  <a16:creationId xmlns:a16="http://schemas.microsoft.com/office/drawing/2014/main" id="{B14A76F0-036A-8DC8-313F-C2CC278771CF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93294" name="Rectangle 14">
              <a:extLst>
                <a:ext uri="{FF2B5EF4-FFF2-40B4-BE49-F238E27FC236}">
                  <a16:creationId xmlns:a16="http://schemas.microsoft.com/office/drawing/2014/main" id="{1D3A4EA1-112A-E8B1-A84A-E94991858A3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93295" name="Rectangle 15">
              <a:extLst>
                <a:ext uri="{FF2B5EF4-FFF2-40B4-BE49-F238E27FC236}">
                  <a16:creationId xmlns:a16="http://schemas.microsoft.com/office/drawing/2014/main" id="{2E00A6C4-0F69-254D-76B1-AFE65999D30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Idea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 Box 3"/>
          <p:cNvSpPr/>
          <p:nvPr/>
        </p:nvSpPr>
        <p:spPr>
          <a:xfrm>
            <a:off x="304920" y="1447920"/>
            <a:ext cx="8534160" cy="4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" name="Text Box 4"/>
          <p:cNvSpPr/>
          <p:nvPr/>
        </p:nvSpPr>
        <p:spPr>
          <a:xfrm>
            <a:off x="380880" y="1219320"/>
            <a:ext cx="8457840" cy="350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Consider the paths from the root to each of the leaves A, B, C, D: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A : 0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B : 10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 : 110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 : 111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3" name="Oval 5"/>
          <p:cNvSpPr/>
          <p:nvPr/>
        </p:nvSpPr>
        <p:spPr>
          <a:xfrm>
            <a:off x="4267080" y="312408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4" name="Oval 6"/>
          <p:cNvSpPr/>
          <p:nvPr/>
        </p:nvSpPr>
        <p:spPr>
          <a:xfrm>
            <a:off x="3505320" y="380988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Oval 7"/>
          <p:cNvSpPr/>
          <p:nvPr/>
        </p:nvSpPr>
        <p:spPr>
          <a:xfrm>
            <a:off x="5029200" y="388620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Oval 8"/>
          <p:cNvSpPr/>
          <p:nvPr/>
        </p:nvSpPr>
        <p:spPr>
          <a:xfrm>
            <a:off x="5791320" y="464832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Oval 9"/>
          <p:cNvSpPr/>
          <p:nvPr/>
        </p:nvSpPr>
        <p:spPr>
          <a:xfrm>
            <a:off x="4419720" y="457200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Oval 10"/>
          <p:cNvSpPr/>
          <p:nvPr/>
        </p:nvSpPr>
        <p:spPr>
          <a:xfrm>
            <a:off x="6400800" y="541008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9" name="Oval 11"/>
          <p:cNvSpPr/>
          <p:nvPr/>
        </p:nvSpPr>
        <p:spPr>
          <a:xfrm>
            <a:off x="5257800" y="5334120"/>
            <a:ext cx="304560" cy="3045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0" name="Line 12"/>
          <p:cNvSpPr/>
          <p:nvPr/>
        </p:nvSpPr>
        <p:spPr>
          <a:xfrm flipH="1">
            <a:off x="3733560" y="3352680"/>
            <a:ext cx="609840" cy="53352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1" name="Line 13"/>
          <p:cNvSpPr/>
          <p:nvPr/>
        </p:nvSpPr>
        <p:spPr>
          <a:xfrm>
            <a:off x="4495680" y="3352680"/>
            <a:ext cx="609480" cy="6094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2" name="Line 14"/>
          <p:cNvSpPr/>
          <p:nvPr/>
        </p:nvSpPr>
        <p:spPr>
          <a:xfrm flipH="1">
            <a:off x="4647960" y="4190760"/>
            <a:ext cx="457200" cy="4572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3" name="Line 15"/>
          <p:cNvSpPr/>
          <p:nvPr/>
        </p:nvSpPr>
        <p:spPr>
          <a:xfrm>
            <a:off x="5257800" y="4114800"/>
            <a:ext cx="609480" cy="6094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4" name="Line 16"/>
          <p:cNvSpPr/>
          <p:nvPr/>
        </p:nvSpPr>
        <p:spPr>
          <a:xfrm flipH="1">
            <a:off x="5486400" y="495288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5" name="Line 17"/>
          <p:cNvSpPr/>
          <p:nvPr/>
        </p:nvSpPr>
        <p:spPr>
          <a:xfrm>
            <a:off x="6019560" y="4876560"/>
            <a:ext cx="457200" cy="53352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6" name="Text Box 18"/>
          <p:cNvSpPr/>
          <p:nvPr/>
        </p:nvSpPr>
        <p:spPr>
          <a:xfrm>
            <a:off x="3659040" y="31240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7" name="Text Box 19"/>
          <p:cNvSpPr/>
          <p:nvPr/>
        </p:nvSpPr>
        <p:spPr>
          <a:xfrm>
            <a:off x="4573440" y="396252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8" name="Text Box 20"/>
          <p:cNvSpPr/>
          <p:nvPr/>
        </p:nvSpPr>
        <p:spPr>
          <a:xfrm>
            <a:off x="5335560" y="47242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9" name="Text Box 21"/>
          <p:cNvSpPr/>
          <p:nvPr/>
        </p:nvSpPr>
        <p:spPr>
          <a:xfrm>
            <a:off x="4802040" y="31240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FF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0" name="Text Box 22"/>
          <p:cNvSpPr/>
          <p:nvPr/>
        </p:nvSpPr>
        <p:spPr>
          <a:xfrm>
            <a:off x="5564160" y="396252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FF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1" name="Text Box 23"/>
          <p:cNvSpPr/>
          <p:nvPr/>
        </p:nvSpPr>
        <p:spPr>
          <a:xfrm>
            <a:off x="6249960" y="4724280"/>
            <a:ext cx="350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FF"/>
                </a:solidFill>
                <a:latin typeface="Arial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2" name="Text Box 24"/>
          <p:cNvSpPr/>
          <p:nvPr/>
        </p:nvSpPr>
        <p:spPr>
          <a:xfrm>
            <a:off x="3429000" y="3733920"/>
            <a:ext cx="336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" name="Text Box 25"/>
          <p:cNvSpPr/>
          <p:nvPr/>
        </p:nvSpPr>
        <p:spPr>
          <a:xfrm>
            <a:off x="4419720" y="4495680"/>
            <a:ext cx="336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Text Box 26"/>
          <p:cNvSpPr/>
          <p:nvPr/>
        </p:nvSpPr>
        <p:spPr>
          <a:xfrm>
            <a:off x="5257800" y="5334120"/>
            <a:ext cx="336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Text Box 27"/>
          <p:cNvSpPr/>
          <p:nvPr/>
        </p:nvSpPr>
        <p:spPr>
          <a:xfrm>
            <a:off x="6400800" y="5410080"/>
            <a:ext cx="336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rtl="1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>
            <a:extLst>
              <a:ext uri="{FF2B5EF4-FFF2-40B4-BE49-F238E27FC236}">
                <a16:creationId xmlns:a16="http://schemas.microsoft.com/office/drawing/2014/main" id="{EAF4EFBE-E666-04FF-91DF-07EDAB43F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94307" name="Rectangle 3">
            <a:extLst>
              <a:ext uri="{FF2B5EF4-FFF2-40B4-BE49-F238E27FC236}">
                <a16:creationId xmlns:a16="http://schemas.microsoft.com/office/drawing/2014/main" id="{9312F724-D566-2021-8FE7-92B8286B5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1234*2139	1234*4276	5678*2139	5678*4276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242</a:t>
            </a:r>
            <a:r>
              <a:rPr lang="en-US" altLang="en-US" sz="2000">
                <a:solidFill>
                  <a:schemeClr val="tx2"/>
                </a:solidFill>
              </a:rPr>
              <a:t>   12*39</a:t>
            </a:r>
            <a:r>
              <a:rPr lang="en-US" altLang="en-US" sz="2000"/>
              <a:t>   34*21   34*39</a:t>
            </a:r>
            <a:r>
              <a:rPr lang="en-US" altLang="en-US" sz="2000">
                <a:solidFill>
                  <a:schemeClr val="bg1"/>
                </a:solidFill>
              </a:rPr>
              <a:t> xxxxxxxxxxxxxxxxxxxxxxxxx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bg1"/>
                </a:solidFill>
              </a:rPr>
              <a:t>xxxxxxxxxxxxxxxxxxxxxxxxxxxxxxxxxx</a:t>
            </a:r>
            <a:endParaRPr lang="en-US" altLang="en-US" sz="2000"/>
          </a:p>
        </p:txBody>
      </p:sp>
      <p:sp>
        <p:nvSpPr>
          <p:cNvPr id="994308" name="Rectangle 4">
            <a:extLst>
              <a:ext uri="{FF2B5EF4-FFF2-40B4-BE49-F238E27FC236}">
                <a16:creationId xmlns:a16="http://schemas.microsoft.com/office/drawing/2014/main" id="{57A2D45D-9FF9-C6A5-5A7C-6832B3FED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357" y="4052888"/>
            <a:ext cx="2886075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</a:rPr>
              <a:t>3       9        6      18</a:t>
            </a:r>
          </a:p>
        </p:txBody>
      </p:sp>
      <p:sp>
        <p:nvSpPr>
          <p:cNvPr id="994309" name="Line 5">
            <a:extLst>
              <a:ext uri="{FF2B5EF4-FFF2-40B4-BE49-F238E27FC236}">
                <a16:creationId xmlns:a16="http://schemas.microsoft.com/office/drawing/2014/main" id="{FA5BD40A-F4C4-2147-988A-A1989E7416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2907" y="3505200"/>
            <a:ext cx="152400" cy="6096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94310" name="Line 6">
            <a:extLst>
              <a:ext uri="{FF2B5EF4-FFF2-40B4-BE49-F238E27FC236}">
                <a16:creationId xmlns:a16="http://schemas.microsoft.com/office/drawing/2014/main" id="{C3A93EB2-39C9-C1AD-080F-38533F08E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507" y="3505200"/>
            <a:ext cx="1295400" cy="4572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grpSp>
        <p:nvGrpSpPr>
          <p:cNvPr id="994311" name="Group 7">
            <a:extLst>
              <a:ext uri="{FF2B5EF4-FFF2-40B4-BE49-F238E27FC236}">
                <a16:creationId xmlns:a16="http://schemas.microsoft.com/office/drawing/2014/main" id="{D660BFFE-5FF5-0CFE-92B9-4EB186186D36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94312" name="Rectangle 8">
              <a:extLst>
                <a:ext uri="{FF2B5EF4-FFF2-40B4-BE49-F238E27FC236}">
                  <a16:creationId xmlns:a16="http://schemas.microsoft.com/office/drawing/2014/main" id="{9B0E9637-03A8-C1B9-8DC4-38C19090A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94313" name="Line 9">
              <a:extLst>
                <a:ext uri="{FF2B5EF4-FFF2-40B4-BE49-F238E27FC236}">
                  <a16:creationId xmlns:a16="http://schemas.microsoft.com/office/drawing/2014/main" id="{86074B74-AAA4-8D7C-CE16-18DC60EAC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94314" name="Rectangle 10">
            <a:extLst>
              <a:ext uri="{FF2B5EF4-FFF2-40B4-BE49-F238E27FC236}">
                <a16:creationId xmlns:a16="http://schemas.microsoft.com/office/drawing/2014/main" id="{CD8BF433-59F7-C65A-F718-DD3A331AB3C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94315" name="Group 11">
            <a:extLst>
              <a:ext uri="{FF2B5EF4-FFF2-40B4-BE49-F238E27FC236}">
                <a16:creationId xmlns:a16="http://schemas.microsoft.com/office/drawing/2014/main" id="{A1713F4E-9FD6-A16B-23B0-03CE50B3CE82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94316" name="Rectangle 12">
              <a:extLst>
                <a:ext uri="{FF2B5EF4-FFF2-40B4-BE49-F238E27FC236}">
                  <a16:creationId xmlns:a16="http://schemas.microsoft.com/office/drawing/2014/main" id="{E84CB64A-6A21-B549-7C8F-F6F7A03FA3A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94317" name="Rectangle 13">
              <a:extLst>
                <a:ext uri="{FF2B5EF4-FFF2-40B4-BE49-F238E27FC236}">
                  <a16:creationId xmlns:a16="http://schemas.microsoft.com/office/drawing/2014/main" id="{4D3E8348-E049-2506-3F21-61D65A1390C2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94318" name="Rectangle 14">
              <a:extLst>
                <a:ext uri="{FF2B5EF4-FFF2-40B4-BE49-F238E27FC236}">
                  <a16:creationId xmlns:a16="http://schemas.microsoft.com/office/drawing/2014/main" id="{11143F57-1646-586C-045C-6E6CBA05514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94319" name="Rectangle 15">
              <a:extLst>
                <a:ext uri="{FF2B5EF4-FFF2-40B4-BE49-F238E27FC236}">
                  <a16:creationId xmlns:a16="http://schemas.microsoft.com/office/drawing/2014/main" id="{A42D0D94-88EB-5841-CA3C-F259AF840F4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  <p:sp>
        <p:nvSpPr>
          <p:cNvPr id="994320" name="Rectangle 16">
            <a:extLst>
              <a:ext uri="{FF2B5EF4-FFF2-40B4-BE49-F238E27FC236}">
                <a16:creationId xmlns:a16="http://schemas.microsoft.com/office/drawing/2014/main" id="{C1FC9E16-9E3A-0BC2-BE89-BB7C107AB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57" y="4433888"/>
            <a:ext cx="316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*10</a:t>
            </a:r>
            <a:r>
              <a:rPr lang="en-US" altLang="en-US" baseline="30000">
                <a:solidFill>
                  <a:schemeClr val="tx2"/>
                </a:solidFill>
              </a:rPr>
              <a:t>2</a:t>
            </a:r>
            <a:r>
              <a:rPr lang="en-US" altLang="en-US">
                <a:solidFill>
                  <a:schemeClr val="tx2"/>
                </a:solidFill>
              </a:rPr>
              <a:t> + *10</a:t>
            </a:r>
            <a:r>
              <a:rPr lang="en-US" altLang="en-US" baseline="30000">
                <a:solidFill>
                  <a:schemeClr val="tx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  + *10</a:t>
            </a:r>
            <a:r>
              <a:rPr lang="en-US" altLang="en-US" baseline="30000">
                <a:solidFill>
                  <a:schemeClr val="tx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 + *1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>
            <a:extLst>
              <a:ext uri="{FF2B5EF4-FFF2-40B4-BE49-F238E27FC236}">
                <a16:creationId xmlns:a16="http://schemas.microsoft.com/office/drawing/2014/main" id="{78C0BB42-CCF2-015E-D694-93189F3D4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97379" name="Rectangle 3">
            <a:extLst>
              <a:ext uri="{FF2B5EF4-FFF2-40B4-BE49-F238E27FC236}">
                <a16:creationId xmlns:a16="http://schemas.microsoft.com/office/drawing/2014/main" id="{6C40A259-11D2-83DF-0152-FDB077D7F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1234*2139	1234*4276	5678*2139	5678*4276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242</a:t>
            </a:r>
            <a:r>
              <a:rPr lang="en-US" altLang="en-US" sz="2000">
                <a:solidFill>
                  <a:schemeClr val="tx2"/>
                </a:solidFill>
              </a:rPr>
              <a:t>     468 </a:t>
            </a:r>
            <a:r>
              <a:rPr lang="en-US" altLang="en-US" sz="2000"/>
              <a:t>   34*21   34*39</a:t>
            </a:r>
            <a:r>
              <a:rPr lang="en-US" altLang="en-US" sz="2000">
                <a:solidFill>
                  <a:schemeClr val="bg1"/>
                </a:solidFill>
              </a:rPr>
              <a:t> xxxxxxxxxxxxxxxxxxxxxxxxx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bg1"/>
                </a:solidFill>
              </a:rPr>
              <a:t>xxxxxxxxxxxxxxxxxxxxxxxxxxxxxxxxxx</a:t>
            </a:r>
            <a:endParaRPr lang="en-US" altLang="en-US" sz="2000"/>
          </a:p>
        </p:txBody>
      </p:sp>
      <p:sp>
        <p:nvSpPr>
          <p:cNvPr id="997380" name="Rectangle 4">
            <a:extLst>
              <a:ext uri="{FF2B5EF4-FFF2-40B4-BE49-F238E27FC236}">
                <a16:creationId xmlns:a16="http://schemas.microsoft.com/office/drawing/2014/main" id="{1C3E02BB-4106-9A45-6A2F-D13AE86B0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672" y="4052888"/>
            <a:ext cx="2886075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</a:rPr>
              <a:t>3       9        6      18</a:t>
            </a:r>
          </a:p>
        </p:txBody>
      </p:sp>
      <p:sp>
        <p:nvSpPr>
          <p:cNvPr id="997381" name="Line 5">
            <a:extLst>
              <a:ext uri="{FF2B5EF4-FFF2-40B4-BE49-F238E27FC236}">
                <a16:creationId xmlns:a16="http://schemas.microsoft.com/office/drawing/2014/main" id="{1E72B5A2-86B1-0AA7-77A7-60FAF9B483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8222" y="3505200"/>
            <a:ext cx="152400" cy="6096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97382" name="Line 6">
            <a:extLst>
              <a:ext uri="{FF2B5EF4-FFF2-40B4-BE49-F238E27FC236}">
                <a16:creationId xmlns:a16="http://schemas.microsoft.com/office/drawing/2014/main" id="{5238A56E-3742-9835-0C2E-4F3897A4A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8822" y="3505200"/>
            <a:ext cx="1295400" cy="4572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grpSp>
        <p:nvGrpSpPr>
          <p:cNvPr id="997383" name="Group 7">
            <a:extLst>
              <a:ext uri="{FF2B5EF4-FFF2-40B4-BE49-F238E27FC236}">
                <a16:creationId xmlns:a16="http://schemas.microsoft.com/office/drawing/2014/main" id="{F670D8DC-295C-BB4C-D4B6-348B45A222AE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97384" name="Rectangle 8">
              <a:extLst>
                <a:ext uri="{FF2B5EF4-FFF2-40B4-BE49-F238E27FC236}">
                  <a16:creationId xmlns:a16="http://schemas.microsoft.com/office/drawing/2014/main" id="{247C0745-3517-944C-6124-C80D6833B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97385" name="Line 9">
              <a:extLst>
                <a:ext uri="{FF2B5EF4-FFF2-40B4-BE49-F238E27FC236}">
                  <a16:creationId xmlns:a16="http://schemas.microsoft.com/office/drawing/2014/main" id="{97166B02-E4BA-C2B8-2DA3-79E0EC269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97386" name="Rectangle 10">
            <a:extLst>
              <a:ext uri="{FF2B5EF4-FFF2-40B4-BE49-F238E27FC236}">
                <a16:creationId xmlns:a16="http://schemas.microsoft.com/office/drawing/2014/main" id="{F88BE716-5A0E-DE93-C136-33C52A5E7FC1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97387" name="Group 11">
            <a:extLst>
              <a:ext uri="{FF2B5EF4-FFF2-40B4-BE49-F238E27FC236}">
                <a16:creationId xmlns:a16="http://schemas.microsoft.com/office/drawing/2014/main" id="{140EC522-4398-CBC2-CFF1-FA3293D8ACDE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97388" name="Rectangle 12">
              <a:extLst>
                <a:ext uri="{FF2B5EF4-FFF2-40B4-BE49-F238E27FC236}">
                  <a16:creationId xmlns:a16="http://schemas.microsoft.com/office/drawing/2014/main" id="{D5F746BB-2D6E-F888-64E4-11D63266CBB5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97389" name="Rectangle 13">
              <a:extLst>
                <a:ext uri="{FF2B5EF4-FFF2-40B4-BE49-F238E27FC236}">
                  <a16:creationId xmlns:a16="http://schemas.microsoft.com/office/drawing/2014/main" id="{15B10D0B-B0C4-D6DC-FDBE-7775354B822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97390" name="Rectangle 14">
              <a:extLst>
                <a:ext uri="{FF2B5EF4-FFF2-40B4-BE49-F238E27FC236}">
                  <a16:creationId xmlns:a16="http://schemas.microsoft.com/office/drawing/2014/main" id="{AA027A96-891B-2DB0-CB8F-1DB99909A2ED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97391" name="Rectangle 15">
              <a:extLst>
                <a:ext uri="{FF2B5EF4-FFF2-40B4-BE49-F238E27FC236}">
                  <a16:creationId xmlns:a16="http://schemas.microsoft.com/office/drawing/2014/main" id="{0A79DF08-3187-713E-1EBE-765F9805077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  <p:sp>
        <p:nvSpPr>
          <p:cNvPr id="997392" name="Rectangle 16">
            <a:extLst>
              <a:ext uri="{FF2B5EF4-FFF2-40B4-BE49-F238E27FC236}">
                <a16:creationId xmlns:a16="http://schemas.microsoft.com/office/drawing/2014/main" id="{F5ED1E4D-1AA7-9EC1-8B66-41DB72816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172" y="4433888"/>
            <a:ext cx="316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*10</a:t>
            </a:r>
            <a:r>
              <a:rPr lang="en-US" altLang="en-US" baseline="30000">
                <a:solidFill>
                  <a:schemeClr val="tx2"/>
                </a:solidFill>
              </a:rPr>
              <a:t>2</a:t>
            </a:r>
            <a:r>
              <a:rPr lang="en-US" altLang="en-US">
                <a:solidFill>
                  <a:schemeClr val="tx2"/>
                </a:solidFill>
              </a:rPr>
              <a:t> + *10</a:t>
            </a:r>
            <a:r>
              <a:rPr lang="en-US" altLang="en-US" baseline="30000">
                <a:solidFill>
                  <a:schemeClr val="tx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  + *10</a:t>
            </a:r>
            <a:r>
              <a:rPr lang="en-US" altLang="en-US" baseline="30000">
                <a:solidFill>
                  <a:schemeClr val="tx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 + *1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>
            <a:extLst>
              <a:ext uri="{FF2B5EF4-FFF2-40B4-BE49-F238E27FC236}">
                <a16:creationId xmlns:a16="http://schemas.microsoft.com/office/drawing/2014/main" id="{1BD048CB-D753-5238-94C7-DB82ABC00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55395" name="Rectangle 3">
            <a:extLst>
              <a:ext uri="{FF2B5EF4-FFF2-40B4-BE49-F238E27FC236}">
                <a16:creationId xmlns:a16="http://schemas.microsoft.com/office/drawing/2014/main" id="{B5556478-4F2E-F74C-CC92-0BD170C26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1234*2139	1234*4276	5678*2139	5678*4276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tx2"/>
                </a:solidFill>
              </a:rPr>
              <a:t>12*21   12*39   34*21   34*39</a:t>
            </a:r>
            <a:r>
              <a:rPr lang="en-US" altLang="en-US" sz="2000">
                <a:solidFill>
                  <a:schemeClr val="bg1"/>
                </a:solidFill>
              </a:rPr>
              <a:t> xxxxxxxxxxxxxxxxxxxxxxxxx</a:t>
            </a:r>
          </a:p>
          <a:p>
            <a:pPr algn="ctr"/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955396" name="Rectangle 4">
            <a:extLst>
              <a:ext uri="{FF2B5EF4-FFF2-40B4-BE49-F238E27FC236}">
                <a16:creationId xmlns:a16="http://schemas.microsoft.com/office/drawing/2014/main" id="{C0EC35A6-6EEB-47BF-9E6E-CEF871904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86" y="3124200"/>
            <a:ext cx="3937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252     468        714      1326</a:t>
            </a:r>
          </a:p>
        </p:txBody>
      </p:sp>
      <p:sp>
        <p:nvSpPr>
          <p:cNvPr id="955397" name="Line 5">
            <a:extLst>
              <a:ext uri="{FF2B5EF4-FFF2-40B4-BE49-F238E27FC236}">
                <a16:creationId xmlns:a16="http://schemas.microsoft.com/office/drawing/2014/main" id="{AE9E486A-79B3-246F-D4B4-0A9890BFF3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286" y="2667000"/>
            <a:ext cx="304800" cy="6096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55398" name="Line 6">
            <a:extLst>
              <a:ext uri="{FF2B5EF4-FFF2-40B4-BE49-F238E27FC236}">
                <a16:creationId xmlns:a16="http://schemas.microsoft.com/office/drawing/2014/main" id="{53040DB1-F0E6-B5D0-5919-9885B7B4D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1686" y="2667000"/>
            <a:ext cx="1828800" cy="4572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grpSp>
        <p:nvGrpSpPr>
          <p:cNvPr id="955408" name="Group 16">
            <a:extLst>
              <a:ext uri="{FF2B5EF4-FFF2-40B4-BE49-F238E27FC236}">
                <a16:creationId xmlns:a16="http://schemas.microsoft.com/office/drawing/2014/main" id="{6C0FF7A3-8281-0E7F-136E-E69B6ABE0905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55409" name="Rectangle 17">
              <a:extLst>
                <a:ext uri="{FF2B5EF4-FFF2-40B4-BE49-F238E27FC236}">
                  <a16:creationId xmlns:a16="http://schemas.microsoft.com/office/drawing/2014/main" id="{C7DCC7CE-168F-658C-4513-EB857AFE1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55410" name="Line 18">
              <a:extLst>
                <a:ext uri="{FF2B5EF4-FFF2-40B4-BE49-F238E27FC236}">
                  <a16:creationId xmlns:a16="http://schemas.microsoft.com/office/drawing/2014/main" id="{E924A1FD-DE19-7265-6B1B-FE063AFFE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55411" name="Rectangle 19">
            <a:extLst>
              <a:ext uri="{FF2B5EF4-FFF2-40B4-BE49-F238E27FC236}">
                <a16:creationId xmlns:a16="http://schemas.microsoft.com/office/drawing/2014/main" id="{CBF51337-65D9-F418-145D-EDAEC63FDF8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55412" name="Group 20">
            <a:extLst>
              <a:ext uri="{FF2B5EF4-FFF2-40B4-BE49-F238E27FC236}">
                <a16:creationId xmlns:a16="http://schemas.microsoft.com/office/drawing/2014/main" id="{A06AA63C-9608-8BF9-3E07-CB55C53A913C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55413" name="Rectangle 21">
              <a:extLst>
                <a:ext uri="{FF2B5EF4-FFF2-40B4-BE49-F238E27FC236}">
                  <a16:creationId xmlns:a16="http://schemas.microsoft.com/office/drawing/2014/main" id="{A42ED865-30E2-883B-3088-52C1D8164C2E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55414" name="Rectangle 22">
              <a:extLst>
                <a:ext uri="{FF2B5EF4-FFF2-40B4-BE49-F238E27FC236}">
                  <a16:creationId xmlns:a16="http://schemas.microsoft.com/office/drawing/2014/main" id="{8B90DB43-B7C7-20A0-C392-BA4A6DF38737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55415" name="Rectangle 23">
              <a:extLst>
                <a:ext uri="{FF2B5EF4-FFF2-40B4-BE49-F238E27FC236}">
                  <a16:creationId xmlns:a16="http://schemas.microsoft.com/office/drawing/2014/main" id="{2CFADE7A-7F0B-BD47-9EE5-61070932AF37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55416" name="Rectangle 24">
              <a:extLst>
                <a:ext uri="{FF2B5EF4-FFF2-40B4-BE49-F238E27FC236}">
                  <a16:creationId xmlns:a16="http://schemas.microsoft.com/office/drawing/2014/main" id="{24ED29CA-811A-2F0A-5F77-1742CD0D6757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>
            <a:extLst>
              <a:ext uri="{FF2B5EF4-FFF2-40B4-BE49-F238E27FC236}">
                <a16:creationId xmlns:a16="http://schemas.microsoft.com/office/drawing/2014/main" id="{8BFBD55F-1582-9609-A904-45E029D35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56419" name="Rectangle 3">
            <a:extLst>
              <a:ext uri="{FF2B5EF4-FFF2-40B4-BE49-F238E27FC236}">
                <a16:creationId xmlns:a16="http://schemas.microsoft.com/office/drawing/2014/main" id="{55ADE020-D07F-9591-9B74-F2E3BA502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tx2"/>
                </a:solidFill>
              </a:rPr>
              <a:t>1234*2139</a:t>
            </a:r>
            <a:r>
              <a:rPr lang="en-US" altLang="en-US" sz="2000"/>
              <a:t>	1234*4276	5678*2139	5678*4276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12*21   12*39   34*21   34*39</a:t>
            </a:r>
            <a:r>
              <a:rPr lang="en-US" altLang="en-US" sz="2000">
                <a:solidFill>
                  <a:schemeClr val="bg1"/>
                </a:solidFill>
              </a:rPr>
              <a:t> xxxxxxxxxxxxxxxxxxxxxxxxx</a:t>
            </a:r>
          </a:p>
          <a:p>
            <a:pPr algn="ctr"/>
            <a:endParaRPr lang="en-US" altLang="en-US" sz="2000">
              <a:solidFill>
                <a:schemeClr val="bg1"/>
              </a:solidFill>
            </a:endParaRPr>
          </a:p>
          <a:p>
            <a:r>
              <a:rPr lang="en-US" altLang="en-US" sz="200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956420" name="Rectangle 4">
            <a:extLst>
              <a:ext uri="{FF2B5EF4-FFF2-40B4-BE49-F238E27FC236}">
                <a16:creationId xmlns:a16="http://schemas.microsoft.com/office/drawing/2014/main" id="{763EA87F-8524-8C41-A7B5-8FF332D13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43" y="3113312"/>
            <a:ext cx="3937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algn="l"/>
            <a:r>
              <a:rPr lang="en-US" altLang="en-US"/>
              <a:t>252     468        714      1326</a:t>
            </a:r>
          </a:p>
        </p:txBody>
      </p:sp>
      <p:sp>
        <p:nvSpPr>
          <p:cNvPr id="956421" name="Line 5">
            <a:extLst>
              <a:ext uri="{FF2B5EF4-FFF2-40B4-BE49-F238E27FC236}">
                <a16:creationId xmlns:a16="http://schemas.microsoft.com/office/drawing/2014/main" id="{421AB770-82E6-8A0D-C39D-C9DF9D3E3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743" y="2656112"/>
            <a:ext cx="304800" cy="6096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56422" name="Line 6">
            <a:extLst>
              <a:ext uri="{FF2B5EF4-FFF2-40B4-BE49-F238E27FC236}">
                <a16:creationId xmlns:a16="http://schemas.microsoft.com/office/drawing/2014/main" id="{F216D232-1A90-D9B0-1DCF-3609E89F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8143" y="2656112"/>
            <a:ext cx="1828800" cy="4572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56423" name="Rectangle 7">
            <a:extLst>
              <a:ext uri="{FF2B5EF4-FFF2-40B4-BE49-F238E27FC236}">
                <a16:creationId xmlns:a16="http://schemas.microsoft.com/office/drawing/2014/main" id="{5AE8ADE7-2FF0-D9B4-5C71-8F2349735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3" y="3341912"/>
            <a:ext cx="382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*10</a:t>
            </a:r>
            <a:r>
              <a:rPr lang="en-US" altLang="en-US" baseline="30000">
                <a:solidFill>
                  <a:schemeClr val="tx2"/>
                </a:solidFill>
              </a:rPr>
              <a:t>4</a:t>
            </a:r>
            <a:r>
              <a:rPr lang="en-US" altLang="en-US">
                <a:solidFill>
                  <a:schemeClr val="tx2"/>
                </a:solidFill>
              </a:rPr>
              <a:t> +   *10</a:t>
            </a:r>
            <a:r>
              <a:rPr lang="en-US" altLang="en-US" baseline="30000">
                <a:solidFill>
                  <a:schemeClr val="tx2"/>
                </a:solidFill>
              </a:rPr>
              <a:t>2</a:t>
            </a:r>
            <a:r>
              <a:rPr lang="en-US" altLang="en-US">
                <a:solidFill>
                  <a:schemeClr val="tx2"/>
                </a:solidFill>
              </a:rPr>
              <a:t>   +   *10</a:t>
            </a:r>
            <a:r>
              <a:rPr lang="en-US" altLang="en-US" baseline="30000">
                <a:solidFill>
                  <a:schemeClr val="tx2"/>
                </a:solidFill>
              </a:rPr>
              <a:t>2</a:t>
            </a:r>
            <a:r>
              <a:rPr lang="en-US" altLang="en-US">
                <a:solidFill>
                  <a:schemeClr val="tx2"/>
                </a:solidFill>
              </a:rPr>
              <a:t>   +  *1</a:t>
            </a:r>
          </a:p>
        </p:txBody>
      </p:sp>
      <p:grpSp>
        <p:nvGrpSpPr>
          <p:cNvPr id="956433" name="Group 17">
            <a:extLst>
              <a:ext uri="{FF2B5EF4-FFF2-40B4-BE49-F238E27FC236}">
                <a16:creationId xmlns:a16="http://schemas.microsoft.com/office/drawing/2014/main" id="{4912B4DA-415A-499D-F875-C7DC0CBD193A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56434" name="Rectangle 18">
              <a:extLst>
                <a:ext uri="{FF2B5EF4-FFF2-40B4-BE49-F238E27FC236}">
                  <a16:creationId xmlns:a16="http://schemas.microsoft.com/office/drawing/2014/main" id="{85A5F577-C1FC-73CE-8928-A7ECFABA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56435" name="Line 19">
              <a:extLst>
                <a:ext uri="{FF2B5EF4-FFF2-40B4-BE49-F238E27FC236}">
                  <a16:creationId xmlns:a16="http://schemas.microsoft.com/office/drawing/2014/main" id="{EEEAB6A5-483A-69AC-235A-665180658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56436" name="Rectangle 20">
            <a:extLst>
              <a:ext uri="{FF2B5EF4-FFF2-40B4-BE49-F238E27FC236}">
                <a16:creationId xmlns:a16="http://schemas.microsoft.com/office/drawing/2014/main" id="{AA03FE2C-E6EC-652A-D93C-F6C5EEDC597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56437" name="Group 21">
            <a:extLst>
              <a:ext uri="{FF2B5EF4-FFF2-40B4-BE49-F238E27FC236}">
                <a16:creationId xmlns:a16="http://schemas.microsoft.com/office/drawing/2014/main" id="{B1C825FA-9B88-7AC4-9A6E-E7C4EFD41564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56438" name="Rectangle 22">
              <a:extLst>
                <a:ext uri="{FF2B5EF4-FFF2-40B4-BE49-F238E27FC236}">
                  <a16:creationId xmlns:a16="http://schemas.microsoft.com/office/drawing/2014/main" id="{0961B241-D711-33EA-3711-552BFA867F6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56439" name="Rectangle 23">
              <a:extLst>
                <a:ext uri="{FF2B5EF4-FFF2-40B4-BE49-F238E27FC236}">
                  <a16:creationId xmlns:a16="http://schemas.microsoft.com/office/drawing/2014/main" id="{D535E35F-69A6-42AC-5BBB-D568599E765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56440" name="Rectangle 24">
              <a:extLst>
                <a:ext uri="{FF2B5EF4-FFF2-40B4-BE49-F238E27FC236}">
                  <a16:creationId xmlns:a16="http://schemas.microsoft.com/office/drawing/2014/main" id="{3C030909-132E-FD6E-040A-5F5CE9FE065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56441" name="Rectangle 25">
              <a:extLst>
                <a:ext uri="{FF2B5EF4-FFF2-40B4-BE49-F238E27FC236}">
                  <a16:creationId xmlns:a16="http://schemas.microsoft.com/office/drawing/2014/main" id="{606714B5-ACBF-FD5A-8810-3AF59E4AF44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>
            <a:extLst>
              <a:ext uri="{FF2B5EF4-FFF2-40B4-BE49-F238E27FC236}">
                <a16:creationId xmlns:a16="http://schemas.microsoft.com/office/drawing/2014/main" id="{5FF89333-0B75-4CAB-F702-6B5678682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04C0DB3C-1589-E785-A56C-709B21A0E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tx2"/>
                </a:solidFill>
              </a:rPr>
              <a:t>1234*2139</a:t>
            </a:r>
            <a:r>
              <a:rPr lang="en-US" altLang="en-US" sz="2000"/>
              <a:t>	1234*4276	5678*2139	5678*4276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12*21   12*39   34*21   34*39</a:t>
            </a:r>
            <a:r>
              <a:rPr lang="en-US" altLang="en-US" sz="2000">
                <a:solidFill>
                  <a:schemeClr val="bg1"/>
                </a:solidFill>
              </a:rPr>
              <a:t> xxxxxxxxxxxxxxxxxxxxxxxxx</a:t>
            </a:r>
          </a:p>
          <a:p>
            <a:pPr algn="ctr"/>
            <a:endParaRPr lang="en-US" altLang="en-US" sz="2000">
              <a:solidFill>
                <a:schemeClr val="bg1"/>
              </a:solidFill>
            </a:endParaRPr>
          </a:p>
          <a:p>
            <a:r>
              <a:rPr lang="en-US" altLang="en-US" sz="2000">
                <a:solidFill>
                  <a:schemeClr val="tx2"/>
                </a:solidFill>
              </a:rPr>
              <a:t>		  = 2639526</a:t>
            </a:r>
          </a:p>
        </p:txBody>
      </p:sp>
      <p:sp>
        <p:nvSpPr>
          <p:cNvPr id="957444" name="Rectangle 4">
            <a:extLst>
              <a:ext uri="{FF2B5EF4-FFF2-40B4-BE49-F238E27FC236}">
                <a16:creationId xmlns:a16="http://schemas.microsoft.com/office/drawing/2014/main" id="{5E811C5F-E08B-95FB-88B6-A19396E92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15" y="3135084"/>
            <a:ext cx="3937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algn="l"/>
            <a:r>
              <a:rPr lang="en-US" altLang="en-US"/>
              <a:t>252     468        714      1326</a:t>
            </a:r>
          </a:p>
        </p:txBody>
      </p:sp>
      <p:sp>
        <p:nvSpPr>
          <p:cNvPr id="957445" name="Line 5">
            <a:extLst>
              <a:ext uri="{FF2B5EF4-FFF2-40B4-BE49-F238E27FC236}">
                <a16:creationId xmlns:a16="http://schemas.microsoft.com/office/drawing/2014/main" id="{1A4F6571-C948-2B5B-7F8D-1E06A1E74F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3515" y="2677884"/>
            <a:ext cx="304800" cy="6096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57446" name="Line 6">
            <a:extLst>
              <a:ext uri="{FF2B5EF4-FFF2-40B4-BE49-F238E27FC236}">
                <a16:creationId xmlns:a16="http://schemas.microsoft.com/office/drawing/2014/main" id="{70038C1D-8E94-84F7-1AED-8387082B7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9915" y="2677884"/>
            <a:ext cx="1828800" cy="4572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957447" name="Rectangle 7">
            <a:extLst>
              <a:ext uri="{FF2B5EF4-FFF2-40B4-BE49-F238E27FC236}">
                <a16:creationId xmlns:a16="http://schemas.microsoft.com/office/drawing/2014/main" id="{255869B5-120B-ADA0-9BD1-CE35CB1C1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15" y="3363684"/>
            <a:ext cx="382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*10</a:t>
            </a:r>
            <a:r>
              <a:rPr lang="en-US" altLang="en-US" baseline="30000">
                <a:solidFill>
                  <a:schemeClr val="tx2"/>
                </a:solidFill>
              </a:rPr>
              <a:t>4</a:t>
            </a:r>
            <a:r>
              <a:rPr lang="en-US" altLang="en-US">
                <a:solidFill>
                  <a:schemeClr val="tx2"/>
                </a:solidFill>
              </a:rPr>
              <a:t> +   *10</a:t>
            </a:r>
            <a:r>
              <a:rPr lang="en-US" altLang="en-US" baseline="30000">
                <a:solidFill>
                  <a:schemeClr val="tx2"/>
                </a:solidFill>
              </a:rPr>
              <a:t>2</a:t>
            </a:r>
            <a:r>
              <a:rPr lang="en-US" altLang="en-US">
                <a:solidFill>
                  <a:schemeClr val="tx2"/>
                </a:solidFill>
              </a:rPr>
              <a:t>   +   *10</a:t>
            </a:r>
            <a:r>
              <a:rPr lang="en-US" altLang="en-US" baseline="30000">
                <a:solidFill>
                  <a:schemeClr val="tx2"/>
                </a:solidFill>
              </a:rPr>
              <a:t>2</a:t>
            </a:r>
            <a:r>
              <a:rPr lang="en-US" altLang="en-US">
                <a:solidFill>
                  <a:schemeClr val="tx2"/>
                </a:solidFill>
              </a:rPr>
              <a:t>   +  *1</a:t>
            </a:r>
          </a:p>
        </p:txBody>
      </p:sp>
      <p:grpSp>
        <p:nvGrpSpPr>
          <p:cNvPr id="957454" name="Group 14">
            <a:extLst>
              <a:ext uri="{FF2B5EF4-FFF2-40B4-BE49-F238E27FC236}">
                <a16:creationId xmlns:a16="http://schemas.microsoft.com/office/drawing/2014/main" id="{997EB811-E980-D55A-6734-BA13F408EFC5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57455" name="Rectangle 15">
              <a:extLst>
                <a:ext uri="{FF2B5EF4-FFF2-40B4-BE49-F238E27FC236}">
                  <a16:creationId xmlns:a16="http://schemas.microsoft.com/office/drawing/2014/main" id="{0814DCF0-8B89-9094-2511-7E7015858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57456" name="Line 16">
              <a:extLst>
                <a:ext uri="{FF2B5EF4-FFF2-40B4-BE49-F238E27FC236}">
                  <a16:creationId xmlns:a16="http://schemas.microsoft.com/office/drawing/2014/main" id="{B6C63A0C-9F00-C359-4C0E-A567E2BAD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57457" name="Rectangle 17">
            <a:extLst>
              <a:ext uri="{FF2B5EF4-FFF2-40B4-BE49-F238E27FC236}">
                <a16:creationId xmlns:a16="http://schemas.microsoft.com/office/drawing/2014/main" id="{D24326F4-20CA-5ED9-A667-F74F2435A41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57458" name="Group 18">
            <a:extLst>
              <a:ext uri="{FF2B5EF4-FFF2-40B4-BE49-F238E27FC236}">
                <a16:creationId xmlns:a16="http://schemas.microsoft.com/office/drawing/2014/main" id="{5DA9A57D-0480-9008-0B52-B6CD26E93972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57459" name="Rectangle 19">
              <a:extLst>
                <a:ext uri="{FF2B5EF4-FFF2-40B4-BE49-F238E27FC236}">
                  <a16:creationId xmlns:a16="http://schemas.microsoft.com/office/drawing/2014/main" id="{B3B35A43-FE33-13A6-CD6B-20A98BD5643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57460" name="Rectangle 20">
              <a:extLst>
                <a:ext uri="{FF2B5EF4-FFF2-40B4-BE49-F238E27FC236}">
                  <a16:creationId xmlns:a16="http://schemas.microsoft.com/office/drawing/2014/main" id="{E03E41B1-2935-E118-2ABB-D48574F272B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57461" name="Rectangle 21">
              <a:extLst>
                <a:ext uri="{FF2B5EF4-FFF2-40B4-BE49-F238E27FC236}">
                  <a16:creationId xmlns:a16="http://schemas.microsoft.com/office/drawing/2014/main" id="{35DAFFD1-38EF-3990-2784-BC46C2AA4FF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57462" name="Rectangle 22">
              <a:extLst>
                <a:ext uri="{FF2B5EF4-FFF2-40B4-BE49-F238E27FC236}">
                  <a16:creationId xmlns:a16="http://schemas.microsoft.com/office/drawing/2014/main" id="{DC60AAFE-1DD4-2B45-C766-176DC78DB4D2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>
            <a:extLst>
              <a:ext uri="{FF2B5EF4-FFF2-40B4-BE49-F238E27FC236}">
                <a16:creationId xmlns:a16="http://schemas.microsoft.com/office/drawing/2014/main" id="{C2B44109-6DB0-9E6A-8B4A-D966576CB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58467" name="Rectangle 3">
            <a:extLst>
              <a:ext uri="{FF2B5EF4-FFF2-40B4-BE49-F238E27FC236}">
                <a16:creationId xmlns:a16="http://schemas.microsoft.com/office/drawing/2014/main" id="{45BBB2A9-2992-42D8-1374-1454E1466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/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>
                <a:solidFill>
                  <a:schemeClr val="tx2"/>
                </a:solidFill>
              </a:rPr>
              <a:t>2639526  </a:t>
            </a:r>
            <a:r>
              <a:rPr lang="en-US" altLang="en-US" sz="2000"/>
              <a:t>	1234*4276	5678*2139	5678*4276</a:t>
            </a:r>
          </a:p>
          <a:p>
            <a:pPr algn="ctr"/>
            <a:endParaRPr lang="en-US" altLang="en-US" sz="2000">
              <a:solidFill>
                <a:schemeClr val="bg1"/>
              </a:solidFill>
            </a:endParaRPr>
          </a:p>
        </p:txBody>
      </p:sp>
      <p:grpSp>
        <p:nvGrpSpPr>
          <p:cNvPr id="958474" name="Group 10">
            <a:extLst>
              <a:ext uri="{FF2B5EF4-FFF2-40B4-BE49-F238E27FC236}">
                <a16:creationId xmlns:a16="http://schemas.microsoft.com/office/drawing/2014/main" id="{C3A400CB-B8BB-764C-236E-A054E9F20FA3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58475" name="Rectangle 11">
              <a:extLst>
                <a:ext uri="{FF2B5EF4-FFF2-40B4-BE49-F238E27FC236}">
                  <a16:creationId xmlns:a16="http://schemas.microsoft.com/office/drawing/2014/main" id="{0F2D60A7-7559-6F66-D5D8-59EEDACF0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58476" name="Line 12">
              <a:extLst>
                <a:ext uri="{FF2B5EF4-FFF2-40B4-BE49-F238E27FC236}">
                  <a16:creationId xmlns:a16="http://schemas.microsoft.com/office/drawing/2014/main" id="{3C85650B-4958-78A1-B3FB-761702014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58477" name="Rectangle 13">
            <a:extLst>
              <a:ext uri="{FF2B5EF4-FFF2-40B4-BE49-F238E27FC236}">
                <a16:creationId xmlns:a16="http://schemas.microsoft.com/office/drawing/2014/main" id="{93C80153-9C1B-FAC7-9B24-5F51D6B6BF1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58478" name="Group 14">
            <a:extLst>
              <a:ext uri="{FF2B5EF4-FFF2-40B4-BE49-F238E27FC236}">
                <a16:creationId xmlns:a16="http://schemas.microsoft.com/office/drawing/2014/main" id="{EAB52919-9BBB-90C0-4C94-5ACD82388E37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58479" name="Rectangle 15">
              <a:extLst>
                <a:ext uri="{FF2B5EF4-FFF2-40B4-BE49-F238E27FC236}">
                  <a16:creationId xmlns:a16="http://schemas.microsoft.com/office/drawing/2014/main" id="{25D63728-C978-F221-DF45-4C629B7366F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58480" name="Rectangle 16">
              <a:extLst>
                <a:ext uri="{FF2B5EF4-FFF2-40B4-BE49-F238E27FC236}">
                  <a16:creationId xmlns:a16="http://schemas.microsoft.com/office/drawing/2014/main" id="{B9C67D46-78CF-9CCB-0936-6BF4F16D320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58481" name="Rectangle 17">
              <a:extLst>
                <a:ext uri="{FF2B5EF4-FFF2-40B4-BE49-F238E27FC236}">
                  <a16:creationId xmlns:a16="http://schemas.microsoft.com/office/drawing/2014/main" id="{F7A4A27C-B41F-A16A-746C-CC6570CCCB2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58482" name="Rectangle 18">
              <a:extLst>
                <a:ext uri="{FF2B5EF4-FFF2-40B4-BE49-F238E27FC236}">
                  <a16:creationId xmlns:a16="http://schemas.microsoft.com/office/drawing/2014/main" id="{8485A3DE-034D-E590-4EEB-36596F10D5A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>
            <a:extLst>
              <a:ext uri="{FF2B5EF4-FFF2-40B4-BE49-F238E27FC236}">
                <a16:creationId xmlns:a16="http://schemas.microsoft.com/office/drawing/2014/main" id="{661E51DF-F611-9456-AC51-81A36E824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59491" name="Rectangle 3">
            <a:extLst>
              <a:ext uri="{FF2B5EF4-FFF2-40B4-BE49-F238E27FC236}">
                <a16:creationId xmlns:a16="http://schemas.microsoft.com/office/drawing/2014/main" id="{DB35FEE4-3A2F-1810-FCD9-51CEAEDF8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 dirty="0"/>
              <a:t>12345678 * 21394276</a:t>
            </a:r>
          </a:p>
          <a:p>
            <a:pPr algn="ctr"/>
            <a:endParaRPr lang="en-US" altLang="en-US" sz="2000" dirty="0"/>
          </a:p>
          <a:p>
            <a:pPr algn="ctr"/>
            <a:r>
              <a:rPr lang="en-US" altLang="en-US" sz="2000" dirty="0">
                <a:solidFill>
                  <a:schemeClr val="tx2"/>
                </a:solidFill>
              </a:rPr>
              <a:t>2639526  </a:t>
            </a: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tx2"/>
                </a:solidFill>
              </a:rPr>
              <a:t>5276584		12145242	24279128</a:t>
            </a:r>
          </a:p>
          <a:p>
            <a:pPr algn="ctr"/>
            <a:endParaRPr lang="en-US" altLang="en-US" sz="2000" dirty="0">
              <a:solidFill>
                <a:schemeClr val="bg1"/>
              </a:solidFill>
            </a:endParaRPr>
          </a:p>
        </p:txBody>
      </p:sp>
      <p:grpSp>
        <p:nvGrpSpPr>
          <p:cNvPr id="959498" name="Group 10">
            <a:extLst>
              <a:ext uri="{FF2B5EF4-FFF2-40B4-BE49-F238E27FC236}">
                <a16:creationId xmlns:a16="http://schemas.microsoft.com/office/drawing/2014/main" id="{E7FC1EF5-8AEE-48A6-107A-DD7D1A88CF1D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59499" name="Rectangle 11">
              <a:extLst>
                <a:ext uri="{FF2B5EF4-FFF2-40B4-BE49-F238E27FC236}">
                  <a16:creationId xmlns:a16="http://schemas.microsoft.com/office/drawing/2014/main" id="{AC203C80-CCD9-9B3C-9DBA-D1F248F27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59500" name="Line 12">
              <a:extLst>
                <a:ext uri="{FF2B5EF4-FFF2-40B4-BE49-F238E27FC236}">
                  <a16:creationId xmlns:a16="http://schemas.microsoft.com/office/drawing/2014/main" id="{3664ED73-8E70-B7AB-8895-39CB27E9C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59501" name="Rectangle 13">
            <a:extLst>
              <a:ext uri="{FF2B5EF4-FFF2-40B4-BE49-F238E27FC236}">
                <a16:creationId xmlns:a16="http://schemas.microsoft.com/office/drawing/2014/main" id="{4DE8D4CF-B26E-9ECF-784A-A883BE996A1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59502" name="Group 14">
            <a:extLst>
              <a:ext uri="{FF2B5EF4-FFF2-40B4-BE49-F238E27FC236}">
                <a16:creationId xmlns:a16="http://schemas.microsoft.com/office/drawing/2014/main" id="{F7DF021D-1796-0365-543A-B85814AC1A1B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59503" name="Rectangle 15">
              <a:extLst>
                <a:ext uri="{FF2B5EF4-FFF2-40B4-BE49-F238E27FC236}">
                  <a16:creationId xmlns:a16="http://schemas.microsoft.com/office/drawing/2014/main" id="{23594700-57E2-3574-FE72-EE35C7B55E7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59504" name="Rectangle 16">
              <a:extLst>
                <a:ext uri="{FF2B5EF4-FFF2-40B4-BE49-F238E27FC236}">
                  <a16:creationId xmlns:a16="http://schemas.microsoft.com/office/drawing/2014/main" id="{30082534-2184-E4EA-2B2F-55AB1975655E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59505" name="Rectangle 17">
              <a:extLst>
                <a:ext uri="{FF2B5EF4-FFF2-40B4-BE49-F238E27FC236}">
                  <a16:creationId xmlns:a16="http://schemas.microsoft.com/office/drawing/2014/main" id="{7B13C902-816C-ECC9-C725-04E411E12B5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59506" name="Rectangle 18">
              <a:extLst>
                <a:ext uri="{FF2B5EF4-FFF2-40B4-BE49-F238E27FC236}">
                  <a16:creationId xmlns:a16="http://schemas.microsoft.com/office/drawing/2014/main" id="{AD079635-DF5A-7306-E010-F9D4936937CD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>
            <a:extLst>
              <a:ext uri="{FF2B5EF4-FFF2-40B4-BE49-F238E27FC236}">
                <a16:creationId xmlns:a16="http://schemas.microsoft.com/office/drawing/2014/main" id="{FAC84510-C24D-927A-EFEC-86A45F00F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60515" name="Rectangle 3">
            <a:extLst>
              <a:ext uri="{FF2B5EF4-FFF2-40B4-BE49-F238E27FC236}">
                <a16:creationId xmlns:a16="http://schemas.microsoft.com/office/drawing/2014/main" id="{B8B7A2A9-73B1-DB60-EA92-E35D726BA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 dirty="0">
                <a:solidFill>
                  <a:schemeClr val="tx2"/>
                </a:solidFill>
              </a:rPr>
              <a:t>12345678 * 21394276</a:t>
            </a:r>
          </a:p>
          <a:p>
            <a:pPr algn="ctr"/>
            <a:endParaRPr lang="en-US" altLang="en-US" sz="2000" dirty="0"/>
          </a:p>
          <a:p>
            <a:pPr algn="ctr"/>
            <a:r>
              <a:rPr lang="en-US" altLang="en-US" sz="2000" dirty="0"/>
              <a:t>2639526  	5276584		12145242	24279128</a:t>
            </a:r>
          </a:p>
          <a:p>
            <a:pPr algn="ctr"/>
            <a:endParaRPr lang="en-US" altLang="en-US" sz="2000" dirty="0">
              <a:solidFill>
                <a:schemeClr val="bg1"/>
              </a:solidFill>
            </a:endParaRPr>
          </a:p>
          <a:p>
            <a:endParaRPr lang="en-US" altLang="en-US" sz="2000" dirty="0">
              <a:solidFill>
                <a:schemeClr val="tx2"/>
              </a:solidFill>
            </a:endParaRPr>
          </a:p>
        </p:txBody>
      </p:sp>
      <p:sp>
        <p:nvSpPr>
          <p:cNvPr id="960516" name="Rectangle 4">
            <a:extLst>
              <a:ext uri="{FF2B5EF4-FFF2-40B4-BE49-F238E27FC236}">
                <a16:creationId xmlns:a16="http://schemas.microsoft.com/office/drawing/2014/main" id="{20F79930-3F7E-37BC-32C9-1965BBDE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2819400"/>
            <a:ext cx="679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*10</a:t>
            </a:r>
            <a:r>
              <a:rPr lang="en-US" altLang="en-US" baseline="30000">
                <a:solidFill>
                  <a:schemeClr val="tx2"/>
                </a:solidFill>
              </a:rPr>
              <a:t>8</a:t>
            </a:r>
            <a:r>
              <a:rPr lang="en-US" altLang="en-US">
                <a:solidFill>
                  <a:schemeClr val="tx2"/>
                </a:solidFill>
              </a:rPr>
              <a:t>    +               *10</a:t>
            </a:r>
            <a:r>
              <a:rPr lang="en-US" altLang="en-US" baseline="30000">
                <a:solidFill>
                  <a:schemeClr val="tx2"/>
                </a:solidFill>
              </a:rPr>
              <a:t>4</a:t>
            </a:r>
            <a:r>
              <a:rPr lang="en-US" altLang="en-US">
                <a:solidFill>
                  <a:schemeClr val="tx2"/>
                </a:solidFill>
              </a:rPr>
              <a:t>   +              *10</a:t>
            </a:r>
            <a:r>
              <a:rPr lang="en-US" altLang="en-US" baseline="30000">
                <a:solidFill>
                  <a:schemeClr val="tx2"/>
                </a:solidFill>
              </a:rPr>
              <a:t>4</a:t>
            </a:r>
            <a:r>
              <a:rPr lang="en-US" altLang="en-US">
                <a:solidFill>
                  <a:schemeClr val="tx2"/>
                </a:solidFill>
              </a:rPr>
              <a:t>   +               *1</a:t>
            </a:r>
          </a:p>
        </p:txBody>
      </p:sp>
      <p:grpSp>
        <p:nvGrpSpPr>
          <p:cNvPr id="960523" name="Group 11">
            <a:extLst>
              <a:ext uri="{FF2B5EF4-FFF2-40B4-BE49-F238E27FC236}">
                <a16:creationId xmlns:a16="http://schemas.microsoft.com/office/drawing/2014/main" id="{DBD9EECD-F826-4913-5C4E-BFD010F12B57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60524" name="Rectangle 12">
              <a:extLst>
                <a:ext uri="{FF2B5EF4-FFF2-40B4-BE49-F238E27FC236}">
                  <a16:creationId xmlns:a16="http://schemas.microsoft.com/office/drawing/2014/main" id="{E420B435-02DB-C030-C5D1-9FFC7A0D8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60525" name="Line 13">
              <a:extLst>
                <a:ext uri="{FF2B5EF4-FFF2-40B4-BE49-F238E27FC236}">
                  <a16:creationId xmlns:a16="http://schemas.microsoft.com/office/drawing/2014/main" id="{E4FFBBB5-12BC-2773-FDE8-11426CB4B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60526" name="Rectangle 14">
            <a:extLst>
              <a:ext uri="{FF2B5EF4-FFF2-40B4-BE49-F238E27FC236}">
                <a16:creationId xmlns:a16="http://schemas.microsoft.com/office/drawing/2014/main" id="{465804A1-5876-8084-BBD4-861BE0783E8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34000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60527" name="Group 15">
            <a:extLst>
              <a:ext uri="{FF2B5EF4-FFF2-40B4-BE49-F238E27FC236}">
                <a16:creationId xmlns:a16="http://schemas.microsoft.com/office/drawing/2014/main" id="{16515D48-3A53-F3BA-09C5-783966A39C54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60528" name="Rectangle 16">
              <a:extLst>
                <a:ext uri="{FF2B5EF4-FFF2-40B4-BE49-F238E27FC236}">
                  <a16:creationId xmlns:a16="http://schemas.microsoft.com/office/drawing/2014/main" id="{5C7B8C8C-4BF7-07D3-7BB4-4672827FAE3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60529" name="Rectangle 17">
              <a:extLst>
                <a:ext uri="{FF2B5EF4-FFF2-40B4-BE49-F238E27FC236}">
                  <a16:creationId xmlns:a16="http://schemas.microsoft.com/office/drawing/2014/main" id="{BD923B56-C451-A0E4-BBE9-53711D1F52E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60530" name="Rectangle 18">
              <a:extLst>
                <a:ext uri="{FF2B5EF4-FFF2-40B4-BE49-F238E27FC236}">
                  <a16:creationId xmlns:a16="http://schemas.microsoft.com/office/drawing/2014/main" id="{137003E8-C79B-C054-A5EF-75821F1E61A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60531" name="Rectangle 19">
              <a:extLst>
                <a:ext uri="{FF2B5EF4-FFF2-40B4-BE49-F238E27FC236}">
                  <a16:creationId xmlns:a16="http://schemas.microsoft.com/office/drawing/2014/main" id="{2D8664AB-6256-4ED1-A18F-C06415367F4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>
            <a:extLst>
              <a:ext uri="{FF2B5EF4-FFF2-40B4-BE49-F238E27FC236}">
                <a16:creationId xmlns:a16="http://schemas.microsoft.com/office/drawing/2014/main" id="{81243436-D46E-1884-4CE7-350CB3BC3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Multiplying (Divide &amp; Conquer style)</a:t>
            </a:r>
          </a:p>
        </p:txBody>
      </p:sp>
      <p:sp>
        <p:nvSpPr>
          <p:cNvPr id="961539" name="Rectangle 3">
            <a:extLst>
              <a:ext uri="{FF2B5EF4-FFF2-40B4-BE49-F238E27FC236}">
                <a16:creationId xmlns:a16="http://schemas.microsoft.com/office/drawing/2014/main" id="{0AABAA90-F9A7-DC67-7089-21E2462BD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z="2000">
                <a:solidFill>
                  <a:schemeClr val="tx2"/>
                </a:solidFill>
              </a:rPr>
              <a:t>12345678 * 21394276</a:t>
            </a:r>
          </a:p>
          <a:p>
            <a:pPr algn="ctr"/>
            <a:endParaRPr lang="en-US" altLang="en-US" sz="2000"/>
          </a:p>
          <a:p>
            <a:pPr algn="ctr"/>
            <a:r>
              <a:rPr lang="en-US" altLang="en-US" sz="2000"/>
              <a:t>2639526  	5276584	12145242	24279128</a:t>
            </a:r>
          </a:p>
          <a:p>
            <a:pPr algn="ctr"/>
            <a:endParaRPr lang="en-US" altLang="en-US" sz="2000">
              <a:solidFill>
                <a:schemeClr val="bg1"/>
              </a:solidFill>
            </a:endParaRPr>
          </a:p>
          <a:p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961540" name="Rectangle 4">
            <a:extLst>
              <a:ext uri="{FF2B5EF4-FFF2-40B4-BE49-F238E27FC236}">
                <a16:creationId xmlns:a16="http://schemas.microsoft.com/office/drawing/2014/main" id="{274D4DCB-444D-108F-2780-81A241EB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2819400"/>
            <a:ext cx="679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*10</a:t>
            </a:r>
            <a:r>
              <a:rPr lang="en-US" altLang="en-US" baseline="30000">
                <a:solidFill>
                  <a:schemeClr val="tx2"/>
                </a:solidFill>
              </a:rPr>
              <a:t>8</a:t>
            </a:r>
            <a:r>
              <a:rPr lang="en-US" altLang="en-US">
                <a:solidFill>
                  <a:schemeClr val="tx2"/>
                </a:solidFill>
              </a:rPr>
              <a:t>    +               *10</a:t>
            </a:r>
            <a:r>
              <a:rPr lang="en-US" altLang="en-US" baseline="30000">
                <a:solidFill>
                  <a:schemeClr val="tx2"/>
                </a:solidFill>
              </a:rPr>
              <a:t>4</a:t>
            </a:r>
            <a:r>
              <a:rPr lang="en-US" altLang="en-US">
                <a:solidFill>
                  <a:schemeClr val="tx2"/>
                </a:solidFill>
              </a:rPr>
              <a:t>   +              *10</a:t>
            </a:r>
            <a:r>
              <a:rPr lang="en-US" altLang="en-US" baseline="30000">
                <a:solidFill>
                  <a:schemeClr val="tx2"/>
                </a:solidFill>
              </a:rPr>
              <a:t>4</a:t>
            </a:r>
            <a:r>
              <a:rPr lang="en-US" altLang="en-US">
                <a:solidFill>
                  <a:schemeClr val="tx2"/>
                </a:solidFill>
              </a:rPr>
              <a:t>   +               *1</a:t>
            </a:r>
          </a:p>
        </p:txBody>
      </p:sp>
      <p:sp>
        <p:nvSpPr>
          <p:cNvPr id="961541" name="Text Box 5">
            <a:extLst>
              <a:ext uri="{FF2B5EF4-FFF2-40B4-BE49-F238E27FC236}">
                <a16:creationId xmlns:a16="http://schemas.microsoft.com/office/drawing/2014/main" id="{A8C74F83-8F66-C9D0-B9E6-D36A709E1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3" y="3775075"/>
            <a:ext cx="3006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= 264126842539128</a:t>
            </a:r>
          </a:p>
        </p:txBody>
      </p:sp>
      <p:grpSp>
        <p:nvGrpSpPr>
          <p:cNvPr id="961548" name="Group 12">
            <a:extLst>
              <a:ext uri="{FF2B5EF4-FFF2-40B4-BE49-F238E27FC236}">
                <a16:creationId xmlns:a16="http://schemas.microsoft.com/office/drawing/2014/main" id="{F1C14160-E569-E1D9-BCFC-9FE4B582100A}"/>
              </a:ext>
            </a:extLst>
          </p:cNvPr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3168"/>
            <a:chExt cx="5760" cy="1152"/>
          </a:xfrm>
        </p:grpSpPr>
        <p:sp>
          <p:nvSpPr>
            <p:cNvPr id="961549" name="Rectangle 13">
              <a:extLst>
                <a:ext uri="{FF2B5EF4-FFF2-40B4-BE49-F238E27FC236}">
                  <a16:creationId xmlns:a16="http://schemas.microsoft.com/office/drawing/2014/main" id="{8AAADE21-E7C9-0D1D-CD9D-88F49CE6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961550" name="Line 14">
              <a:extLst>
                <a:ext uri="{FF2B5EF4-FFF2-40B4-BE49-F238E27FC236}">
                  <a16:creationId xmlns:a16="http://schemas.microsoft.com/office/drawing/2014/main" id="{6E16CC91-CA59-BD65-5C43-FB43F1E2F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/>
            </a:p>
          </p:txBody>
        </p:sp>
      </p:grpSp>
      <p:sp>
        <p:nvSpPr>
          <p:cNvPr id="961551" name="Rectangle 15">
            <a:extLst>
              <a:ext uri="{FF2B5EF4-FFF2-40B4-BE49-F238E27FC236}">
                <a16:creationId xmlns:a16="http://schemas.microsoft.com/office/drawing/2014/main" id="{B5BFBD9C-7C30-8C84-7130-9B86D11B3A3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47800" y="5344886"/>
            <a:ext cx="609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4813" indent="-290513" algn="l">
              <a:buChar char="•"/>
              <a:tabLst>
                <a:tab pos="8588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8838" indent="-339725" algn="l">
              <a:buChar char="–"/>
              <a:tabLst>
                <a:tab pos="8588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227013" algn="l">
              <a:buChar char="•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55763" indent="-341313" algn="l"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1129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701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273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84563" indent="-341313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8588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=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Y = 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00"/>
                </a:solidFill>
              </a:rPr>
              <a:t>X × Y = ac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 + (ad + </a:t>
            </a:r>
            <a:r>
              <a:rPr lang="en-US" altLang="en-US" sz="2400" dirty="0" err="1">
                <a:solidFill>
                  <a:srgbClr val="FFFF00"/>
                </a:solidFill>
              </a:rPr>
              <a:t>bc</a:t>
            </a:r>
            <a:r>
              <a:rPr lang="en-US" altLang="en-US" sz="2400" dirty="0">
                <a:solidFill>
                  <a:srgbClr val="FFFF00"/>
                </a:solidFill>
              </a:rPr>
              <a:t>) 10</a:t>
            </a:r>
            <a:r>
              <a:rPr lang="en-US" altLang="en-US" sz="2400" baseline="30000" dirty="0">
                <a:solidFill>
                  <a:srgbClr val="FFFF00"/>
                </a:solidFill>
              </a:rPr>
              <a:t>n/2</a:t>
            </a:r>
            <a:r>
              <a:rPr lang="en-US" altLang="en-US" sz="2400" dirty="0">
                <a:solidFill>
                  <a:srgbClr val="FFFF00"/>
                </a:solidFill>
              </a:rPr>
              <a:t> + bd </a:t>
            </a:r>
          </a:p>
        </p:txBody>
      </p:sp>
      <p:grpSp>
        <p:nvGrpSpPr>
          <p:cNvPr id="961552" name="Group 16">
            <a:extLst>
              <a:ext uri="{FF2B5EF4-FFF2-40B4-BE49-F238E27FC236}">
                <a16:creationId xmlns:a16="http://schemas.microsoft.com/office/drawing/2014/main" id="{98D86690-4981-6FBA-83FF-A490B4C64E32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421313"/>
            <a:ext cx="3765550" cy="750887"/>
            <a:chOff x="1376" y="1353"/>
            <a:chExt cx="3024" cy="672"/>
          </a:xfrm>
        </p:grpSpPr>
        <p:sp>
          <p:nvSpPr>
            <p:cNvPr id="961553" name="Rectangle 17">
              <a:extLst>
                <a:ext uri="{FF2B5EF4-FFF2-40B4-BE49-F238E27FC236}">
                  <a16:creationId xmlns:a16="http://schemas.microsoft.com/office/drawing/2014/main" id="{7A020C0B-B805-AB40-CC7E-E3A4BCCC3F9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961554" name="Rectangle 18">
              <a:extLst>
                <a:ext uri="{FF2B5EF4-FFF2-40B4-BE49-F238E27FC236}">
                  <a16:creationId xmlns:a16="http://schemas.microsoft.com/office/drawing/2014/main" id="{5EAF73AA-19F0-A11C-F0B5-4CC0F8A2C8C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353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961555" name="Rectangle 19">
              <a:extLst>
                <a:ext uri="{FF2B5EF4-FFF2-40B4-BE49-F238E27FC236}">
                  <a16:creationId xmlns:a16="http://schemas.microsoft.com/office/drawing/2014/main" id="{1081CC91-0F4A-4EC2-4EB1-85D9DEC72BFE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376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961556" name="Rectangle 20">
              <a:extLst>
                <a:ext uri="{FF2B5EF4-FFF2-40B4-BE49-F238E27FC236}">
                  <a16:creationId xmlns:a16="http://schemas.microsoft.com/office/drawing/2014/main" id="{501DBFB6-9D02-0498-369F-39C68B5E3505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912" y="1737"/>
              <a:ext cx="1488" cy="2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lnSpc>
                <a:spcPct val="100000"/>
              </a:lnSpc>
              <a:buNone/>
            </a:pPr>
            <a:fld id="{FE6D292F-EBDB-4DF9-8A6C-92D439A98498}" type="slidenum">
              <a:rPr lang="en-US" sz="800" b="0" strike="noStrike" spc="-1">
                <a:solidFill>
                  <a:srgbClr val="000000"/>
                </a:solidFill>
                <a:latin typeface="Comic Sans MS"/>
                <a:ea typeface="ＭＳ Ｐゴシック"/>
              </a:rPr>
              <a:t>59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Recursion Tree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Text Box 4"/>
          <p:cNvSpPr/>
          <p:nvPr/>
        </p:nvSpPr>
        <p:spPr>
          <a:xfrm>
            <a:off x="7543800" y="2174760"/>
            <a:ext cx="60912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80" name="Text Box 5"/>
          <p:cNvSpPr/>
          <p:nvPr/>
        </p:nvSpPr>
        <p:spPr>
          <a:xfrm>
            <a:off x="7543800" y="3121200"/>
            <a:ext cx="103788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4(n/2)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81" name="Text Box 6"/>
          <p:cNvSpPr/>
          <p:nvPr/>
        </p:nvSpPr>
        <p:spPr>
          <a:xfrm>
            <a:off x="7543800" y="4156200"/>
            <a:ext cx="103788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16(n/4)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82" name="Text Box 7"/>
          <p:cNvSpPr/>
          <p:nvPr/>
        </p:nvSpPr>
        <p:spPr>
          <a:xfrm>
            <a:off x="7543800" y="5126040"/>
            <a:ext cx="144756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4</a:t>
            </a:r>
            <a:r>
              <a:rPr lang="en-US" sz="1200" b="1" strike="noStrike" spc="-1" baseline="30000">
                <a:solidFill>
                  <a:srgbClr val="000000"/>
                </a:solidFill>
                <a:latin typeface="Courier New"/>
                <a:ea typeface="ＭＳ Ｐゴシック"/>
              </a:rPr>
              <a:t>k 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(n / 2</a:t>
            </a:r>
            <a:r>
              <a:rPr lang="en-US" sz="1200" b="1" strike="noStrike" spc="-1" baseline="30000">
                <a:solidFill>
                  <a:srgbClr val="000000"/>
                </a:solidFill>
                <a:latin typeface="Courier New"/>
                <a:ea typeface="ＭＳ Ｐゴシック"/>
              </a:rPr>
              <a:t>k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83" name="Text Box 8"/>
          <p:cNvSpPr/>
          <p:nvPr/>
        </p:nvSpPr>
        <p:spPr>
          <a:xfrm>
            <a:off x="7512120" y="6075360"/>
            <a:ext cx="109836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4</a:t>
            </a:r>
            <a:r>
              <a:rPr lang="en-US" sz="1200" b="1" strike="noStrike" spc="-1" baseline="30000">
                <a:solidFill>
                  <a:srgbClr val="000000"/>
                </a:solidFill>
                <a:latin typeface="Courier New"/>
                <a:ea typeface="ＭＳ Ｐゴシック"/>
              </a:rPr>
              <a:t> lg n 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(1)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84" name="Text Box 11"/>
          <p:cNvSpPr/>
          <p:nvPr/>
        </p:nvSpPr>
        <p:spPr>
          <a:xfrm>
            <a:off x="3426840" y="2203560"/>
            <a:ext cx="5439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T(n)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85" name="Text Box 12"/>
          <p:cNvSpPr/>
          <p:nvPr/>
        </p:nvSpPr>
        <p:spPr>
          <a:xfrm>
            <a:off x="1353960" y="316548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86" name="AutoShape 13"/>
          <p:cNvSpPr/>
          <p:nvPr/>
        </p:nvSpPr>
        <p:spPr>
          <a:xfrm flipH="1">
            <a:off x="1674000" y="2478240"/>
            <a:ext cx="2023560" cy="68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7" name="AutoShape 14"/>
          <p:cNvSpPr/>
          <p:nvPr/>
        </p:nvSpPr>
        <p:spPr>
          <a:xfrm>
            <a:off x="3699000" y="2478240"/>
            <a:ext cx="1875960" cy="68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8" name="Text Box 15"/>
          <p:cNvSpPr/>
          <p:nvPr/>
        </p:nvSpPr>
        <p:spPr>
          <a:xfrm>
            <a:off x="31284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89" name="AutoShape 16"/>
          <p:cNvSpPr/>
          <p:nvPr/>
        </p:nvSpPr>
        <p:spPr>
          <a:xfrm flipH="1">
            <a:off x="633240" y="3440160"/>
            <a:ext cx="104112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0" name="Text Box 17"/>
          <p:cNvSpPr/>
          <p:nvPr/>
        </p:nvSpPr>
        <p:spPr>
          <a:xfrm>
            <a:off x="170964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91" name="AutoShape 18"/>
          <p:cNvSpPr/>
          <p:nvPr/>
        </p:nvSpPr>
        <p:spPr>
          <a:xfrm>
            <a:off x="1674720" y="3440160"/>
            <a:ext cx="35532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2" name="Text Box 19"/>
          <p:cNvSpPr/>
          <p:nvPr/>
        </p:nvSpPr>
        <p:spPr>
          <a:xfrm>
            <a:off x="609120" y="6066000"/>
            <a:ext cx="54684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080" rIns="9000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93" name="Text Box 20"/>
          <p:cNvSpPr/>
          <p:nvPr/>
        </p:nvSpPr>
        <p:spPr>
          <a:xfrm>
            <a:off x="1242360" y="6066000"/>
            <a:ext cx="54684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080" rIns="9000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94" name="Text Box 21"/>
          <p:cNvSpPr/>
          <p:nvPr/>
        </p:nvSpPr>
        <p:spPr>
          <a:xfrm>
            <a:off x="1885320" y="6075360"/>
            <a:ext cx="54684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080" rIns="9000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95" name="Text Box 22"/>
          <p:cNvSpPr/>
          <p:nvPr/>
        </p:nvSpPr>
        <p:spPr>
          <a:xfrm>
            <a:off x="2522160" y="6075360"/>
            <a:ext cx="54684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080" rIns="9000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96" name="Text Box 23"/>
          <p:cNvSpPr/>
          <p:nvPr/>
        </p:nvSpPr>
        <p:spPr>
          <a:xfrm>
            <a:off x="4570200" y="6075360"/>
            <a:ext cx="54972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97" name="Text Box 24"/>
          <p:cNvSpPr/>
          <p:nvPr/>
        </p:nvSpPr>
        <p:spPr>
          <a:xfrm>
            <a:off x="5211360" y="6075360"/>
            <a:ext cx="54972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98" name="Text Box 25"/>
          <p:cNvSpPr/>
          <p:nvPr/>
        </p:nvSpPr>
        <p:spPr>
          <a:xfrm>
            <a:off x="5839920" y="6075360"/>
            <a:ext cx="54972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99" name="Text Box 26"/>
          <p:cNvSpPr/>
          <p:nvPr/>
        </p:nvSpPr>
        <p:spPr>
          <a:xfrm>
            <a:off x="6454440" y="6075360"/>
            <a:ext cx="54972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00" name="Rectangle 27"/>
          <p:cNvSpPr/>
          <p:nvPr/>
        </p:nvSpPr>
        <p:spPr>
          <a:xfrm>
            <a:off x="482760" y="5145120"/>
            <a:ext cx="6527520" cy="320400"/>
          </a:xfrm>
          <a:prstGeom prst="rect">
            <a:avLst/>
          </a:prstGeom>
          <a:solidFill>
            <a:srgbClr val="0033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FFFFFF"/>
                </a:solidFill>
                <a:latin typeface="Courier New"/>
                <a:ea typeface="ＭＳ Ｐゴシック"/>
              </a:rPr>
              <a:t>T(n / 2</a:t>
            </a:r>
            <a:r>
              <a:rPr lang="en-US" sz="1200" b="1" strike="noStrike" spc="-1" baseline="30000">
                <a:solidFill>
                  <a:srgbClr val="FFFFFF"/>
                </a:solidFill>
                <a:latin typeface="Courier New"/>
                <a:ea typeface="ＭＳ Ｐゴシック"/>
              </a:rPr>
              <a:t>k</a:t>
            </a:r>
            <a:r>
              <a:rPr lang="en-US" sz="1200" b="1" strike="noStrike" spc="-1">
                <a:solidFill>
                  <a:srgbClr val="FFFFFF"/>
                </a:solidFill>
                <a:latin typeface="Courier New"/>
                <a:ea typeface="ＭＳ Ｐゴシック"/>
              </a:rPr>
              <a:t>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01" name="AutoShape 28"/>
          <p:cNvSpPr/>
          <p:nvPr/>
        </p:nvSpPr>
        <p:spPr>
          <a:xfrm>
            <a:off x="3699000" y="2478240"/>
            <a:ext cx="498240" cy="68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02" name="Text Box 29"/>
          <p:cNvSpPr/>
          <p:nvPr/>
        </p:nvSpPr>
        <p:spPr>
          <a:xfrm>
            <a:off x="99864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03" name="AutoShape 30"/>
          <p:cNvSpPr/>
          <p:nvPr/>
        </p:nvSpPr>
        <p:spPr>
          <a:xfrm flipH="1">
            <a:off x="1318320" y="3440160"/>
            <a:ext cx="35532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04" name="Text Box 31"/>
          <p:cNvSpPr/>
          <p:nvPr/>
        </p:nvSpPr>
        <p:spPr>
          <a:xfrm>
            <a:off x="3876840" y="316548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05" name="Text Box 32"/>
          <p:cNvSpPr/>
          <p:nvPr/>
        </p:nvSpPr>
        <p:spPr>
          <a:xfrm>
            <a:off x="247176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06" name="Text Box 34"/>
          <p:cNvSpPr/>
          <p:nvPr/>
        </p:nvSpPr>
        <p:spPr>
          <a:xfrm>
            <a:off x="411336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07" name="Text Box 38"/>
          <p:cNvSpPr/>
          <p:nvPr/>
        </p:nvSpPr>
        <p:spPr>
          <a:xfrm>
            <a:off x="5254560" y="316548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08" name="Text Box 39"/>
          <p:cNvSpPr/>
          <p:nvPr/>
        </p:nvSpPr>
        <p:spPr>
          <a:xfrm>
            <a:off x="484992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09" name="AutoShape 40"/>
          <p:cNvSpPr/>
          <p:nvPr/>
        </p:nvSpPr>
        <p:spPr>
          <a:xfrm flipH="1">
            <a:off x="5169600" y="3440160"/>
            <a:ext cx="40428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10" name="Text Box 41"/>
          <p:cNvSpPr/>
          <p:nvPr/>
        </p:nvSpPr>
        <p:spPr>
          <a:xfrm>
            <a:off x="624672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11" name="AutoShape 42"/>
          <p:cNvSpPr/>
          <p:nvPr/>
        </p:nvSpPr>
        <p:spPr>
          <a:xfrm>
            <a:off x="5575320" y="3440160"/>
            <a:ext cx="99180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12" name="Text Box 43"/>
          <p:cNvSpPr/>
          <p:nvPr/>
        </p:nvSpPr>
        <p:spPr>
          <a:xfrm>
            <a:off x="553572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13" name="AutoShape 44"/>
          <p:cNvSpPr/>
          <p:nvPr/>
        </p:nvSpPr>
        <p:spPr>
          <a:xfrm>
            <a:off x="5575320" y="3440160"/>
            <a:ext cx="28080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14" name="Text Box 45"/>
          <p:cNvSpPr/>
          <p:nvPr/>
        </p:nvSpPr>
        <p:spPr>
          <a:xfrm>
            <a:off x="3495600" y="6066000"/>
            <a:ext cx="103788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15" name="Text Box 46"/>
          <p:cNvSpPr/>
          <p:nvPr/>
        </p:nvSpPr>
        <p:spPr>
          <a:xfrm rot="5400000">
            <a:off x="3508560" y="5657760"/>
            <a:ext cx="48060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16" name="Text Box 48"/>
          <p:cNvSpPr/>
          <p:nvPr/>
        </p:nvSpPr>
        <p:spPr>
          <a:xfrm>
            <a:off x="2684520" y="316224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17" name="AutoShape 49"/>
          <p:cNvSpPr/>
          <p:nvPr/>
        </p:nvSpPr>
        <p:spPr>
          <a:xfrm flipH="1">
            <a:off x="3005280" y="2478240"/>
            <a:ext cx="693360" cy="68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18" name="AutoShape 50"/>
          <p:cNvSpPr/>
          <p:nvPr/>
        </p:nvSpPr>
        <p:spPr>
          <a:xfrm flipH="1">
            <a:off x="4433760" y="3440160"/>
            <a:ext cx="114120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19" name="AutoShape 51"/>
          <p:cNvSpPr/>
          <p:nvPr/>
        </p:nvSpPr>
        <p:spPr>
          <a:xfrm>
            <a:off x="1674720" y="3440160"/>
            <a:ext cx="111708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20" name="Text Box 52"/>
          <p:cNvSpPr/>
          <p:nvPr/>
        </p:nvSpPr>
        <p:spPr>
          <a:xfrm>
            <a:off x="3459240" y="4135320"/>
            <a:ext cx="103788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21" name="Text Box 53"/>
          <p:cNvSpPr/>
          <p:nvPr/>
        </p:nvSpPr>
        <p:spPr>
          <a:xfrm rot="5400000">
            <a:off x="3494160" y="4628880"/>
            <a:ext cx="48060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22" name="Text Box 54"/>
          <p:cNvSpPr/>
          <p:nvPr/>
        </p:nvSpPr>
        <p:spPr>
          <a:xfrm rot="5400000">
            <a:off x="7693200" y="5643360"/>
            <a:ext cx="48060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23" name="Text Box 55"/>
          <p:cNvSpPr/>
          <p:nvPr/>
        </p:nvSpPr>
        <p:spPr>
          <a:xfrm rot="5400000">
            <a:off x="7667640" y="4614480"/>
            <a:ext cx="48060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724" name="Picture 723"/>
          <p:cNvPicPr/>
          <p:nvPr/>
        </p:nvPicPr>
        <p:blipFill>
          <a:blip r:embed="rId3"/>
          <a:stretch/>
        </p:blipFill>
        <p:spPr>
          <a:xfrm>
            <a:off x="673200" y="1295280"/>
            <a:ext cx="2666880" cy="647640"/>
          </a:xfrm>
          <a:prstGeom prst="rect">
            <a:avLst/>
          </a:prstGeom>
          <a:ln w="0">
            <a:noFill/>
          </a:ln>
        </p:spPr>
      </p:pic>
      <p:pic>
        <p:nvPicPr>
          <p:cNvPr id="725" name="Picture 724"/>
          <p:cNvPicPr/>
          <p:nvPr/>
        </p:nvPicPr>
        <p:blipFill>
          <a:blip r:embed="rId4"/>
          <a:stretch/>
        </p:blipFill>
        <p:spPr>
          <a:xfrm>
            <a:off x="4432320" y="1257480"/>
            <a:ext cx="3962520" cy="81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Greedy Algorithm: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 Box 3"/>
          <p:cNvSpPr/>
          <p:nvPr/>
        </p:nvSpPr>
        <p:spPr>
          <a:xfrm>
            <a:off x="304920" y="1447920"/>
            <a:ext cx="8534160" cy="4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Text Box 4"/>
          <p:cNvSpPr/>
          <p:nvPr/>
        </p:nvSpPr>
        <p:spPr>
          <a:xfrm>
            <a:off x="380880" y="1676520"/>
            <a:ext cx="8457840" cy="441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1.</a:t>
            </a:r>
            <a:r>
              <a:rPr lang="en-US" sz="3200" b="0" strike="noStrike" spc="-1">
                <a:solidFill>
                  <a:srgbClr val="000000"/>
                </a:solidFill>
                <a:latin typeface="Comic Sans MS"/>
              </a:rPr>
              <a:t> Consider all pairs: &lt;frequency, symbol&gt;.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2.</a:t>
            </a:r>
            <a:r>
              <a:rPr lang="en-US" sz="3200" b="0" strike="noStrike" spc="-1">
                <a:solidFill>
                  <a:srgbClr val="000000"/>
                </a:solidFill>
                <a:latin typeface="Comic Sans MS"/>
              </a:rPr>
              <a:t> Choose the two lowest frequencies, and make them brothers, with the root having the combined frequency.</a:t>
            </a:r>
            <a:br/>
            <a:r>
              <a:rPr lang="en-US" sz="2800" b="0" strike="noStrike" spc="-1">
                <a:solidFill>
                  <a:srgbClr val="00B050"/>
                </a:solidFill>
                <a:latin typeface="Comic Sans MS"/>
              </a:rPr>
              <a:t>(what data structure is suitable for this?)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3.</a:t>
            </a:r>
            <a:r>
              <a:rPr lang="en-US" sz="3200" b="0" strike="noStrike" spc="-1">
                <a:solidFill>
                  <a:srgbClr val="000000"/>
                </a:solidFill>
                <a:latin typeface="Comic Sans MS"/>
              </a:rPr>
              <a:t> Iterate.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>
            <a:extLst>
              <a:ext uri="{FF2B5EF4-FFF2-40B4-BE49-F238E27FC236}">
                <a16:creationId xmlns:a16="http://schemas.microsoft.com/office/drawing/2014/main" id="{D1FEE302-A32C-A677-35CD-54EB5C0E8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  <a:noFill/>
          <a:ln/>
        </p:spPr>
        <p:txBody>
          <a:bodyPr/>
          <a:lstStyle/>
          <a:p>
            <a:r>
              <a:rPr lang="en-US" altLang="en-US" sz="3200"/>
              <a:t>Divide and Conquer MULT: </a:t>
            </a:r>
            <a:r>
              <a:rPr lang="el-GR" altLang="en-US">
                <a:sym typeface="MT Symbol" pitchFamily="82" charset="2"/>
              </a:rPr>
              <a:t>Θ</a:t>
            </a:r>
            <a:r>
              <a:rPr lang="en-US" altLang="en-US" sz="3200"/>
              <a:t>(n</a:t>
            </a:r>
            <a:r>
              <a:rPr lang="en-US" altLang="en-US" sz="3200" baseline="30000"/>
              <a:t>2</a:t>
            </a:r>
            <a:r>
              <a:rPr lang="en-US" altLang="en-US" sz="3200"/>
              <a:t>) time </a:t>
            </a:r>
            <a:br>
              <a:rPr lang="en-US" altLang="en-US" sz="3200"/>
            </a:br>
            <a:r>
              <a:rPr lang="en-US" altLang="en-US" sz="3200"/>
              <a:t>Grade School Multiplication: </a:t>
            </a:r>
            <a:r>
              <a:rPr lang="en-US" altLang="en-US">
                <a:sym typeface="MT Symbol" pitchFamily="82" charset="2"/>
              </a:rPr>
              <a:t>Θ</a:t>
            </a:r>
            <a:r>
              <a:rPr lang="en-US" altLang="en-US" sz="3200"/>
              <a:t>(n</a:t>
            </a:r>
            <a:r>
              <a:rPr lang="en-US" altLang="en-US" sz="3200" baseline="30000"/>
              <a:t>2</a:t>
            </a:r>
            <a:r>
              <a:rPr lang="en-US" altLang="en-US" sz="3200"/>
              <a:t>) time</a:t>
            </a:r>
          </a:p>
        </p:txBody>
      </p:sp>
      <p:sp>
        <p:nvSpPr>
          <p:cNvPr id="882691" name="AutoShape 3">
            <a:extLst>
              <a:ext uri="{FF2B5EF4-FFF2-40B4-BE49-F238E27FC236}">
                <a16:creationId xmlns:a16="http://schemas.microsoft.com/office/drawing/2014/main" id="{9059B961-0884-1D5F-51BF-6F48355C9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41838"/>
            <a:ext cx="4710113" cy="1627187"/>
          </a:xfrm>
          <a:prstGeom prst="wedgeRoundRectCallout">
            <a:avLst>
              <a:gd name="adj1" fmla="val -84144"/>
              <a:gd name="adj2" fmla="val -90389"/>
              <a:gd name="adj3" fmla="val 16667"/>
            </a:avLst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4000" i="1"/>
              <a:t>All that work </a:t>
            </a:r>
            <a:br>
              <a:rPr lang="en-US" altLang="en-US" sz="4000" i="1"/>
            </a:br>
            <a:r>
              <a:rPr lang="en-US" altLang="en-US" sz="4000" i="1"/>
              <a:t>for nothing!</a:t>
            </a:r>
          </a:p>
        </p:txBody>
      </p:sp>
      <p:grpSp>
        <p:nvGrpSpPr>
          <p:cNvPr id="882692" name="Group 4">
            <a:extLst>
              <a:ext uri="{FF2B5EF4-FFF2-40B4-BE49-F238E27FC236}">
                <a16:creationId xmlns:a16="http://schemas.microsoft.com/office/drawing/2014/main" id="{FC562B59-C991-FEA6-935F-C2111DFCEB7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1950" y="3124200"/>
            <a:ext cx="1785938" cy="3657600"/>
            <a:chOff x="2308" y="1513"/>
            <a:chExt cx="1162" cy="2570"/>
          </a:xfrm>
        </p:grpSpPr>
        <p:grpSp>
          <p:nvGrpSpPr>
            <p:cNvPr id="882693" name="Group 5">
              <a:extLst>
                <a:ext uri="{FF2B5EF4-FFF2-40B4-BE49-F238E27FC236}">
                  <a16:creationId xmlns:a16="http://schemas.microsoft.com/office/drawing/2014/main" id="{6D37BB07-0919-BFA2-E002-2705B6681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8" y="1740"/>
              <a:ext cx="957" cy="2343"/>
              <a:chOff x="2308" y="1740"/>
              <a:chExt cx="957" cy="2343"/>
            </a:xfrm>
          </p:grpSpPr>
          <p:sp>
            <p:nvSpPr>
              <p:cNvPr id="882694" name="Freeform 6">
                <a:extLst>
                  <a:ext uri="{FF2B5EF4-FFF2-40B4-BE49-F238E27FC236}">
                    <a16:creationId xmlns:a16="http://schemas.microsoft.com/office/drawing/2014/main" id="{58D356F9-B2F1-49A8-865B-C188A932E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1740"/>
                <a:ext cx="432" cy="485"/>
              </a:xfrm>
              <a:custGeom>
                <a:avLst/>
                <a:gdLst>
                  <a:gd name="T0" fmla="*/ 123 w 432"/>
                  <a:gd name="T1" fmla="*/ 206 h 485"/>
                  <a:gd name="T2" fmla="*/ 159 w 432"/>
                  <a:gd name="T3" fmla="*/ 53 h 485"/>
                  <a:gd name="T4" fmla="*/ 248 w 432"/>
                  <a:gd name="T5" fmla="*/ 0 h 485"/>
                  <a:gd name="T6" fmla="*/ 335 w 432"/>
                  <a:gd name="T7" fmla="*/ 0 h 485"/>
                  <a:gd name="T8" fmla="*/ 388 w 432"/>
                  <a:gd name="T9" fmla="*/ 53 h 485"/>
                  <a:gd name="T10" fmla="*/ 432 w 432"/>
                  <a:gd name="T11" fmla="*/ 215 h 485"/>
                  <a:gd name="T12" fmla="*/ 415 w 432"/>
                  <a:gd name="T13" fmla="*/ 349 h 485"/>
                  <a:gd name="T14" fmla="*/ 379 w 432"/>
                  <a:gd name="T15" fmla="*/ 458 h 485"/>
                  <a:gd name="T16" fmla="*/ 309 w 432"/>
                  <a:gd name="T17" fmla="*/ 485 h 485"/>
                  <a:gd name="T18" fmla="*/ 221 w 432"/>
                  <a:gd name="T19" fmla="*/ 475 h 485"/>
                  <a:gd name="T20" fmla="*/ 132 w 432"/>
                  <a:gd name="T21" fmla="*/ 368 h 485"/>
                  <a:gd name="T22" fmla="*/ 123 w 432"/>
                  <a:gd name="T23" fmla="*/ 288 h 485"/>
                  <a:gd name="T24" fmla="*/ 0 w 432"/>
                  <a:gd name="T25" fmla="*/ 242 h 485"/>
                  <a:gd name="T26" fmla="*/ 0 w 432"/>
                  <a:gd name="T27" fmla="*/ 189 h 485"/>
                  <a:gd name="T28" fmla="*/ 123 w 432"/>
                  <a:gd name="T29" fmla="*/ 206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2" h="485">
                    <a:moveTo>
                      <a:pt x="123" y="206"/>
                    </a:moveTo>
                    <a:lnTo>
                      <a:pt x="159" y="53"/>
                    </a:lnTo>
                    <a:lnTo>
                      <a:pt x="248" y="0"/>
                    </a:lnTo>
                    <a:lnTo>
                      <a:pt x="335" y="0"/>
                    </a:lnTo>
                    <a:lnTo>
                      <a:pt x="388" y="53"/>
                    </a:lnTo>
                    <a:lnTo>
                      <a:pt x="432" y="215"/>
                    </a:lnTo>
                    <a:lnTo>
                      <a:pt x="415" y="349"/>
                    </a:lnTo>
                    <a:lnTo>
                      <a:pt x="379" y="458"/>
                    </a:lnTo>
                    <a:lnTo>
                      <a:pt x="309" y="485"/>
                    </a:lnTo>
                    <a:lnTo>
                      <a:pt x="221" y="475"/>
                    </a:lnTo>
                    <a:lnTo>
                      <a:pt x="132" y="368"/>
                    </a:lnTo>
                    <a:lnTo>
                      <a:pt x="123" y="288"/>
                    </a:lnTo>
                    <a:lnTo>
                      <a:pt x="0" y="242"/>
                    </a:lnTo>
                    <a:lnTo>
                      <a:pt x="0" y="189"/>
                    </a:lnTo>
                    <a:lnTo>
                      <a:pt x="123" y="2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695" name="Freeform 7">
                <a:extLst>
                  <a:ext uri="{FF2B5EF4-FFF2-40B4-BE49-F238E27FC236}">
                    <a16:creationId xmlns:a16="http://schemas.microsoft.com/office/drawing/2014/main" id="{B2E1AE93-0220-1075-F4D6-5CA1A18AC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2253"/>
                <a:ext cx="500" cy="828"/>
              </a:xfrm>
              <a:custGeom>
                <a:avLst/>
                <a:gdLst>
                  <a:gd name="T0" fmla="*/ 41 w 500"/>
                  <a:gd name="T1" fmla="*/ 173 h 828"/>
                  <a:gd name="T2" fmla="*/ 163 w 500"/>
                  <a:gd name="T3" fmla="*/ 35 h 828"/>
                  <a:gd name="T4" fmla="*/ 232 w 500"/>
                  <a:gd name="T5" fmla="*/ 0 h 828"/>
                  <a:gd name="T6" fmla="*/ 366 w 500"/>
                  <a:gd name="T7" fmla="*/ 5 h 828"/>
                  <a:gd name="T8" fmla="*/ 488 w 500"/>
                  <a:gd name="T9" fmla="*/ 57 h 828"/>
                  <a:gd name="T10" fmla="*/ 500 w 500"/>
                  <a:gd name="T11" fmla="*/ 126 h 828"/>
                  <a:gd name="T12" fmla="*/ 483 w 500"/>
                  <a:gd name="T13" fmla="*/ 207 h 828"/>
                  <a:gd name="T14" fmla="*/ 396 w 500"/>
                  <a:gd name="T15" fmla="*/ 281 h 828"/>
                  <a:gd name="T16" fmla="*/ 349 w 500"/>
                  <a:gd name="T17" fmla="*/ 414 h 828"/>
                  <a:gd name="T18" fmla="*/ 349 w 500"/>
                  <a:gd name="T19" fmla="*/ 552 h 828"/>
                  <a:gd name="T20" fmla="*/ 384 w 500"/>
                  <a:gd name="T21" fmla="*/ 637 h 828"/>
                  <a:gd name="T22" fmla="*/ 448 w 500"/>
                  <a:gd name="T23" fmla="*/ 695 h 828"/>
                  <a:gd name="T24" fmla="*/ 448 w 500"/>
                  <a:gd name="T25" fmla="*/ 765 h 828"/>
                  <a:gd name="T26" fmla="*/ 419 w 500"/>
                  <a:gd name="T27" fmla="*/ 800 h 828"/>
                  <a:gd name="T28" fmla="*/ 384 w 500"/>
                  <a:gd name="T29" fmla="*/ 816 h 828"/>
                  <a:gd name="T30" fmla="*/ 268 w 500"/>
                  <a:gd name="T31" fmla="*/ 828 h 828"/>
                  <a:gd name="T32" fmla="*/ 163 w 500"/>
                  <a:gd name="T33" fmla="*/ 747 h 828"/>
                  <a:gd name="T34" fmla="*/ 53 w 500"/>
                  <a:gd name="T35" fmla="*/ 574 h 828"/>
                  <a:gd name="T36" fmla="*/ 0 w 500"/>
                  <a:gd name="T37" fmla="*/ 368 h 828"/>
                  <a:gd name="T38" fmla="*/ 140 w 500"/>
                  <a:gd name="T39" fmla="*/ 436 h 828"/>
                  <a:gd name="T40" fmla="*/ 192 w 500"/>
                  <a:gd name="T41" fmla="*/ 436 h 828"/>
                  <a:gd name="T42" fmla="*/ 227 w 500"/>
                  <a:gd name="T43" fmla="*/ 396 h 828"/>
                  <a:gd name="T44" fmla="*/ 251 w 500"/>
                  <a:gd name="T45" fmla="*/ 316 h 828"/>
                  <a:gd name="T46" fmla="*/ 209 w 500"/>
                  <a:gd name="T47" fmla="*/ 293 h 828"/>
                  <a:gd name="T48" fmla="*/ 53 w 500"/>
                  <a:gd name="T49" fmla="*/ 293 h 828"/>
                  <a:gd name="T50" fmla="*/ 18 w 500"/>
                  <a:gd name="T51" fmla="*/ 293 h 828"/>
                  <a:gd name="T52" fmla="*/ 41 w 500"/>
                  <a:gd name="T53" fmla="*/ 173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0" h="828">
                    <a:moveTo>
                      <a:pt x="41" y="173"/>
                    </a:moveTo>
                    <a:lnTo>
                      <a:pt x="163" y="35"/>
                    </a:lnTo>
                    <a:lnTo>
                      <a:pt x="232" y="0"/>
                    </a:lnTo>
                    <a:lnTo>
                      <a:pt x="366" y="5"/>
                    </a:lnTo>
                    <a:lnTo>
                      <a:pt x="488" y="57"/>
                    </a:lnTo>
                    <a:lnTo>
                      <a:pt x="500" y="126"/>
                    </a:lnTo>
                    <a:lnTo>
                      <a:pt x="483" y="207"/>
                    </a:lnTo>
                    <a:lnTo>
                      <a:pt x="396" y="281"/>
                    </a:lnTo>
                    <a:lnTo>
                      <a:pt x="349" y="414"/>
                    </a:lnTo>
                    <a:lnTo>
                      <a:pt x="349" y="552"/>
                    </a:lnTo>
                    <a:lnTo>
                      <a:pt x="384" y="637"/>
                    </a:lnTo>
                    <a:lnTo>
                      <a:pt x="448" y="695"/>
                    </a:lnTo>
                    <a:lnTo>
                      <a:pt x="448" y="765"/>
                    </a:lnTo>
                    <a:lnTo>
                      <a:pt x="419" y="800"/>
                    </a:lnTo>
                    <a:lnTo>
                      <a:pt x="384" y="816"/>
                    </a:lnTo>
                    <a:lnTo>
                      <a:pt x="268" y="828"/>
                    </a:lnTo>
                    <a:lnTo>
                      <a:pt x="163" y="747"/>
                    </a:lnTo>
                    <a:lnTo>
                      <a:pt x="53" y="574"/>
                    </a:lnTo>
                    <a:lnTo>
                      <a:pt x="0" y="368"/>
                    </a:lnTo>
                    <a:lnTo>
                      <a:pt x="140" y="436"/>
                    </a:lnTo>
                    <a:lnTo>
                      <a:pt x="192" y="436"/>
                    </a:lnTo>
                    <a:lnTo>
                      <a:pt x="227" y="396"/>
                    </a:lnTo>
                    <a:lnTo>
                      <a:pt x="251" y="316"/>
                    </a:lnTo>
                    <a:lnTo>
                      <a:pt x="209" y="293"/>
                    </a:lnTo>
                    <a:lnTo>
                      <a:pt x="53" y="293"/>
                    </a:lnTo>
                    <a:lnTo>
                      <a:pt x="18" y="293"/>
                    </a:lnTo>
                    <a:lnTo>
                      <a:pt x="41" y="1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696" name="Freeform 8">
                <a:extLst>
                  <a:ext uri="{FF2B5EF4-FFF2-40B4-BE49-F238E27FC236}">
                    <a16:creationId xmlns:a16="http://schemas.microsoft.com/office/drawing/2014/main" id="{4720DA2D-AC8D-BEF8-37B4-CEBD67FC0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0" y="2289"/>
                <a:ext cx="265" cy="895"/>
              </a:xfrm>
              <a:custGeom>
                <a:avLst/>
                <a:gdLst>
                  <a:gd name="T0" fmla="*/ 0 w 265"/>
                  <a:gd name="T1" fmla="*/ 75 h 895"/>
                  <a:gd name="T2" fmla="*/ 29 w 265"/>
                  <a:gd name="T3" fmla="*/ 23 h 895"/>
                  <a:gd name="T4" fmla="*/ 83 w 265"/>
                  <a:gd name="T5" fmla="*/ 0 h 895"/>
                  <a:gd name="T6" fmla="*/ 135 w 265"/>
                  <a:gd name="T7" fmla="*/ 5 h 895"/>
                  <a:gd name="T8" fmla="*/ 206 w 265"/>
                  <a:gd name="T9" fmla="*/ 108 h 895"/>
                  <a:gd name="T10" fmla="*/ 265 w 265"/>
                  <a:gd name="T11" fmla="*/ 264 h 895"/>
                  <a:gd name="T12" fmla="*/ 265 w 265"/>
                  <a:gd name="T13" fmla="*/ 384 h 895"/>
                  <a:gd name="T14" fmla="*/ 241 w 265"/>
                  <a:gd name="T15" fmla="*/ 447 h 895"/>
                  <a:gd name="T16" fmla="*/ 118 w 265"/>
                  <a:gd name="T17" fmla="*/ 522 h 895"/>
                  <a:gd name="T18" fmla="*/ 83 w 265"/>
                  <a:gd name="T19" fmla="*/ 573 h 895"/>
                  <a:gd name="T20" fmla="*/ 83 w 265"/>
                  <a:gd name="T21" fmla="*/ 608 h 895"/>
                  <a:gd name="T22" fmla="*/ 123 w 265"/>
                  <a:gd name="T23" fmla="*/ 654 h 895"/>
                  <a:gd name="T24" fmla="*/ 189 w 265"/>
                  <a:gd name="T25" fmla="*/ 723 h 895"/>
                  <a:gd name="T26" fmla="*/ 224 w 265"/>
                  <a:gd name="T27" fmla="*/ 814 h 895"/>
                  <a:gd name="T28" fmla="*/ 212 w 265"/>
                  <a:gd name="T29" fmla="*/ 895 h 895"/>
                  <a:gd name="T30" fmla="*/ 177 w 265"/>
                  <a:gd name="T31" fmla="*/ 877 h 895"/>
                  <a:gd name="T32" fmla="*/ 159 w 265"/>
                  <a:gd name="T33" fmla="*/ 764 h 895"/>
                  <a:gd name="T34" fmla="*/ 101 w 265"/>
                  <a:gd name="T35" fmla="*/ 694 h 895"/>
                  <a:gd name="T36" fmla="*/ 54 w 265"/>
                  <a:gd name="T37" fmla="*/ 676 h 895"/>
                  <a:gd name="T38" fmla="*/ 29 w 265"/>
                  <a:gd name="T39" fmla="*/ 643 h 895"/>
                  <a:gd name="T40" fmla="*/ 29 w 265"/>
                  <a:gd name="T41" fmla="*/ 568 h 895"/>
                  <a:gd name="T42" fmla="*/ 64 w 265"/>
                  <a:gd name="T43" fmla="*/ 505 h 895"/>
                  <a:gd name="T44" fmla="*/ 123 w 265"/>
                  <a:gd name="T45" fmla="*/ 465 h 895"/>
                  <a:gd name="T46" fmla="*/ 212 w 265"/>
                  <a:gd name="T47" fmla="*/ 402 h 895"/>
                  <a:gd name="T48" fmla="*/ 224 w 265"/>
                  <a:gd name="T49" fmla="*/ 327 h 895"/>
                  <a:gd name="T50" fmla="*/ 177 w 265"/>
                  <a:gd name="T51" fmla="*/ 224 h 895"/>
                  <a:gd name="T52" fmla="*/ 101 w 265"/>
                  <a:gd name="T53" fmla="*/ 143 h 895"/>
                  <a:gd name="T54" fmla="*/ 0 w 265"/>
                  <a:gd name="T55" fmla="*/ 75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5" h="895">
                    <a:moveTo>
                      <a:pt x="0" y="75"/>
                    </a:moveTo>
                    <a:lnTo>
                      <a:pt x="29" y="23"/>
                    </a:lnTo>
                    <a:lnTo>
                      <a:pt x="83" y="0"/>
                    </a:lnTo>
                    <a:lnTo>
                      <a:pt x="135" y="5"/>
                    </a:lnTo>
                    <a:lnTo>
                      <a:pt x="206" y="108"/>
                    </a:lnTo>
                    <a:lnTo>
                      <a:pt x="265" y="264"/>
                    </a:lnTo>
                    <a:lnTo>
                      <a:pt x="265" y="384"/>
                    </a:lnTo>
                    <a:lnTo>
                      <a:pt x="241" y="447"/>
                    </a:lnTo>
                    <a:lnTo>
                      <a:pt x="118" y="522"/>
                    </a:lnTo>
                    <a:lnTo>
                      <a:pt x="83" y="573"/>
                    </a:lnTo>
                    <a:lnTo>
                      <a:pt x="83" y="608"/>
                    </a:lnTo>
                    <a:lnTo>
                      <a:pt x="123" y="654"/>
                    </a:lnTo>
                    <a:lnTo>
                      <a:pt x="189" y="723"/>
                    </a:lnTo>
                    <a:lnTo>
                      <a:pt x="224" y="814"/>
                    </a:lnTo>
                    <a:lnTo>
                      <a:pt x="212" y="895"/>
                    </a:lnTo>
                    <a:lnTo>
                      <a:pt x="177" y="877"/>
                    </a:lnTo>
                    <a:lnTo>
                      <a:pt x="159" y="764"/>
                    </a:lnTo>
                    <a:lnTo>
                      <a:pt x="101" y="694"/>
                    </a:lnTo>
                    <a:lnTo>
                      <a:pt x="54" y="676"/>
                    </a:lnTo>
                    <a:lnTo>
                      <a:pt x="29" y="643"/>
                    </a:lnTo>
                    <a:lnTo>
                      <a:pt x="29" y="568"/>
                    </a:lnTo>
                    <a:lnTo>
                      <a:pt x="64" y="505"/>
                    </a:lnTo>
                    <a:lnTo>
                      <a:pt x="123" y="465"/>
                    </a:lnTo>
                    <a:lnTo>
                      <a:pt x="212" y="402"/>
                    </a:lnTo>
                    <a:lnTo>
                      <a:pt x="224" y="327"/>
                    </a:lnTo>
                    <a:lnTo>
                      <a:pt x="177" y="224"/>
                    </a:lnTo>
                    <a:lnTo>
                      <a:pt x="101" y="143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697" name="Freeform 9">
                <a:extLst>
                  <a:ext uri="{FF2B5EF4-FFF2-40B4-BE49-F238E27FC236}">
                    <a16:creationId xmlns:a16="http://schemas.microsoft.com/office/drawing/2014/main" id="{F9109F77-8367-BD9B-27F3-6C1245357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2238"/>
                <a:ext cx="520" cy="435"/>
              </a:xfrm>
              <a:custGeom>
                <a:avLst/>
                <a:gdLst>
                  <a:gd name="T0" fmla="*/ 398 w 520"/>
                  <a:gd name="T1" fmla="*/ 5 h 435"/>
                  <a:gd name="T2" fmla="*/ 485 w 520"/>
                  <a:gd name="T3" fmla="*/ 0 h 435"/>
                  <a:gd name="T4" fmla="*/ 520 w 520"/>
                  <a:gd name="T5" fmla="*/ 35 h 435"/>
                  <a:gd name="T6" fmla="*/ 497 w 520"/>
                  <a:gd name="T7" fmla="*/ 87 h 435"/>
                  <a:gd name="T8" fmla="*/ 428 w 520"/>
                  <a:gd name="T9" fmla="*/ 110 h 435"/>
                  <a:gd name="T10" fmla="*/ 365 w 520"/>
                  <a:gd name="T11" fmla="*/ 110 h 435"/>
                  <a:gd name="T12" fmla="*/ 272 w 520"/>
                  <a:gd name="T13" fmla="*/ 127 h 435"/>
                  <a:gd name="T14" fmla="*/ 168 w 520"/>
                  <a:gd name="T15" fmla="*/ 145 h 435"/>
                  <a:gd name="T16" fmla="*/ 87 w 520"/>
                  <a:gd name="T17" fmla="*/ 180 h 435"/>
                  <a:gd name="T18" fmla="*/ 63 w 520"/>
                  <a:gd name="T19" fmla="*/ 214 h 435"/>
                  <a:gd name="T20" fmla="*/ 70 w 520"/>
                  <a:gd name="T21" fmla="*/ 249 h 435"/>
                  <a:gd name="T22" fmla="*/ 115 w 520"/>
                  <a:gd name="T23" fmla="*/ 296 h 435"/>
                  <a:gd name="T24" fmla="*/ 202 w 520"/>
                  <a:gd name="T25" fmla="*/ 331 h 435"/>
                  <a:gd name="T26" fmla="*/ 306 w 520"/>
                  <a:gd name="T27" fmla="*/ 331 h 435"/>
                  <a:gd name="T28" fmla="*/ 382 w 520"/>
                  <a:gd name="T29" fmla="*/ 331 h 435"/>
                  <a:gd name="T30" fmla="*/ 468 w 520"/>
                  <a:gd name="T31" fmla="*/ 348 h 435"/>
                  <a:gd name="T32" fmla="*/ 450 w 520"/>
                  <a:gd name="T33" fmla="*/ 435 h 435"/>
                  <a:gd name="T34" fmla="*/ 330 w 520"/>
                  <a:gd name="T35" fmla="*/ 401 h 435"/>
                  <a:gd name="T36" fmla="*/ 290 w 520"/>
                  <a:gd name="T37" fmla="*/ 371 h 435"/>
                  <a:gd name="T38" fmla="*/ 208 w 520"/>
                  <a:gd name="T39" fmla="*/ 371 h 435"/>
                  <a:gd name="T40" fmla="*/ 70 w 520"/>
                  <a:gd name="T41" fmla="*/ 336 h 435"/>
                  <a:gd name="T42" fmla="*/ 12 w 520"/>
                  <a:gd name="T43" fmla="*/ 284 h 435"/>
                  <a:gd name="T44" fmla="*/ 0 w 520"/>
                  <a:gd name="T45" fmla="*/ 214 h 435"/>
                  <a:gd name="T46" fmla="*/ 46 w 520"/>
                  <a:gd name="T47" fmla="*/ 145 h 435"/>
                  <a:gd name="T48" fmla="*/ 202 w 520"/>
                  <a:gd name="T49" fmla="*/ 75 h 435"/>
                  <a:gd name="T50" fmla="*/ 340 w 520"/>
                  <a:gd name="T51" fmla="*/ 40 h 435"/>
                  <a:gd name="T52" fmla="*/ 398 w 520"/>
                  <a:gd name="T53" fmla="*/ 5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20" h="435">
                    <a:moveTo>
                      <a:pt x="398" y="5"/>
                    </a:moveTo>
                    <a:lnTo>
                      <a:pt x="485" y="0"/>
                    </a:lnTo>
                    <a:lnTo>
                      <a:pt x="520" y="35"/>
                    </a:lnTo>
                    <a:lnTo>
                      <a:pt x="497" y="87"/>
                    </a:lnTo>
                    <a:lnTo>
                      <a:pt x="428" y="110"/>
                    </a:lnTo>
                    <a:lnTo>
                      <a:pt x="365" y="110"/>
                    </a:lnTo>
                    <a:lnTo>
                      <a:pt x="272" y="127"/>
                    </a:lnTo>
                    <a:lnTo>
                      <a:pt x="168" y="145"/>
                    </a:lnTo>
                    <a:lnTo>
                      <a:pt x="87" y="180"/>
                    </a:lnTo>
                    <a:lnTo>
                      <a:pt x="63" y="214"/>
                    </a:lnTo>
                    <a:lnTo>
                      <a:pt x="70" y="249"/>
                    </a:lnTo>
                    <a:lnTo>
                      <a:pt x="115" y="296"/>
                    </a:lnTo>
                    <a:lnTo>
                      <a:pt x="202" y="331"/>
                    </a:lnTo>
                    <a:lnTo>
                      <a:pt x="306" y="331"/>
                    </a:lnTo>
                    <a:lnTo>
                      <a:pt x="382" y="331"/>
                    </a:lnTo>
                    <a:lnTo>
                      <a:pt x="468" y="348"/>
                    </a:lnTo>
                    <a:lnTo>
                      <a:pt x="450" y="435"/>
                    </a:lnTo>
                    <a:lnTo>
                      <a:pt x="330" y="401"/>
                    </a:lnTo>
                    <a:lnTo>
                      <a:pt x="290" y="371"/>
                    </a:lnTo>
                    <a:lnTo>
                      <a:pt x="208" y="371"/>
                    </a:lnTo>
                    <a:lnTo>
                      <a:pt x="70" y="336"/>
                    </a:lnTo>
                    <a:lnTo>
                      <a:pt x="12" y="284"/>
                    </a:lnTo>
                    <a:lnTo>
                      <a:pt x="0" y="214"/>
                    </a:lnTo>
                    <a:lnTo>
                      <a:pt x="46" y="145"/>
                    </a:lnTo>
                    <a:lnTo>
                      <a:pt x="202" y="75"/>
                    </a:lnTo>
                    <a:lnTo>
                      <a:pt x="340" y="40"/>
                    </a:lnTo>
                    <a:lnTo>
                      <a:pt x="398" y="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698" name="Freeform 10">
                <a:extLst>
                  <a:ext uri="{FF2B5EF4-FFF2-40B4-BE49-F238E27FC236}">
                    <a16:creationId xmlns:a16="http://schemas.microsoft.com/office/drawing/2014/main" id="{E7CAE618-C84B-AC45-63F1-7B4A2426E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2923"/>
                <a:ext cx="383" cy="1160"/>
              </a:xfrm>
              <a:custGeom>
                <a:avLst/>
                <a:gdLst>
                  <a:gd name="T0" fmla="*/ 0 w 383"/>
                  <a:gd name="T1" fmla="*/ 0 h 1160"/>
                  <a:gd name="T2" fmla="*/ 99 w 383"/>
                  <a:gd name="T3" fmla="*/ 17 h 1160"/>
                  <a:gd name="T4" fmla="*/ 151 w 383"/>
                  <a:gd name="T5" fmla="*/ 103 h 1160"/>
                  <a:gd name="T6" fmla="*/ 203 w 383"/>
                  <a:gd name="T7" fmla="*/ 257 h 1160"/>
                  <a:gd name="T8" fmla="*/ 226 w 383"/>
                  <a:gd name="T9" fmla="*/ 451 h 1160"/>
                  <a:gd name="T10" fmla="*/ 226 w 383"/>
                  <a:gd name="T11" fmla="*/ 560 h 1160"/>
                  <a:gd name="T12" fmla="*/ 191 w 383"/>
                  <a:gd name="T13" fmla="*/ 696 h 1160"/>
                  <a:gd name="T14" fmla="*/ 134 w 383"/>
                  <a:gd name="T15" fmla="*/ 885 h 1160"/>
                  <a:gd name="T16" fmla="*/ 122 w 383"/>
                  <a:gd name="T17" fmla="*/ 937 h 1160"/>
                  <a:gd name="T18" fmla="*/ 139 w 383"/>
                  <a:gd name="T19" fmla="*/ 965 h 1160"/>
                  <a:gd name="T20" fmla="*/ 261 w 383"/>
                  <a:gd name="T21" fmla="*/ 1006 h 1160"/>
                  <a:gd name="T22" fmla="*/ 383 w 383"/>
                  <a:gd name="T23" fmla="*/ 1086 h 1160"/>
                  <a:gd name="T24" fmla="*/ 378 w 383"/>
                  <a:gd name="T25" fmla="*/ 1119 h 1160"/>
                  <a:gd name="T26" fmla="*/ 290 w 383"/>
                  <a:gd name="T27" fmla="*/ 1160 h 1160"/>
                  <a:gd name="T28" fmla="*/ 256 w 383"/>
                  <a:gd name="T29" fmla="*/ 1142 h 1160"/>
                  <a:gd name="T30" fmla="*/ 191 w 383"/>
                  <a:gd name="T31" fmla="*/ 1057 h 1160"/>
                  <a:gd name="T32" fmla="*/ 116 w 383"/>
                  <a:gd name="T33" fmla="*/ 1016 h 1160"/>
                  <a:gd name="T34" fmla="*/ 34 w 383"/>
                  <a:gd name="T35" fmla="*/ 988 h 1160"/>
                  <a:gd name="T36" fmla="*/ 29 w 383"/>
                  <a:gd name="T37" fmla="*/ 948 h 1160"/>
                  <a:gd name="T38" fmla="*/ 52 w 383"/>
                  <a:gd name="T39" fmla="*/ 868 h 1160"/>
                  <a:gd name="T40" fmla="*/ 116 w 383"/>
                  <a:gd name="T41" fmla="*/ 743 h 1160"/>
                  <a:gd name="T42" fmla="*/ 156 w 383"/>
                  <a:gd name="T43" fmla="*/ 594 h 1160"/>
                  <a:gd name="T44" fmla="*/ 156 w 383"/>
                  <a:gd name="T45" fmla="*/ 423 h 1160"/>
                  <a:gd name="T46" fmla="*/ 122 w 383"/>
                  <a:gd name="T47" fmla="*/ 274 h 1160"/>
                  <a:gd name="T48" fmla="*/ 47 w 383"/>
                  <a:gd name="T49" fmla="*/ 136 h 1160"/>
                  <a:gd name="T50" fmla="*/ 12 w 383"/>
                  <a:gd name="T51" fmla="*/ 63 h 1160"/>
                  <a:gd name="T52" fmla="*/ 0 w 383"/>
                  <a:gd name="T53" fmla="*/ 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83" h="1160">
                    <a:moveTo>
                      <a:pt x="0" y="0"/>
                    </a:moveTo>
                    <a:lnTo>
                      <a:pt x="99" y="17"/>
                    </a:lnTo>
                    <a:lnTo>
                      <a:pt x="151" y="103"/>
                    </a:lnTo>
                    <a:lnTo>
                      <a:pt x="203" y="257"/>
                    </a:lnTo>
                    <a:lnTo>
                      <a:pt x="226" y="451"/>
                    </a:lnTo>
                    <a:lnTo>
                      <a:pt x="226" y="560"/>
                    </a:lnTo>
                    <a:lnTo>
                      <a:pt x="191" y="696"/>
                    </a:lnTo>
                    <a:lnTo>
                      <a:pt x="134" y="885"/>
                    </a:lnTo>
                    <a:lnTo>
                      <a:pt x="122" y="937"/>
                    </a:lnTo>
                    <a:lnTo>
                      <a:pt x="139" y="965"/>
                    </a:lnTo>
                    <a:lnTo>
                      <a:pt x="261" y="1006"/>
                    </a:lnTo>
                    <a:lnTo>
                      <a:pt x="383" y="1086"/>
                    </a:lnTo>
                    <a:lnTo>
                      <a:pt x="378" y="1119"/>
                    </a:lnTo>
                    <a:lnTo>
                      <a:pt x="290" y="1160"/>
                    </a:lnTo>
                    <a:lnTo>
                      <a:pt x="256" y="1142"/>
                    </a:lnTo>
                    <a:lnTo>
                      <a:pt x="191" y="1057"/>
                    </a:lnTo>
                    <a:lnTo>
                      <a:pt x="116" y="1016"/>
                    </a:lnTo>
                    <a:lnTo>
                      <a:pt x="34" y="988"/>
                    </a:lnTo>
                    <a:lnTo>
                      <a:pt x="29" y="948"/>
                    </a:lnTo>
                    <a:lnTo>
                      <a:pt x="52" y="868"/>
                    </a:lnTo>
                    <a:lnTo>
                      <a:pt x="116" y="743"/>
                    </a:lnTo>
                    <a:lnTo>
                      <a:pt x="156" y="594"/>
                    </a:lnTo>
                    <a:lnTo>
                      <a:pt x="156" y="423"/>
                    </a:lnTo>
                    <a:lnTo>
                      <a:pt x="122" y="274"/>
                    </a:lnTo>
                    <a:lnTo>
                      <a:pt x="47" y="136"/>
                    </a:lnTo>
                    <a:lnTo>
                      <a:pt x="12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699" name="Freeform 11">
                <a:extLst>
                  <a:ext uri="{FF2B5EF4-FFF2-40B4-BE49-F238E27FC236}">
                    <a16:creationId xmlns:a16="http://schemas.microsoft.com/office/drawing/2014/main" id="{A1F426F8-5970-F561-F37C-4C9A02DDD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3" y="2919"/>
                <a:ext cx="461" cy="1027"/>
              </a:xfrm>
              <a:custGeom>
                <a:avLst/>
                <a:gdLst>
                  <a:gd name="T0" fmla="*/ 421 w 461"/>
                  <a:gd name="T1" fmla="*/ 0 h 1027"/>
                  <a:gd name="T2" fmla="*/ 449 w 461"/>
                  <a:gd name="T3" fmla="*/ 22 h 1027"/>
                  <a:gd name="T4" fmla="*/ 461 w 461"/>
                  <a:gd name="T5" fmla="*/ 91 h 1027"/>
                  <a:gd name="T6" fmla="*/ 439 w 461"/>
                  <a:gd name="T7" fmla="*/ 159 h 1027"/>
                  <a:gd name="T8" fmla="*/ 380 w 461"/>
                  <a:gd name="T9" fmla="*/ 245 h 1027"/>
                  <a:gd name="T10" fmla="*/ 315 w 461"/>
                  <a:gd name="T11" fmla="*/ 348 h 1027"/>
                  <a:gd name="T12" fmla="*/ 293 w 461"/>
                  <a:gd name="T13" fmla="*/ 462 h 1027"/>
                  <a:gd name="T14" fmla="*/ 310 w 461"/>
                  <a:gd name="T15" fmla="*/ 645 h 1027"/>
                  <a:gd name="T16" fmla="*/ 350 w 461"/>
                  <a:gd name="T17" fmla="*/ 868 h 1027"/>
                  <a:gd name="T18" fmla="*/ 380 w 461"/>
                  <a:gd name="T19" fmla="*/ 959 h 1027"/>
                  <a:gd name="T20" fmla="*/ 368 w 461"/>
                  <a:gd name="T21" fmla="*/ 987 h 1027"/>
                  <a:gd name="T22" fmla="*/ 298 w 461"/>
                  <a:gd name="T23" fmla="*/ 992 h 1027"/>
                  <a:gd name="T24" fmla="*/ 211 w 461"/>
                  <a:gd name="T25" fmla="*/ 969 h 1027"/>
                  <a:gd name="T26" fmla="*/ 134 w 461"/>
                  <a:gd name="T27" fmla="*/ 1004 h 1027"/>
                  <a:gd name="T28" fmla="*/ 87 w 461"/>
                  <a:gd name="T29" fmla="*/ 1027 h 1027"/>
                  <a:gd name="T30" fmla="*/ 53 w 461"/>
                  <a:gd name="T31" fmla="*/ 1022 h 1027"/>
                  <a:gd name="T32" fmla="*/ 0 w 461"/>
                  <a:gd name="T33" fmla="*/ 959 h 1027"/>
                  <a:gd name="T34" fmla="*/ 53 w 461"/>
                  <a:gd name="T35" fmla="*/ 936 h 1027"/>
                  <a:gd name="T36" fmla="*/ 187 w 461"/>
                  <a:gd name="T37" fmla="*/ 908 h 1027"/>
                  <a:gd name="T38" fmla="*/ 263 w 461"/>
                  <a:gd name="T39" fmla="*/ 936 h 1027"/>
                  <a:gd name="T40" fmla="*/ 315 w 461"/>
                  <a:gd name="T41" fmla="*/ 936 h 1027"/>
                  <a:gd name="T42" fmla="*/ 310 w 461"/>
                  <a:gd name="T43" fmla="*/ 890 h 1027"/>
                  <a:gd name="T44" fmla="*/ 258 w 461"/>
                  <a:gd name="T45" fmla="*/ 616 h 1027"/>
                  <a:gd name="T46" fmla="*/ 222 w 461"/>
                  <a:gd name="T47" fmla="*/ 456 h 1027"/>
                  <a:gd name="T48" fmla="*/ 228 w 461"/>
                  <a:gd name="T49" fmla="*/ 376 h 1027"/>
                  <a:gd name="T50" fmla="*/ 280 w 461"/>
                  <a:gd name="T51" fmla="*/ 227 h 1027"/>
                  <a:gd name="T52" fmla="*/ 333 w 461"/>
                  <a:gd name="T53" fmla="*/ 91 h 1027"/>
                  <a:gd name="T54" fmla="*/ 421 w 461"/>
                  <a:gd name="T55" fmla="*/ 0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1" h="1027">
                    <a:moveTo>
                      <a:pt x="421" y="0"/>
                    </a:moveTo>
                    <a:lnTo>
                      <a:pt x="449" y="22"/>
                    </a:lnTo>
                    <a:lnTo>
                      <a:pt x="461" y="91"/>
                    </a:lnTo>
                    <a:lnTo>
                      <a:pt x="439" y="159"/>
                    </a:lnTo>
                    <a:lnTo>
                      <a:pt x="380" y="245"/>
                    </a:lnTo>
                    <a:lnTo>
                      <a:pt x="315" y="348"/>
                    </a:lnTo>
                    <a:lnTo>
                      <a:pt x="293" y="462"/>
                    </a:lnTo>
                    <a:lnTo>
                      <a:pt x="310" y="645"/>
                    </a:lnTo>
                    <a:lnTo>
                      <a:pt x="350" y="868"/>
                    </a:lnTo>
                    <a:lnTo>
                      <a:pt x="380" y="959"/>
                    </a:lnTo>
                    <a:lnTo>
                      <a:pt x="368" y="987"/>
                    </a:lnTo>
                    <a:lnTo>
                      <a:pt x="298" y="992"/>
                    </a:lnTo>
                    <a:lnTo>
                      <a:pt x="211" y="969"/>
                    </a:lnTo>
                    <a:lnTo>
                      <a:pt x="134" y="1004"/>
                    </a:lnTo>
                    <a:lnTo>
                      <a:pt x="87" y="1027"/>
                    </a:lnTo>
                    <a:lnTo>
                      <a:pt x="53" y="1022"/>
                    </a:lnTo>
                    <a:lnTo>
                      <a:pt x="0" y="959"/>
                    </a:lnTo>
                    <a:lnTo>
                      <a:pt x="53" y="936"/>
                    </a:lnTo>
                    <a:lnTo>
                      <a:pt x="187" y="908"/>
                    </a:lnTo>
                    <a:lnTo>
                      <a:pt x="263" y="936"/>
                    </a:lnTo>
                    <a:lnTo>
                      <a:pt x="315" y="936"/>
                    </a:lnTo>
                    <a:lnTo>
                      <a:pt x="310" y="890"/>
                    </a:lnTo>
                    <a:lnTo>
                      <a:pt x="258" y="616"/>
                    </a:lnTo>
                    <a:lnTo>
                      <a:pt x="222" y="456"/>
                    </a:lnTo>
                    <a:lnTo>
                      <a:pt x="228" y="376"/>
                    </a:lnTo>
                    <a:lnTo>
                      <a:pt x="280" y="227"/>
                    </a:lnTo>
                    <a:lnTo>
                      <a:pt x="333" y="9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2700" name="Freeform 12">
              <a:extLst>
                <a:ext uri="{FF2B5EF4-FFF2-40B4-BE49-F238E27FC236}">
                  <a16:creationId xmlns:a16="http://schemas.microsoft.com/office/drawing/2014/main" id="{6C27D174-3C9A-FCCB-670D-058696D32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" y="1540"/>
              <a:ext cx="827" cy="563"/>
            </a:xfrm>
            <a:custGeom>
              <a:avLst/>
              <a:gdLst>
                <a:gd name="T0" fmla="*/ 0 w 827"/>
                <a:gd name="T1" fmla="*/ 139 h 563"/>
                <a:gd name="T2" fmla="*/ 108 w 827"/>
                <a:gd name="T3" fmla="*/ 18 h 563"/>
                <a:gd name="T4" fmla="*/ 160 w 827"/>
                <a:gd name="T5" fmla="*/ 75 h 563"/>
                <a:gd name="T6" fmla="*/ 213 w 827"/>
                <a:gd name="T7" fmla="*/ 110 h 563"/>
                <a:gd name="T8" fmla="*/ 269 w 827"/>
                <a:gd name="T9" fmla="*/ 110 h 563"/>
                <a:gd name="T10" fmla="*/ 327 w 827"/>
                <a:gd name="T11" fmla="*/ 52 h 563"/>
                <a:gd name="T12" fmla="*/ 396 w 827"/>
                <a:gd name="T13" fmla="*/ 5 h 563"/>
                <a:gd name="T14" fmla="*/ 477 w 827"/>
                <a:gd name="T15" fmla="*/ 0 h 563"/>
                <a:gd name="T16" fmla="*/ 563 w 827"/>
                <a:gd name="T17" fmla="*/ 35 h 563"/>
                <a:gd name="T18" fmla="*/ 620 w 827"/>
                <a:gd name="T19" fmla="*/ 87 h 563"/>
                <a:gd name="T20" fmla="*/ 648 w 827"/>
                <a:gd name="T21" fmla="*/ 157 h 563"/>
                <a:gd name="T22" fmla="*/ 654 w 827"/>
                <a:gd name="T23" fmla="*/ 249 h 563"/>
                <a:gd name="T24" fmla="*/ 671 w 827"/>
                <a:gd name="T25" fmla="*/ 331 h 563"/>
                <a:gd name="T26" fmla="*/ 718 w 827"/>
                <a:gd name="T27" fmla="*/ 371 h 563"/>
                <a:gd name="T28" fmla="*/ 774 w 827"/>
                <a:gd name="T29" fmla="*/ 389 h 563"/>
                <a:gd name="T30" fmla="*/ 827 w 827"/>
                <a:gd name="T31" fmla="*/ 401 h 563"/>
                <a:gd name="T32" fmla="*/ 786 w 827"/>
                <a:gd name="T33" fmla="*/ 563 h 563"/>
                <a:gd name="T34" fmla="*/ 654 w 827"/>
                <a:gd name="T35" fmla="*/ 540 h 563"/>
                <a:gd name="T36" fmla="*/ 517 w 827"/>
                <a:gd name="T37" fmla="*/ 493 h 563"/>
                <a:gd name="T38" fmla="*/ 407 w 827"/>
                <a:gd name="T39" fmla="*/ 441 h 563"/>
                <a:gd name="T40" fmla="*/ 286 w 827"/>
                <a:gd name="T41" fmla="*/ 389 h 563"/>
                <a:gd name="T42" fmla="*/ 160 w 827"/>
                <a:gd name="T43" fmla="*/ 331 h 563"/>
                <a:gd name="T44" fmla="*/ 57 w 827"/>
                <a:gd name="T45" fmla="*/ 209 h 563"/>
                <a:gd name="T46" fmla="*/ 0 w 827"/>
                <a:gd name="T47" fmla="*/ 139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7" h="563">
                  <a:moveTo>
                    <a:pt x="0" y="139"/>
                  </a:moveTo>
                  <a:lnTo>
                    <a:pt x="108" y="18"/>
                  </a:lnTo>
                  <a:lnTo>
                    <a:pt x="160" y="75"/>
                  </a:lnTo>
                  <a:lnTo>
                    <a:pt x="213" y="110"/>
                  </a:lnTo>
                  <a:lnTo>
                    <a:pt x="269" y="110"/>
                  </a:lnTo>
                  <a:lnTo>
                    <a:pt x="327" y="52"/>
                  </a:lnTo>
                  <a:lnTo>
                    <a:pt x="396" y="5"/>
                  </a:lnTo>
                  <a:lnTo>
                    <a:pt x="477" y="0"/>
                  </a:lnTo>
                  <a:lnTo>
                    <a:pt x="563" y="35"/>
                  </a:lnTo>
                  <a:lnTo>
                    <a:pt x="620" y="87"/>
                  </a:lnTo>
                  <a:lnTo>
                    <a:pt x="648" y="157"/>
                  </a:lnTo>
                  <a:lnTo>
                    <a:pt x="654" y="249"/>
                  </a:lnTo>
                  <a:lnTo>
                    <a:pt x="671" y="331"/>
                  </a:lnTo>
                  <a:lnTo>
                    <a:pt x="718" y="371"/>
                  </a:lnTo>
                  <a:lnTo>
                    <a:pt x="774" y="389"/>
                  </a:lnTo>
                  <a:lnTo>
                    <a:pt x="827" y="401"/>
                  </a:lnTo>
                  <a:lnTo>
                    <a:pt x="786" y="563"/>
                  </a:lnTo>
                  <a:lnTo>
                    <a:pt x="654" y="540"/>
                  </a:lnTo>
                  <a:lnTo>
                    <a:pt x="517" y="493"/>
                  </a:lnTo>
                  <a:lnTo>
                    <a:pt x="407" y="441"/>
                  </a:lnTo>
                  <a:lnTo>
                    <a:pt x="286" y="389"/>
                  </a:lnTo>
                  <a:lnTo>
                    <a:pt x="160" y="331"/>
                  </a:lnTo>
                  <a:lnTo>
                    <a:pt x="57" y="209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2701" name="Freeform 13">
              <a:extLst>
                <a:ext uri="{FF2B5EF4-FFF2-40B4-BE49-F238E27FC236}">
                  <a16:creationId xmlns:a16="http://schemas.microsoft.com/office/drawing/2014/main" id="{59289533-4549-9682-4D64-8CE40C05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" y="1513"/>
              <a:ext cx="856" cy="606"/>
            </a:xfrm>
            <a:custGeom>
              <a:avLst/>
              <a:gdLst>
                <a:gd name="T0" fmla="*/ 75 w 856"/>
                <a:gd name="T1" fmla="*/ 266 h 606"/>
                <a:gd name="T2" fmla="*/ 172 w 856"/>
                <a:gd name="T3" fmla="*/ 363 h 606"/>
                <a:gd name="T4" fmla="*/ 304 w 856"/>
                <a:gd name="T5" fmla="*/ 428 h 606"/>
                <a:gd name="T6" fmla="*/ 489 w 856"/>
                <a:gd name="T7" fmla="*/ 513 h 606"/>
                <a:gd name="T8" fmla="*/ 615 w 856"/>
                <a:gd name="T9" fmla="*/ 566 h 606"/>
                <a:gd name="T10" fmla="*/ 816 w 856"/>
                <a:gd name="T11" fmla="*/ 606 h 606"/>
                <a:gd name="T12" fmla="*/ 856 w 856"/>
                <a:gd name="T13" fmla="*/ 393 h 606"/>
                <a:gd name="T14" fmla="*/ 804 w 856"/>
                <a:gd name="T15" fmla="*/ 393 h 606"/>
                <a:gd name="T16" fmla="*/ 753 w 856"/>
                <a:gd name="T17" fmla="*/ 363 h 606"/>
                <a:gd name="T18" fmla="*/ 695 w 856"/>
                <a:gd name="T19" fmla="*/ 323 h 606"/>
                <a:gd name="T20" fmla="*/ 695 w 856"/>
                <a:gd name="T21" fmla="*/ 243 h 606"/>
                <a:gd name="T22" fmla="*/ 660 w 856"/>
                <a:gd name="T23" fmla="*/ 116 h 606"/>
                <a:gd name="T24" fmla="*/ 597 w 856"/>
                <a:gd name="T25" fmla="*/ 46 h 606"/>
                <a:gd name="T26" fmla="*/ 505 w 856"/>
                <a:gd name="T27" fmla="*/ 0 h 606"/>
                <a:gd name="T28" fmla="*/ 391 w 856"/>
                <a:gd name="T29" fmla="*/ 12 h 606"/>
                <a:gd name="T30" fmla="*/ 321 w 856"/>
                <a:gd name="T31" fmla="*/ 53 h 606"/>
                <a:gd name="T32" fmla="*/ 286 w 856"/>
                <a:gd name="T33" fmla="*/ 98 h 606"/>
                <a:gd name="T34" fmla="*/ 253 w 856"/>
                <a:gd name="T35" fmla="*/ 121 h 606"/>
                <a:gd name="T36" fmla="*/ 218 w 856"/>
                <a:gd name="T37" fmla="*/ 116 h 606"/>
                <a:gd name="T38" fmla="*/ 166 w 856"/>
                <a:gd name="T39" fmla="*/ 63 h 606"/>
                <a:gd name="T40" fmla="*/ 132 w 856"/>
                <a:gd name="T41" fmla="*/ 0 h 606"/>
                <a:gd name="T42" fmla="*/ 103 w 856"/>
                <a:gd name="T43" fmla="*/ 30 h 606"/>
                <a:gd name="T44" fmla="*/ 0 w 856"/>
                <a:gd name="T45" fmla="*/ 150 h 606"/>
                <a:gd name="T46" fmla="*/ 5 w 856"/>
                <a:gd name="T47" fmla="*/ 178 h 606"/>
                <a:gd name="T48" fmla="*/ 17 w 856"/>
                <a:gd name="T49" fmla="*/ 191 h 606"/>
                <a:gd name="T50" fmla="*/ 120 w 856"/>
                <a:gd name="T51" fmla="*/ 81 h 606"/>
                <a:gd name="T52" fmla="*/ 172 w 856"/>
                <a:gd name="T53" fmla="*/ 133 h 606"/>
                <a:gd name="T54" fmla="*/ 206 w 856"/>
                <a:gd name="T55" fmla="*/ 168 h 606"/>
                <a:gd name="T56" fmla="*/ 253 w 856"/>
                <a:gd name="T57" fmla="*/ 168 h 606"/>
                <a:gd name="T58" fmla="*/ 286 w 856"/>
                <a:gd name="T59" fmla="*/ 156 h 606"/>
                <a:gd name="T60" fmla="*/ 339 w 856"/>
                <a:gd name="T61" fmla="*/ 116 h 606"/>
                <a:gd name="T62" fmla="*/ 367 w 856"/>
                <a:gd name="T63" fmla="*/ 70 h 606"/>
                <a:gd name="T64" fmla="*/ 442 w 856"/>
                <a:gd name="T65" fmla="*/ 46 h 606"/>
                <a:gd name="T66" fmla="*/ 505 w 856"/>
                <a:gd name="T67" fmla="*/ 53 h 606"/>
                <a:gd name="T68" fmla="*/ 562 w 856"/>
                <a:gd name="T69" fmla="*/ 87 h 606"/>
                <a:gd name="T70" fmla="*/ 615 w 856"/>
                <a:gd name="T71" fmla="*/ 138 h 606"/>
                <a:gd name="T72" fmla="*/ 643 w 856"/>
                <a:gd name="T73" fmla="*/ 203 h 606"/>
                <a:gd name="T74" fmla="*/ 643 w 856"/>
                <a:gd name="T75" fmla="*/ 260 h 606"/>
                <a:gd name="T76" fmla="*/ 643 w 856"/>
                <a:gd name="T77" fmla="*/ 323 h 606"/>
                <a:gd name="T78" fmla="*/ 666 w 856"/>
                <a:gd name="T79" fmla="*/ 375 h 606"/>
                <a:gd name="T80" fmla="*/ 730 w 856"/>
                <a:gd name="T81" fmla="*/ 410 h 606"/>
                <a:gd name="T82" fmla="*/ 804 w 856"/>
                <a:gd name="T83" fmla="*/ 444 h 606"/>
                <a:gd name="T84" fmla="*/ 770 w 856"/>
                <a:gd name="T85" fmla="*/ 554 h 606"/>
                <a:gd name="T86" fmla="*/ 580 w 856"/>
                <a:gd name="T87" fmla="*/ 503 h 606"/>
                <a:gd name="T88" fmla="*/ 454 w 856"/>
                <a:gd name="T89" fmla="*/ 450 h 606"/>
                <a:gd name="T90" fmla="*/ 339 w 856"/>
                <a:gd name="T91" fmla="*/ 416 h 606"/>
                <a:gd name="T92" fmla="*/ 241 w 856"/>
                <a:gd name="T93" fmla="*/ 363 h 606"/>
                <a:gd name="T94" fmla="*/ 120 w 856"/>
                <a:gd name="T95" fmla="*/ 266 h 606"/>
                <a:gd name="T96" fmla="*/ 34 w 856"/>
                <a:gd name="T97" fmla="*/ 173 h 606"/>
                <a:gd name="T98" fmla="*/ 22 w 856"/>
                <a:gd name="T99" fmla="*/ 185 h 606"/>
                <a:gd name="T100" fmla="*/ 75 w 856"/>
                <a:gd name="T101" fmla="*/ 26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6" h="606">
                  <a:moveTo>
                    <a:pt x="75" y="266"/>
                  </a:moveTo>
                  <a:lnTo>
                    <a:pt x="172" y="363"/>
                  </a:lnTo>
                  <a:lnTo>
                    <a:pt x="304" y="428"/>
                  </a:lnTo>
                  <a:lnTo>
                    <a:pt x="489" y="513"/>
                  </a:lnTo>
                  <a:lnTo>
                    <a:pt x="615" y="566"/>
                  </a:lnTo>
                  <a:lnTo>
                    <a:pt x="816" y="606"/>
                  </a:lnTo>
                  <a:lnTo>
                    <a:pt x="856" y="393"/>
                  </a:lnTo>
                  <a:lnTo>
                    <a:pt x="804" y="393"/>
                  </a:lnTo>
                  <a:lnTo>
                    <a:pt x="753" y="363"/>
                  </a:lnTo>
                  <a:lnTo>
                    <a:pt x="695" y="323"/>
                  </a:lnTo>
                  <a:lnTo>
                    <a:pt x="695" y="243"/>
                  </a:lnTo>
                  <a:lnTo>
                    <a:pt x="660" y="116"/>
                  </a:lnTo>
                  <a:lnTo>
                    <a:pt x="597" y="46"/>
                  </a:lnTo>
                  <a:lnTo>
                    <a:pt x="505" y="0"/>
                  </a:lnTo>
                  <a:lnTo>
                    <a:pt x="391" y="12"/>
                  </a:lnTo>
                  <a:lnTo>
                    <a:pt x="321" y="53"/>
                  </a:lnTo>
                  <a:lnTo>
                    <a:pt x="286" y="98"/>
                  </a:lnTo>
                  <a:lnTo>
                    <a:pt x="253" y="121"/>
                  </a:lnTo>
                  <a:lnTo>
                    <a:pt x="218" y="116"/>
                  </a:lnTo>
                  <a:lnTo>
                    <a:pt x="166" y="63"/>
                  </a:lnTo>
                  <a:lnTo>
                    <a:pt x="132" y="0"/>
                  </a:lnTo>
                  <a:lnTo>
                    <a:pt x="103" y="30"/>
                  </a:lnTo>
                  <a:lnTo>
                    <a:pt x="0" y="150"/>
                  </a:lnTo>
                  <a:lnTo>
                    <a:pt x="5" y="178"/>
                  </a:lnTo>
                  <a:lnTo>
                    <a:pt x="17" y="191"/>
                  </a:lnTo>
                  <a:lnTo>
                    <a:pt x="120" y="81"/>
                  </a:lnTo>
                  <a:lnTo>
                    <a:pt x="172" y="133"/>
                  </a:lnTo>
                  <a:lnTo>
                    <a:pt x="206" y="168"/>
                  </a:lnTo>
                  <a:lnTo>
                    <a:pt x="253" y="168"/>
                  </a:lnTo>
                  <a:lnTo>
                    <a:pt x="286" y="156"/>
                  </a:lnTo>
                  <a:lnTo>
                    <a:pt x="339" y="116"/>
                  </a:lnTo>
                  <a:lnTo>
                    <a:pt x="367" y="70"/>
                  </a:lnTo>
                  <a:lnTo>
                    <a:pt x="442" y="46"/>
                  </a:lnTo>
                  <a:lnTo>
                    <a:pt x="505" y="53"/>
                  </a:lnTo>
                  <a:lnTo>
                    <a:pt x="562" y="87"/>
                  </a:lnTo>
                  <a:lnTo>
                    <a:pt x="615" y="138"/>
                  </a:lnTo>
                  <a:lnTo>
                    <a:pt x="643" y="203"/>
                  </a:lnTo>
                  <a:lnTo>
                    <a:pt x="643" y="260"/>
                  </a:lnTo>
                  <a:lnTo>
                    <a:pt x="643" y="323"/>
                  </a:lnTo>
                  <a:lnTo>
                    <a:pt x="666" y="375"/>
                  </a:lnTo>
                  <a:lnTo>
                    <a:pt x="730" y="410"/>
                  </a:lnTo>
                  <a:lnTo>
                    <a:pt x="804" y="444"/>
                  </a:lnTo>
                  <a:lnTo>
                    <a:pt x="770" y="554"/>
                  </a:lnTo>
                  <a:lnTo>
                    <a:pt x="580" y="503"/>
                  </a:lnTo>
                  <a:lnTo>
                    <a:pt x="454" y="450"/>
                  </a:lnTo>
                  <a:lnTo>
                    <a:pt x="339" y="416"/>
                  </a:lnTo>
                  <a:lnTo>
                    <a:pt x="241" y="363"/>
                  </a:lnTo>
                  <a:lnTo>
                    <a:pt x="120" y="266"/>
                  </a:lnTo>
                  <a:lnTo>
                    <a:pt x="34" y="173"/>
                  </a:lnTo>
                  <a:lnTo>
                    <a:pt x="22" y="185"/>
                  </a:lnTo>
                  <a:lnTo>
                    <a:pt x="75" y="2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2702" name="Oval 14">
              <a:extLst>
                <a:ext uri="{FF2B5EF4-FFF2-40B4-BE49-F238E27FC236}">
                  <a16:creationId xmlns:a16="http://schemas.microsoft.com/office/drawing/2014/main" id="{CBCC6A6A-AD7A-D4DA-A24B-6E044785DE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86940">
              <a:off x="279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882703" name="Oval 15">
              <a:extLst>
                <a:ext uri="{FF2B5EF4-FFF2-40B4-BE49-F238E27FC236}">
                  <a16:creationId xmlns:a16="http://schemas.microsoft.com/office/drawing/2014/main" id="{DC0693AE-8756-0B33-C02E-06371EA0C3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86940">
              <a:off x="2810" y="1913"/>
              <a:ext cx="81" cy="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882704" name="Oval 16">
              <a:extLst>
                <a:ext uri="{FF2B5EF4-FFF2-40B4-BE49-F238E27FC236}">
                  <a16:creationId xmlns:a16="http://schemas.microsoft.com/office/drawing/2014/main" id="{1CDF14DB-56AC-80BF-E14D-D35A283B5C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86940">
              <a:off x="274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882705" name="Oval 17">
              <a:extLst>
                <a:ext uri="{FF2B5EF4-FFF2-40B4-BE49-F238E27FC236}">
                  <a16:creationId xmlns:a16="http://schemas.microsoft.com/office/drawing/2014/main" id="{A3834305-325C-503E-D950-F4806C5107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86940">
              <a:off x="2760" y="1913"/>
              <a:ext cx="81" cy="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882706" name="Oval 18">
              <a:extLst>
                <a:ext uri="{FF2B5EF4-FFF2-40B4-BE49-F238E27FC236}">
                  <a16:creationId xmlns:a16="http://schemas.microsoft.com/office/drawing/2014/main" id="{BDC24047-7083-C51B-5C57-82264236A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2089"/>
              <a:ext cx="198" cy="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6" name="Rectangle 8">
            <a:extLst>
              <a:ext uri="{FF2B5EF4-FFF2-40B4-BE49-F238E27FC236}">
                <a16:creationId xmlns:a16="http://schemas.microsoft.com/office/drawing/2014/main" id="{10F7F5D7-E979-7314-863A-F14CEC176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/>
              <a:t>Karatsuba, Anatolii Alexeevich (1937-)  </a:t>
            </a:r>
          </a:p>
        </p:txBody>
      </p:sp>
      <p:sp>
        <p:nvSpPr>
          <p:cNvPr id="939017" name="Rectangle 9">
            <a:extLst>
              <a:ext uri="{FF2B5EF4-FFF2-40B4-BE49-F238E27FC236}">
                <a16:creationId xmlns:a16="http://schemas.microsoft.com/office/drawing/2014/main" id="{B07F9CB7-0BED-E226-7872-87024CEEC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318657"/>
            <a:ext cx="5551714" cy="3807506"/>
          </a:xfrm>
        </p:spPr>
        <p:txBody>
          <a:bodyPr>
            <a:normAutofit/>
          </a:bodyPr>
          <a:lstStyle/>
          <a:p>
            <a:r>
              <a:rPr lang="en-US" altLang="en-US" dirty="0"/>
              <a:t>In 1962 Karatsuba </a:t>
            </a:r>
          </a:p>
          <a:p>
            <a:r>
              <a:rPr lang="en-US" altLang="en-US" dirty="0"/>
              <a:t>had formulated the first algorithm to break n</a:t>
            </a:r>
            <a:r>
              <a:rPr lang="en-US" altLang="en-US" baseline="30000" dirty="0"/>
              <a:t>2</a:t>
            </a:r>
            <a:r>
              <a:rPr lang="en-US" altLang="en-US" dirty="0"/>
              <a:t> barrier! </a:t>
            </a:r>
          </a:p>
        </p:txBody>
      </p:sp>
      <p:pic>
        <p:nvPicPr>
          <p:cNvPr id="939013" name="Picture 5">
            <a:extLst>
              <a:ext uri="{FF2B5EF4-FFF2-40B4-BE49-F238E27FC236}">
                <a16:creationId xmlns:a16="http://schemas.microsoft.com/office/drawing/2014/main" id="{9F6316E2-C582-AC60-9543-0F9798F8796F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3207" y="2057400"/>
            <a:ext cx="2890793" cy="30915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To multiply two</a:t>
            </a:r>
            <a:r>
              <a:rPr lang="en-US" sz="4400" b="1" strike="noStrike" spc="-1">
                <a:solidFill>
                  <a:srgbClr val="800080"/>
                </a:solidFill>
                <a:latin typeface="Calibri"/>
              </a:rPr>
              <a:t> </a:t>
            </a:r>
            <a:r>
              <a:rPr lang="en-US" sz="4400" b="1" i="1" strike="noStrike" spc="-1">
                <a:solidFill>
                  <a:srgbClr val="800080"/>
                </a:solidFill>
                <a:latin typeface="Times New Roman"/>
                <a:ea typeface="ＭＳ Ｐゴシック"/>
              </a:rPr>
              <a:t>n</a:t>
            </a:r>
            <a:r>
              <a:rPr lang="en-US" sz="4400" b="1" strike="noStrike" spc="-1">
                <a:solidFill>
                  <a:srgbClr val="800080"/>
                </a:solidFill>
                <a:latin typeface="Calibri"/>
                <a:ea typeface="ＭＳ Ｐゴシック"/>
              </a:rPr>
              <a:t>-bit integers </a:t>
            </a:r>
            <a:r>
              <a:rPr lang="en-US" sz="4400" b="1" i="1" strike="noStrike" spc="-1">
                <a:solidFill>
                  <a:srgbClr val="800080"/>
                </a:solidFill>
                <a:latin typeface="Times New Roman"/>
                <a:ea typeface="ＭＳ Ｐゴシック"/>
              </a:rPr>
              <a:t>a</a:t>
            </a:r>
            <a:r>
              <a:rPr lang="en-US" sz="4400" b="1" strike="noStrike" spc="-1">
                <a:solidFill>
                  <a:srgbClr val="800080"/>
                </a:solidFill>
                <a:latin typeface="Calibri"/>
                <a:ea typeface="ＭＳ Ｐゴシック"/>
              </a:rPr>
              <a:t> and </a:t>
            </a:r>
            <a:r>
              <a:rPr lang="en-US" sz="4400" b="1" i="1" strike="noStrike" spc="-1">
                <a:solidFill>
                  <a:srgbClr val="800080"/>
                </a:solidFill>
                <a:latin typeface="Times New Roman"/>
                <a:ea typeface="ＭＳ Ｐゴシック"/>
              </a:rPr>
              <a:t>b</a:t>
            </a:r>
            <a:r>
              <a:rPr lang="en-US" sz="4400" b="1" strike="noStrike" spc="-1">
                <a:solidFill>
                  <a:srgbClr val="800080"/>
                </a:solidFill>
                <a:latin typeface="Calibri"/>
                <a:ea typeface="ＭＳ Ｐゴシック"/>
              </a:rPr>
              <a:t>: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Add two ½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n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bit integers.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Multiply </a:t>
            </a:r>
            <a:r>
              <a:rPr lang="en-US" sz="3200" b="0" strike="noStrike" spc="-1">
                <a:solidFill>
                  <a:srgbClr val="4F81BD"/>
                </a:solidFill>
                <a:latin typeface="Calibri"/>
                <a:ea typeface="ＭＳ Ｐゴシック"/>
              </a:rPr>
              <a:t>three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½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n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-bit integers, recursively.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Add, subtract, and shift to obtain result.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Karatsuba Multiplication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Oval 17"/>
          <p:cNvSpPr/>
          <p:nvPr/>
        </p:nvSpPr>
        <p:spPr>
          <a:xfrm>
            <a:off x="2930400" y="6388200"/>
            <a:ext cx="209160" cy="20916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omic Sans MS"/>
                <a:ea typeface="ＭＳ Ｐゴシック"/>
              </a:rPr>
              <a:t>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29" name="Oval 18"/>
          <p:cNvSpPr/>
          <p:nvPr/>
        </p:nvSpPr>
        <p:spPr>
          <a:xfrm>
            <a:off x="4627440" y="6384960"/>
            <a:ext cx="209160" cy="20916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omic Sans MS"/>
                <a:ea typeface="ＭＳ Ｐゴシック"/>
              </a:rPr>
              <a:t>2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30" name="Oval 19"/>
          <p:cNvSpPr/>
          <p:nvPr/>
        </p:nvSpPr>
        <p:spPr>
          <a:xfrm>
            <a:off x="5737320" y="6384960"/>
            <a:ext cx="209160" cy="20916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omic Sans MS"/>
                <a:ea typeface="ＭＳ Ｐゴシック"/>
              </a:rPr>
              <a:t>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31" name="Oval 20"/>
          <p:cNvSpPr/>
          <p:nvPr/>
        </p:nvSpPr>
        <p:spPr>
          <a:xfrm>
            <a:off x="6972480" y="6383160"/>
            <a:ext cx="209160" cy="20916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omic Sans MS"/>
                <a:ea typeface="ＭＳ Ｐゴシック"/>
              </a:rPr>
              <a:t>3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32" name="Oval 21"/>
          <p:cNvSpPr/>
          <p:nvPr/>
        </p:nvSpPr>
        <p:spPr>
          <a:xfrm>
            <a:off x="6281640" y="6391440"/>
            <a:ext cx="209160" cy="20916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omic Sans MS"/>
                <a:ea typeface="ＭＳ Ｐゴシック"/>
              </a:rPr>
              <a:t>3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733" name="Picture 732"/>
          <p:cNvPicPr/>
          <p:nvPr/>
        </p:nvPicPr>
        <p:blipFill>
          <a:blip r:embed="rId3"/>
          <a:stretch/>
        </p:blipFill>
        <p:spPr>
          <a:xfrm>
            <a:off x="1676520" y="4952880"/>
            <a:ext cx="5791320" cy="173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lnSpc>
                <a:spcPct val="100000"/>
              </a:lnSpc>
              <a:buNone/>
            </a:pPr>
            <a:fld id="{C913F34E-8BA6-4AC3-BF66-CD7D8BACBBB4}" type="slidenum">
              <a:rPr lang="en-US" sz="800" b="0" strike="noStrike" spc="-1">
                <a:solidFill>
                  <a:srgbClr val="000000"/>
                </a:solidFill>
                <a:latin typeface="Comic Sans MS"/>
                <a:ea typeface="ＭＳ Ｐゴシック"/>
              </a:rPr>
              <a:t>63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2000" lnSpcReduction="20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To multiply two</a:t>
            </a:r>
            <a:r>
              <a:rPr lang="en-US" sz="4400" b="1" strike="noStrike" spc="-1">
                <a:solidFill>
                  <a:srgbClr val="800080"/>
                </a:solidFill>
                <a:latin typeface="Calibri"/>
              </a:rPr>
              <a:t> </a:t>
            </a:r>
            <a:r>
              <a:rPr lang="en-US" sz="4400" b="1" i="1" strike="noStrike" spc="-1">
                <a:solidFill>
                  <a:srgbClr val="800080"/>
                </a:solidFill>
                <a:latin typeface="Times New Roman"/>
                <a:ea typeface="ＭＳ Ｐゴシック"/>
              </a:rPr>
              <a:t>n</a:t>
            </a:r>
            <a:r>
              <a:rPr lang="en-US" sz="4400" b="1" strike="noStrike" spc="-1">
                <a:solidFill>
                  <a:srgbClr val="800080"/>
                </a:solidFill>
                <a:latin typeface="Calibri"/>
                <a:ea typeface="ＭＳ Ｐゴシック"/>
              </a:rPr>
              <a:t>-bit integers </a:t>
            </a:r>
            <a:r>
              <a:rPr lang="en-US" sz="4400" b="1" i="1" strike="noStrike" spc="-1">
                <a:solidFill>
                  <a:srgbClr val="800080"/>
                </a:solidFill>
                <a:latin typeface="Times New Roman"/>
                <a:ea typeface="ＭＳ Ｐゴシック"/>
              </a:rPr>
              <a:t>a</a:t>
            </a:r>
            <a:r>
              <a:rPr lang="en-US" sz="4400" b="1" strike="noStrike" spc="-1">
                <a:solidFill>
                  <a:srgbClr val="800080"/>
                </a:solidFill>
                <a:latin typeface="Calibri"/>
                <a:ea typeface="ＭＳ Ｐゴシック"/>
              </a:rPr>
              <a:t> and </a:t>
            </a:r>
            <a:r>
              <a:rPr lang="en-US" sz="4400" b="1" i="1" strike="noStrike" spc="-1">
                <a:solidFill>
                  <a:srgbClr val="800080"/>
                </a:solidFill>
                <a:latin typeface="Times New Roman"/>
                <a:ea typeface="ＭＳ Ｐゴシック"/>
              </a:rPr>
              <a:t>b</a:t>
            </a:r>
            <a:r>
              <a:rPr lang="en-US" sz="4400" b="1" strike="noStrike" spc="-1">
                <a:solidFill>
                  <a:srgbClr val="800080"/>
                </a:solidFill>
                <a:latin typeface="Calibri"/>
                <a:ea typeface="ＭＳ Ｐゴシック"/>
              </a:rPr>
              <a:t>: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Add two ½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n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bit integers.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Multiply </a:t>
            </a:r>
            <a:r>
              <a:rPr lang="en-US" sz="3200" b="0" strike="noStrike" spc="-1">
                <a:solidFill>
                  <a:srgbClr val="4F81BD"/>
                </a:solidFill>
                <a:latin typeface="Calibri"/>
                <a:ea typeface="ＭＳ Ｐゴシック"/>
              </a:rPr>
              <a:t>three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½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n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-bit integers, recursively.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Add, subtract, and shift to obtain result.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Theorem. 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ＭＳ Ｐゴシック"/>
              </a:rPr>
              <a:t>[Karatsuba-Ofman 1962] 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Can multiply two </a:t>
            </a:r>
            <a:r>
              <a:rPr lang="en-US" sz="4400" b="1" i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n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-bit integers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in </a:t>
            </a:r>
            <a:r>
              <a:rPr lang="en-US" sz="4400" b="1" i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O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(</a:t>
            </a:r>
            <a:r>
              <a:rPr lang="en-US" sz="4400" b="1" i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n</a:t>
            </a:r>
            <a:r>
              <a:rPr lang="en-US" sz="4400" b="1" strike="noStrike" spc="-1" baseline="30000">
                <a:solidFill>
                  <a:srgbClr val="000000"/>
                </a:solidFill>
                <a:latin typeface="Times New Roman"/>
                <a:ea typeface="ＭＳ Ｐゴシック"/>
              </a:rPr>
              <a:t>1.585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)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bit operations.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Karatsuba Multiplication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Oval 14"/>
          <p:cNvSpPr/>
          <p:nvPr/>
        </p:nvSpPr>
        <p:spPr>
          <a:xfrm>
            <a:off x="2930400" y="4330800"/>
            <a:ext cx="209160" cy="209160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omic Sans MS"/>
                <a:ea typeface="ＭＳ Ｐゴシック"/>
              </a:rPr>
              <a:t>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38" name="Oval 15"/>
          <p:cNvSpPr/>
          <p:nvPr/>
        </p:nvSpPr>
        <p:spPr>
          <a:xfrm>
            <a:off x="4627440" y="4327560"/>
            <a:ext cx="209160" cy="209160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omic Sans MS"/>
                <a:ea typeface="ＭＳ Ｐゴシック"/>
              </a:rPr>
              <a:t>2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39" name="Oval 16"/>
          <p:cNvSpPr/>
          <p:nvPr/>
        </p:nvSpPr>
        <p:spPr>
          <a:xfrm>
            <a:off x="5737320" y="4327560"/>
            <a:ext cx="209160" cy="209160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omic Sans MS"/>
                <a:ea typeface="ＭＳ Ｐゴシック"/>
              </a:rPr>
              <a:t>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40" name="Oval 17"/>
          <p:cNvSpPr/>
          <p:nvPr/>
        </p:nvSpPr>
        <p:spPr>
          <a:xfrm>
            <a:off x="6972480" y="4325760"/>
            <a:ext cx="209160" cy="209160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omic Sans MS"/>
                <a:ea typeface="ＭＳ Ｐゴシック"/>
              </a:rPr>
              <a:t>3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41" name="Oval 18"/>
          <p:cNvSpPr/>
          <p:nvPr/>
        </p:nvSpPr>
        <p:spPr>
          <a:xfrm>
            <a:off x="6281640" y="4334040"/>
            <a:ext cx="209160" cy="209160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omic Sans MS"/>
                <a:ea typeface="ＭＳ Ｐゴシック"/>
              </a:rPr>
              <a:t>3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742" name="Picture 741"/>
          <p:cNvPicPr/>
          <p:nvPr/>
        </p:nvPicPr>
        <p:blipFill>
          <a:blip r:embed="rId3"/>
          <a:stretch/>
        </p:blipFill>
        <p:spPr>
          <a:xfrm>
            <a:off x="609480" y="5842080"/>
            <a:ext cx="8242200" cy="723960"/>
          </a:xfrm>
          <a:prstGeom prst="rect">
            <a:avLst/>
          </a:prstGeom>
          <a:ln w="0">
            <a:noFill/>
          </a:ln>
        </p:spPr>
      </p:pic>
      <p:pic>
        <p:nvPicPr>
          <p:cNvPr id="743" name="Picture 742"/>
          <p:cNvPicPr/>
          <p:nvPr/>
        </p:nvPicPr>
        <p:blipFill>
          <a:blip r:embed="rId4"/>
          <a:stretch/>
        </p:blipFill>
        <p:spPr>
          <a:xfrm>
            <a:off x="1676520" y="2895480"/>
            <a:ext cx="5791320" cy="173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lnSpc>
                <a:spcPct val="100000"/>
              </a:lnSpc>
              <a:buNone/>
            </a:pPr>
            <a:fld id="{657A7E1E-09D1-4280-8F1B-F9E793B98412}" type="slidenum">
              <a:rPr lang="en-US" sz="800" b="0" strike="noStrike" spc="-1">
                <a:solidFill>
                  <a:srgbClr val="000000"/>
                </a:solidFill>
                <a:latin typeface="Comic Sans MS"/>
                <a:ea typeface="ＭＳ Ｐゴシック"/>
              </a:rPr>
              <a:t>64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Karatsuba:  Recursion Tree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Text Box 4"/>
          <p:cNvSpPr/>
          <p:nvPr/>
        </p:nvSpPr>
        <p:spPr>
          <a:xfrm>
            <a:off x="7543800" y="2174760"/>
            <a:ext cx="60912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47" name="Text Box 5"/>
          <p:cNvSpPr/>
          <p:nvPr/>
        </p:nvSpPr>
        <p:spPr>
          <a:xfrm>
            <a:off x="7543800" y="3121200"/>
            <a:ext cx="103788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3(n/2)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48" name="Text Box 6"/>
          <p:cNvSpPr/>
          <p:nvPr/>
        </p:nvSpPr>
        <p:spPr>
          <a:xfrm>
            <a:off x="7543800" y="4156200"/>
            <a:ext cx="103788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9(n/4)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49" name="Text Box 11"/>
          <p:cNvSpPr/>
          <p:nvPr/>
        </p:nvSpPr>
        <p:spPr>
          <a:xfrm>
            <a:off x="3426840" y="2203560"/>
            <a:ext cx="5439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T(n)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50" name="Text Box 12"/>
          <p:cNvSpPr/>
          <p:nvPr/>
        </p:nvSpPr>
        <p:spPr>
          <a:xfrm>
            <a:off x="1243080" y="316548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51" name="AutoShape 13"/>
          <p:cNvSpPr/>
          <p:nvPr/>
        </p:nvSpPr>
        <p:spPr>
          <a:xfrm flipH="1">
            <a:off x="1563840" y="2478240"/>
            <a:ext cx="2134800" cy="68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52" name="AutoShape 14"/>
          <p:cNvSpPr/>
          <p:nvPr/>
        </p:nvSpPr>
        <p:spPr>
          <a:xfrm>
            <a:off x="3699000" y="2478240"/>
            <a:ext cx="2131560" cy="68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53" name="Text Box 15"/>
          <p:cNvSpPr/>
          <p:nvPr/>
        </p:nvSpPr>
        <p:spPr>
          <a:xfrm>
            <a:off x="55728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54" name="AutoShape 16"/>
          <p:cNvSpPr/>
          <p:nvPr/>
        </p:nvSpPr>
        <p:spPr>
          <a:xfrm flipH="1">
            <a:off x="878040" y="3440160"/>
            <a:ext cx="68544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55" name="Text Box 17"/>
          <p:cNvSpPr/>
          <p:nvPr/>
        </p:nvSpPr>
        <p:spPr>
          <a:xfrm>
            <a:off x="195408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56" name="AutoShape 18"/>
          <p:cNvSpPr/>
          <p:nvPr/>
        </p:nvSpPr>
        <p:spPr>
          <a:xfrm>
            <a:off x="1563840" y="3440160"/>
            <a:ext cx="71100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57" name="AutoShape 28"/>
          <p:cNvSpPr/>
          <p:nvPr/>
        </p:nvSpPr>
        <p:spPr>
          <a:xfrm flipH="1">
            <a:off x="3696480" y="2478240"/>
            <a:ext cx="1080" cy="68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58" name="Text Box 29"/>
          <p:cNvSpPr/>
          <p:nvPr/>
        </p:nvSpPr>
        <p:spPr>
          <a:xfrm>
            <a:off x="124308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59" name="AutoShape 30"/>
          <p:cNvSpPr/>
          <p:nvPr/>
        </p:nvSpPr>
        <p:spPr>
          <a:xfrm>
            <a:off x="1563840" y="3440160"/>
            <a:ext cx="36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0" name="Text Box 31"/>
          <p:cNvSpPr/>
          <p:nvPr/>
        </p:nvSpPr>
        <p:spPr>
          <a:xfrm>
            <a:off x="3376440" y="316548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61" name="Text Box 32"/>
          <p:cNvSpPr/>
          <p:nvPr/>
        </p:nvSpPr>
        <p:spPr>
          <a:xfrm>
            <a:off x="271620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62" name="AutoShape 33"/>
          <p:cNvSpPr/>
          <p:nvPr/>
        </p:nvSpPr>
        <p:spPr>
          <a:xfrm flipH="1">
            <a:off x="3036240" y="3440160"/>
            <a:ext cx="65988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3" name="Text Box 34"/>
          <p:cNvSpPr/>
          <p:nvPr/>
        </p:nvSpPr>
        <p:spPr>
          <a:xfrm>
            <a:off x="411336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64" name="AutoShape 35"/>
          <p:cNvSpPr/>
          <p:nvPr/>
        </p:nvSpPr>
        <p:spPr>
          <a:xfrm>
            <a:off x="3697200" y="3440160"/>
            <a:ext cx="73620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5" name="Text Box 36"/>
          <p:cNvSpPr/>
          <p:nvPr/>
        </p:nvSpPr>
        <p:spPr>
          <a:xfrm>
            <a:off x="340200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66" name="AutoShape 37"/>
          <p:cNvSpPr/>
          <p:nvPr/>
        </p:nvSpPr>
        <p:spPr>
          <a:xfrm>
            <a:off x="3697200" y="3440160"/>
            <a:ext cx="2520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7" name="Text Box 38"/>
          <p:cNvSpPr/>
          <p:nvPr/>
        </p:nvSpPr>
        <p:spPr>
          <a:xfrm>
            <a:off x="5510160" y="316548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68" name="Text Box 39"/>
          <p:cNvSpPr/>
          <p:nvPr/>
        </p:nvSpPr>
        <p:spPr>
          <a:xfrm>
            <a:off x="484992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69" name="AutoShape 40"/>
          <p:cNvSpPr/>
          <p:nvPr/>
        </p:nvSpPr>
        <p:spPr>
          <a:xfrm flipH="1">
            <a:off x="5169600" y="3440160"/>
            <a:ext cx="65988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0" name="Text Box 41"/>
          <p:cNvSpPr/>
          <p:nvPr/>
        </p:nvSpPr>
        <p:spPr>
          <a:xfrm>
            <a:off x="624672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71" name="AutoShape 42"/>
          <p:cNvSpPr/>
          <p:nvPr/>
        </p:nvSpPr>
        <p:spPr>
          <a:xfrm>
            <a:off x="5830920" y="3440160"/>
            <a:ext cx="73620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2" name="Text Box 43"/>
          <p:cNvSpPr/>
          <p:nvPr/>
        </p:nvSpPr>
        <p:spPr>
          <a:xfrm>
            <a:off x="5535720" y="4156200"/>
            <a:ext cx="64116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6080" rIns="4572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T(n/4)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73" name="AutoShape 44"/>
          <p:cNvSpPr/>
          <p:nvPr/>
        </p:nvSpPr>
        <p:spPr>
          <a:xfrm>
            <a:off x="5830920" y="3440160"/>
            <a:ext cx="25200" cy="71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4" name="Text Box 48"/>
          <p:cNvSpPr/>
          <p:nvPr/>
        </p:nvSpPr>
        <p:spPr>
          <a:xfrm>
            <a:off x="7512120" y="6075360"/>
            <a:ext cx="109836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3 </a:t>
            </a:r>
            <a:r>
              <a:rPr lang="en-US" sz="1200" b="1" strike="noStrike" spc="-1" baseline="30000">
                <a:solidFill>
                  <a:srgbClr val="000000"/>
                </a:solidFill>
                <a:latin typeface="Courier New"/>
                <a:ea typeface="ＭＳ Ｐゴシック"/>
              </a:rPr>
              <a:t>lg n 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(1)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75" name="Text Box 49"/>
          <p:cNvSpPr/>
          <p:nvPr/>
        </p:nvSpPr>
        <p:spPr>
          <a:xfrm>
            <a:off x="609120" y="6066000"/>
            <a:ext cx="54684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080" rIns="9000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76" name="Text Box 50"/>
          <p:cNvSpPr/>
          <p:nvPr/>
        </p:nvSpPr>
        <p:spPr>
          <a:xfrm>
            <a:off x="1242360" y="6066000"/>
            <a:ext cx="54684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080" rIns="9000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77" name="Text Box 51"/>
          <p:cNvSpPr/>
          <p:nvPr/>
        </p:nvSpPr>
        <p:spPr>
          <a:xfrm>
            <a:off x="1885320" y="6075360"/>
            <a:ext cx="54684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080" rIns="9000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78" name="Text Box 52"/>
          <p:cNvSpPr/>
          <p:nvPr/>
        </p:nvSpPr>
        <p:spPr>
          <a:xfrm>
            <a:off x="2522160" y="6075360"/>
            <a:ext cx="54684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080" rIns="9000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79" name="Text Box 53"/>
          <p:cNvSpPr/>
          <p:nvPr/>
        </p:nvSpPr>
        <p:spPr>
          <a:xfrm>
            <a:off x="4570200" y="6075360"/>
            <a:ext cx="54972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0" name="Text Box 54"/>
          <p:cNvSpPr/>
          <p:nvPr/>
        </p:nvSpPr>
        <p:spPr>
          <a:xfrm>
            <a:off x="5211360" y="6075360"/>
            <a:ext cx="54972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1" name="Text Box 55"/>
          <p:cNvSpPr/>
          <p:nvPr/>
        </p:nvSpPr>
        <p:spPr>
          <a:xfrm>
            <a:off x="5839920" y="6075360"/>
            <a:ext cx="54972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2" name="Text Box 56"/>
          <p:cNvSpPr/>
          <p:nvPr/>
        </p:nvSpPr>
        <p:spPr>
          <a:xfrm>
            <a:off x="6454440" y="6075360"/>
            <a:ext cx="549720" cy="2743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ct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3" name="Rectangle 57"/>
          <p:cNvSpPr/>
          <p:nvPr/>
        </p:nvSpPr>
        <p:spPr>
          <a:xfrm>
            <a:off x="482760" y="5145120"/>
            <a:ext cx="6527520" cy="320400"/>
          </a:xfrm>
          <a:prstGeom prst="rect">
            <a:avLst/>
          </a:prstGeom>
          <a:solidFill>
            <a:srgbClr val="0033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 rtl="1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FFFFFF"/>
                </a:solidFill>
                <a:latin typeface="Courier New"/>
                <a:ea typeface="ＭＳ Ｐゴシック"/>
              </a:rPr>
              <a:t>T(n / 2</a:t>
            </a:r>
            <a:r>
              <a:rPr lang="en-US" sz="1200" b="1" strike="noStrike" spc="-1" baseline="30000">
                <a:solidFill>
                  <a:srgbClr val="FFFFFF"/>
                </a:solidFill>
                <a:latin typeface="Courier New"/>
                <a:ea typeface="ＭＳ Ｐゴシック"/>
              </a:rPr>
              <a:t>k</a:t>
            </a:r>
            <a:r>
              <a:rPr lang="en-US" sz="1200" b="1" strike="noStrike" spc="-1">
                <a:solidFill>
                  <a:srgbClr val="FFFFFF"/>
                </a:solidFill>
                <a:latin typeface="Courier New"/>
                <a:ea typeface="ＭＳ Ｐゴシック"/>
              </a:rPr>
              <a:t>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4" name="Text Box 58"/>
          <p:cNvSpPr/>
          <p:nvPr/>
        </p:nvSpPr>
        <p:spPr>
          <a:xfrm>
            <a:off x="3484440" y="6066000"/>
            <a:ext cx="103788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5" name="Text Box 59"/>
          <p:cNvSpPr/>
          <p:nvPr/>
        </p:nvSpPr>
        <p:spPr>
          <a:xfrm rot="5400000">
            <a:off x="3497400" y="5657760"/>
            <a:ext cx="48060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6" name="Text Box 60"/>
          <p:cNvSpPr/>
          <p:nvPr/>
        </p:nvSpPr>
        <p:spPr>
          <a:xfrm rot="5400000">
            <a:off x="3494160" y="4628880"/>
            <a:ext cx="48060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7" name="Text Box 61"/>
          <p:cNvSpPr/>
          <p:nvPr/>
        </p:nvSpPr>
        <p:spPr>
          <a:xfrm rot="5400000">
            <a:off x="7670880" y="5643360"/>
            <a:ext cx="48060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8" name="Text Box 62"/>
          <p:cNvSpPr/>
          <p:nvPr/>
        </p:nvSpPr>
        <p:spPr>
          <a:xfrm rot="5400000">
            <a:off x="7656840" y="4614480"/>
            <a:ext cx="48060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9" name="Text Box 63"/>
          <p:cNvSpPr/>
          <p:nvPr/>
        </p:nvSpPr>
        <p:spPr>
          <a:xfrm>
            <a:off x="7543800" y="5126040"/>
            <a:ext cx="1447560" cy="27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r" rtl="1">
              <a:lnSpc>
                <a:spcPct val="100000"/>
              </a:lnSpc>
              <a:spcBef>
                <a:spcPts val="601"/>
              </a:spcBef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3</a:t>
            </a:r>
            <a:r>
              <a:rPr lang="en-US" sz="1200" b="1" strike="noStrike" spc="-1" baseline="30000">
                <a:solidFill>
                  <a:srgbClr val="000000"/>
                </a:solidFill>
                <a:latin typeface="Courier New"/>
                <a:ea typeface="ＭＳ Ｐゴシック"/>
              </a:rPr>
              <a:t>k 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(n / 2</a:t>
            </a:r>
            <a:r>
              <a:rPr lang="en-US" sz="1200" b="1" strike="noStrike" spc="-1" baseline="30000">
                <a:solidFill>
                  <a:srgbClr val="000000"/>
                </a:solidFill>
                <a:latin typeface="Courier New"/>
                <a:ea typeface="ＭＳ Ｐゴシック"/>
              </a:rPr>
              <a:t>k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)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790" name="Picture 789"/>
          <p:cNvPicPr/>
          <p:nvPr/>
        </p:nvPicPr>
        <p:blipFill>
          <a:blip r:embed="rId3"/>
          <a:stretch/>
        </p:blipFill>
        <p:spPr>
          <a:xfrm>
            <a:off x="698400" y="1295280"/>
            <a:ext cx="2654280" cy="647640"/>
          </a:xfrm>
          <a:prstGeom prst="rect">
            <a:avLst/>
          </a:prstGeom>
          <a:ln w="0">
            <a:noFill/>
          </a:ln>
        </p:spPr>
      </p:pic>
      <p:pic>
        <p:nvPicPr>
          <p:cNvPr id="791" name="Picture 790"/>
          <p:cNvPicPr/>
          <p:nvPr/>
        </p:nvPicPr>
        <p:blipFill>
          <a:blip r:embed="rId4"/>
          <a:stretch/>
        </p:blipFill>
        <p:spPr>
          <a:xfrm>
            <a:off x="4089240" y="1143000"/>
            <a:ext cx="4521240" cy="90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>
            <a:extLst>
              <a:ext uri="{FF2B5EF4-FFF2-40B4-BE49-F238E27FC236}">
                <a16:creationId xmlns:a16="http://schemas.microsoft.com/office/drawing/2014/main" id="{501A6430-6DBB-8DEB-4F01-C815D3C0C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invGray"/>
        <p:txBody>
          <a:bodyPr/>
          <a:lstStyle/>
          <a:p>
            <a:r>
              <a:rPr lang="en-US" altLang="en-US"/>
              <a:t>Dramatic improvement for large n</a:t>
            </a:r>
          </a:p>
        </p:txBody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499AFEB5-E37F-8CCA-DFA8-F9CC2FBD5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invGray">
          <a:xfrm>
            <a:off x="304800" y="1828800"/>
            <a:ext cx="8458200" cy="3810000"/>
          </a:xfrm>
        </p:spPr>
        <p:txBody>
          <a:bodyPr>
            <a:normAutofit lnSpcReduction="10000"/>
          </a:bodyPr>
          <a:lstStyle/>
          <a:p>
            <a:endParaRPr lang="en-US" altLang="en-US" sz="2800"/>
          </a:p>
          <a:p>
            <a:r>
              <a:rPr lang="en-US" altLang="en-US"/>
              <a:t>T(n) 	= 3 n</a:t>
            </a:r>
            <a:r>
              <a:rPr lang="en-US" altLang="en-US" baseline="30000"/>
              <a:t>log</a:t>
            </a:r>
            <a:r>
              <a:rPr lang="en-US" altLang="en-US" baseline="15000"/>
              <a:t>2</a:t>
            </a:r>
            <a:r>
              <a:rPr lang="en-US" altLang="en-US" baseline="30000"/>
              <a:t> 3</a:t>
            </a:r>
            <a:r>
              <a:rPr lang="en-US" altLang="en-US"/>
              <a:t> – 2n = </a:t>
            </a:r>
            <a:r>
              <a:rPr lang="el-GR" altLang="en-US"/>
              <a:t>Θ</a:t>
            </a:r>
            <a:r>
              <a:rPr lang="en-US" altLang="en-US"/>
              <a:t>(n </a:t>
            </a:r>
            <a:r>
              <a:rPr lang="en-US" altLang="en-US" baseline="30000"/>
              <a:t>log</a:t>
            </a:r>
            <a:r>
              <a:rPr lang="en-US" altLang="en-US" baseline="15000"/>
              <a:t>2</a:t>
            </a:r>
            <a:r>
              <a:rPr lang="en-US" altLang="en-US" baseline="30000"/>
              <a:t> 3</a:t>
            </a:r>
            <a:r>
              <a:rPr lang="en-US" altLang="en-US"/>
              <a:t>) = </a:t>
            </a:r>
            <a:r>
              <a:rPr lang="el-GR" altLang="en-US"/>
              <a:t>Θ</a:t>
            </a:r>
            <a:r>
              <a:rPr lang="en-US" altLang="en-US"/>
              <a:t>(n</a:t>
            </a:r>
            <a:r>
              <a:rPr lang="en-US" altLang="en-US" baseline="30000"/>
              <a:t>1.58…</a:t>
            </a:r>
            <a:r>
              <a:rPr lang="en-US" altLang="en-US"/>
              <a:t>)</a:t>
            </a:r>
            <a:endParaRPr lang="el-GR" altLang="en-US"/>
          </a:p>
          <a:p>
            <a:endParaRPr lang="en-US" altLang="en-US"/>
          </a:p>
          <a:p>
            <a:endParaRPr lang="en-US" altLang="en-US" sz="2800"/>
          </a:p>
          <a:p>
            <a:r>
              <a:rPr lang="en-US" altLang="en-US" sz="2800"/>
              <a:t>A huge savings over </a:t>
            </a:r>
            <a:r>
              <a:rPr lang="en-US" altLang="en-US" sz="2800">
                <a:solidFill>
                  <a:schemeClr val="tx2"/>
                </a:solidFill>
                <a:sym typeface="Symbol" panose="05050102010706020507" pitchFamily="18" charset="2"/>
              </a:rPr>
              <a:t>Θ(n</a:t>
            </a:r>
            <a:r>
              <a:rPr lang="en-US" altLang="en-US" sz="2800" baseline="30000">
                <a:solidFill>
                  <a:schemeClr val="tx2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r>
              <a:rPr lang="en-US" altLang="en-US" sz="2800">
                <a:sym typeface="Symbol" panose="05050102010706020507" pitchFamily="18" charset="2"/>
              </a:rPr>
              <a:t> when </a:t>
            </a:r>
            <a:r>
              <a:rPr lang="en-US" altLang="en-US" sz="2800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 gets large. </a:t>
            </a:r>
          </a:p>
        </p:txBody>
      </p:sp>
      <p:sp>
        <p:nvSpPr>
          <p:cNvPr id="894980" name="Text Box 4">
            <a:extLst>
              <a:ext uri="{FF2B5EF4-FFF2-40B4-BE49-F238E27FC236}">
                <a16:creationId xmlns:a16="http://schemas.microsoft.com/office/drawing/2014/main" id="{6543B1E0-1E6D-DC76-4FD7-F362AA6F3599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838200" y="13716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Greedy Algorithm Example: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1" name="Group 28"/>
          <p:cNvGraphicFramePr/>
          <p:nvPr/>
        </p:nvGraphicFramePr>
        <p:xfrm>
          <a:off x="3809880" y="2971800"/>
          <a:ext cx="3809520" cy="1142640"/>
        </p:xfrm>
        <a:graphic>
          <a:graphicData uri="http://schemas.openxmlformats.org/drawingml/2006/table">
            <a:tbl>
              <a:tblPr/>
              <a:tblGrid>
                <a:gridCol w="63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1320"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320"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2" name="Text Box 3"/>
          <p:cNvSpPr/>
          <p:nvPr/>
        </p:nvSpPr>
        <p:spPr>
          <a:xfrm>
            <a:off x="304920" y="1447920"/>
            <a:ext cx="8534160" cy="4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" name="Text Box 4"/>
          <p:cNvSpPr/>
          <p:nvPr/>
        </p:nvSpPr>
        <p:spPr>
          <a:xfrm>
            <a:off x="380880" y="1676520"/>
            <a:ext cx="8457840" cy="15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Alphabet:</a:t>
            </a:r>
            <a:r>
              <a:rPr lang="en-US" sz="3200" b="0" strike="noStrike" spc="-1">
                <a:solidFill>
                  <a:srgbClr val="000000"/>
                </a:solidFill>
                <a:latin typeface="Comic Sans MS"/>
              </a:rPr>
              <a:t> A, B, C, D, E, F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Frequency table: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4" name="Text Box 30"/>
          <p:cNvSpPr/>
          <p:nvPr/>
        </p:nvSpPr>
        <p:spPr>
          <a:xfrm>
            <a:off x="380880" y="5105520"/>
            <a:ext cx="84578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Total File Length:</a:t>
            </a:r>
            <a:r>
              <a:rPr lang="en-US" sz="3200" b="0" strike="noStrike" spc="-1">
                <a:solidFill>
                  <a:srgbClr val="000000"/>
                </a:solidFill>
                <a:latin typeface="Comic Sans MS"/>
              </a:rPr>
              <a:t> 210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Algorithm Run: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 Box 3"/>
          <p:cNvSpPr/>
          <p:nvPr/>
        </p:nvSpPr>
        <p:spPr>
          <a:xfrm>
            <a:off x="304920" y="1447920"/>
            <a:ext cx="8534160" cy="4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8" name="Rectangle 5"/>
          <p:cNvSpPr/>
          <p:nvPr/>
        </p:nvSpPr>
        <p:spPr>
          <a:xfrm>
            <a:off x="5335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9" name="Rectangle 6"/>
          <p:cNvSpPr/>
          <p:nvPr/>
        </p:nvSpPr>
        <p:spPr>
          <a:xfrm>
            <a:off x="19051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0" name="Rectangle 7"/>
          <p:cNvSpPr/>
          <p:nvPr/>
        </p:nvSpPr>
        <p:spPr>
          <a:xfrm>
            <a:off x="32767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1" name="Rectangle 8"/>
          <p:cNvSpPr/>
          <p:nvPr/>
        </p:nvSpPr>
        <p:spPr>
          <a:xfrm>
            <a:off x="46483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2" name="Rectangle 9"/>
          <p:cNvSpPr/>
          <p:nvPr/>
        </p:nvSpPr>
        <p:spPr>
          <a:xfrm>
            <a:off x="60199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3" name="Rectangle 10"/>
          <p:cNvSpPr/>
          <p:nvPr/>
        </p:nvSpPr>
        <p:spPr>
          <a:xfrm>
            <a:off x="73915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4" name="Text Box 11"/>
          <p:cNvSpPr/>
          <p:nvPr/>
        </p:nvSpPr>
        <p:spPr>
          <a:xfrm>
            <a:off x="606960" y="161136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5" name="Text Box 12"/>
          <p:cNvSpPr/>
          <p:nvPr/>
        </p:nvSpPr>
        <p:spPr>
          <a:xfrm>
            <a:off x="1905480" y="16002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B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6" name="Text Box 13"/>
          <p:cNvSpPr/>
          <p:nvPr/>
        </p:nvSpPr>
        <p:spPr>
          <a:xfrm>
            <a:off x="3276720" y="160020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7" name="Text Box 14"/>
          <p:cNvSpPr/>
          <p:nvPr/>
        </p:nvSpPr>
        <p:spPr>
          <a:xfrm>
            <a:off x="4648320" y="160020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D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40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8" name="Text Box 15"/>
          <p:cNvSpPr/>
          <p:nvPr/>
        </p:nvSpPr>
        <p:spPr>
          <a:xfrm>
            <a:off x="6020280" y="16002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50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9" name="Text Box 16"/>
          <p:cNvSpPr/>
          <p:nvPr/>
        </p:nvSpPr>
        <p:spPr>
          <a:xfrm>
            <a:off x="7391880" y="1600200"/>
            <a:ext cx="970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Algorithm Run: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Rectangle 4"/>
          <p:cNvSpPr/>
          <p:nvPr/>
        </p:nvSpPr>
        <p:spPr>
          <a:xfrm>
            <a:off x="53352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3" name="Rectangle 5"/>
          <p:cNvSpPr/>
          <p:nvPr/>
        </p:nvSpPr>
        <p:spPr>
          <a:xfrm>
            <a:off x="1905120" y="259092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4" name="Rectangle 6"/>
          <p:cNvSpPr/>
          <p:nvPr/>
        </p:nvSpPr>
        <p:spPr>
          <a:xfrm>
            <a:off x="32767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Rectangle 7"/>
          <p:cNvSpPr/>
          <p:nvPr/>
        </p:nvSpPr>
        <p:spPr>
          <a:xfrm>
            <a:off x="46483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6" name="Rectangle 8"/>
          <p:cNvSpPr/>
          <p:nvPr/>
        </p:nvSpPr>
        <p:spPr>
          <a:xfrm>
            <a:off x="60199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7" name="Rectangle 9"/>
          <p:cNvSpPr/>
          <p:nvPr/>
        </p:nvSpPr>
        <p:spPr>
          <a:xfrm>
            <a:off x="739152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8" name="Text Box 10"/>
          <p:cNvSpPr/>
          <p:nvPr/>
        </p:nvSpPr>
        <p:spPr>
          <a:xfrm>
            <a:off x="606960" y="260208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9" name="Text Box 11"/>
          <p:cNvSpPr/>
          <p:nvPr/>
        </p:nvSpPr>
        <p:spPr>
          <a:xfrm>
            <a:off x="1905480" y="259092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B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0" name="Text Box 12"/>
          <p:cNvSpPr/>
          <p:nvPr/>
        </p:nvSpPr>
        <p:spPr>
          <a:xfrm>
            <a:off x="3276720" y="160020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1" name="Text Box 13"/>
          <p:cNvSpPr/>
          <p:nvPr/>
        </p:nvSpPr>
        <p:spPr>
          <a:xfrm>
            <a:off x="4648320" y="1600200"/>
            <a:ext cx="9993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D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40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2" name="Text Box 14"/>
          <p:cNvSpPr/>
          <p:nvPr/>
        </p:nvSpPr>
        <p:spPr>
          <a:xfrm>
            <a:off x="6020280" y="16002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50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3" name="Text Box 15"/>
          <p:cNvSpPr/>
          <p:nvPr/>
        </p:nvSpPr>
        <p:spPr>
          <a:xfrm>
            <a:off x="7391880" y="1600200"/>
            <a:ext cx="9705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CC00"/>
                </a:solidFill>
                <a:latin typeface="Arial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60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4" name="Rectangle 16"/>
          <p:cNvSpPr/>
          <p:nvPr/>
        </p:nvSpPr>
        <p:spPr>
          <a:xfrm>
            <a:off x="1295280" y="1600200"/>
            <a:ext cx="1066320" cy="456840"/>
          </a:xfrm>
          <a:prstGeom prst="rect">
            <a:avLst/>
          </a:prstGeom>
          <a:noFill/>
          <a:ln w="28575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" name="Text Box 17"/>
          <p:cNvSpPr/>
          <p:nvPr/>
        </p:nvSpPr>
        <p:spPr>
          <a:xfrm>
            <a:off x="1295640" y="1600200"/>
            <a:ext cx="9842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X   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6" name="Line 18"/>
          <p:cNvSpPr/>
          <p:nvPr/>
        </p:nvSpPr>
        <p:spPr>
          <a:xfrm flipH="1">
            <a:off x="1143000" y="2057400"/>
            <a:ext cx="38088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" name="Line 19"/>
          <p:cNvSpPr/>
          <p:nvPr/>
        </p:nvSpPr>
        <p:spPr>
          <a:xfrm>
            <a:off x="2209680" y="2057400"/>
            <a:ext cx="304920" cy="4572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_theme" id="{0607989D-0BA7-4232-A238-8EFD6BE2F1E3}" vid="{38771868-588F-485B-9FB9-6056ABD306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my_theme</Template>
  <TotalTime>4454</TotalTime>
  <Words>3311</Words>
  <Application>Microsoft Office PowerPoint</Application>
  <PresentationFormat>On-screen Show (4:3)</PresentationFormat>
  <Paragraphs>947</Paragraphs>
  <Slides>65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Calibri</vt:lpstr>
      <vt:lpstr>Comic Sans MS</vt:lpstr>
      <vt:lpstr>Courier New</vt:lpstr>
      <vt:lpstr>Lucida Console</vt:lpstr>
      <vt:lpstr>MT Symbol</vt:lpstr>
      <vt:lpstr>Symbol</vt:lpstr>
      <vt:lpstr>Times New Roman</vt:lpstr>
      <vt:lpstr>Wingdings</vt:lpstr>
      <vt:lpstr>my_theme</vt:lpstr>
      <vt:lpstr>Integer Arithmetic Algorithms</vt:lpstr>
      <vt:lpstr>Last Week: Greedy Algorithms</vt:lpstr>
      <vt:lpstr>Example: Huffman Code</vt:lpstr>
      <vt:lpstr>Idea</vt:lpstr>
      <vt:lpstr>Idea</vt:lpstr>
      <vt:lpstr>Greedy Algorithm:</vt:lpstr>
      <vt:lpstr>Greedy Algorithm Example:</vt:lpstr>
      <vt:lpstr>Algorithm Run:</vt:lpstr>
      <vt:lpstr>Algorithm Run:</vt:lpstr>
      <vt:lpstr>Algorithm Run:</vt:lpstr>
      <vt:lpstr>Algorithm Run:</vt:lpstr>
      <vt:lpstr>Algorithm Run:</vt:lpstr>
      <vt:lpstr>Algorithm Run:</vt:lpstr>
      <vt:lpstr>Algorithm Run:</vt:lpstr>
      <vt:lpstr>Algorithm Run:</vt:lpstr>
      <vt:lpstr>Algorithm Run:</vt:lpstr>
      <vt:lpstr>The Huffman encoding:</vt:lpstr>
      <vt:lpstr>Formally, the algorithm:</vt:lpstr>
      <vt:lpstr>Algorithm time:</vt:lpstr>
      <vt:lpstr>This week</vt:lpstr>
      <vt:lpstr>Computing square roots</vt:lpstr>
      <vt:lpstr>Idea?</vt:lpstr>
      <vt:lpstr>Square Root Algorithm</vt:lpstr>
      <vt:lpstr>Binary Search Algorithm – sample run</vt:lpstr>
      <vt:lpstr>What is the running time?</vt:lpstr>
      <vt:lpstr>Complexity</vt:lpstr>
      <vt:lpstr>This week</vt:lpstr>
      <vt:lpstr>(Big) Integer Arithmetic</vt:lpstr>
      <vt:lpstr>Integer Multiplication</vt:lpstr>
      <vt:lpstr>Divide-and-Conquer Multiplication:  Warmup</vt:lpstr>
      <vt:lpstr>Divide And Conquer</vt:lpstr>
      <vt:lpstr>Multiplication of 2 n-bit numbers</vt:lpstr>
      <vt:lpstr>Same thing for decimals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Multiplying (Divide &amp; Conquer style)</vt:lpstr>
      <vt:lpstr>Recursion Tree</vt:lpstr>
      <vt:lpstr>Divide and Conquer MULT: Θ(n2) time  Grade School Multiplication: Θ(n2) time</vt:lpstr>
      <vt:lpstr>Karatsuba, Anatolii Alexeevich (1937-)  </vt:lpstr>
      <vt:lpstr>Karatsuba Multiplication</vt:lpstr>
      <vt:lpstr>Karatsuba Multiplication</vt:lpstr>
      <vt:lpstr>Karatsuba:  Recursion Tree</vt:lpstr>
      <vt:lpstr>Dramatic improvement for large n</vt:lpstr>
    </vt:vector>
  </TitlesOfParts>
  <Company>BIU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subject/>
  <dc:creator>Amir</dc:creator>
  <dc:description/>
  <cp:lastModifiedBy>Sherief Abdallah</cp:lastModifiedBy>
  <cp:revision>61</cp:revision>
  <dcterms:created xsi:type="dcterms:W3CDTF">2012-11-14T08:06:52Z</dcterms:created>
  <dcterms:modified xsi:type="dcterms:W3CDTF">2025-06-10T18:27:44Z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On-screen Show (4:3)</vt:lpwstr>
  </property>
  <property fmtid="{D5CDD505-2E9C-101B-9397-08002B2CF9AE}" pid="4" name="Slides">
    <vt:i4>39</vt:i4>
  </property>
</Properties>
</file>