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5" r:id="rId2"/>
  </p:sldMasterIdLst>
  <p:notesMasterIdLst>
    <p:notesMasterId r:id="rId18"/>
  </p:notesMasterIdLst>
  <p:sldIdLst>
    <p:sldId id="256" r:id="rId3"/>
    <p:sldId id="258" r:id="rId4"/>
    <p:sldId id="264" r:id="rId5"/>
    <p:sldId id="257" r:id="rId6"/>
    <p:sldId id="269" r:id="rId7"/>
    <p:sldId id="259" r:id="rId8"/>
    <p:sldId id="261" r:id="rId9"/>
    <p:sldId id="263" r:id="rId10"/>
    <p:sldId id="270" r:id="rId11"/>
    <p:sldId id="260" r:id="rId12"/>
    <p:sldId id="265" r:id="rId13"/>
    <p:sldId id="271" r:id="rId14"/>
    <p:sldId id="266"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99" autoAdjust="0"/>
  </p:normalViewPr>
  <p:slideViewPr>
    <p:cSldViewPr>
      <p:cViewPr varScale="1">
        <p:scale>
          <a:sx n="63" d="100"/>
          <a:sy n="63" d="100"/>
        </p:scale>
        <p:origin x="-159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Passengers</c:v>
                </c:pt>
              </c:strCache>
            </c:strRef>
          </c:tx>
          <c:invertIfNegative val="0"/>
          <c:cat>
            <c:strRef>
              <c:f>Sheet1!$A$2:$A$3</c:f>
              <c:strCache>
                <c:ptCount val="2"/>
                <c:pt idx="0">
                  <c:v>Normal day</c:v>
                </c:pt>
                <c:pt idx="1">
                  <c:v>Holidays</c:v>
                </c:pt>
              </c:strCache>
            </c:strRef>
          </c:cat>
          <c:val>
            <c:numRef>
              <c:f>Sheet1!$B$2:$B$3</c:f>
              <c:numCache>
                <c:formatCode>General</c:formatCode>
                <c:ptCount val="2"/>
                <c:pt idx="0">
                  <c:v>23000</c:v>
                </c:pt>
                <c:pt idx="1">
                  <c:v>62000</c:v>
                </c:pt>
              </c:numCache>
            </c:numRef>
          </c:val>
        </c:ser>
        <c:dLbls>
          <c:showLegendKey val="0"/>
          <c:showVal val="0"/>
          <c:showCatName val="0"/>
          <c:showSerName val="0"/>
          <c:showPercent val="0"/>
          <c:showBubbleSize val="0"/>
        </c:dLbls>
        <c:gapWidth val="150"/>
        <c:axId val="41367424"/>
        <c:axId val="41368960"/>
      </c:barChart>
      <c:catAx>
        <c:axId val="41367424"/>
        <c:scaling>
          <c:orientation val="minMax"/>
        </c:scaling>
        <c:delete val="0"/>
        <c:axPos val="b"/>
        <c:majorTickMark val="out"/>
        <c:minorTickMark val="none"/>
        <c:tickLblPos val="nextTo"/>
        <c:crossAx val="41368960"/>
        <c:crosses val="autoZero"/>
        <c:auto val="1"/>
        <c:lblAlgn val="ctr"/>
        <c:lblOffset val="100"/>
        <c:noMultiLvlLbl val="0"/>
      </c:catAx>
      <c:valAx>
        <c:axId val="41368960"/>
        <c:scaling>
          <c:orientation val="minMax"/>
        </c:scaling>
        <c:delete val="0"/>
        <c:axPos val="l"/>
        <c:majorGridlines/>
        <c:numFmt formatCode="General" sourceLinked="1"/>
        <c:majorTickMark val="out"/>
        <c:minorTickMark val="none"/>
        <c:tickLblPos val="nextTo"/>
        <c:crossAx val="4136742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Bus</c:v>
                </c:pt>
              </c:strCache>
            </c:strRef>
          </c:tx>
          <c:spPr>
            <a:solidFill>
              <a:schemeClr val="bg1">
                <a:lumMod val="65000"/>
                <a:lumOff val="35000"/>
              </a:schemeClr>
            </a:solidFill>
          </c:spPr>
          <c:invertIfNegative val="0"/>
          <c:cat>
            <c:strRef>
              <c:f>Sheet1!$A$2:$A$3</c:f>
              <c:strCache>
                <c:ptCount val="2"/>
                <c:pt idx="0">
                  <c:v>Normal days</c:v>
                </c:pt>
                <c:pt idx="1">
                  <c:v>Holidays</c:v>
                </c:pt>
              </c:strCache>
            </c:strRef>
          </c:cat>
          <c:val>
            <c:numRef>
              <c:f>Sheet1!$B$2:$B$3</c:f>
              <c:numCache>
                <c:formatCode>General</c:formatCode>
                <c:ptCount val="2"/>
                <c:pt idx="0">
                  <c:v>1124</c:v>
                </c:pt>
                <c:pt idx="1">
                  <c:v>2000</c:v>
                </c:pt>
              </c:numCache>
            </c:numRef>
          </c:val>
        </c:ser>
        <c:dLbls>
          <c:showLegendKey val="0"/>
          <c:showVal val="0"/>
          <c:showCatName val="0"/>
          <c:showSerName val="0"/>
          <c:showPercent val="0"/>
          <c:showBubbleSize val="0"/>
        </c:dLbls>
        <c:gapWidth val="150"/>
        <c:axId val="41393536"/>
        <c:axId val="41411712"/>
      </c:barChart>
      <c:catAx>
        <c:axId val="41393536"/>
        <c:scaling>
          <c:orientation val="minMax"/>
        </c:scaling>
        <c:delete val="0"/>
        <c:axPos val="b"/>
        <c:majorTickMark val="out"/>
        <c:minorTickMark val="none"/>
        <c:tickLblPos val="nextTo"/>
        <c:crossAx val="41411712"/>
        <c:crosses val="autoZero"/>
        <c:auto val="1"/>
        <c:lblAlgn val="ctr"/>
        <c:lblOffset val="100"/>
        <c:noMultiLvlLbl val="0"/>
      </c:catAx>
      <c:valAx>
        <c:axId val="41411712"/>
        <c:scaling>
          <c:orientation val="minMax"/>
        </c:scaling>
        <c:delete val="0"/>
        <c:axPos val="l"/>
        <c:majorGridlines/>
        <c:numFmt formatCode="General" sourceLinked="1"/>
        <c:majorTickMark val="out"/>
        <c:minorTickMark val="none"/>
        <c:tickLblPos val="nextTo"/>
        <c:crossAx val="4139353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39C01D-AC06-410E-BC81-91CB078E95EB}" type="datetimeFigureOut">
              <a:rPr lang="en-US" smtClean="0"/>
              <a:t>4/18/2013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76C206-178F-4538-A058-AAFC1692A271}" type="slidenum">
              <a:rPr lang="en-US" smtClean="0"/>
              <a:t>‹#›</a:t>
            </a:fld>
            <a:endParaRPr lang="en-US"/>
          </a:p>
        </p:txBody>
      </p:sp>
    </p:spTree>
    <p:extLst>
      <p:ext uri="{BB962C8B-B14F-4D97-AF65-F5344CB8AC3E}">
        <p14:creationId xmlns:p14="http://schemas.microsoft.com/office/powerpoint/2010/main" val="2150012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benxemiendong.com.vn/article/qua-trinh-phat-trien-14.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6C206-178F-4538-A058-AAFC1692A271}" type="slidenum">
              <a:rPr lang="en-US" smtClean="0"/>
              <a:t>4</a:t>
            </a:fld>
            <a:endParaRPr lang="en-US"/>
          </a:p>
        </p:txBody>
      </p:sp>
    </p:spTree>
    <p:extLst>
      <p:ext uri="{BB962C8B-B14F-4D97-AF65-F5344CB8AC3E}">
        <p14:creationId xmlns:p14="http://schemas.microsoft.com/office/powerpoint/2010/main" val="3208224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l">
              <a:buFont typeface="Arial" pitchFamily="34" charset="0"/>
              <a:buChar char="•"/>
            </a:pPr>
            <a:r>
              <a:rPr lang="en-US" dirty="0" smtClean="0">
                <a:solidFill>
                  <a:schemeClr val="tx1"/>
                </a:solidFill>
              </a:rPr>
              <a:t>The needs of travelling is raising these days. Based on statistics from Mien Dong Bus Station of Ho Chi Minh City website (</a:t>
            </a:r>
            <a:r>
              <a:rPr lang="en-US" u="sng" dirty="0" smtClean="0">
                <a:solidFill>
                  <a:schemeClr val="tx1"/>
                </a:solidFill>
                <a:hlinkClick r:id="rId3"/>
              </a:rPr>
              <a:t>http://www.benxemiendong.com.vn/</a:t>
            </a:r>
            <a:r>
              <a:rPr lang="en-US" dirty="0" smtClean="0">
                <a:solidFill>
                  <a:schemeClr val="tx1"/>
                </a:solidFill>
              </a:rPr>
              <a:t> ), in 2010:</a:t>
            </a:r>
          </a:p>
          <a:p>
            <a:pPr marL="457200" lvl="0" indent="-457200" algn="l" fontAlgn="base">
              <a:buFont typeface="Arial" pitchFamily="34" charset="0"/>
              <a:buChar char="•"/>
            </a:pPr>
            <a:r>
              <a:rPr lang="en-US" dirty="0" smtClean="0">
                <a:solidFill>
                  <a:schemeClr val="tx1"/>
                </a:solidFill>
              </a:rPr>
              <a:t>Average number of bus departures in a day is about 1,124. On holidays it can raise to 2,000.</a:t>
            </a:r>
          </a:p>
          <a:p>
            <a:pPr marL="457200" lvl="0" indent="-457200" algn="l" fontAlgn="base">
              <a:buFont typeface="Arial" pitchFamily="34" charset="0"/>
              <a:buChar char="•"/>
            </a:pPr>
            <a:r>
              <a:rPr lang="en-US" dirty="0" smtClean="0">
                <a:solidFill>
                  <a:schemeClr val="tx1"/>
                </a:solidFill>
              </a:rPr>
              <a:t>Average number of passengers in a day is 23,000 and 62,000 on holidays.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D76C206-178F-4538-A058-AAFC1692A271}" type="slidenum">
              <a:rPr lang="en-US" smtClean="0"/>
              <a:t>5</a:t>
            </a:fld>
            <a:endParaRPr lang="en-US"/>
          </a:p>
        </p:txBody>
      </p:sp>
    </p:spTree>
    <p:extLst>
      <p:ext uri="{BB962C8B-B14F-4D97-AF65-F5344CB8AC3E}">
        <p14:creationId xmlns:p14="http://schemas.microsoft.com/office/powerpoint/2010/main" val="1064648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9144000" cy="1420586"/>
          </a:xfrm>
          <a:prstGeom prst="rect">
            <a:avLst/>
          </a:prstGeom>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6"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6.jpe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Long Travel Bus Reservation</a:t>
            </a:r>
          </a:p>
        </p:txBody>
      </p:sp>
      <p:sp>
        <p:nvSpPr>
          <p:cNvPr id="3" name="Subtitle 2"/>
          <p:cNvSpPr>
            <a:spLocks noGrp="1"/>
          </p:cNvSpPr>
          <p:nvPr>
            <p:ph type="subTitle" idx="1"/>
          </p:nvPr>
        </p:nvSpPr>
        <p:spPr/>
        <p:txBody>
          <a:bodyPr/>
          <a:lstStyle/>
          <a:p>
            <a:endParaRPr lang="en-US" dirty="0"/>
          </a:p>
        </p:txBody>
      </p:sp>
      <p:pic>
        <p:nvPicPr>
          <p:cNvPr id="1026" name="Picture 2" descr="F:\workspace\Capstone Project\logo fpt universit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72188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133600"/>
            <a:ext cx="6400800" cy="3505200"/>
          </a:xfrm>
        </p:spPr>
        <p:txBody>
          <a:bodyPr>
            <a:normAutofit/>
          </a:bodyPr>
          <a:lstStyle/>
          <a:p>
            <a:pPr algn="l" fontAlgn="base"/>
            <a:endParaRPr lang="en-US" sz="2000" dirty="0">
              <a:solidFill>
                <a:schemeClr val="tx1"/>
              </a:solidFill>
            </a:endParaRPr>
          </a:p>
        </p:txBody>
      </p:sp>
      <p:pic>
        <p:nvPicPr>
          <p:cNvPr id="6" name="Picture 5" descr="ScrumCycle"/>
          <p:cNvPicPr/>
          <p:nvPr/>
        </p:nvPicPr>
        <p:blipFill rotWithShape="1">
          <a:blip r:embed="rId2">
            <a:extLst>
              <a:ext uri="{28A0092B-C50C-407E-A947-70E740481C1C}">
                <a14:useLocalDpi xmlns:a14="http://schemas.microsoft.com/office/drawing/2010/main" val="0"/>
              </a:ext>
            </a:extLst>
          </a:blip>
          <a:srcRect t="-685"/>
          <a:stretch/>
        </p:blipFill>
        <p:spPr bwMode="auto">
          <a:xfrm>
            <a:off x="914400" y="1676400"/>
            <a:ext cx="7257697" cy="3966210"/>
          </a:xfrm>
          <a:prstGeom prst="rect">
            <a:avLst/>
          </a:prstGeom>
          <a:noFill/>
          <a:ln>
            <a:noFill/>
          </a:ln>
          <a:extLst>
            <a:ext uri="{53640926-AAD7-44D8-BBD7-CCE9431645EC}">
              <a14:shadowObscured xmlns:a14="http://schemas.microsoft.com/office/drawing/2010/main"/>
            </a:ext>
          </a:extLst>
        </p:spPr>
      </p:pic>
      <p:sp>
        <p:nvSpPr>
          <p:cNvPr id="2" name="Title 1"/>
          <p:cNvSpPr>
            <a:spLocks noGrp="1"/>
          </p:cNvSpPr>
          <p:nvPr>
            <p:ph type="ctrTitle"/>
          </p:nvPr>
        </p:nvSpPr>
        <p:spPr>
          <a:xfrm>
            <a:off x="609600" y="457200"/>
            <a:ext cx="7681913" cy="1523495"/>
          </a:xfrm>
        </p:spPr>
        <p:txBody>
          <a:bodyPr/>
          <a:lstStyle/>
          <a:p>
            <a:r>
              <a:rPr lang="en-US" dirty="0">
                <a:effectLst>
                  <a:glow>
                    <a:srgbClr val="000000"/>
                  </a:glow>
                  <a:outerShdw sx="0" sy="0">
                    <a:srgbClr val="000000"/>
                  </a:outerShdw>
                  <a:reflection stA="0" endPos="0" fadeDir="0" sx="0" sy="0"/>
                </a:effectLst>
              </a:rPr>
              <a:t>Software Process Model</a:t>
            </a:r>
            <a:endParaRPr lang="en-US" dirty="0"/>
          </a:p>
        </p:txBody>
      </p:sp>
      <p:pic>
        <p:nvPicPr>
          <p:cNvPr id="5" name="Picture 2" descr="F:\workspace\Capstone Project\logo fpt universit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44320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3733800"/>
            <a:ext cx="1780540" cy="452439"/>
          </a:xfrm>
        </p:spPr>
        <p:txBody>
          <a:bodyPr>
            <a:normAutofit/>
          </a:bodyPr>
          <a:lstStyle/>
          <a:p>
            <a:pPr fontAlgn="base"/>
            <a:r>
              <a:rPr lang="en-US" sz="2400" dirty="0"/>
              <a:t>Eclipse Indigo</a:t>
            </a:r>
            <a:endParaRPr lang="en-US" sz="2400" spc="-150" dirty="0">
              <a:ln w="3175">
                <a:noFill/>
              </a:ln>
              <a:gradFill flip="none" rotWithShape="1">
                <a:gsLst>
                  <a:gs pos="0">
                    <a:srgbClr val="FFFFB9"/>
                  </a:gs>
                  <a:gs pos="36000">
                    <a:srgbClr val="FFFF99"/>
                  </a:gs>
                  <a:gs pos="86000">
                    <a:srgbClr val="F6AE1E"/>
                  </a:gs>
                </a:gsLst>
                <a:lin ang="5400000" scaled="0"/>
                <a:tileRect/>
              </a:gradFill>
              <a:effectLst>
                <a:glow>
                  <a:srgbClr val="000000"/>
                </a:glow>
                <a:outerShdw sx="0" sy="0">
                  <a:srgbClr val="000000"/>
                </a:outerShdw>
                <a:reflection stA="0" endPos="0" fadeDir="0" sx="0" sy="0"/>
              </a:effectLst>
              <a:latin typeface="+mj-lt"/>
              <a:cs typeface="Arial" charset="0"/>
            </a:endParaRPr>
          </a:p>
        </p:txBody>
      </p:sp>
      <p:sp>
        <p:nvSpPr>
          <p:cNvPr id="2" name="Title 1"/>
          <p:cNvSpPr>
            <a:spLocks noGrp="1"/>
          </p:cNvSpPr>
          <p:nvPr>
            <p:ph type="ctrTitle"/>
          </p:nvPr>
        </p:nvSpPr>
        <p:spPr>
          <a:xfrm>
            <a:off x="609600" y="457200"/>
            <a:ext cx="7681913" cy="1523495"/>
          </a:xfrm>
        </p:spPr>
        <p:txBody>
          <a:bodyPr/>
          <a:lstStyle/>
          <a:p>
            <a:r>
              <a:rPr lang="en-US" dirty="0">
                <a:effectLst>
                  <a:glow>
                    <a:srgbClr val="000000"/>
                  </a:glow>
                  <a:outerShdw sx="0" sy="0">
                    <a:srgbClr val="000000"/>
                  </a:outerShdw>
                  <a:reflection stA="0" endPos="0" fadeDir="0" sx="0" sy="0"/>
                </a:effectLst>
              </a:rPr>
              <a:t>Tools And Techniques</a:t>
            </a:r>
            <a:endParaRPr lang="en-US" dirty="0"/>
          </a:p>
        </p:txBody>
      </p:sp>
      <p:pic>
        <p:nvPicPr>
          <p:cNvPr id="2050" name="Picture 2" descr="F:\workspace\Capstone Project\eclip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438400"/>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F:\workspace\Capstone Project\apache-tomca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4003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workspace\Capstone Project\434mysql-centos-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477669"/>
            <a:ext cx="2057400" cy="106446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F:\workspace\Capstone Project\host-codes-googlecod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1880" y="4043361"/>
            <a:ext cx="24892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workspace\Capstone Project\88b0f6faebe7058023e324149b60f069.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6886" y="4043361"/>
            <a:ext cx="1571625" cy="1571625"/>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txBox="1">
            <a:spLocks/>
          </p:cNvSpPr>
          <p:nvPr/>
        </p:nvSpPr>
        <p:spPr>
          <a:xfrm>
            <a:off x="1524000" y="1828800"/>
            <a:ext cx="1219200" cy="609600"/>
          </a:xfrm>
          <a:prstGeom prst="rect">
            <a:avLst/>
          </a:prstGeom>
        </p:spPr>
        <p:txBody>
          <a:bodyPr vert="horz" lIns="0" tIns="0" rIns="0" bIns="0" rtlCol="0">
            <a:normAutofit/>
          </a:bodyPr>
          <a:lstStyle>
            <a:lvl1pPr marL="0" indent="0" algn="l" defTabSz="914363" rtl="0" eaLnBrk="1" latinLnBrk="0" hangingPunct="1">
              <a:lnSpc>
                <a:spcPct val="90000"/>
              </a:lnSpc>
              <a:spcBef>
                <a:spcPts val="0"/>
              </a:spcBef>
              <a:buFontTx/>
              <a:buNone/>
              <a:defRPr sz="3200" kern="1200">
                <a:solidFill>
                  <a:schemeClr val="tx1">
                    <a:tint val="75000"/>
                  </a:schemeClr>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base"/>
            <a:r>
              <a:rPr lang="en-US" sz="3600" spc="-150" smtClean="0">
                <a:ln w="3175">
                  <a:noFill/>
                </a:ln>
                <a:gradFill flip="none" rotWithShape="1">
                  <a:gsLst>
                    <a:gs pos="0">
                      <a:srgbClr val="FFFFB9"/>
                    </a:gs>
                    <a:gs pos="36000">
                      <a:srgbClr val="FFFF99"/>
                    </a:gs>
                    <a:gs pos="86000">
                      <a:srgbClr val="F6AE1E"/>
                    </a:gs>
                  </a:gsLst>
                  <a:lin ang="5400000" scaled="0"/>
                  <a:tileRect/>
                </a:gradFill>
                <a:effectLst>
                  <a:glow>
                    <a:srgbClr val="000000"/>
                  </a:glow>
                  <a:outerShdw sx="0" sy="0">
                    <a:srgbClr val="000000"/>
                  </a:outerShdw>
                  <a:reflection stA="0" endPos="0" fadeDir="0" sx="0" sy="0"/>
                </a:effectLst>
                <a:latin typeface="+mj-lt"/>
                <a:cs typeface="Arial" charset="0"/>
              </a:rPr>
              <a:t>Tools :</a:t>
            </a:r>
            <a:endParaRPr lang="en-US" sz="3600" spc="-150" dirty="0">
              <a:ln w="3175">
                <a:noFill/>
              </a:ln>
              <a:gradFill flip="none" rotWithShape="1">
                <a:gsLst>
                  <a:gs pos="0">
                    <a:srgbClr val="FFFFB9"/>
                  </a:gs>
                  <a:gs pos="36000">
                    <a:srgbClr val="FFFF99"/>
                  </a:gs>
                  <a:gs pos="86000">
                    <a:srgbClr val="F6AE1E"/>
                  </a:gs>
                </a:gsLst>
                <a:lin ang="5400000" scaled="0"/>
                <a:tileRect/>
              </a:gradFill>
              <a:effectLst>
                <a:glow>
                  <a:srgbClr val="000000"/>
                </a:glow>
                <a:outerShdw sx="0" sy="0">
                  <a:srgbClr val="000000"/>
                </a:outerShdw>
                <a:reflection stA="0" endPos="0" fadeDir="0" sx="0" sy="0"/>
              </a:effectLst>
              <a:latin typeface="+mj-lt"/>
              <a:cs typeface="Arial" charset="0"/>
            </a:endParaRPr>
          </a:p>
        </p:txBody>
      </p:sp>
      <p:sp>
        <p:nvSpPr>
          <p:cNvPr id="12" name="Subtitle 2"/>
          <p:cNvSpPr txBox="1">
            <a:spLocks/>
          </p:cNvSpPr>
          <p:nvPr/>
        </p:nvSpPr>
        <p:spPr>
          <a:xfrm>
            <a:off x="3401060" y="3749040"/>
            <a:ext cx="1780540" cy="452439"/>
          </a:xfrm>
          <a:prstGeom prst="rect">
            <a:avLst/>
          </a:prstGeom>
        </p:spPr>
        <p:txBody>
          <a:bodyPr vert="horz" lIns="0" tIns="0" rIns="0" bIns="0" rtlCol="0">
            <a:normAutofit/>
          </a:bodyPr>
          <a:lstStyle>
            <a:lvl1pPr marL="0" indent="0" algn="l" defTabSz="914363" rtl="0" eaLnBrk="1" latinLnBrk="0" hangingPunct="1">
              <a:lnSpc>
                <a:spcPct val="90000"/>
              </a:lnSpc>
              <a:spcBef>
                <a:spcPts val="0"/>
              </a:spcBef>
              <a:buFontTx/>
              <a:buNone/>
              <a:defRPr sz="3200" kern="1200">
                <a:solidFill>
                  <a:schemeClr val="tx1">
                    <a:tint val="75000"/>
                  </a:schemeClr>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base"/>
            <a:r>
              <a:rPr lang="en-US" sz="2400" dirty="0" smtClean="0"/>
              <a:t>Tomcat 6.0.26</a:t>
            </a:r>
            <a:endParaRPr lang="en-US" sz="2400" spc="-150" dirty="0">
              <a:ln w="3175">
                <a:noFill/>
              </a:ln>
              <a:gradFill flip="none" rotWithShape="1">
                <a:gsLst>
                  <a:gs pos="0">
                    <a:srgbClr val="FFFFB9"/>
                  </a:gs>
                  <a:gs pos="36000">
                    <a:srgbClr val="FFFF99"/>
                  </a:gs>
                  <a:gs pos="86000">
                    <a:srgbClr val="F6AE1E"/>
                  </a:gs>
                </a:gsLst>
                <a:lin ang="5400000" scaled="0"/>
                <a:tileRect/>
              </a:gradFill>
              <a:effectLst>
                <a:glow>
                  <a:srgbClr val="000000"/>
                </a:glow>
                <a:outerShdw sx="0" sy="0">
                  <a:srgbClr val="000000"/>
                </a:outerShdw>
                <a:reflection stA="0" endPos="0" fadeDir="0" sx="0" sy="0"/>
              </a:effectLst>
              <a:latin typeface="+mj-lt"/>
              <a:cs typeface="Arial" charset="0"/>
            </a:endParaRPr>
          </a:p>
        </p:txBody>
      </p:sp>
      <p:sp>
        <p:nvSpPr>
          <p:cNvPr id="13" name="Subtitle 2"/>
          <p:cNvSpPr txBox="1">
            <a:spLocks/>
          </p:cNvSpPr>
          <p:nvPr/>
        </p:nvSpPr>
        <p:spPr>
          <a:xfrm>
            <a:off x="5701030" y="3733800"/>
            <a:ext cx="1918970" cy="452439"/>
          </a:xfrm>
          <a:prstGeom prst="rect">
            <a:avLst/>
          </a:prstGeom>
        </p:spPr>
        <p:txBody>
          <a:bodyPr vert="horz" lIns="0" tIns="0" rIns="0" bIns="0" rtlCol="0">
            <a:normAutofit fontScale="92500"/>
          </a:bodyPr>
          <a:lstStyle>
            <a:lvl1pPr marL="0" indent="0" algn="l" defTabSz="914363" rtl="0" eaLnBrk="1" latinLnBrk="0" hangingPunct="1">
              <a:lnSpc>
                <a:spcPct val="90000"/>
              </a:lnSpc>
              <a:spcBef>
                <a:spcPts val="0"/>
              </a:spcBef>
              <a:buFontTx/>
              <a:buNone/>
              <a:defRPr sz="3200" kern="1200">
                <a:solidFill>
                  <a:schemeClr val="tx1">
                    <a:tint val="75000"/>
                  </a:schemeClr>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base"/>
            <a:r>
              <a:rPr lang="en-US" sz="2400" dirty="0" err="1" smtClean="0"/>
              <a:t>Mysql</a:t>
            </a:r>
            <a:r>
              <a:rPr lang="en-US" sz="2400" dirty="0" smtClean="0"/>
              <a:t> Server 5.5</a:t>
            </a:r>
            <a:endParaRPr lang="en-US" sz="2400" spc="-150" dirty="0">
              <a:ln w="3175">
                <a:noFill/>
              </a:ln>
              <a:gradFill flip="none" rotWithShape="1">
                <a:gsLst>
                  <a:gs pos="0">
                    <a:srgbClr val="FFFFB9"/>
                  </a:gs>
                  <a:gs pos="36000">
                    <a:srgbClr val="FFFF99"/>
                  </a:gs>
                  <a:gs pos="86000">
                    <a:srgbClr val="F6AE1E"/>
                  </a:gs>
                </a:gsLst>
                <a:lin ang="5400000" scaled="0"/>
                <a:tileRect/>
              </a:gradFill>
              <a:effectLst>
                <a:glow>
                  <a:srgbClr val="000000"/>
                </a:glow>
                <a:outerShdw sx="0" sy="0">
                  <a:srgbClr val="000000"/>
                </a:outerShdw>
                <a:reflection stA="0" endPos="0" fadeDir="0" sx="0" sy="0"/>
              </a:effectLst>
              <a:latin typeface="+mj-lt"/>
              <a:cs typeface="Arial" charset="0"/>
            </a:endParaRPr>
          </a:p>
        </p:txBody>
      </p:sp>
      <p:sp>
        <p:nvSpPr>
          <p:cNvPr id="14" name="Subtitle 2"/>
          <p:cNvSpPr txBox="1">
            <a:spLocks/>
          </p:cNvSpPr>
          <p:nvPr/>
        </p:nvSpPr>
        <p:spPr>
          <a:xfrm>
            <a:off x="2709545" y="5491161"/>
            <a:ext cx="1664335" cy="452439"/>
          </a:xfrm>
          <a:prstGeom prst="rect">
            <a:avLst/>
          </a:prstGeom>
        </p:spPr>
        <p:txBody>
          <a:bodyPr vert="horz" lIns="0" tIns="0" rIns="0" bIns="0" rtlCol="0">
            <a:normAutofit/>
          </a:bodyPr>
          <a:lstStyle>
            <a:lvl1pPr marL="0" indent="0" algn="l" defTabSz="914363" rtl="0" eaLnBrk="1" latinLnBrk="0" hangingPunct="1">
              <a:lnSpc>
                <a:spcPct val="90000"/>
              </a:lnSpc>
              <a:spcBef>
                <a:spcPts val="0"/>
              </a:spcBef>
              <a:buFontTx/>
              <a:buNone/>
              <a:defRPr sz="3200" kern="1200">
                <a:solidFill>
                  <a:schemeClr val="tx1">
                    <a:tint val="75000"/>
                  </a:schemeClr>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base"/>
            <a:r>
              <a:rPr lang="en-US" sz="2400" dirty="0" smtClean="0"/>
              <a:t>Google Code</a:t>
            </a:r>
            <a:endParaRPr lang="en-US" sz="2400" spc="-150" dirty="0">
              <a:ln w="3175">
                <a:noFill/>
              </a:ln>
              <a:gradFill flip="none" rotWithShape="1">
                <a:gsLst>
                  <a:gs pos="0">
                    <a:srgbClr val="FFFFB9"/>
                  </a:gs>
                  <a:gs pos="36000">
                    <a:srgbClr val="FFFF99"/>
                  </a:gs>
                  <a:gs pos="86000">
                    <a:srgbClr val="F6AE1E"/>
                  </a:gs>
                </a:gsLst>
                <a:lin ang="5400000" scaled="0"/>
                <a:tileRect/>
              </a:gradFill>
              <a:effectLst>
                <a:glow>
                  <a:srgbClr val="000000"/>
                </a:glow>
                <a:outerShdw sx="0" sy="0">
                  <a:srgbClr val="000000"/>
                </a:outerShdw>
                <a:reflection stA="0" endPos="0" fadeDir="0" sx="0" sy="0"/>
              </a:effectLst>
              <a:latin typeface="+mj-lt"/>
              <a:cs typeface="Arial" charset="0"/>
            </a:endParaRPr>
          </a:p>
        </p:txBody>
      </p:sp>
      <p:sp>
        <p:nvSpPr>
          <p:cNvPr id="15" name="Subtitle 2"/>
          <p:cNvSpPr txBox="1">
            <a:spLocks/>
          </p:cNvSpPr>
          <p:nvPr/>
        </p:nvSpPr>
        <p:spPr>
          <a:xfrm>
            <a:off x="5498465" y="5457822"/>
            <a:ext cx="1664335" cy="452439"/>
          </a:xfrm>
          <a:prstGeom prst="rect">
            <a:avLst/>
          </a:prstGeom>
        </p:spPr>
        <p:txBody>
          <a:bodyPr vert="horz" lIns="0" tIns="0" rIns="0" bIns="0" rtlCol="0">
            <a:normAutofit/>
          </a:bodyPr>
          <a:lstStyle>
            <a:lvl1pPr marL="0" indent="0" algn="l" defTabSz="914363" rtl="0" eaLnBrk="1" latinLnBrk="0" hangingPunct="1">
              <a:lnSpc>
                <a:spcPct val="90000"/>
              </a:lnSpc>
              <a:spcBef>
                <a:spcPts val="0"/>
              </a:spcBef>
              <a:buFontTx/>
              <a:buNone/>
              <a:defRPr sz="3200" kern="1200">
                <a:solidFill>
                  <a:schemeClr val="tx1">
                    <a:tint val="75000"/>
                  </a:schemeClr>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base"/>
            <a:r>
              <a:rPr lang="en-US" sz="2400" dirty="0"/>
              <a:t>Tortoise SVN</a:t>
            </a:r>
          </a:p>
        </p:txBody>
      </p:sp>
      <p:pic>
        <p:nvPicPr>
          <p:cNvPr id="16" name="Picture 2" descr="F:\workspace\Capstone Project\logo fpt university.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80762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676400"/>
            <a:ext cx="2320051" cy="609600"/>
          </a:xfrm>
        </p:spPr>
        <p:txBody>
          <a:bodyPr>
            <a:normAutofit/>
          </a:bodyPr>
          <a:lstStyle/>
          <a:p>
            <a:pPr algn="l" fontAlgn="base"/>
            <a:r>
              <a:rPr lang="en-US" sz="3600" spc="-150" dirty="0" smtClean="0">
                <a:ln w="3175">
                  <a:noFill/>
                </a:ln>
                <a:gradFill flip="none" rotWithShape="1">
                  <a:gsLst>
                    <a:gs pos="0">
                      <a:srgbClr val="FFFFB9"/>
                    </a:gs>
                    <a:gs pos="36000">
                      <a:srgbClr val="FFFF99"/>
                    </a:gs>
                    <a:gs pos="86000">
                      <a:srgbClr val="F6AE1E"/>
                    </a:gs>
                  </a:gsLst>
                  <a:lin ang="5400000" scaled="0"/>
                  <a:tileRect/>
                </a:gradFill>
                <a:effectLst>
                  <a:glow>
                    <a:srgbClr val="000000"/>
                  </a:glow>
                  <a:outerShdw sx="0" sy="0">
                    <a:srgbClr val="000000"/>
                  </a:outerShdw>
                  <a:reflection stA="0" endPos="0" fadeDir="0" sx="0" sy="0"/>
                </a:effectLst>
                <a:latin typeface="+mj-lt"/>
                <a:cs typeface="Arial" charset="0"/>
              </a:rPr>
              <a:t>Techniques </a:t>
            </a:r>
            <a:r>
              <a:rPr lang="en-US" sz="3600" spc="-150" dirty="0">
                <a:ln w="3175">
                  <a:noFill/>
                </a:ln>
                <a:gradFill flip="none" rotWithShape="1">
                  <a:gsLst>
                    <a:gs pos="0">
                      <a:srgbClr val="FFFFB9"/>
                    </a:gs>
                    <a:gs pos="36000">
                      <a:srgbClr val="FFFF99"/>
                    </a:gs>
                    <a:gs pos="86000">
                      <a:srgbClr val="F6AE1E"/>
                    </a:gs>
                  </a:gsLst>
                  <a:lin ang="5400000" scaled="0"/>
                  <a:tileRect/>
                </a:gradFill>
                <a:effectLst>
                  <a:glow>
                    <a:srgbClr val="000000"/>
                  </a:glow>
                  <a:outerShdw sx="0" sy="0">
                    <a:srgbClr val="000000"/>
                  </a:outerShdw>
                  <a:reflection stA="0" endPos="0" fadeDir="0" sx="0" sy="0"/>
                </a:effectLst>
                <a:latin typeface="+mj-lt"/>
                <a:cs typeface="Arial" charset="0"/>
              </a:rPr>
              <a:t>:</a:t>
            </a:r>
          </a:p>
        </p:txBody>
      </p:sp>
      <p:sp>
        <p:nvSpPr>
          <p:cNvPr id="2" name="Title 1"/>
          <p:cNvSpPr>
            <a:spLocks noGrp="1"/>
          </p:cNvSpPr>
          <p:nvPr>
            <p:ph type="ctrTitle"/>
          </p:nvPr>
        </p:nvSpPr>
        <p:spPr>
          <a:xfrm>
            <a:off x="609600" y="457200"/>
            <a:ext cx="7681913" cy="1523495"/>
          </a:xfrm>
        </p:spPr>
        <p:txBody>
          <a:bodyPr/>
          <a:lstStyle/>
          <a:p>
            <a:r>
              <a:rPr lang="en-US" dirty="0">
                <a:effectLst>
                  <a:glow>
                    <a:srgbClr val="000000"/>
                  </a:glow>
                  <a:outerShdw sx="0" sy="0">
                    <a:srgbClr val="000000"/>
                  </a:outerShdw>
                  <a:reflection stA="0" endPos="0" fadeDir="0" sx="0" sy="0"/>
                </a:effectLst>
              </a:rPr>
              <a:t>Tools And Techniques</a:t>
            </a:r>
            <a:endParaRPr lang="en-US" dirty="0"/>
          </a:p>
        </p:txBody>
      </p:sp>
      <p:pic>
        <p:nvPicPr>
          <p:cNvPr id="3074" name="Picture 2" descr="F:\workspace\Capstone Project\html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2514600"/>
            <a:ext cx="990599" cy="99059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F:\workspace\Capstone Project\File Adobe Dreamweaver CSS-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1052" y="2514600"/>
            <a:ext cx="990599" cy="99059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workspace\Capstone Project\File Adobe Dreamweaver JavaScrip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0" y="2514600"/>
            <a:ext cx="990599" cy="990599"/>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F:\workspace\Capstone Project\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9200" y="2514600"/>
            <a:ext cx="990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workspace\Capstone Project\features_js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72200" y="2514600"/>
            <a:ext cx="735353" cy="99060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F:\workspace\Capstone Project\ajax.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43736" y="2514600"/>
            <a:ext cx="1743929" cy="99059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workspace\Capstone Project\struts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2970" y="3856736"/>
            <a:ext cx="1622885" cy="546100"/>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F:\workspace\Capstone Project\hibernate-logo.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21687" y="3889117"/>
            <a:ext cx="3068637" cy="51371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F:\workspace\Capstone Project\log4j-mini-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3505200"/>
            <a:ext cx="1447800" cy="897636"/>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F:\workspace\Capstone Project\paypal (2).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92445" y="4876800"/>
            <a:ext cx="1042113" cy="8890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F:\workspace\Capstone Project\fop_logo.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82707" y="4876801"/>
            <a:ext cx="1544820" cy="889000"/>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15" descr="F:\workspace\Capstone Project\Spring_Logo.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45480" y="4876801"/>
            <a:ext cx="1493520" cy="889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workspace\Capstone Project\logo fpt university.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20944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04800"/>
            <a:ext cx="7772400" cy="1470025"/>
          </a:xfrm>
        </p:spPr>
        <p:txBody>
          <a:bodyPr>
            <a:normAutofit/>
          </a:bodyPr>
          <a:lstStyle/>
          <a:p>
            <a:pPr marL="342900" lvl="0" indent="-342900" fontAlgn="base"/>
            <a:r>
              <a:rPr lang="en-US" dirty="0"/>
              <a:t>Summary</a:t>
            </a:r>
          </a:p>
        </p:txBody>
      </p:sp>
      <p:sp>
        <p:nvSpPr>
          <p:cNvPr id="3" name="Subtitle 2"/>
          <p:cNvSpPr>
            <a:spLocks noGrp="1"/>
          </p:cNvSpPr>
          <p:nvPr>
            <p:ph type="subTitle" idx="1"/>
          </p:nvPr>
        </p:nvSpPr>
        <p:spPr>
          <a:xfrm>
            <a:off x="1371600" y="1600200"/>
            <a:ext cx="6400800" cy="4038600"/>
          </a:xfrm>
        </p:spPr>
        <p:txBody>
          <a:bodyPr>
            <a:normAutofit/>
          </a:bodyPr>
          <a:lstStyle/>
          <a:p>
            <a:pPr lvl="0" algn="l" fontAlgn="base"/>
            <a:r>
              <a:rPr lang="en-US" b="1" dirty="0" smtClean="0">
                <a:solidFill>
                  <a:schemeClr val="tx1"/>
                </a:solidFill>
              </a:rPr>
              <a:t>Accomplishments:</a:t>
            </a:r>
          </a:p>
          <a:p>
            <a:pPr lvl="0" algn="l" fontAlgn="base"/>
            <a:endParaRPr lang="en-US" b="1" dirty="0">
              <a:solidFill>
                <a:schemeClr val="tx1"/>
              </a:solidFill>
            </a:endParaRPr>
          </a:p>
          <a:p>
            <a:pPr marL="342900" lvl="0" indent="-342900" algn="l" fontAlgn="base">
              <a:buFont typeface="Arial" pitchFamily="34" charset="0"/>
              <a:buChar char="•"/>
            </a:pPr>
            <a:r>
              <a:rPr lang="en-US" sz="2000" dirty="0" smtClean="0">
                <a:solidFill>
                  <a:schemeClr val="tx1"/>
                </a:solidFill>
              </a:rPr>
              <a:t>Developed </a:t>
            </a:r>
            <a:r>
              <a:rPr lang="en-US" sz="2000" dirty="0">
                <a:solidFill>
                  <a:schemeClr val="tx1"/>
                </a:solidFill>
              </a:rPr>
              <a:t>a system </a:t>
            </a:r>
            <a:r>
              <a:rPr lang="en-US" sz="2000" dirty="0" smtClean="0">
                <a:solidFill>
                  <a:schemeClr val="tx1"/>
                </a:solidFill>
              </a:rPr>
              <a:t>for booking long travel bus ‘s ticket.</a:t>
            </a:r>
          </a:p>
          <a:p>
            <a:pPr marL="342900" lvl="0" indent="-342900" algn="l" fontAlgn="base">
              <a:buFont typeface="Arial" pitchFamily="34" charset="0"/>
              <a:buChar char="•"/>
            </a:pPr>
            <a:r>
              <a:rPr lang="en-US" sz="2000" dirty="0" smtClean="0">
                <a:solidFill>
                  <a:schemeClr val="tx1"/>
                </a:solidFill>
              </a:rPr>
              <a:t>Manage, scheduling for bus.</a:t>
            </a:r>
            <a:endParaRPr lang="en-US" sz="2000" dirty="0">
              <a:solidFill>
                <a:schemeClr val="tx1"/>
              </a:solidFill>
            </a:endParaRPr>
          </a:p>
          <a:p>
            <a:pPr marL="342900" lvl="0" indent="-342900" algn="l" fontAlgn="base">
              <a:buFont typeface="Arial" pitchFamily="34" charset="0"/>
              <a:buChar char="•"/>
            </a:pPr>
            <a:r>
              <a:rPr lang="en-US" sz="2000" dirty="0" smtClean="0">
                <a:solidFill>
                  <a:schemeClr val="tx1"/>
                </a:solidFill>
              </a:rPr>
              <a:t>Payment with </a:t>
            </a:r>
            <a:r>
              <a:rPr lang="en-US" sz="2000" dirty="0" err="1" smtClean="0">
                <a:solidFill>
                  <a:schemeClr val="tx1"/>
                </a:solidFill>
              </a:rPr>
              <a:t>Paypal</a:t>
            </a:r>
            <a:r>
              <a:rPr lang="en-US" sz="2000" dirty="0" smtClean="0">
                <a:solidFill>
                  <a:schemeClr val="tx1"/>
                </a:solidFill>
              </a:rPr>
              <a:t>.</a:t>
            </a:r>
          </a:p>
          <a:p>
            <a:pPr marL="342900" lvl="0" indent="-342900" algn="l" fontAlgn="base">
              <a:buFont typeface="Arial" pitchFamily="34" charset="0"/>
              <a:buChar char="•"/>
            </a:pPr>
            <a:endParaRPr lang="en-US" sz="2000" dirty="0">
              <a:solidFill>
                <a:schemeClr val="tx1"/>
              </a:solidFill>
            </a:endParaRPr>
          </a:p>
          <a:p>
            <a:pPr lvl="0" algn="l" fontAlgn="base"/>
            <a:r>
              <a:rPr lang="en-US" b="1" dirty="0" smtClean="0">
                <a:solidFill>
                  <a:schemeClr val="tx1"/>
                </a:solidFill>
              </a:rPr>
              <a:t>Future </a:t>
            </a:r>
            <a:r>
              <a:rPr lang="en-US" b="1" dirty="0">
                <a:solidFill>
                  <a:schemeClr val="tx1"/>
                </a:solidFill>
              </a:rPr>
              <a:t>plan</a:t>
            </a:r>
            <a:r>
              <a:rPr lang="en-US" b="1" dirty="0" smtClean="0">
                <a:solidFill>
                  <a:schemeClr val="tx1"/>
                </a:solidFill>
              </a:rPr>
              <a:t>:</a:t>
            </a:r>
          </a:p>
          <a:p>
            <a:pPr lvl="0" algn="l" fontAlgn="base"/>
            <a:endParaRPr lang="en-US" b="1" dirty="0">
              <a:solidFill>
                <a:schemeClr val="tx1"/>
              </a:solidFill>
            </a:endParaRPr>
          </a:p>
          <a:p>
            <a:pPr marL="342900" lvl="0" indent="-342900" algn="l" fontAlgn="base">
              <a:buFont typeface="Arial" pitchFamily="34" charset="0"/>
              <a:buChar char="•"/>
            </a:pPr>
            <a:r>
              <a:rPr lang="en-US" sz="2000" dirty="0" smtClean="0">
                <a:solidFill>
                  <a:schemeClr val="tx1"/>
                </a:solidFill>
              </a:rPr>
              <a:t>Continue developing.</a:t>
            </a:r>
          </a:p>
          <a:p>
            <a:pPr marL="342900" lvl="0" indent="-342900" algn="l" fontAlgn="base">
              <a:buFont typeface="Arial" pitchFamily="34" charset="0"/>
              <a:buChar char="•"/>
            </a:pPr>
            <a:r>
              <a:rPr lang="en-US" sz="2000" dirty="0" smtClean="0">
                <a:solidFill>
                  <a:schemeClr val="tx1"/>
                </a:solidFill>
              </a:rPr>
              <a:t>Improve </a:t>
            </a:r>
            <a:r>
              <a:rPr lang="en-US" sz="2000" dirty="0">
                <a:solidFill>
                  <a:schemeClr val="tx1"/>
                </a:solidFill>
              </a:rPr>
              <a:t>performance, security.</a:t>
            </a:r>
          </a:p>
          <a:p>
            <a:pPr marL="342900" lvl="0" indent="-342900" algn="l" fontAlgn="base">
              <a:buFont typeface="Arial" pitchFamily="34" charset="0"/>
              <a:buChar char="•"/>
            </a:pPr>
            <a:r>
              <a:rPr lang="en-US" sz="2000" dirty="0" smtClean="0">
                <a:solidFill>
                  <a:schemeClr val="tx1"/>
                </a:solidFill>
              </a:rPr>
              <a:t>Improve </a:t>
            </a:r>
            <a:r>
              <a:rPr lang="en-US" sz="2000" dirty="0">
                <a:solidFill>
                  <a:schemeClr val="tx1"/>
                </a:solidFill>
              </a:rPr>
              <a:t>system as user friendly as possible</a:t>
            </a:r>
            <a:r>
              <a:rPr lang="en-US" sz="2000" dirty="0" smtClean="0">
                <a:solidFill>
                  <a:schemeClr val="tx1"/>
                </a:solidFill>
              </a:rPr>
              <a:t>.</a:t>
            </a:r>
          </a:p>
          <a:p>
            <a:pPr marL="342900" lvl="0" indent="-342900" algn="l" fontAlgn="base">
              <a:buFont typeface="Arial" pitchFamily="34" charset="0"/>
              <a:buChar char="•"/>
            </a:pPr>
            <a:r>
              <a:rPr lang="en-US" sz="2000" dirty="0">
                <a:solidFill>
                  <a:schemeClr val="tx1"/>
                </a:solidFill>
              </a:rPr>
              <a:t>I</a:t>
            </a:r>
            <a:r>
              <a:rPr lang="en-US" sz="2000" dirty="0" smtClean="0">
                <a:solidFill>
                  <a:schemeClr val="tx1"/>
                </a:solidFill>
              </a:rPr>
              <a:t>ntegrate more </a:t>
            </a:r>
            <a:r>
              <a:rPr lang="en-US" sz="2000" dirty="0">
                <a:solidFill>
                  <a:schemeClr val="tx1"/>
                </a:solidFill>
              </a:rPr>
              <a:t>payment methods</a:t>
            </a:r>
          </a:p>
        </p:txBody>
      </p:sp>
      <p:pic>
        <p:nvPicPr>
          <p:cNvPr id="5" name="Picture 2" descr="F:\workspace\Capstone Project\logo fpt universit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6555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2286000"/>
            <a:ext cx="7772400" cy="1470025"/>
          </a:xfrm>
        </p:spPr>
        <p:txBody>
          <a:bodyPr>
            <a:normAutofit/>
          </a:bodyPr>
          <a:lstStyle/>
          <a:p>
            <a:pPr marL="342900" lvl="0" indent="-342900" algn="ctr" fontAlgn="base"/>
            <a:r>
              <a:rPr lang="en-US" dirty="0" smtClean="0"/>
              <a:t>Demo</a:t>
            </a:r>
            <a:endParaRPr lang="en-US" dirty="0"/>
          </a:p>
        </p:txBody>
      </p:sp>
      <p:sp>
        <p:nvSpPr>
          <p:cNvPr id="3" name="Subtitle 2"/>
          <p:cNvSpPr>
            <a:spLocks noGrp="1"/>
          </p:cNvSpPr>
          <p:nvPr>
            <p:ph type="subTitle" idx="1"/>
          </p:nvPr>
        </p:nvSpPr>
        <p:spPr>
          <a:xfrm>
            <a:off x="1371600" y="2133600"/>
            <a:ext cx="6400800" cy="3505200"/>
          </a:xfrm>
        </p:spPr>
        <p:txBody>
          <a:bodyPr>
            <a:normAutofit/>
          </a:bodyPr>
          <a:lstStyle/>
          <a:p>
            <a:pPr lvl="0" algn="l" fontAlgn="base"/>
            <a:endParaRPr lang="en-US" sz="2000" dirty="0">
              <a:solidFill>
                <a:schemeClr val="tx1"/>
              </a:solidFill>
            </a:endParaRPr>
          </a:p>
        </p:txBody>
      </p:sp>
      <p:pic>
        <p:nvPicPr>
          <p:cNvPr id="5" name="Picture 2" descr="F:\workspace\Capstone Project\logo fpt universit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98549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990600"/>
            <a:ext cx="7772400" cy="1470025"/>
          </a:xfrm>
        </p:spPr>
        <p:txBody>
          <a:bodyPr>
            <a:normAutofit/>
          </a:bodyPr>
          <a:lstStyle/>
          <a:p>
            <a:pPr marL="342900" lvl="0" indent="-342900" algn="ctr" fontAlgn="base"/>
            <a:r>
              <a:rPr lang="en-US" dirty="0" smtClean="0"/>
              <a:t>Thanks for your listening</a:t>
            </a:r>
            <a:endParaRPr lang="en-US" dirty="0"/>
          </a:p>
        </p:txBody>
      </p:sp>
      <p:sp>
        <p:nvSpPr>
          <p:cNvPr id="3" name="Subtitle 2"/>
          <p:cNvSpPr>
            <a:spLocks noGrp="1"/>
          </p:cNvSpPr>
          <p:nvPr>
            <p:ph type="subTitle" idx="1"/>
          </p:nvPr>
        </p:nvSpPr>
        <p:spPr>
          <a:xfrm>
            <a:off x="1371600" y="2133600"/>
            <a:ext cx="6400800" cy="3505200"/>
          </a:xfrm>
        </p:spPr>
        <p:txBody>
          <a:bodyPr>
            <a:normAutofit/>
          </a:bodyPr>
          <a:lstStyle/>
          <a:p>
            <a:pPr lvl="0" algn="ctr" fontAlgn="base"/>
            <a:r>
              <a:rPr lang="en-US" sz="80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Q&amp;A</a:t>
            </a:r>
          </a:p>
        </p:txBody>
      </p:sp>
      <p:pic>
        <p:nvPicPr>
          <p:cNvPr id="5" name="Picture 2" descr="F:\workspace\Capstone Project\logo fpt universit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27350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04800"/>
            <a:ext cx="7772400" cy="1470025"/>
          </a:xfrm>
        </p:spPr>
        <p:txBody>
          <a:bodyPr/>
          <a:lstStyle/>
          <a:p>
            <a:r>
              <a:rPr lang="en-US" b="1" dirty="0"/>
              <a:t>Group 4</a:t>
            </a:r>
            <a:endParaRPr lang="en-US" dirty="0"/>
          </a:p>
        </p:txBody>
      </p:sp>
      <p:sp>
        <p:nvSpPr>
          <p:cNvPr id="3" name="Subtitle 2"/>
          <p:cNvSpPr>
            <a:spLocks noGrp="1"/>
          </p:cNvSpPr>
          <p:nvPr>
            <p:ph type="subTitle" idx="1"/>
          </p:nvPr>
        </p:nvSpPr>
        <p:spPr>
          <a:xfrm>
            <a:off x="1371600" y="2133600"/>
            <a:ext cx="6400800" cy="3505200"/>
          </a:xfrm>
        </p:spPr>
        <p:txBody>
          <a:bodyPr>
            <a:normAutofit/>
          </a:bodyPr>
          <a:lstStyle/>
          <a:p>
            <a:pPr algn="l"/>
            <a:r>
              <a:rPr lang="en-US" dirty="0" smtClean="0">
                <a:solidFill>
                  <a:schemeClr val="tx1"/>
                </a:solidFill>
              </a:rPr>
              <a:t>Group member :</a:t>
            </a:r>
          </a:p>
          <a:p>
            <a:pPr marL="285750" indent="-285750" algn="l">
              <a:buFont typeface="Arial" pitchFamily="34" charset="0"/>
              <a:buChar char="•"/>
            </a:pPr>
            <a:r>
              <a:rPr lang="en-US" sz="2400" dirty="0" err="1">
                <a:solidFill>
                  <a:schemeClr val="tx1"/>
                </a:solidFill>
              </a:rPr>
              <a:t>Nguyễn</a:t>
            </a:r>
            <a:r>
              <a:rPr lang="en-US" sz="2400" dirty="0">
                <a:solidFill>
                  <a:schemeClr val="tx1"/>
                </a:solidFill>
              </a:rPr>
              <a:t> </a:t>
            </a:r>
            <a:r>
              <a:rPr lang="en-US" sz="2400" dirty="0" err="1">
                <a:solidFill>
                  <a:schemeClr val="tx1"/>
                </a:solidFill>
              </a:rPr>
              <a:t>Sơn</a:t>
            </a:r>
            <a:r>
              <a:rPr lang="en-US" sz="2400" dirty="0">
                <a:solidFill>
                  <a:schemeClr val="tx1"/>
                </a:solidFill>
              </a:rPr>
              <a:t> </a:t>
            </a:r>
            <a:r>
              <a:rPr lang="en-US" sz="2400" dirty="0" err="1">
                <a:solidFill>
                  <a:schemeClr val="tx1"/>
                </a:solidFill>
              </a:rPr>
              <a:t>Trường</a:t>
            </a:r>
            <a:r>
              <a:rPr lang="en-US" sz="2400" dirty="0">
                <a:solidFill>
                  <a:schemeClr val="tx1"/>
                </a:solidFill>
              </a:rPr>
              <a:t> – Team Leader – 60466</a:t>
            </a:r>
          </a:p>
          <a:p>
            <a:pPr marL="285750" indent="-285750" algn="l">
              <a:buFont typeface="Arial" pitchFamily="34" charset="0"/>
              <a:buChar char="•"/>
            </a:pPr>
            <a:r>
              <a:rPr lang="en-US" sz="2400" dirty="0" err="1">
                <a:solidFill>
                  <a:schemeClr val="tx1"/>
                </a:solidFill>
              </a:rPr>
              <a:t>Nguyễn</a:t>
            </a:r>
            <a:r>
              <a:rPr lang="en-US" sz="2400" dirty="0">
                <a:solidFill>
                  <a:schemeClr val="tx1"/>
                </a:solidFill>
              </a:rPr>
              <a:t> </a:t>
            </a:r>
            <a:r>
              <a:rPr lang="en-US" sz="2400" dirty="0" err="1">
                <a:solidFill>
                  <a:schemeClr val="tx1"/>
                </a:solidFill>
              </a:rPr>
              <a:t>Lương</a:t>
            </a:r>
            <a:r>
              <a:rPr lang="en-US" sz="2400" dirty="0">
                <a:solidFill>
                  <a:schemeClr val="tx1"/>
                </a:solidFill>
              </a:rPr>
              <a:t> </a:t>
            </a:r>
            <a:r>
              <a:rPr lang="en-US" sz="2400" dirty="0" err="1">
                <a:solidFill>
                  <a:schemeClr val="tx1"/>
                </a:solidFill>
              </a:rPr>
              <a:t>Hải</a:t>
            </a:r>
            <a:r>
              <a:rPr lang="en-US" sz="2400" dirty="0">
                <a:solidFill>
                  <a:schemeClr val="tx1"/>
                </a:solidFill>
              </a:rPr>
              <a:t> – Member – 60335</a:t>
            </a:r>
          </a:p>
          <a:p>
            <a:pPr marL="285750" indent="-285750" algn="l">
              <a:buFont typeface="Arial" pitchFamily="34" charset="0"/>
              <a:buChar char="•"/>
            </a:pPr>
            <a:r>
              <a:rPr lang="en-US" sz="2400" dirty="0" err="1">
                <a:solidFill>
                  <a:schemeClr val="tx1"/>
                </a:solidFill>
              </a:rPr>
              <a:t>Nguyễn</a:t>
            </a:r>
            <a:r>
              <a:rPr lang="en-US" sz="2400" dirty="0">
                <a:solidFill>
                  <a:schemeClr val="tx1"/>
                </a:solidFill>
              </a:rPr>
              <a:t> </a:t>
            </a:r>
            <a:r>
              <a:rPr lang="en-US" sz="2400" dirty="0" err="1">
                <a:solidFill>
                  <a:schemeClr val="tx1"/>
                </a:solidFill>
              </a:rPr>
              <a:t>Thị</a:t>
            </a:r>
            <a:r>
              <a:rPr lang="en-US" sz="2400" dirty="0">
                <a:solidFill>
                  <a:schemeClr val="tx1"/>
                </a:solidFill>
              </a:rPr>
              <a:t> </a:t>
            </a:r>
            <a:r>
              <a:rPr lang="en-US" sz="2400" dirty="0" err="1">
                <a:solidFill>
                  <a:schemeClr val="tx1"/>
                </a:solidFill>
              </a:rPr>
              <a:t>Bích</a:t>
            </a:r>
            <a:r>
              <a:rPr lang="en-US" sz="2400" dirty="0">
                <a:solidFill>
                  <a:schemeClr val="tx1"/>
                </a:solidFill>
              </a:rPr>
              <a:t> </a:t>
            </a:r>
            <a:r>
              <a:rPr lang="en-US" sz="2400" dirty="0" err="1">
                <a:solidFill>
                  <a:schemeClr val="tx1"/>
                </a:solidFill>
              </a:rPr>
              <a:t>Trâm</a:t>
            </a:r>
            <a:r>
              <a:rPr lang="en-US" sz="2400" dirty="0">
                <a:solidFill>
                  <a:schemeClr val="tx1"/>
                </a:solidFill>
              </a:rPr>
              <a:t> – Member – 60156</a:t>
            </a:r>
          </a:p>
          <a:p>
            <a:pPr marL="285750" indent="-285750" algn="l">
              <a:buFont typeface="Arial" pitchFamily="34" charset="0"/>
              <a:buChar char="•"/>
            </a:pPr>
            <a:r>
              <a:rPr lang="en-US" sz="2400" dirty="0" err="1">
                <a:solidFill>
                  <a:schemeClr val="tx1"/>
                </a:solidFill>
              </a:rPr>
              <a:t>Nguyễn</a:t>
            </a:r>
            <a:r>
              <a:rPr lang="en-US" sz="2400" dirty="0">
                <a:solidFill>
                  <a:schemeClr val="tx1"/>
                </a:solidFill>
              </a:rPr>
              <a:t> </a:t>
            </a:r>
            <a:r>
              <a:rPr lang="en-US" sz="2400" dirty="0" err="1">
                <a:solidFill>
                  <a:schemeClr val="tx1"/>
                </a:solidFill>
              </a:rPr>
              <a:t>Ngọc</a:t>
            </a:r>
            <a:r>
              <a:rPr lang="en-US" sz="2400" dirty="0">
                <a:solidFill>
                  <a:schemeClr val="tx1"/>
                </a:solidFill>
              </a:rPr>
              <a:t> </a:t>
            </a:r>
            <a:r>
              <a:rPr lang="en-US" sz="2400" dirty="0" err="1">
                <a:solidFill>
                  <a:schemeClr val="tx1"/>
                </a:solidFill>
              </a:rPr>
              <a:t>Sơn</a:t>
            </a:r>
            <a:r>
              <a:rPr lang="en-US" sz="2400" dirty="0">
                <a:solidFill>
                  <a:schemeClr val="tx1"/>
                </a:solidFill>
              </a:rPr>
              <a:t> – Member – </a:t>
            </a:r>
            <a:r>
              <a:rPr lang="en-US" sz="2400" dirty="0" smtClean="0">
                <a:solidFill>
                  <a:schemeClr val="tx1"/>
                </a:solidFill>
              </a:rPr>
              <a:t>60409</a:t>
            </a:r>
          </a:p>
          <a:p>
            <a:pPr algn="l"/>
            <a:r>
              <a:rPr lang="en-US" dirty="0">
                <a:solidFill>
                  <a:schemeClr val="tx1"/>
                </a:solidFill>
              </a:rPr>
              <a:t>Supervisor </a:t>
            </a:r>
            <a:r>
              <a:rPr lang="en-US" dirty="0" smtClean="0">
                <a:solidFill>
                  <a:schemeClr val="tx1"/>
                </a:solidFill>
              </a:rPr>
              <a:t>:</a:t>
            </a:r>
          </a:p>
          <a:p>
            <a:pPr marL="285750" indent="-285750" algn="l">
              <a:buFont typeface="Arial" pitchFamily="34" charset="0"/>
              <a:buChar char="•"/>
            </a:pPr>
            <a:r>
              <a:rPr lang="en-US" sz="2400" dirty="0" err="1">
                <a:solidFill>
                  <a:schemeClr val="tx1"/>
                </a:solidFill>
              </a:rPr>
              <a:t>Kiều</a:t>
            </a:r>
            <a:r>
              <a:rPr lang="en-US" sz="2400" dirty="0">
                <a:solidFill>
                  <a:schemeClr val="tx1"/>
                </a:solidFill>
              </a:rPr>
              <a:t> </a:t>
            </a:r>
            <a:r>
              <a:rPr lang="en-US" sz="2400" dirty="0" err="1">
                <a:solidFill>
                  <a:schemeClr val="tx1"/>
                </a:solidFill>
              </a:rPr>
              <a:t>Trọng</a:t>
            </a:r>
            <a:r>
              <a:rPr lang="en-US" sz="2400" dirty="0">
                <a:solidFill>
                  <a:schemeClr val="tx1"/>
                </a:solidFill>
              </a:rPr>
              <a:t> </a:t>
            </a:r>
            <a:r>
              <a:rPr lang="en-US" sz="2400" dirty="0" err="1" smtClean="0">
                <a:solidFill>
                  <a:schemeClr val="tx1"/>
                </a:solidFill>
              </a:rPr>
              <a:t>Khánh</a:t>
            </a:r>
            <a:endParaRPr lang="en-US" sz="2400" dirty="0" smtClean="0">
              <a:solidFill>
                <a:schemeClr val="tx1"/>
              </a:solidFill>
            </a:endParaRPr>
          </a:p>
        </p:txBody>
      </p:sp>
      <p:pic>
        <p:nvPicPr>
          <p:cNvPr id="5" name="Picture 2" descr="F:\workspace\Capstone Project\logo fpt universit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20731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a:t>Contents</a:t>
            </a:r>
          </a:p>
        </p:txBody>
      </p:sp>
      <p:sp>
        <p:nvSpPr>
          <p:cNvPr id="3" name="Subtitle 2"/>
          <p:cNvSpPr>
            <a:spLocks noGrp="1"/>
          </p:cNvSpPr>
          <p:nvPr>
            <p:ph type="subTitle" idx="1"/>
          </p:nvPr>
        </p:nvSpPr>
        <p:spPr>
          <a:xfrm>
            <a:off x="1371600" y="1676400"/>
            <a:ext cx="6400800" cy="3962400"/>
          </a:xfrm>
        </p:spPr>
        <p:txBody>
          <a:bodyPr>
            <a:normAutofit/>
          </a:bodyPr>
          <a:lstStyle/>
          <a:p>
            <a:pPr marL="514350" indent="-514350" algn="l">
              <a:buFont typeface="+mj-lt"/>
              <a:buAutoNum type="arabicPeriod"/>
            </a:pPr>
            <a:r>
              <a:rPr lang="en-US" dirty="0" smtClean="0">
                <a:solidFill>
                  <a:schemeClr val="tx1"/>
                </a:solidFill>
              </a:rPr>
              <a:t>Problem</a:t>
            </a:r>
            <a:endParaRPr lang="en-US" dirty="0">
              <a:solidFill>
                <a:schemeClr val="tx1"/>
              </a:solidFill>
            </a:endParaRPr>
          </a:p>
          <a:p>
            <a:pPr marL="514350" indent="-514350" algn="l">
              <a:buFont typeface="+mj-lt"/>
              <a:buAutoNum type="arabicPeriod"/>
            </a:pPr>
            <a:r>
              <a:rPr lang="en-US" dirty="0" smtClean="0">
                <a:solidFill>
                  <a:schemeClr val="tx1"/>
                </a:solidFill>
              </a:rPr>
              <a:t>Solution</a:t>
            </a:r>
          </a:p>
          <a:p>
            <a:pPr marL="514350" indent="-514350" algn="l">
              <a:buFont typeface="+mj-lt"/>
              <a:buAutoNum type="arabicPeriod"/>
            </a:pPr>
            <a:r>
              <a:rPr lang="en-US" dirty="0">
                <a:solidFill>
                  <a:schemeClr val="tx1"/>
                </a:solidFill>
              </a:rPr>
              <a:t>Main Functions</a:t>
            </a:r>
          </a:p>
          <a:p>
            <a:pPr marL="514350" indent="-514350" algn="l">
              <a:buFont typeface="+mj-lt"/>
              <a:buAutoNum type="arabicPeriod"/>
            </a:pPr>
            <a:r>
              <a:rPr lang="en-US" dirty="0" smtClean="0">
                <a:solidFill>
                  <a:schemeClr val="tx1"/>
                </a:solidFill>
              </a:rPr>
              <a:t>Technologies</a:t>
            </a:r>
            <a:endParaRPr lang="en-US" dirty="0">
              <a:solidFill>
                <a:schemeClr val="tx1"/>
              </a:solidFill>
            </a:endParaRPr>
          </a:p>
          <a:p>
            <a:pPr marL="514350" indent="-514350" algn="l">
              <a:buFont typeface="+mj-lt"/>
              <a:buAutoNum type="arabicPeriod"/>
            </a:pPr>
            <a:r>
              <a:rPr lang="en-US" dirty="0" smtClean="0">
                <a:solidFill>
                  <a:schemeClr val="tx1"/>
                </a:solidFill>
              </a:rPr>
              <a:t>Summary</a:t>
            </a:r>
            <a:endParaRPr lang="en-US" dirty="0">
              <a:solidFill>
                <a:schemeClr val="tx1"/>
              </a:solidFill>
            </a:endParaRPr>
          </a:p>
          <a:p>
            <a:pPr marL="514350" indent="-514350" algn="l">
              <a:buFont typeface="+mj-lt"/>
              <a:buAutoNum type="arabicPeriod"/>
            </a:pPr>
            <a:r>
              <a:rPr lang="en-US" dirty="0" smtClean="0">
                <a:solidFill>
                  <a:schemeClr val="tx1"/>
                </a:solidFill>
              </a:rPr>
              <a:t>Demo</a:t>
            </a:r>
            <a:endParaRPr lang="en-US" dirty="0">
              <a:solidFill>
                <a:schemeClr val="tx1"/>
              </a:solidFill>
            </a:endParaRPr>
          </a:p>
          <a:p>
            <a:pPr marL="514350" indent="-514350" algn="l">
              <a:buFont typeface="+mj-lt"/>
              <a:buAutoNum type="arabicPeriod"/>
            </a:pPr>
            <a:r>
              <a:rPr lang="en-US" dirty="0" smtClean="0">
                <a:solidFill>
                  <a:schemeClr val="tx1"/>
                </a:solidFill>
              </a:rPr>
              <a:t>Q&amp;A</a:t>
            </a:r>
            <a:endParaRPr lang="en-US" dirty="0">
              <a:solidFill>
                <a:schemeClr val="tx1"/>
              </a:solidFill>
            </a:endParaRPr>
          </a:p>
        </p:txBody>
      </p:sp>
      <p:pic>
        <p:nvPicPr>
          <p:cNvPr id="4" name="Picture 2" descr="F:\workspace\Capstone Project\logo fpt universit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13410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04800"/>
            <a:ext cx="7772400" cy="1470025"/>
          </a:xfrm>
        </p:spPr>
        <p:txBody>
          <a:bodyPr/>
          <a:lstStyle/>
          <a:p>
            <a:r>
              <a:rPr lang="en-US" dirty="0" smtClean="0"/>
              <a:t>Problem</a:t>
            </a:r>
            <a:endParaRPr lang="en-US" dirty="0"/>
          </a:p>
        </p:txBody>
      </p:sp>
      <p:sp>
        <p:nvSpPr>
          <p:cNvPr id="3" name="Subtitle 2"/>
          <p:cNvSpPr>
            <a:spLocks noGrp="1"/>
          </p:cNvSpPr>
          <p:nvPr>
            <p:ph type="subTitle" idx="1"/>
          </p:nvPr>
        </p:nvSpPr>
        <p:spPr>
          <a:xfrm>
            <a:off x="1371600" y="1828800"/>
            <a:ext cx="6629400" cy="3810000"/>
          </a:xfrm>
        </p:spPr>
        <p:txBody>
          <a:bodyPr>
            <a:normAutofit/>
          </a:bodyPr>
          <a:lstStyle/>
          <a:p>
            <a:pPr algn="l"/>
            <a:r>
              <a:rPr lang="en-US" dirty="0" smtClean="0">
                <a:solidFill>
                  <a:schemeClr val="tx1"/>
                </a:solidFill>
              </a:rPr>
              <a:t>With </a:t>
            </a:r>
            <a:r>
              <a:rPr lang="en-US" dirty="0">
                <a:solidFill>
                  <a:schemeClr val="tx1"/>
                </a:solidFill>
              </a:rPr>
              <a:t>a large amount of passengers and journeys in a </a:t>
            </a:r>
            <a:r>
              <a:rPr lang="en-US" dirty="0" smtClean="0">
                <a:solidFill>
                  <a:schemeClr val="tx1"/>
                </a:solidFill>
              </a:rPr>
              <a:t>day, </a:t>
            </a:r>
            <a:r>
              <a:rPr lang="en-US" dirty="0">
                <a:solidFill>
                  <a:schemeClr val="tx1"/>
                </a:solidFill>
              </a:rPr>
              <a:t>apparently bus operators will be overloaded by setting schedule, managing their vehicles and selling tickets. Their customers will be frustrated by having to wait for hours to buy a ticket to get home.</a:t>
            </a:r>
          </a:p>
        </p:txBody>
      </p:sp>
      <p:pic>
        <p:nvPicPr>
          <p:cNvPr id="5" name="Picture 2" descr="F:\workspace\Capstone Project\logo fpt university.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4415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04800"/>
            <a:ext cx="7772400" cy="1470025"/>
          </a:xfrm>
        </p:spPr>
        <p:txBody>
          <a:bodyPr/>
          <a:lstStyle/>
          <a:p>
            <a:r>
              <a:rPr lang="en-US" dirty="0" smtClean="0"/>
              <a:t>Problem</a:t>
            </a:r>
            <a:endParaRPr lang="en-US" dirty="0"/>
          </a:p>
        </p:txBody>
      </p:sp>
      <p:graphicFrame>
        <p:nvGraphicFramePr>
          <p:cNvPr id="2" name="Chart 1"/>
          <p:cNvGraphicFramePr/>
          <p:nvPr>
            <p:extLst>
              <p:ext uri="{D42A27DB-BD31-4B8C-83A1-F6EECF244321}">
                <p14:modId xmlns:p14="http://schemas.microsoft.com/office/powerpoint/2010/main" val="506609584"/>
              </p:ext>
            </p:extLst>
          </p:nvPr>
        </p:nvGraphicFramePr>
        <p:xfrm>
          <a:off x="4114800" y="1219200"/>
          <a:ext cx="4876800" cy="4165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3139658477"/>
              </p:ext>
            </p:extLst>
          </p:nvPr>
        </p:nvGraphicFramePr>
        <p:xfrm>
          <a:off x="152400" y="1219200"/>
          <a:ext cx="3886200" cy="4445000"/>
        </p:xfrm>
        <a:graphic>
          <a:graphicData uri="http://schemas.openxmlformats.org/drawingml/2006/chart">
            <c:chart xmlns:c="http://schemas.openxmlformats.org/drawingml/2006/chart" xmlns:r="http://schemas.openxmlformats.org/officeDocument/2006/relationships" r:id="rId4"/>
          </a:graphicData>
        </a:graphic>
      </p:graphicFrame>
      <p:pic>
        <p:nvPicPr>
          <p:cNvPr id="6" name="Picture 2" descr="F:\workspace\Capstone Project\logo fpt university.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02708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774824"/>
            <a:ext cx="6400800" cy="3863975"/>
          </a:xfrm>
        </p:spPr>
        <p:txBody>
          <a:bodyPr>
            <a:normAutofit/>
          </a:bodyPr>
          <a:lstStyle/>
          <a:p>
            <a:pPr lvl="0" algn="l" fontAlgn="base"/>
            <a:r>
              <a:rPr lang="en-US" sz="2400" dirty="0" smtClean="0">
                <a:solidFill>
                  <a:schemeClr val="tx1"/>
                </a:solidFill>
              </a:rPr>
              <a:t> - A </a:t>
            </a:r>
            <a:r>
              <a:rPr lang="en-US" sz="2400" dirty="0">
                <a:solidFill>
                  <a:schemeClr val="tx1"/>
                </a:solidFill>
              </a:rPr>
              <a:t>system needs to be established which takes care of booking system, journey scheduling and managing vehicles to reduce human effort on operating and managing.</a:t>
            </a:r>
            <a:br>
              <a:rPr lang="en-US" sz="2400" dirty="0">
                <a:solidFill>
                  <a:schemeClr val="tx1"/>
                </a:solidFill>
              </a:rPr>
            </a:br>
            <a:endParaRPr lang="en-US" sz="2400" dirty="0" smtClean="0">
              <a:solidFill>
                <a:schemeClr val="tx1"/>
              </a:solidFill>
            </a:endParaRPr>
          </a:p>
          <a:p>
            <a:pPr lvl="0" algn="l" fontAlgn="base"/>
            <a:r>
              <a:rPr lang="en-US" sz="2400" dirty="0" smtClean="0">
                <a:solidFill>
                  <a:schemeClr val="tx1"/>
                </a:solidFill>
              </a:rPr>
              <a:t> - The </a:t>
            </a:r>
            <a:r>
              <a:rPr lang="en-US" sz="2400" dirty="0">
                <a:solidFill>
                  <a:schemeClr val="tx1"/>
                </a:solidFill>
              </a:rPr>
              <a:t>system will be hosted on the web, which provides easy access for customer to use the booking services. Customer can have their own account for viewing their transaction history. Scheduling and managing services are available for authorized staffs only.</a:t>
            </a:r>
          </a:p>
        </p:txBody>
      </p:sp>
      <p:sp>
        <p:nvSpPr>
          <p:cNvPr id="6" name="Title 3"/>
          <p:cNvSpPr txBox="1">
            <a:spLocks/>
          </p:cNvSpPr>
          <p:nvPr/>
        </p:nvSpPr>
        <p:spPr>
          <a:xfrm>
            <a:off x="685800" y="304800"/>
            <a:ext cx="7772400" cy="1470025"/>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5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r>
              <a:rPr lang="en-US" dirty="0" smtClean="0"/>
              <a:t>Solution</a:t>
            </a:r>
            <a:endParaRPr lang="en-US" dirty="0"/>
          </a:p>
        </p:txBody>
      </p:sp>
      <p:pic>
        <p:nvPicPr>
          <p:cNvPr id="4" name="Picture 2" descr="F:\workspace\Capstone Project\logo fpt universit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84814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133600"/>
            <a:ext cx="6400800" cy="3505200"/>
          </a:xfrm>
        </p:spPr>
        <p:txBody>
          <a:bodyPr>
            <a:normAutofit/>
          </a:bodyPr>
          <a:lstStyle/>
          <a:p>
            <a:pPr marL="342900" indent="-342900" algn="l" fontAlgn="base">
              <a:buFont typeface="Arial" pitchFamily="34" charset="0"/>
              <a:buChar char="•"/>
            </a:pPr>
            <a:r>
              <a:rPr lang="en-US" dirty="0">
                <a:solidFill>
                  <a:schemeClr val="tx1"/>
                </a:solidFill>
              </a:rPr>
              <a:t>Search for </a:t>
            </a:r>
            <a:r>
              <a:rPr lang="en-US" dirty="0" smtClean="0">
                <a:solidFill>
                  <a:schemeClr val="tx1"/>
                </a:solidFill>
              </a:rPr>
              <a:t>journey</a:t>
            </a:r>
          </a:p>
          <a:p>
            <a:pPr marL="342900" indent="-342900" algn="l" fontAlgn="base">
              <a:buFont typeface="Arial" pitchFamily="34" charset="0"/>
              <a:buChar char="•"/>
            </a:pPr>
            <a:r>
              <a:rPr lang="en-US" dirty="0" smtClean="0">
                <a:solidFill>
                  <a:schemeClr val="tx1"/>
                </a:solidFill>
              </a:rPr>
              <a:t>Booking</a:t>
            </a:r>
          </a:p>
          <a:p>
            <a:pPr marL="342900" indent="-342900" algn="l" fontAlgn="base">
              <a:buFont typeface="Arial" pitchFamily="34" charset="0"/>
              <a:buChar char="•"/>
            </a:pPr>
            <a:r>
              <a:rPr lang="en-US" dirty="0" smtClean="0">
                <a:solidFill>
                  <a:schemeClr val="tx1"/>
                </a:solidFill>
              </a:rPr>
              <a:t>Scheduling</a:t>
            </a:r>
          </a:p>
          <a:p>
            <a:pPr marL="342900" indent="-342900" algn="l" fontAlgn="base">
              <a:buFont typeface="Arial" pitchFamily="34" charset="0"/>
              <a:buChar char="•"/>
            </a:pPr>
            <a:r>
              <a:rPr lang="en-US" dirty="0" smtClean="0">
                <a:solidFill>
                  <a:schemeClr val="tx1"/>
                </a:solidFill>
              </a:rPr>
              <a:t>Vehicles Management</a:t>
            </a:r>
          </a:p>
          <a:p>
            <a:pPr marL="342900" indent="-342900" algn="l" fontAlgn="base">
              <a:buFont typeface="Arial" pitchFamily="34" charset="0"/>
              <a:buChar char="•"/>
            </a:pPr>
            <a:r>
              <a:rPr lang="en-US" dirty="0" smtClean="0">
                <a:solidFill>
                  <a:schemeClr val="tx1"/>
                </a:solidFill>
              </a:rPr>
              <a:t>Fare</a:t>
            </a:r>
          </a:p>
          <a:p>
            <a:pPr marL="342900" indent="-342900" algn="l" fontAlgn="base">
              <a:buFont typeface="Arial" pitchFamily="34" charset="0"/>
              <a:buChar char="•"/>
            </a:pPr>
            <a:r>
              <a:rPr lang="en-US" dirty="0" smtClean="0">
                <a:solidFill>
                  <a:schemeClr val="tx1"/>
                </a:solidFill>
              </a:rPr>
              <a:t>User Management</a:t>
            </a:r>
            <a:endParaRPr lang="en-US" dirty="0">
              <a:solidFill>
                <a:schemeClr val="tx1"/>
              </a:solidFill>
            </a:endParaRPr>
          </a:p>
        </p:txBody>
      </p:sp>
      <p:sp>
        <p:nvSpPr>
          <p:cNvPr id="5" name="Title 3"/>
          <p:cNvSpPr txBox="1">
            <a:spLocks/>
          </p:cNvSpPr>
          <p:nvPr/>
        </p:nvSpPr>
        <p:spPr>
          <a:xfrm>
            <a:off x="838200" y="457200"/>
            <a:ext cx="7772400" cy="1470025"/>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5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r>
              <a:rPr lang="en-US" dirty="0" smtClean="0"/>
              <a:t>Main Functions</a:t>
            </a:r>
            <a:endParaRPr lang="en-US" dirty="0"/>
          </a:p>
        </p:txBody>
      </p:sp>
      <p:pic>
        <p:nvPicPr>
          <p:cNvPr id="4" name="Picture 2" descr="F:\workspace\Capstone Project\logo fpt universit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25934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133600"/>
            <a:ext cx="6400800" cy="3505200"/>
          </a:xfrm>
        </p:spPr>
        <p:txBody>
          <a:bodyPr>
            <a:normAutofit/>
          </a:bodyPr>
          <a:lstStyle/>
          <a:p>
            <a:pPr algn="l" fontAlgn="base"/>
            <a:endParaRPr lang="en-US" sz="2000" dirty="0">
              <a:solidFill>
                <a:schemeClr val="tx1"/>
              </a:solidFill>
            </a:endParaRPr>
          </a:p>
        </p:txBody>
      </p:sp>
      <p:sp>
        <p:nvSpPr>
          <p:cNvPr id="2" name="Title 1"/>
          <p:cNvSpPr>
            <a:spLocks noGrp="1"/>
          </p:cNvSpPr>
          <p:nvPr>
            <p:ph type="ctrTitle"/>
          </p:nvPr>
        </p:nvSpPr>
        <p:spPr>
          <a:xfrm>
            <a:off x="783429" y="457200"/>
            <a:ext cx="7681913" cy="1523495"/>
          </a:xfrm>
        </p:spPr>
        <p:txBody>
          <a:bodyPr/>
          <a:lstStyle/>
          <a:p>
            <a:r>
              <a:rPr lang="en-US" dirty="0" smtClean="0"/>
              <a:t>System Flow</a:t>
            </a:r>
            <a:endParaRPr lang="en-US" dirty="0"/>
          </a:p>
        </p:txBody>
      </p:sp>
      <p:pic>
        <p:nvPicPr>
          <p:cNvPr id="1026" name="Picture 2" descr="F:\workspace\Capstone Project\Scheduling_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429375" cy="5181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workspace\Capstone Project\logo fpt universit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37638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133600"/>
            <a:ext cx="6400800" cy="3505200"/>
          </a:xfrm>
        </p:spPr>
        <p:txBody>
          <a:bodyPr>
            <a:normAutofit/>
          </a:bodyPr>
          <a:lstStyle/>
          <a:p>
            <a:pPr algn="l" fontAlgn="base"/>
            <a:endParaRPr lang="en-US" sz="2000" dirty="0">
              <a:solidFill>
                <a:schemeClr val="tx1"/>
              </a:solidFill>
            </a:endParaRPr>
          </a:p>
        </p:txBody>
      </p:sp>
      <p:pic>
        <p:nvPicPr>
          <p:cNvPr id="2050" name="Picture 2" descr="C:\Users\NoName\Desktop\Booking_Flow_-_min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04033"/>
            <a:ext cx="8153399" cy="26870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783429" y="457200"/>
            <a:ext cx="7681913" cy="1523495"/>
          </a:xfrm>
        </p:spPr>
        <p:txBody>
          <a:bodyPr/>
          <a:lstStyle/>
          <a:p>
            <a:r>
              <a:rPr lang="en-US" dirty="0" smtClean="0"/>
              <a:t>Booking Flow</a:t>
            </a:r>
            <a:endParaRPr lang="en-US" dirty="0"/>
          </a:p>
        </p:txBody>
      </p:sp>
      <p:pic>
        <p:nvPicPr>
          <p:cNvPr id="5" name="Picture 2" descr="F:\workspace\Capstone Project\logo fpt universit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31684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themeOverride>
</file>

<file path=docProps/app.xml><?xml version="1.0" encoding="utf-8"?>
<Properties xmlns="http://schemas.openxmlformats.org/officeDocument/2006/extended-properties" xmlns:vt="http://schemas.openxmlformats.org/officeDocument/2006/docPropsVTypes">
  <Template>TS010286717</Template>
  <TotalTime>184</TotalTime>
  <Words>297</Words>
  <Application>Microsoft Office PowerPoint</Application>
  <PresentationFormat>On-screen Show (4:3)</PresentationFormat>
  <Paragraphs>65</Paragraphs>
  <Slides>15</Slides>
  <Notes>2</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7-00134_MS_Qwest_template_Segoe</vt:lpstr>
      <vt:lpstr>White with Courier font for code slides</vt:lpstr>
      <vt:lpstr>Long Travel Bus Reservation</vt:lpstr>
      <vt:lpstr>Group 4</vt:lpstr>
      <vt:lpstr>Contents</vt:lpstr>
      <vt:lpstr>Problem</vt:lpstr>
      <vt:lpstr>Problem</vt:lpstr>
      <vt:lpstr>PowerPoint Presentation</vt:lpstr>
      <vt:lpstr>PowerPoint Presentation</vt:lpstr>
      <vt:lpstr>System Flow</vt:lpstr>
      <vt:lpstr>Booking Flow</vt:lpstr>
      <vt:lpstr>Software Process Model</vt:lpstr>
      <vt:lpstr>Tools And Techniques</vt:lpstr>
      <vt:lpstr>Tools And Techniques</vt:lpstr>
      <vt:lpstr>Summary</vt:lpstr>
      <vt:lpstr>Demo</vt:lpstr>
      <vt:lpstr>Thanks for your listening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 Travel Bus Reservation</dc:title>
  <dc:creator>Son Nguyen Ngoc</dc:creator>
  <cp:lastModifiedBy>Son Nguyen Ngoc</cp:lastModifiedBy>
  <cp:revision>32</cp:revision>
  <dcterms:created xsi:type="dcterms:W3CDTF">2006-08-16T00:00:00Z</dcterms:created>
  <dcterms:modified xsi:type="dcterms:W3CDTF">2013-04-17T17:23:47Z</dcterms:modified>
</cp:coreProperties>
</file>