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5" r:id="rId2"/>
    <p:sldMasterId id="2147483807" r:id="rId3"/>
  </p:sldMasterIdLst>
  <p:notesMasterIdLst>
    <p:notesMasterId r:id="rId24"/>
  </p:notesMasterIdLst>
  <p:sldIdLst>
    <p:sldId id="256" r:id="rId4"/>
    <p:sldId id="264" r:id="rId5"/>
    <p:sldId id="274" r:id="rId6"/>
    <p:sldId id="275" r:id="rId7"/>
    <p:sldId id="276" r:id="rId8"/>
    <p:sldId id="278" r:id="rId9"/>
    <p:sldId id="281" r:id="rId10"/>
    <p:sldId id="279" r:id="rId11"/>
    <p:sldId id="280" r:id="rId12"/>
    <p:sldId id="285" r:id="rId13"/>
    <p:sldId id="277" r:id="rId14"/>
    <p:sldId id="284" r:id="rId15"/>
    <p:sldId id="282" r:id="rId16"/>
    <p:sldId id="286" r:id="rId17"/>
    <p:sldId id="287" r:id="rId18"/>
    <p:sldId id="288" r:id="rId19"/>
    <p:sldId id="267" r:id="rId20"/>
    <p:sldId id="266" r:id="rId21"/>
    <p:sldId id="289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99" autoAdjust="0"/>
  </p:normalViewPr>
  <p:slideViewPr>
    <p:cSldViewPr>
      <p:cViewPr varScale="1">
        <p:scale>
          <a:sx n="64" d="100"/>
          <a:sy n="64" d="100"/>
        </p:scale>
        <p:origin x="8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Passengers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Normal day</c:v>
                </c:pt>
                <c:pt idx="1">
                  <c:v>Holidays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23000</c:v>
                </c:pt>
                <c:pt idx="1">
                  <c:v>62000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6635632"/>
        <c:axId val="531123296"/>
      </c:barChart>
      <c:catAx>
        <c:axId val="536635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31123296"/>
        <c:crosses val="autoZero"/>
        <c:auto val="1"/>
        <c:lblAlgn val="ctr"/>
        <c:lblOffset val="100"/>
        <c:noMultiLvlLbl val="0"/>
      </c:catAx>
      <c:valAx>
        <c:axId val="531123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6635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530418072740908"/>
          <c:y val="0.1735051281266124"/>
          <c:w val="0.57920436416036236"/>
          <c:h val="0.67648796400449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Normal days</c:v>
                </c:pt>
                <c:pt idx="1">
                  <c:v>Holidays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1124</c:v>
                </c:pt>
                <c:pt idx="1">
                  <c:v>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3091496"/>
        <c:axId val="429635656"/>
      </c:barChart>
      <c:catAx>
        <c:axId val="373091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35656"/>
        <c:crosses val="autoZero"/>
        <c:auto val="1"/>
        <c:lblAlgn val="ctr"/>
        <c:lblOffset val="100"/>
        <c:noMultiLvlLbl val="0"/>
      </c:catAx>
      <c:valAx>
        <c:axId val="42963565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91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9C01D-AC06-410E-BC81-91CB078E95EB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6C206-178F-4538-A058-AAFC1692A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6C206-178F-4538-A058-AAFC1692A2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5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86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2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319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75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73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74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3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80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58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63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60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03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5435827"/>
            <a:ext cx="9144000" cy="142058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jpg"/><Relationship Id="rId7" Type="http://schemas.openxmlformats.org/officeDocument/2006/relationships/image" Target="../media/image2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8.jp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8380" y="1412251"/>
            <a:ext cx="7681913" cy="1523495"/>
          </a:xfrm>
        </p:spPr>
        <p:txBody>
          <a:bodyPr/>
          <a:lstStyle/>
          <a:p>
            <a:r>
              <a:rPr lang="en-US" b="1" dirty="0"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76000" endPos="31000" dir="5400000" sy="-100000" algn="bl" rotWithShape="0"/>
                </a:effectLst>
              </a:rPr>
              <a:t>Long Travel Bus Reservation</a:t>
            </a:r>
          </a:p>
        </p:txBody>
      </p:sp>
      <p:pic>
        <p:nvPicPr>
          <p:cNvPr id="1026" name="Picture 2" descr="F:\workspace\Capstone Project\logo fpt univers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41" y="6019800"/>
            <a:ext cx="1143000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00600" y="2743200"/>
            <a:ext cx="4800600" cy="3048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Group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member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Sơn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Trường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Lương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Hải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Bích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Trâm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Ngọc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Sơn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Supervisor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Kiều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Khánh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00600"/>
            <a:ext cx="24384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3970971" y="2667000"/>
            <a:ext cx="609600" cy="587460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3970971" y="4455575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16721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7462" y="1131941"/>
            <a:ext cx="478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Reservation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1751" y="4488366"/>
            <a:ext cx="797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Customer 1 books for a ticket from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to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. Reservation of customer 1 has only one ticket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315" y="4141432"/>
            <a:ext cx="1531685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Reservation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08499" y="1738208"/>
            <a:ext cx="8288937" cy="2050318"/>
            <a:chOff x="855063" y="2661989"/>
            <a:chExt cx="8288937" cy="2050318"/>
          </a:xfrm>
        </p:grpSpPr>
        <p:grpSp>
          <p:nvGrpSpPr>
            <p:cNvPr id="44" name="Group 43"/>
            <p:cNvGrpSpPr/>
            <p:nvPr/>
          </p:nvGrpSpPr>
          <p:grpSpPr>
            <a:xfrm>
              <a:off x="855063" y="2661989"/>
              <a:ext cx="8288937" cy="1907102"/>
              <a:chOff x="171762" y="2885607"/>
              <a:chExt cx="8288937" cy="190710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38200" y="3352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10400" y="4487909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862466" y="3334261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990600" y="3505200"/>
                <a:ext cx="304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038600" y="3505200"/>
                <a:ext cx="3200400" cy="114300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71762" y="2885607"/>
                <a:ext cx="16126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/>
                  <a:t>Hồ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Chí</a:t>
                </a:r>
                <a:r>
                  <a:rPr lang="en-US" sz="2000" b="1" dirty="0" smtClean="0"/>
                  <a:t> Minh City</a:t>
                </a:r>
                <a:endParaRPr lang="en-GB" sz="20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405266" y="2913089"/>
                <a:ext cx="10905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/>
                  <a:t>Đà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Nẵng</a:t>
                </a:r>
                <a:endParaRPr lang="en-GB" sz="20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631899" y="4033108"/>
                <a:ext cx="1828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/>
                  <a:t>Hải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Phòng</a:t>
                </a:r>
                <a:endParaRPr lang="en-GB" sz="2000" b="1" dirty="0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1653651" y="3657600"/>
              <a:ext cx="308850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380" y="3270712"/>
              <a:ext cx="780960" cy="780960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4633834" y="3657600"/>
              <a:ext cx="3080117" cy="1054707"/>
            </a:xfrm>
            <a:prstGeom prst="line">
              <a:avLst/>
            </a:prstGeom>
            <a:ln w="38100">
              <a:solidFill>
                <a:srgbClr val="00B0F0"/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0" y="4771053"/>
            <a:ext cx="683738" cy="68373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1751" y="5112922"/>
            <a:ext cx="797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Customer 2 books for round-trip from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to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and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return to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City. Reservation of customer 2 has two tickets.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511070" y="3060442"/>
            <a:ext cx="2892198" cy="10159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564528" y="3066694"/>
            <a:ext cx="2991945" cy="590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2311" y="2817332"/>
            <a:ext cx="824819" cy="8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72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16764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066800"/>
            <a:ext cx="21336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866962"/>
            <a:ext cx="1752600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33" y="4771962"/>
            <a:ext cx="2057400" cy="18902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60333" y="1948934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Managing bus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0333" y="3175782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Managing route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60333" y="5390156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Scheduling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20452409">
            <a:off x="1247388" y="3870482"/>
            <a:ext cx="84395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Staff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87669" y="3604540"/>
            <a:ext cx="258769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Managing fare 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62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1981200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Add new bus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2667000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Add new route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7846" y="3350302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 tariff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2246" y="4033604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Assign bus to route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5" name="Elbow Connector 4"/>
          <p:cNvCxnSpPr>
            <a:endCxn id="16" idx="1"/>
          </p:cNvCxnSpPr>
          <p:nvPr/>
        </p:nvCxnSpPr>
        <p:spPr>
          <a:xfrm>
            <a:off x="1219200" y="2350532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2208246" y="3036332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3122646" y="37171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111692" y="44029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30036" y="4719404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Create schedule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5362520"/>
            <a:ext cx="31242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Customer can search journey and create reservation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5026092" y="50887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0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60333" y="1948934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Booking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0333" y="3545113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Online payment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60333" y="5390156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Reservation history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" y="2522248"/>
            <a:ext cx="1676400" cy="167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452409">
            <a:off x="985194" y="3929808"/>
            <a:ext cx="120607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Customer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67" y="1143000"/>
            <a:ext cx="1868910" cy="18689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67" y="2548006"/>
            <a:ext cx="1994215" cy="1994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72" y="4740994"/>
            <a:ext cx="1667656" cy="16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57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1981200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Search for journeys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2667000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Choose journeys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7846" y="3350302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Choose seats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2246" y="4033604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Input details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5" name="Elbow Connector 4"/>
          <p:cNvCxnSpPr>
            <a:endCxn id="16" idx="1"/>
          </p:cNvCxnSpPr>
          <p:nvPr/>
        </p:nvCxnSpPr>
        <p:spPr>
          <a:xfrm>
            <a:off x="1219200" y="2350532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2208246" y="3036332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3122646" y="37171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111692" y="44029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30036" y="4719404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Pay with PayPal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5362520"/>
            <a:ext cx="31242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Reservation is created. Customer can view reservation history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5026092" y="50887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14434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Tools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1066800" y="3162300"/>
            <a:ext cx="1780540" cy="45243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fontAlgn="base"/>
            <a:r>
              <a:rPr lang="en-US" sz="2000" b="1" dirty="0">
                <a:solidFill>
                  <a:schemeClr val="bg1"/>
                </a:solidFill>
              </a:rPr>
              <a:t>Eclipse Indigo</a:t>
            </a:r>
            <a:endParaRPr lang="en-US" sz="2000" b="1" spc="-150" dirty="0">
              <a:ln w="3175">
                <a:noFill/>
              </a:ln>
              <a:solidFill>
                <a:schemeClr val="bg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+mj-lt"/>
              <a:cs typeface="Arial" charset="0"/>
            </a:endParaRPr>
          </a:p>
        </p:txBody>
      </p:sp>
      <p:pic>
        <p:nvPicPr>
          <p:cNvPr id="21" name="Picture 2" descr="F:\workspace\Capstone Project\eclip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669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F:\workspace\Capstone Project\apache-tomca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82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F:\workspace\Capstone Project\434mysql-centos-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06169"/>
            <a:ext cx="2057400" cy="106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F:\workspace\Capstone Project\host-codes-googlecod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80" y="3471861"/>
            <a:ext cx="24892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F:\workspace\Capstone Project\88b0f6faebe7058023e324149b60f06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6" y="3471861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ubtitle 2"/>
          <p:cNvSpPr txBox="1">
            <a:spLocks/>
          </p:cNvSpPr>
          <p:nvPr/>
        </p:nvSpPr>
        <p:spPr>
          <a:xfrm>
            <a:off x="3248660" y="3177540"/>
            <a:ext cx="1780540" cy="45243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indent="0" algn="ctr" fontAlgn="base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000" b="1"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5pPr>
            <a:lvl6pPr indent="0" algn="ctr">
              <a:spcBef>
                <a:spcPct val="20000"/>
              </a:spcBef>
              <a:buFont typeface="Wingdings 2" pitchFamily="18" charset="2"/>
              <a:buNone/>
              <a:defRPr sz="2000"/>
            </a:lvl6pPr>
            <a:lvl7pPr indent="0" algn="ctr">
              <a:spcBef>
                <a:spcPct val="20000"/>
              </a:spcBef>
              <a:buFont typeface="Wingdings 2" pitchFamily="18" charset="2"/>
              <a:buNone/>
              <a:defRPr sz="2000"/>
            </a:lvl7pPr>
            <a:lvl8pPr indent="0" algn="ctr">
              <a:spcBef>
                <a:spcPct val="20000"/>
              </a:spcBef>
              <a:buFont typeface="Wingdings 2" pitchFamily="18" charset="2"/>
              <a:buNone/>
              <a:defRPr sz="2000"/>
            </a:lvl8pPr>
            <a:lvl9pPr indent="0" algn="ctr">
              <a:spcBef>
                <a:spcPct val="20000"/>
              </a:spcBef>
              <a:buFont typeface="Wingdings 2" pitchFamily="18" charset="2"/>
              <a:buNone/>
              <a:defRPr sz="2000"/>
            </a:lvl9pPr>
          </a:lstStyle>
          <a:p>
            <a:r>
              <a:rPr lang="en-US" dirty="0"/>
              <a:t>Tomcat 6.0.26</a:t>
            </a:r>
            <a:endParaRPr lang="en-US" dirty="0"/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5548630" y="3162300"/>
            <a:ext cx="1918970" cy="45243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000" b="1"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5pPr>
            <a:lvl6pPr indent="0" algn="ctr">
              <a:spcBef>
                <a:spcPct val="20000"/>
              </a:spcBef>
              <a:buFont typeface="Wingdings 2" pitchFamily="18" charset="2"/>
              <a:buNone/>
              <a:defRPr sz="2000"/>
            </a:lvl6pPr>
            <a:lvl7pPr indent="0" algn="ctr">
              <a:spcBef>
                <a:spcPct val="20000"/>
              </a:spcBef>
              <a:buFont typeface="Wingdings 2" pitchFamily="18" charset="2"/>
              <a:buNone/>
              <a:defRPr sz="2000"/>
            </a:lvl7pPr>
            <a:lvl8pPr indent="0" algn="ctr">
              <a:spcBef>
                <a:spcPct val="20000"/>
              </a:spcBef>
              <a:buFont typeface="Wingdings 2" pitchFamily="18" charset="2"/>
              <a:buNone/>
              <a:defRPr sz="2000"/>
            </a:lvl8pPr>
            <a:lvl9pPr indent="0" algn="ctr">
              <a:spcBef>
                <a:spcPct val="20000"/>
              </a:spcBef>
              <a:buFont typeface="Wingdings 2" pitchFamily="18" charset="2"/>
              <a:buNone/>
              <a:defRPr sz="2000"/>
            </a:lvl9pPr>
          </a:lstStyle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/>
              <a:t>Server 5.5</a:t>
            </a:r>
            <a:endParaRPr lang="en-US" dirty="0"/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2557145" y="4919661"/>
            <a:ext cx="1664335" cy="45243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000" b="1"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5pPr>
            <a:lvl6pPr indent="0" algn="ctr">
              <a:spcBef>
                <a:spcPct val="20000"/>
              </a:spcBef>
              <a:buFont typeface="Wingdings 2" pitchFamily="18" charset="2"/>
              <a:buNone/>
              <a:defRPr sz="2000"/>
            </a:lvl6pPr>
            <a:lvl7pPr indent="0" algn="ctr">
              <a:spcBef>
                <a:spcPct val="20000"/>
              </a:spcBef>
              <a:buFont typeface="Wingdings 2" pitchFamily="18" charset="2"/>
              <a:buNone/>
              <a:defRPr sz="2000"/>
            </a:lvl7pPr>
            <a:lvl8pPr indent="0" algn="ctr">
              <a:spcBef>
                <a:spcPct val="20000"/>
              </a:spcBef>
              <a:buFont typeface="Wingdings 2" pitchFamily="18" charset="2"/>
              <a:buNone/>
              <a:defRPr sz="2000"/>
            </a:lvl8pPr>
            <a:lvl9pPr indent="0" algn="ctr">
              <a:spcBef>
                <a:spcPct val="20000"/>
              </a:spcBef>
              <a:buFont typeface="Wingdings 2" pitchFamily="18" charset="2"/>
              <a:buNone/>
              <a:defRPr sz="2000"/>
            </a:lvl9pPr>
          </a:lstStyle>
          <a:p>
            <a:r>
              <a:rPr lang="en-US" dirty="0"/>
              <a:t>Google Code</a:t>
            </a:r>
            <a:endParaRPr lang="en-US" dirty="0"/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5351763" y="4922548"/>
            <a:ext cx="1664335" cy="45243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000" b="1"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5pPr>
            <a:lvl6pPr indent="0" algn="ctr">
              <a:spcBef>
                <a:spcPct val="20000"/>
              </a:spcBef>
              <a:buFont typeface="Wingdings 2" pitchFamily="18" charset="2"/>
              <a:buNone/>
              <a:defRPr sz="2000"/>
            </a:lvl6pPr>
            <a:lvl7pPr indent="0" algn="ctr">
              <a:spcBef>
                <a:spcPct val="20000"/>
              </a:spcBef>
              <a:buFont typeface="Wingdings 2" pitchFamily="18" charset="2"/>
              <a:buNone/>
              <a:defRPr sz="2000"/>
            </a:lvl7pPr>
            <a:lvl8pPr indent="0" algn="ctr">
              <a:spcBef>
                <a:spcPct val="20000"/>
              </a:spcBef>
              <a:buFont typeface="Wingdings 2" pitchFamily="18" charset="2"/>
              <a:buNone/>
              <a:defRPr sz="2000"/>
            </a:lvl8pPr>
            <a:lvl9pPr indent="0" algn="ctr">
              <a:spcBef>
                <a:spcPct val="20000"/>
              </a:spcBef>
              <a:buFont typeface="Wingdings 2" pitchFamily="18" charset="2"/>
              <a:buNone/>
              <a:defRPr sz="2000"/>
            </a:lvl9pPr>
          </a:lstStyle>
          <a:p>
            <a:r>
              <a:rPr lang="en-US" dirty="0"/>
              <a:t>Tortoise SVN</a:t>
            </a:r>
          </a:p>
        </p:txBody>
      </p:sp>
    </p:spTree>
    <p:extLst>
      <p:ext uri="{BB962C8B-B14F-4D97-AF65-F5344CB8AC3E}">
        <p14:creationId xmlns:p14="http://schemas.microsoft.com/office/powerpoint/2010/main" val="2455358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Techniques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pic>
        <p:nvPicPr>
          <p:cNvPr id="15" name="Picture 2" descr="F:\workspace\Capstone Project\htm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45" y="1789255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F:\workspace\Capstone Project\File Adobe Dreamweaver CSS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82" y="1789254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workspace\Capstone Project\File Adobe Dreamweaver JavaScrip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21" y="1823706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workspace\Capstone Project\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63" y="175941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F:\workspace\Capstone Project\features_js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964" y="1789253"/>
            <a:ext cx="73535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F:\workspace\Capstone Project\aja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871" y="1703686"/>
            <a:ext cx="174392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F:\workspace\Capstone Project\struts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08" y="3232149"/>
            <a:ext cx="1622885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9" descr="F:\workspace\Capstone Project\hibernate-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9" y="3308159"/>
            <a:ext cx="3068637" cy="51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F:\workspace\Capstone Project\log4j-mini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82" y="4172668"/>
            <a:ext cx="1447800" cy="8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3" descr="F:\workspace\Capstone Project\paypal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851" y="4160517"/>
            <a:ext cx="1042113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F:\workspace\Capstone Project\fop_logo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240" y="4093324"/>
            <a:ext cx="154482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5" descr="F:\workspace\Capstone Project\Spring_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586" y="2932878"/>
            <a:ext cx="149352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34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6400800" cy="3505200"/>
          </a:xfrm>
        </p:spPr>
        <p:txBody>
          <a:bodyPr>
            <a:normAutofit/>
          </a:bodyPr>
          <a:lstStyle/>
          <a:p>
            <a:pPr lvl="0" algn="l" fontAlgn="base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812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81200"/>
            <a:ext cx="16764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0452409">
            <a:off x="3013565" y="3355133"/>
            <a:ext cx="84395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Staff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452409">
            <a:off x="5671060" y="3375745"/>
            <a:ext cx="120607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Customer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85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28600" y="304800"/>
            <a:ext cx="4191000" cy="936625"/>
          </a:xfrm>
        </p:spPr>
        <p:txBody>
          <a:bodyPr>
            <a:normAutofit/>
          </a:bodyPr>
          <a:lstStyle/>
          <a:p>
            <a:pPr marL="342900" lvl="0" indent="-342900" fontAlgn="base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524000"/>
            <a:ext cx="6400800" cy="4038600"/>
          </a:xfrm>
        </p:spPr>
        <p:txBody>
          <a:bodyPr>
            <a:normAutofit fontScale="92500" lnSpcReduction="10000"/>
          </a:bodyPr>
          <a:lstStyle/>
          <a:p>
            <a:pPr lvl="0" algn="l" fontAlgn="base"/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Achievement</a:t>
            </a:r>
            <a:endParaRPr lang="en-US" sz="3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Customer can book for tickets easily and choose the seats they want.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Manage, scheduling for bus.</a:t>
            </a:r>
            <a:endParaRPr lang="en-US" sz="2000" dirty="0">
              <a:solidFill>
                <a:schemeClr val="tx1"/>
              </a:solidFill>
            </a:endParaRP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Payment with PayPal.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0" algn="l" fontAlgn="base"/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Limitation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Staff have to schedule for each journey.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Support only one online payment method.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User cannot change tickets or change seats in past reservation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65565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28600" y="304800"/>
            <a:ext cx="4191000" cy="936625"/>
          </a:xfrm>
        </p:spPr>
        <p:txBody>
          <a:bodyPr>
            <a:normAutofit/>
          </a:bodyPr>
          <a:lstStyle/>
          <a:p>
            <a:pPr marL="342900" lvl="0" indent="-342900" fontAlgn="base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524000"/>
            <a:ext cx="6400800" cy="4038600"/>
          </a:xfrm>
        </p:spPr>
        <p:txBody>
          <a:bodyPr>
            <a:normAutofit/>
          </a:bodyPr>
          <a:lstStyle/>
          <a:p>
            <a:pPr lvl="0" algn="l" fontAlgn="base"/>
            <a:r>
              <a:rPr lang="en-US" sz="2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Future Plan</a:t>
            </a:r>
            <a:endParaRPr lang="en-US" sz="3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Auto-schedule for each route, bus in a fixed time.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Integrate more online payment methods (</a:t>
            </a:r>
            <a:r>
              <a:rPr lang="en-US" sz="2000" dirty="0" err="1">
                <a:solidFill>
                  <a:schemeClr val="tx1"/>
                </a:solidFill>
              </a:rPr>
              <a:t>Bảo</a:t>
            </a:r>
            <a:r>
              <a:rPr lang="en-US" sz="2000" dirty="0">
                <a:solidFill>
                  <a:schemeClr val="tx1"/>
                </a:solidFill>
              </a:rPr>
              <a:t> Kim, </a:t>
            </a:r>
            <a:r>
              <a:rPr lang="en-US" sz="2000" dirty="0" err="1">
                <a:solidFill>
                  <a:schemeClr val="tx1"/>
                </a:solidFill>
              </a:rPr>
              <a:t>Ngân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Lượng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 user to change tickets or seats.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Improve system performance.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Improve system as user friendly as possible.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34772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3962400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Problem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Solution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Terms</a:t>
            </a:r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Main Functions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Technologies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Summary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Demo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Q&amp;A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53134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143000" y="152400"/>
            <a:ext cx="7772400" cy="1470025"/>
          </a:xfrm>
        </p:spPr>
        <p:txBody>
          <a:bodyPr>
            <a:normAutofit/>
          </a:bodyPr>
          <a:lstStyle/>
          <a:p>
            <a:pPr marL="342900" lvl="0" indent="-342900" algn="ctr" fontAlgn="base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your listening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33400" y="381000"/>
            <a:ext cx="3505200" cy="1981200"/>
          </a:xfrm>
        </p:spPr>
        <p:txBody>
          <a:bodyPr>
            <a:normAutofit/>
          </a:bodyPr>
          <a:lstStyle/>
          <a:p>
            <a:pPr lvl="0" algn="ctr" fontAlgn="base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1427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36413353"/>
              </p:ext>
            </p:extLst>
          </p:nvPr>
        </p:nvGraphicFramePr>
        <p:xfrm>
          <a:off x="4267200" y="1092201"/>
          <a:ext cx="4876800" cy="4241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96778381"/>
              </p:ext>
            </p:extLst>
          </p:nvPr>
        </p:nvGraphicFramePr>
        <p:xfrm>
          <a:off x="0" y="1092202"/>
          <a:ext cx="4267200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" y="6206316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*statistic in 2010 from http</a:t>
            </a:r>
            <a:r>
              <a:rPr lang="en-GB" sz="1400" dirty="0"/>
              <a:t>://www.benxemiendong.com.vn/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4900" y="5410200"/>
            <a:ext cx="694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Average number of departures in a day in Mien Dong Bus Station </a:t>
            </a:r>
            <a:r>
              <a:rPr lang="en-US" i="1" baseline="30000" dirty="0" smtClean="0"/>
              <a:t>(*)</a:t>
            </a:r>
            <a:endParaRPr lang="en-GB" i="1" baseline="30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8411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3888" y="3231823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Managing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33087"/>
            <a:ext cx="3714064" cy="278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75" y="1220795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17" y="1219200"/>
            <a:ext cx="16764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0452409">
            <a:off x="879205" y="2889159"/>
            <a:ext cx="84395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Staff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452409">
            <a:off x="4891749" y="2733032"/>
            <a:ext cx="120607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Customer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4708" y="3701707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Scheduling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4171591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Selling tickets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5533970"/>
            <a:ext cx="3714064" cy="369332"/>
          </a:xfrm>
          <a:prstGeom prst="rect">
            <a:avLst/>
          </a:prstGeom>
          <a:solidFill>
            <a:srgbClr val="FE62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Waiting for hours to buy tickets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0200" y="1972139"/>
            <a:ext cx="16764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OVERLOADED!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77670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09600" y="2286000"/>
            <a:ext cx="2895600" cy="2623066"/>
            <a:chOff x="2971800" y="1828800"/>
            <a:chExt cx="2895600" cy="26230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828800"/>
              <a:ext cx="2438400" cy="2438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971800" y="4082534"/>
              <a:ext cx="289560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Long Travel Bus Reservation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25403" y="1501515"/>
            <a:ext cx="4523282" cy="1807351"/>
            <a:chOff x="4125403" y="1501515"/>
            <a:chExt cx="4523282" cy="180735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3" y="1687430"/>
              <a:ext cx="1621436" cy="162143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21921" y="1501515"/>
              <a:ext cx="2587692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Managing bus 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0993" y="2772754"/>
              <a:ext cx="2587692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Scheduling 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4308" y="1916668"/>
              <a:ext cx="2587692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Managing route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37659" y="2344711"/>
              <a:ext cx="2587692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Managing fares 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13" y="3655115"/>
            <a:ext cx="1652226" cy="165222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21921" y="3675102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Booking tickets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6776" y="4090687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Online payments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50151" y="4506272"/>
            <a:ext cx="2587692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Consult transaction history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3" idx="3"/>
            <a:endCxn id="5" idx="1"/>
          </p:cNvCxnSpPr>
          <p:nvPr/>
        </p:nvCxnSpPr>
        <p:spPr>
          <a:xfrm flipV="1">
            <a:off x="3276600" y="2498148"/>
            <a:ext cx="848803" cy="10070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24" idx="1"/>
          </p:cNvCxnSpPr>
          <p:nvPr/>
        </p:nvCxnSpPr>
        <p:spPr>
          <a:xfrm>
            <a:off x="3276600" y="3505200"/>
            <a:ext cx="818013" cy="9760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99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1003715" y="769947"/>
            <a:ext cx="8476938" cy="3121291"/>
            <a:chOff x="171762" y="1671418"/>
            <a:chExt cx="8476938" cy="3121291"/>
          </a:xfrm>
        </p:grpSpPr>
        <p:sp>
          <p:nvSpPr>
            <p:cNvPr id="37" name="Oval 36"/>
            <p:cNvSpPr/>
            <p:nvPr/>
          </p:nvSpPr>
          <p:spPr>
            <a:xfrm>
              <a:off x="838200" y="33528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7010400" y="4487909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7010400" y="2152139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3862466" y="3334261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90600" y="3505200"/>
              <a:ext cx="3048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038600" y="2286000"/>
              <a:ext cx="3200400" cy="1219200"/>
            </a:xfrm>
            <a:prstGeom prst="line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038600" y="3505200"/>
              <a:ext cx="3200400" cy="1143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1762" y="2885607"/>
              <a:ext cx="1612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Hồ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Chí</a:t>
              </a:r>
              <a:r>
                <a:rPr lang="en-US" sz="2000" dirty="0" smtClean="0"/>
                <a:t> Minh City</a:t>
              </a:r>
              <a:endParaRPr lang="en-GB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05266" y="2913089"/>
              <a:ext cx="1090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Đà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Nẵng</a:t>
              </a:r>
              <a:endParaRPr lang="en-GB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91300" y="1671418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Hà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Nội</a:t>
              </a:r>
              <a:endParaRPr lang="en-GB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19900" y="4187719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Hải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Phòng</a:t>
              </a:r>
              <a:endParaRPr lang="en-GB" sz="20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07904" y="4429247"/>
            <a:ext cx="65466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Route</a:t>
            </a:r>
            <a:r>
              <a:rPr lang="en-US" sz="2000" dirty="0" smtClean="0"/>
              <a:t>: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–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contains 2 segments: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/>
              <a:t>Chí</a:t>
            </a:r>
            <a:r>
              <a:rPr lang="en-US" sz="2000" dirty="0"/>
              <a:t> Minh City – </a:t>
            </a:r>
            <a:r>
              <a:rPr lang="en-US" sz="2000" dirty="0" err="1"/>
              <a:t>Đà</a:t>
            </a:r>
            <a:r>
              <a:rPr lang="en-US" sz="2000" dirty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/>
              <a:t>Nẵng</a:t>
            </a:r>
            <a:r>
              <a:rPr lang="en-US" sz="2000" dirty="0"/>
              <a:t> – </a:t>
            </a:r>
            <a:r>
              <a:rPr lang="en-US" sz="2000" dirty="0" err="1"/>
              <a:t>Hải</a:t>
            </a:r>
            <a:r>
              <a:rPr lang="en-US" sz="2000" dirty="0"/>
              <a:t> </a:t>
            </a:r>
            <a:r>
              <a:rPr lang="en-US" sz="2000" dirty="0" err="1" smtClean="0"/>
              <a:t>Phòng</a:t>
            </a:r>
            <a:endParaRPr lang="en-GB" sz="2000" dirty="0"/>
          </a:p>
          <a:p>
            <a:r>
              <a:rPr lang="en-US" sz="2000" dirty="0" smtClean="0">
                <a:solidFill>
                  <a:srgbClr val="002060"/>
                </a:solidFill>
              </a:rPr>
              <a:t>Route</a:t>
            </a:r>
            <a:r>
              <a:rPr lang="en-US" sz="2000" dirty="0"/>
              <a:t>: </a:t>
            </a:r>
            <a:r>
              <a:rPr lang="en-US" sz="2000" dirty="0" err="1"/>
              <a:t>Hồ</a:t>
            </a:r>
            <a:r>
              <a:rPr lang="en-US" sz="2000" dirty="0"/>
              <a:t> </a:t>
            </a:r>
            <a:r>
              <a:rPr lang="en-US" sz="2000" dirty="0" err="1"/>
              <a:t>Chí</a:t>
            </a:r>
            <a:r>
              <a:rPr lang="en-US" sz="2000" dirty="0"/>
              <a:t> Minh City – </a:t>
            </a:r>
            <a:r>
              <a:rPr lang="en-US" sz="2000" dirty="0" err="1" smtClean="0"/>
              <a:t>Hà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contains </a:t>
            </a:r>
            <a:r>
              <a:rPr lang="en-US" sz="2000" dirty="0"/>
              <a:t>2 segments: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Hồ</a:t>
            </a:r>
            <a:r>
              <a:rPr lang="en-US" sz="2000" dirty="0"/>
              <a:t> </a:t>
            </a:r>
            <a:r>
              <a:rPr lang="en-US" sz="2000" dirty="0" err="1"/>
              <a:t>Chí</a:t>
            </a:r>
            <a:r>
              <a:rPr lang="en-US" sz="2000" dirty="0"/>
              <a:t> Minh City – </a:t>
            </a:r>
            <a:r>
              <a:rPr lang="en-US" sz="2000" dirty="0" err="1"/>
              <a:t>Đà</a:t>
            </a:r>
            <a:r>
              <a:rPr lang="en-US" sz="2000" dirty="0"/>
              <a:t> </a:t>
            </a:r>
            <a:r>
              <a:rPr lang="en-US" sz="2000" dirty="0" err="1"/>
              <a:t>Nẵng</a:t>
            </a:r>
            <a:r>
              <a:rPr lang="en-US" sz="2000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Đà</a:t>
            </a:r>
            <a:r>
              <a:rPr lang="en-US" sz="2000" dirty="0"/>
              <a:t> </a:t>
            </a:r>
            <a:r>
              <a:rPr lang="en-US" sz="2000" dirty="0" err="1"/>
              <a:t>Nẵng</a:t>
            </a:r>
            <a:r>
              <a:rPr lang="en-US" sz="2000" dirty="0"/>
              <a:t> – </a:t>
            </a:r>
            <a:r>
              <a:rPr lang="en-US" sz="2000" dirty="0" err="1" smtClean="0"/>
              <a:t>Hà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007463" y="1131941"/>
            <a:ext cx="369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Route and segments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50" name="Straight Connector 49"/>
          <p:cNvCxnSpPr>
            <a:stCxn id="36" idx="2"/>
          </p:cNvCxnSpPr>
          <p:nvPr/>
        </p:nvCxnSpPr>
        <p:spPr>
          <a:xfrm>
            <a:off x="1810061" y="2692022"/>
            <a:ext cx="12492" cy="134657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0553" y="2617523"/>
            <a:ext cx="0" cy="66872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058461" y="3746729"/>
            <a:ext cx="12492" cy="29187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10061" y="3286248"/>
            <a:ext cx="30604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810061" y="4038600"/>
            <a:ext cx="62608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65058" y="3094739"/>
            <a:ext cx="1222949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Segment</a:t>
            </a:r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4252209" y="3833814"/>
            <a:ext cx="94438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Route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584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884731" y="1681394"/>
            <a:ext cx="8288937" cy="1907102"/>
            <a:chOff x="171762" y="2885607"/>
            <a:chExt cx="8288937" cy="1907102"/>
          </a:xfrm>
        </p:grpSpPr>
        <p:sp>
          <p:nvSpPr>
            <p:cNvPr id="37" name="Oval 36"/>
            <p:cNvSpPr/>
            <p:nvPr/>
          </p:nvSpPr>
          <p:spPr>
            <a:xfrm>
              <a:off x="838200" y="33528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7010400" y="4487909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3862466" y="3334261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90600" y="3505200"/>
              <a:ext cx="304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038600" y="3505200"/>
              <a:ext cx="3200400" cy="114300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1762" y="2885607"/>
              <a:ext cx="1612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Hồ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Chí</a:t>
              </a:r>
              <a:r>
                <a:rPr lang="en-US" sz="2000" dirty="0" smtClean="0"/>
                <a:t> Minh City</a:t>
              </a:r>
              <a:endParaRPr lang="en-GB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05266" y="2913089"/>
              <a:ext cx="1090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Đà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Nẵng</a:t>
              </a:r>
              <a:endParaRPr lang="en-GB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31899" y="4033108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Hải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Phòng</a:t>
              </a:r>
              <a:endParaRPr lang="en-GB" sz="20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07463" y="1131941"/>
            <a:ext cx="369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Tariff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2407" y="2415513"/>
            <a:ext cx="1620812" cy="37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200,000 VND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95997"/>
              </p:ext>
            </p:extLst>
          </p:nvPr>
        </p:nvGraphicFramePr>
        <p:xfrm>
          <a:off x="762000" y="3229005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Segment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r>
                        <a:rPr lang="en-US" baseline="0" dirty="0" smtClean="0"/>
                        <a:t> 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</a:t>
                      </a:r>
                      <a:r>
                        <a:rPr lang="en-US" baseline="0" dirty="0" smtClean="0"/>
                        <a:t> Minh City – </a:t>
                      </a:r>
                      <a:r>
                        <a:rPr lang="en-US" baseline="0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r>
                        <a:rPr lang="en-US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30/04/2013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r>
                        <a:rPr lang="en-US" baseline="0" dirty="0" smtClean="0"/>
                        <a:t> VNĐ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</a:t>
                      </a:r>
                      <a:r>
                        <a:rPr lang="en-US" baseline="0" dirty="0" smtClean="0"/>
                        <a:t> Minh City – </a:t>
                      </a:r>
                      <a:r>
                        <a:rPr lang="en-US" baseline="0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01/06/2013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250,000</a:t>
                      </a:r>
                      <a:r>
                        <a:rPr lang="en-US" baseline="0" dirty="0" smtClean="0"/>
                        <a:t> VNĐ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7463" y="4953000"/>
            <a:ext cx="646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0:00 30/04/2013 – 23:59 31/05/2013: 200,000 VNĐ</a:t>
            </a:r>
          </a:p>
          <a:p>
            <a:r>
              <a:rPr lang="en-US" dirty="0" smtClean="0"/>
              <a:t>From 0:00 01/06/2013 – future: 250,000 VNĐ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690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7462" y="1131941"/>
            <a:ext cx="478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Schedule and trip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1751" y="4156934"/>
            <a:ext cx="797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Bus A is scheduled to run on route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–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from 10:30 1/5/2013 to 20:30 2/5/2013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316" y="3810000"/>
            <a:ext cx="1226884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Schedule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16" y="4888263"/>
            <a:ext cx="1226884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Trip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18394" y="5257800"/>
            <a:ext cx="797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are 2 trips in the schedule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(10:30 1/5/2013) – </a:t>
            </a:r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 (3:30 2/5/2013)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 (3:30 2/5/2013) –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(20:30 2/5/2013)</a:t>
            </a:r>
            <a:endParaRPr lang="en-GB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4316" y="1676400"/>
            <a:ext cx="8288937" cy="2498505"/>
            <a:chOff x="754316" y="1970141"/>
            <a:chExt cx="8288937" cy="2498505"/>
          </a:xfrm>
        </p:grpSpPr>
        <p:grpSp>
          <p:nvGrpSpPr>
            <p:cNvPr id="14" name="Group 13"/>
            <p:cNvGrpSpPr/>
            <p:nvPr/>
          </p:nvGrpSpPr>
          <p:grpSpPr>
            <a:xfrm>
              <a:off x="754316" y="1970141"/>
              <a:ext cx="8288937" cy="2498505"/>
              <a:chOff x="855063" y="2661989"/>
              <a:chExt cx="8288937" cy="249850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55063" y="2661989"/>
                <a:ext cx="8288937" cy="1907102"/>
                <a:chOff x="171762" y="2885607"/>
                <a:chExt cx="8288937" cy="1907102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838200" y="335280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7010400" y="4487909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862466" y="3334261"/>
                  <a:ext cx="304800" cy="3048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990600" y="3505200"/>
                  <a:ext cx="3048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38600" y="3505200"/>
                  <a:ext cx="3200400" cy="11430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171762" y="2885607"/>
                  <a:ext cx="161269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Hồ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Chí</a:t>
                  </a:r>
                  <a:r>
                    <a:rPr lang="en-US" sz="2000" b="1" dirty="0" smtClean="0"/>
                    <a:t> Minh City</a:t>
                  </a:r>
                  <a:endParaRPr lang="en-GB" sz="2000" b="1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405266" y="2913089"/>
                  <a:ext cx="10905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Đà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Nẵng</a:t>
                  </a:r>
                  <a:endParaRPr lang="en-GB" sz="2000" b="1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631899" y="4033108"/>
                  <a:ext cx="1828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Hải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Phòng</a:t>
                  </a:r>
                  <a:endParaRPr lang="en-GB" sz="2000" b="1" dirty="0"/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>
                <a:off x="1653651" y="3657600"/>
                <a:ext cx="308850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212" y="3369875"/>
                <a:ext cx="728073" cy="728073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/>
              <p:nvPr/>
            </p:nvCxnSpPr>
            <p:spPr>
              <a:xfrm>
                <a:off x="4633834" y="3657600"/>
                <a:ext cx="3080117" cy="1054707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996532" y="3676139"/>
                <a:ext cx="11909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10:30 1/5/2013</a:t>
                </a:r>
                <a:endParaRPr lang="en-GB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298857" y="4514163"/>
                <a:ext cx="13140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20:30 </a:t>
                </a:r>
                <a:r>
                  <a:rPr lang="en-US" dirty="0"/>
                  <a:t>2</a:t>
                </a:r>
                <a:r>
                  <a:rPr lang="en-US" dirty="0" smtClean="0"/>
                  <a:t>/5/2013</a:t>
                </a:r>
                <a:endParaRPr lang="en-GB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887373" y="3016957"/>
              <a:ext cx="1190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03:30 </a:t>
              </a:r>
              <a:r>
                <a:rPr lang="en-US" dirty="0"/>
                <a:t>2</a:t>
              </a:r>
              <a:r>
                <a:rPr lang="en-US" dirty="0" smtClean="0"/>
                <a:t>/5/2013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429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7462" y="1131941"/>
            <a:ext cx="478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Ticket and journey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1751" y="4156934"/>
            <a:ext cx="797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Customer 1 books for a ticket from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to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(ticket has 2 trips)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316" y="3810000"/>
            <a:ext cx="818838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Ticket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16" y="5181600"/>
            <a:ext cx="1226884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Journey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18394" y="5551137"/>
            <a:ext cx="797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– </a:t>
            </a:r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 –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endParaRPr lang="en-US" sz="2000" dirty="0" smtClean="0"/>
          </a:p>
          <a:p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 –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endParaRPr lang="en-GB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4316" y="1676400"/>
            <a:ext cx="8288937" cy="2498505"/>
            <a:chOff x="754316" y="1970141"/>
            <a:chExt cx="8288937" cy="2498505"/>
          </a:xfrm>
        </p:grpSpPr>
        <p:grpSp>
          <p:nvGrpSpPr>
            <p:cNvPr id="14" name="Group 13"/>
            <p:cNvGrpSpPr/>
            <p:nvPr/>
          </p:nvGrpSpPr>
          <p:grpSpPr>
            <a:xfrm>
              <a:off x="754316" y="1970141"/>
              <a:ext cx="8288937" cy="2498505"/>
              <a:chOff x="855063" y="2661989"/>
              <a:chExt cx="8288937" cy="249850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55063" y="2661989"/>
                <a:ext cx="8288937" cy="1907102"/>
                <a:chOff x="171762" y="2885607"/>
                <a:chExt cx="8288937" cy="1907102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838200" y="335280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7010400" y="4487909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862466" y="3334261"/>
                  <a:ext cx="304800" cy="3048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990600" y="3505200"/>
                  <a:ext cx="304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38600" y="3505200"/>
                  <a:ext cx="3200400" cy="114300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171762" y="2885607"/>
                  <a:ext cx="161269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Hồ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Chí</a:t>
                  </a:r>
                  <a:r>
                    <a:rPr lang="en-US" sz="2000" b="1" dirty="0" smtClean="0"/>
                    <a:t> Minh City</a:t>
                  </a:r>
                  <a:endParaRPr lang="en-GB" sz="2000" b="1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405266" y="2913089"/>
                  <a:ext cx="10905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Đà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Nẵng</a:t>
                  </a:r>
                  <a:endParaRPr lang="en-GB" sz="2000" b="1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631899" y="4033108"/>
                  <a:ext cx="1828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Hải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Phòng</a:t>
                  </a:r>
                  <a:endParaRPr lang="en-GB" sz="2000" b="1" dirty="0"/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>
                <a:off x="1653651" y="3657600"/>
                <a:ext cx="308850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212" y="3369875"/>
                <a:ext cx="728073" cy="728073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/>
              <p:nvPr/>
            </p:nvCxnSpPr>
            <p:spPr>
              <a:xfrm>
                <a:off x="4633834" y="3657600"/>
                <a:ext cx="3080117" cy="1054707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996532" y="3676139"/>
                <a:ext cx="11909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10:30 1/5/2013</a:t>
                </a:r>
                <a:endParaRPr lang="en-GB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298857" y="4514163"/>
                <a:ext cx="13140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20:30 </a:t>
                </a:r>
                <a:r>
                  <a:rPr lang="en-US" dirty="0"/>
                  <a:t>2</a:t>
                </a:r>
                <a:r>
                  <a:rPr lang="en-US" dirty="0" smtClean="0"/>
                  <a:t>/5/2013</a:t>
                </a:r>
                <a:endParaRPr lang="en-GB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887373" y="3016957"/>
              <a:ext cx="1190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03:30 </a:t>
              </a:r>
              <a:r>
                <a:rPr lang="en-US" dirty="0"/>
                <a:t>2</a:t>
              </a:r>
              <a:r>
                <a:rPr lang="en-US" dirty="0" smtClean="0"/>
                <a:t>/5/2013</a:t>
              </a:r>
              <a:endParaRPr lang="en-GB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5" y="4293157"/>
            <a:ext cx="683738" cy="68373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1751" y="4781490"/>
            <a:ext cx="797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Customer 2 books for a ticket from </a:t>
            </a:r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 to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(ticket has 1 trip)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4021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LightV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TS010286717</Template>
  <TotalTime>458</TotalTime>
  <Words>610</Words>
  <Application>Microsoft Office PowerPoint</Application>
  <PresentationFormat>On-screen Show (4:3)</PresentationFormat>
  <Paragraphs>161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Courier New</vt:lpstr>
      <vt:lpstr>Wingdings</vt:lpstr>
      <vt:lpstr>Wingdings 2</vt:lpstr>
      <vt:lpstr>7-00134_MS_Qwest_template_Segoe</vt:lpstr>
      <vt:lpstr>White with Courier font for code slides</vt:lpstr>
      <vt:lpstr>Office Theme</vt:lpstr>
      <vt:lpstr>Long Travel Bus Reservation</vt:lpstr>
      <vt:lpstr>Contents</vt:lpstr>
      <vt:lpstr>Problem</vt:lpstr>
      <vt:lpstr>Problem</vt:lpstr>
      <vt:lpstr>Solution</vt:lpstr>
      <vt:lpstr>Terms</vt:lpstr>
      <vt:lpstr>Terms</vt:lpstr>
      <vt:lpstr>Terms</vt:lpstr>
      <vt:lpstr>Terms</vt:lpstr>
      <vt:lpstr>Terms</vt:lpstr>
      <vt:lpstr>Main functions</vt:lpstr>
      <vt:lpstr>Main functions</vt:lpstr>
      <vt:lpstr>Main functions</vt:lpstr>
      <vt:lpstr>Main functions</vt:lpstr>
      <vt:lpstr>Tools</vt:lpstr>
      <vt:lpstr>Techniques</vt:lpstr>
      <vt:lpstr>PowerPoint Presentation</vt:lpstr>
      <vt:lpstr>Summary</vt:lpstr>
      <vt:lpstr>Summary</vt:lpstr>
      <vt:lpstr>Thanks for your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Travel Bus Reservation</dc:title>
  <dc:creator>Son Nguyen Ngoc</dc:creator>
  <cp:lastModifiedBy>Trường NS</cp:lastModifiedBy>
  <cp:revision>62</cp:revision>
  <dcterms:created xsi:type="dcterms:W3CDTF">2006-08-16T00:00:00Z</dcterms:created>
  <dcterms:modified xsi:type="dcterms:W3CDTF">2013-04-22T05:42:15Z</dcterms:modified>
</cp:coreProperties>
</file>