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5" r:id="rId2"/>
  </p:sldMasterIdLst>
  <p:notesMasterIdLst>
    <p:notesMasterId r:id="rId18"/>
  </p:notesMasterIdLst>
  <p:sldIdLst>
    <p:sldId id="256" r:id="rId3"/>
    <p:sldId id="264" r:id="rId4"/>
    <p:sldId id="269" r:id="rId5"/>
    <p:sldId id="257" r:id="rId6"/>
    <p:sldId id="259" r:id="rId7"/>
    <p:sldId id="261" r:id="rId8"/>
    <p:sldId id="263" r:id="rId9"/>
    <p:sldId id="270" r:id="rId10"/>
    <p:sldId id="260" r:id="rId11"/>
    <p:sldId id="265" r:id="rId12"/>
    <p:sldId id="271" r:id="rId13"/>
    <p:sldId id="267" r:id="rId14"/>
    <p:sldId id="266" r:id="rId15"/>
    <p:sldId id="273"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99" autoAdjust="0"/>
  </p:normalViewPr>
  <p:slideViewPr>
    <p:cSldViewPr>
      <p:cViewPr varScale="1">
        <p:scale>
          <a:sx n="64" d="100"/>
          <a:sy n="64" d="100"/>
        </p:scale>
        <p:origin x="15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Passengers</c:v>
                </c:pt>
              </c:strCache>
            </c:strRef>
          </c:tx>
          <c:invertIfNegative val="0"/>
          <c:cat>
            <c:strRef>
              <c:f>Sheet1!$A$2:$A$3</c:f>
              <c:strCache>
                <c:ptCount val="2"/>
                <c:pt idx="0">
                  <c:v>Normal day</c:v>
                </c:pt>
                <c:pt idx="1">
                  <c:v>Holidays</c:v>
                </c:pt>
              </c:strCache>
            </c:strRef>
          </c:cat>
          <c:val>
            <c:numRef>
              <c:f>Sheet1!$B$2:$B$3</c:f>
              <c:numCache>
                <c:formatCode>General</c:formatCode>
                <c:ptCount val="2"/>
                <c:pt idx="0">
                  <c:v>23000</c:v>
                </c:pt>
                <c:pt idx="1">
                  <c:v>62000</c:v>
                </c:pt>
              </c:numCache>
            </c:numRef>
          </c:val>
        </c:ser>
        <c:dLbls>
          <c:showLegendKey val="0"/>
          <c:showVal val="0"/>
          <c:showCatName val="0"/>
          <c:showSerName val="0"/>
          <c:showPercent val="0"/>
          <c:showBubbleSize val="0"/>
        </c:dLbls>
        <c:gapWidth val="150"/>
        <c:axId val="173776256"/>
        <c:axId val="222999952"/>
      </c:barChart>
      <c:catAx>
        <c:axId val="173776256"/>
        <c:scaling>
          <c:orientation val="minMax"/>
        </c:scaling>
        <c:delete val="0"/>
        <c:axPos val="b"/>
        <c:numFmt formatCode="General" sourceLinked="0"/>
        <c:majorTickMark val="out"/>
        <c:minorTickMark val="none"/>
        <c:tickLblPos val="nextTo"/>
        <c:crossAx val="222999952"/>
        <c:crosses val="autoZero"/>
        <c:auto val="1"/>
        <c:lblAlgn val="ctr"/>
        <c:lblOffset val="100"/>
        <c:noMultiLvlLbl val="0"/>
      </c:catAx>
      <c:valAx>
        <c:axId val="222999952"/>
        <c:scaling>
          <c:orientation val="minMax"/>
        </c:scaling>
        <c:delete val="0"/>
        <c:axPos val="l"/>
        <c:majorGridlines/>
        <c:numFmt formatCode="General" sourceLinked="1"/>
        <c:majorTickMark val="out"/>
        <c:minorTickMark val="none"/>
        <c:tickLblPos val="nextTo"/>
        <c:crossAx val="17377625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0.21470897020225416"/>
          <c:y val="0.12672148481439821"/>
          <c:w val="0.57920436416036236"/>
          <c:h val="0.6764879640044994"/>
        </c:manualLayout>
      </c:layout>
      <c:barChart>
        <c:barDir val="col"/>
        <c:grouping val="clustered"/>
        <c:varyColors val="0"/>
        <c:ser>
          <c:idx val="0"/>
          <c:order val="0"/>
          <c:tx>
            <c:strRef>
              <c:f>Sheet1!$B$1</c:f>
              <c:strCache>
                <c:ptCount val="1"/>
                <c:pt idx="0">
                  <c:v>Bus</c:v>
                </c:pt>
              </c:strCache>
            </c:strRef>
          </c:tx>
          <c:spPr>
            <a:solidFill>
              <a:schemeClr val="bg1">
                <a:lumMod val="65000"/>
                <a:lumOff val="35000"/>
              </a:schemeClr>
            </a:solidFill>
          </c:spPr>
          <c:invertIfNegative val="0"/>
          <c:cat>
            <c:strRef>
              <c:f>Sheet1!$A$2:$A$3</c:f>
              <c:strCache>
                <c:ptCount val="2"/>
                <c:pt idx="0">
                  <c:v>Normal days</c:v>
                </c:pt>
                <c:pt idx="1">
                  <c:v>Holidays</c:v>
                </c:pt>
              </c:strCache>
            </c:strRef>
          </c:cat>
          <c:val>
            <c:numRef>
              <c:f>Sheet1!$B$2:$B$3</c:f>
              <c:numCache>
                <c:formatCode>General</c:formatCode>
                <c:ptCount val="2"/>
                <c:pt idx="0">
                  <c:v>1124</c:v>
                </c:pt>
                <c:pt idx="1">
                  <c:v>2000</c:v>
                </c:pt>
              </c:numCache>
            </c:numRef>
          </c:val>
        </c:ser>
        <c:dLbls>
          <c:showLegendKey val="0"/>
          <c:showVal val="0"/>
          <c:showCatName val="0"/>
          <c:showSerName val="0"/>
          <c:showPercent val="0"/>
          <c:showBubbleSize val="0"/>
        </c:dLbls>
        <c:gapWidth val="150"/>
        <c:axId val="223000344"/>
        <c:axId val="223000736"/>
      </c:barChart>
      <c:catAx>
        <c:axId val="223000344"/>
        <c:scaling>
          <c:orientation val="minMax"/>
        </c:scaling>
        <c:delete val="0"/>
        <c:axPos val="b"/>
        <c:numFmt formatCode="General" sourceLinked="0"/>
        <c:majorTickMark val="out"/>
        <c:minorTickMark val="none"/>
        <c:tickLblPos val="nextTo"/>
        <c:crossAx val="223000736"/>
        <c:crosses val="autoZero"/>
        <c:auto val="1"/>
        <c:lblAlgn val="ctr"/>
        <c:lblOffset val="100"/>
        <c:noMultiLvlLbl val="0"/>
      </c:catAx>
      <c:valAx>
        <c:axId val="223000736"/>
        <c:scaling>
          <c:orientation val="minMax"/>
        </c:scaling>
        <c:delete val="0"/>
        <c:axPos val="l"/>
        <c:majorGridlines/>
        <c:numFmt formatCode="General" sourceLinked="1"/>
        <c:majorTickMark val="out"/>
        <c:minorTickMark val="none"/>
        <c:tickLblPos val="nextTo"/>
        <c:crossAx val="22300034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39C01D-AC06-410E-BC81-91CB078E95EB}" type="datetimeFigureOut">
              <a:rPr lang="en-US" smtClean="0"/>
              <a:t>4/18/2013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76C206-178F-4538-A058-AAFC1692A271}" type="slidenum">
              <a:rPr lang="en-US" smtClean="0"/>
              <a:t>‹#›</a:t>
            </a:fld>
            <a:endParaRPr lang="en-US"/>
          </a:p>
        </p:txBody>
      </p:sp>
    </p:spTree>
    <p:extLst>
      <p:ext uri="{BB962C8B-B14F-4D97-AF65-F5344CB8AC3E}">
        <p14:creationId xmlns:p14="http://schemas.microsoft.com/office/powerpoint/2010/main" val="215001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enxemiendong.com.v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l">
              <a:buFont typeface="Arial" pitchFamily="34" charset="0"/>
              <a:buChar char="•"/>
            </a:pPr>
            <a:r>
              <a:rPr lang="en-US" dirty="0" smtClean="0">
                <a:solidFill>
                  <a:schemeClr val="tx1"/>
                </a:solidFill>
              </a:rPr>
              <a:t>The needs of travelling is raising these days. Based on statistics from Mien Dong Bus Station of Ho Chi Minh City website (</a:t>
            </a:r>
            <a:r>
              <a:rPr lang="en-US" u="sng" dirty="0" smtClean="0">
                <a:solidFill>
                  <a:schemeClr val="tx1"/>
                </a:solidFill>
                <a:hlinkClick r:id="rId3"/>
              </a:rPr>
              <a:t>http://www.benxemiendong.com.vn/</a:t>
            </a:r>
            <a:r>
              <a:rPr lang="en-US" dirty="0" smtClean="0">
                <a:solidFill>
                  <a:schemeClr val="tx1"/>
                </a:solidFill>
              </a:rPr>
              <a:t> ), in 2010:</a:t>
            </a:r>
          </a:p>
          <a:p>
            <a:pPr marL="457200" lvl="0" indent="-457200" algn="l" fontAlgn="base">
              <a:buFont typeface="Arial" pitchFamily="34" charset="0"/>
              <a:buChar char="•"/>
            </a:pPr>
            <a:r>
              <a:rPr lang="en-US" dirty="0" smtClean="0">
                <a:solidFill>
                  <a:schemeClr val="tx1"/>
                </a:solidFill>
              </a:rPr>
              <a:t>Average number of bus departures in a day is about 1,124. On holidays it can raise to 2,000.</a:t>
            </a:r>
          </a:p>
          <a:p>
            <a:pPr marL="457200" lvl="0" indent="-457200" algn="l" fontAlgn="base">
              <a:buFont typeface="Arial" pitchFamily="34" charset="0"/>
              <a:buChar char="•"/>
            </a:pPr>
            <a:r>
              <a:rPr lang="en-US" dirty="0" smtClean="0">
                <a:solidFill>
                  <a:schemeClr val="tx1"/>
                </a:solidFill>
              </a:rPr>
              <a:t>Average number of passengers in a day is 23,000 and 62,000 on holidays.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D76C206-178F-4538-A058-AAFC1692A271}" type="slidenum">
              <a:rPr lang="en-US" smtClean="0"/>
              <a:t>3</a:t>
            </a:fld>
            <a:endParaRPr lang="en-US"/>
          </a:p>
        </p:txBody>
      </p:sp>
    </p:spTree>
    <p:extLst>
      <p:ext uri="{BB962C8B-B14F-4D97-AF65-F5344CB8AC3E}">
        <p14:creationId xmlns:p14="http://schemas.microsoft.com/office/powerpoint/2010/main" val="106464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6C206-178F-4538-A058-AAFC1692A271}" type="slidenum">
              <a:rPr lang="en-US" smtClean="0"/>
              <a:t>4</a:t>
            </a:fld>
            <a:endParaRPr lang="en-US"/>
          </a:p>
        </p:txBody>
      </p:sp>
    </p:spTree>
    <p:extLst>
      <p:ext uri="{BB962C8B-B14F-4D97-AF65-F5344CB8AC3E}">
        <p14:creationId xmlns:p14="http://schemas.microsoft.com/office/powerpoint/2010/main" val="320822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6"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97416"/>
            <a:ext cx="7681913" cy="1523495"/>
          </a:xfrm>
        </p:spPr>
        <p:txBody>
          <a:bodyPr/>
          <a:lstStyle/>
          <a:p>
            <a:r>
              <a:rPr lang="en-US" b="1" dirty="0"/>
              <a:t>Long Travel Bus Reservation</a:t>
            </a:r>
          </a:p>
        </p:txBody>
      </p:sp>
      <p:pic>
        <p:nvPicPr>
          <p:cNvPr id="1026"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a:spLocks noGrp="1"/>
          </p:cNvSpPr>
          <p:nvPr>
            <p:ph type="subTitle" idx="1"/>
          </p:nvPr>
        </p:nvSpPr>
        <p:spPr>
          <a:xfrm>
            <a:off x="1102028" y="2438400"/>
            <a:ext cx="6400800" cy="3048000"/>
          </a:xfrm>
        </p:spPr>
        <p:txBody>
          <a:bodyPr>
            <a:normAutofit/>
          </a:bodyPr>
          <a:lstStyle/>
          <a:p>
            <a:pPr algn="l"/>
            <a:r>
              <a:rPr lang="en-US" dirty="0" smtClean="0">
                <a:solidFill>
                  <a:schemeClr val="tx1"/>
                </a:solidFill>
              </a:rPr>
              <a:t>Group member :</a:t>
            </a:r>
          </a:p>
          <a:p>
            <a:pPr marL="285750" indent="-285750" algn="l">
              <a:buFont typeface="Arial" pitchFamily="34" charset="0"/>
              <a:buChar char="•"/>
            </a:pPr>
            <a:r>
              <a:rPr lang="en-US" sz="2400" dirty="0" err="1">
                <a:solidFill>
                  <a:schemeClr val="tx1"/>
                </a:solidFill>
              </a:rPr>
              <a:t>Nguyễn</a:t>
            </a:r>
            <a:r>
              <a:rPr lang="en-US" sz="2400" dirty="0">
                <a:solidFill>
                  <a:schemeClr val="tx1"/>
                </a:solidFill>
              </a:rPr>
              <a:t> </a:t>
            </a:r>
            <a:r>
              <a:rPr lang="en-US" sz="2400" dirty="0" err="1">
                <a:solidFill>
                  <a:schemeClr val="tx1"/>
                </a:solidFill>
              </a:rPr>
              <a:t>Sơn</a:t>
            </a:r>
            <a:r>
              <a:rPr lang="en-US" sz="2400" dirty="0">
                <a:solidFill>
                  <a:schemeClr val="tx1"/>
                </a:solidFill>
              </a:rPr>
              <a:t> </a:t>
            </a:r>
            <a:r>
              <a:rPr lang="en-US" sz="2400" dirty="0" err="1">
                <a:solidFill>
                  <a:schemeClr val="tx1"/>
                </a:solidFill>
              </a:rPr>
              <a:t>Trường</a:t>
            </a:r>
            <a:r>
              <a:rPr lang="en-US" sz="2400" dirty="0">
                <a:solidFill>
                  <a:schemeClr val="tx1"/>
                </a:solidFill>
              </a:rPr>
              <a:t> – Team Leader – 60466</a:t>
            </a:r>
          </a:p>
          <a:p>
            <a:pPr marL="285750" indent="-285750" algn="l">
              <a:buFont typeface="Arial" pitchFamily="34" charset="0"/>
              <a:buChar char="•"/>
            </a:pPr>
            <a:r>
              <a:rPr lang="en-US" sz="2400" dirty="0" err="1">
                <a:solidFill>
                  <a:schemeClr val="tx1"/>
                </a:solidFill>
              </a:rPr>
              <a:t>Nguyễn</a:t>
            </a:r>
            <a:r>
              <a:rPr lang="en-US" sz="2400" dirty="0">
                <a:solidFill>
                  <a:schemeClr val="tx1"/>
                </a:solidFill>
              </a:rPr>
              <a:t> </a:t>
            </a:r>
            <a:r>
              <a:rPr lang="en-US" sz="2400" dirty="0" err="1">
                <a:solidFill>
                  <a:schemeClr val="tx1"/>
                </a:solidFill>
              </a:rPr>
              <a:t>Lương</a:t>
            </a:r>
            <a:r>
              <a:rPr lang="en-US" sz="2400" dirty="0">
                <a:solidFill>
                  <a:schemeClr val="tx1"/>
                </a:solidFill>
              </a:rPr>
              <a:t> </a:t>
            </a:r>
            <a:r>
              <a:rPr lang="en-US" sz="2400" dirty="0" err="1">
                <a:solidFill>
                  <a:schemeClr val="tx1"/>
                </a:solidFill>
              </a:rPr>
              <a:t>Hải</a:t>
            </a:r>
            <a:r>
              <a:rPr lang="en-US" sz="2400" dirty="0">
                <a:solidFill>
                  <a:schemeClr val="tx1"/>
                </a:solidFill>
              </a:rPr>
              <a:t> – Member – 60335</a:t>
            </a:r>
          </a:p>
          <a:p>
            <a:pPr marL="285750" indent="-285750" algn="l">
              <a:buFont typeface="Arial" pitchFamily="34" charset="0"/>
              <a:buChar char="•"/>
            </a:pPr>
            <a:r>
              <a:rPr lang="en-US" sz="2400" dirty="0" err="1">
                <a:solidFill>
                  <a:schemeClr val="tx1"/>
                </a:solidFill>
              </a:rPr>
              <a:t>Nguyễn</a:t>
            </a:r>
            <a:r>
              <a:rPr lang="en-US" sz="2400" dirty="0">
                <a:solidFill>
                  <a:schemeClr val="tx1"/>
                </a:solidFill>
              </a:rPr>
              <a:t> </a:t>
            </a:r>
            <a:r>
              <a:rPr lang="en-US" sz="2400" dirty="0" err="1">
                <a:solidFill>
                  <a:schemeClr val="tx1"/>
                </a:solidFill>
              </a:rPr>
              <a:t>Thị</a:t>
            </a:r>
            <a:r>
              <a:rPr lang="en-US" sz="2400" dirty="0">
                <a:solidFill>
                  <a:schemeClr val="tx1"/>
                </a:solidFill>
              </a:rPr>
              <a:t> </a:t>
            </a:r>
            <a:r>
              <a:rPr lang="en-US" sz="2400" dirty="0" err="1">
                <a:solidFill>
                  <a:schemeClr val="tx1"/>
                </a:solidFill>
              </a:rPr>
              <a:t>Bích</a:t>
            </a:r>
            <a:r>
              <a:rPr lang="en-US" sz="2400" dirty="0">
                <a:solidFill>
                  <a:schemeClr val="tx1"/>
                </a:solidFill>
              </a:rPr>
              <a:t> </a:t>
            </a:r>
            <a:r>
              <a:rPr lang="en-US" sz="2400" dirty="0" err="1">
                <a:solidFill>
                  <a:schemeClr val="tx1"/>
                </a:solidFill>
              </a:rPr>
              <a:t>Trâm</a:t>
            </a:r>
            <a:r>
              <a:rPr lang="en-US" sz="2400" dirty="0">
                <a:solidFill>
                  <a:schemeClr val="tx1"/>
                </a:solidFill>
              </a:rPr>
              <a:t> – Member – 60156</a:t>
            </a:r>
          </a:p>
          <a:p>
            <a:pPr marL="285750" indent="-285750" algn="l">
              <a:buFont typeface="Arial" pitchFamily="34" charset="0"/>
              <a:buChar char="•"/>
            </a:pPr>
            <a:r>
              <a:rPr lang="en-US" sz="2400" dirty="0" err="1">
                <a:solidFill>
                  <a:schemeClr val="tx1"/>
                </a:solidFill>
              </a:rPr>
              <a:t>Nguyễn</a:t>
            </a:r>
            <a:r>
              <a:rPr lang="en-US" sz="2400" dirty="0">
                <a:solidFill>
                  <a:schemeClr val="tx1"/>
                </a:solidFill>
              </a:rPr>
              <a:t> </a:t>
            </a:r>
            <a:r>
              <a:rPr lang="en-US" sz="2400" dirty="0" err="1">
                <a:solidFill>
                  <a:schemeClr val="tx1"/>
                </a:solidFill>
              </a:rPr>
              <a:t>Ngọc</a:t>
            </a:r>
            <a:r>
              <a:rPr lang="en-US" sz="2400" dirty="0">
                <a:solidFill>
                  <a:schemeClr val="tx1"/>
                </a:solidFill>
              </a:rPr>
              <a:t> </a:t>
            </a:r>
            <a:r>
              <a:rPr lang="en-US" sz="2400" dirty="0" err="1">
                <a:solidFill>
                  <a:schemeClr val="tx1"/>
                </a:solidFill>
              </a:rPr>
              <a:t>Sơn</a:t>
            </a:r>
            <a:r>
              <a:rPr lang="en-US" sz="2400" dirty="0">
                <a:solidFill>
                  <a:schemeClr val="tx1"/>
                </a:solidFill>
              </a:rPr>
              <a:t> – Member – </a:t>
            </a:r>
            <a:r>
              <a:rPr lang="en-US" sz="2400" dirty="0" smtClean="0">
                <a:solidFill>
                  <a:schemeClr val="tx1"/>
                </a:solidFill>
              </a:rPr>
              <a:t>60409</a:t>
            </a:r>
          </a:p>
          <a:p>
            <a:pPr algn="l"/>
            <a:r>
              <a:rPr lang="en-US" dirty="0">
                <a:solidFill>
                  <a:schemeClr val="tx1"/>
                </a:solidFill>
              </a:rPr>
              <a:t>Supervisor </a:t>
            </a:r>
            <a:r>
              <a:rPr lang="en-US" dirty="0" smtClean="0">
                <a:solidFill>
                  <a:schemeClr val="tx1"/>
                </a:solidFill>
              </a:rPr>
              <a:t>:</a:t>
            </a:r>
          </a:p>
          <a:p>
            <a:pPr marL="285750" indent="-285750" algn="l">
              <a:buFont typeface="Arial" pitchFamily="34" charset="0"/>
              <a:buChar char="•"/>
            </a:pPr>
            <a:r>
              <a:rPr lang="en-US" sz="2400" dirty="0" err="1">
                <a:solidFill>
                  <a:schemeClr val="tx1"/>
                </a:solidFill>
              </a:rPr>
              <a:t>Kiều</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smtClean="0">
                <a:solidFill>
                  <a:schemeClr val="tx1"/>
                </a:solidFill>
              </a:rPr>
              <a:t>Khánh</a:t>
            </a:r>
            <a:endParaRPr lang="en-US" sz="2400" dirty="0" smtClean="0">
              <a:solidFill>
                <a:schemeClr val="tx1"/>
              </a:solidFill>
            </a:endParaRPr>
          </a:p>
        </p:txBody>
      </p:sp>
    </p:spTree>
    <p:extLst>
      <p:ext uri="{BB962C8B-B14F-4D97-AF65-F5344CB8AC3E}">
        <p14:creationId xmlns:p14="http://schemas.microsoft.com/office/powerpoint/2010/main" val="201672188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733800"/>
            <a:ext cx="1780540" cy="452439"/>
          </a:xfrm>
        </p:spPr>
        <p:txBody>
          <a:bodyPr>
            <a:normAutofit/>
          </a:bodyPr>
          <a:lstStyle/>
          <a:p>
            <a:pPr fontAlgn="base"/>
            <a:r>
              <a:rPr lang="en-US" sz="2400" dirty="0"/>
              <a:t>Eclipse Indigo</a:t>
            </a:r>
            <a:endParaRPr lang="en-US" sz="24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2" name="Title 1"/>
          <p:cNvSpPr>
            <a:spLocks noGrp="1"/>
          </p:cNvSpPr>
          <p:nvPr>
            <p:ph type="ctrTitle"/>
          </p:nvPr>
        </p:nvSpPr>
        <p:spPr>
          <a:xfrm>
            <a:off x="609600" y="457200"/>
            <a:ext cx="7681913" cy="1523495"/>
          </a:xfrm>
        </p:spPr>
        <p:txBody>
          <a:bodyPr/>
          <a:lstStyle/>
          <a:p>
            <a:r>
              <a:rPr lang="en-US" dirty="0">
                <a:effectLst>
                  <a:glow>
                    <a:srgbClr val="000000"/>
                  </a:glow>
                  <a:outerShdw sx="0" sy="0">
                    <a:srgbClr val="000000"/>
                  </a:outerShdw>
                  <a:reflection stA="0" endPos="0" fadeDir="0" sx="0" sy="0"/>
                </a:effectLst>
              </a:rPr>
              <a:t>Tools And Techniques</a:t>
            </a:r>
            <a:endParaRPr lang="en-US" dirty="0"/>
          </a:p>
        </p:txBody>
      </p:sp>
      <p:pic>
        <p:nvPicPr>
          <p:cNvPr id="2050" name="Picture 2" descr="F:\workspace\Capstone Project\eclip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workspace\Capstone Project\apache-tomca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4003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workspace\Capstone Project\434mysql-centos-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477669"/>
            <a:ext cx="2057400" cy="106446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F:\workspace\Capstone Project\host-codes-googlecod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1880" y="4043361"/>
            <a:ext cx="24892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workspace\Capstone Project\88b0f6faebe7058023e324149b60f06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6886" y="4043361"/>
            <a:ext cx="1571625" cy="157162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txBox="1">
            <a:spLocks/>
          </p:cNvSpPr>
          <p:nvPr/>
        </p:nvSpPr>
        <p:spPr>
          <a:xfrm>
            <a:off x="1524000" y="1828800"/>
            <a:ext cx="1219200" cy="609600"/>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3600" spc="-150" smtClean="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rPr>
              <a:t>Tools :</a:t>
            </a:r>
            <a:endParaRPr lang="en-US" sz="36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12" name="Subtitle 2"/>
          <p:cNvSpPr txBox="1">
            <a:spLocks/>
          </p:cNvSpPr>
          <p:nvPr/>
        </p:nvSpPr>
        <p:spPr>
          <a:xfrm>
            <a:off x="3401060" y="3749040"/>
            <a:ext cx="1780540" cy="452439"/>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2400" dirty="0" smtClean="0"/>
              <a:t>Tomcat 6.0.26</a:t>
            </a:r>
            <a:endParaRPr lang="en-US" sz="24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13" name="Subtitle 2"/>
          <p:cNvSpPr txBox="1">
            <a:spLocks/>
          </p:cNvSpPr>
          <p:nvPr/>
        </p:nvSpPr>
        <p:spPr>
          <a:xfrm>
            <a:off x="5701030" y="3733800"/>
            <a:ext cx="1918970" cy="452439"/>
          </a:xfrm>
          <a:prstGeom prst="rect">
            <a:avLst/>
          </a:prstGeom>
        </p:spPr>
        <p:txBody>
          <a:bodyPr vert="horz" lIns="0" tIns="0" rIns="0" bIns="0" rtlCol="0">
            <a:normAutofit fontScale="92500"/>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2400" dirty="0" err="1" smtClean="0"/>
              <a:t>Mysql</a:t>
            </a:r>
            <a:r>
              <a:rPr lang="en-US" sz="2400" dirty="0" smtClean="0"/>
              <a:t> Server 5.5</a:t>
            </a:r>
            <a:endParaRPr lang="en-US" sz="24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14" name="Subtitle 2"/>
          <p:cNvSpPr txBox="1">
            <a:spLocks/>
          </p:cNvSpPr>
          <p:nvPr/>
        </p:nvSpPr>
        <p:spPr>
          <a:xfrm>
            <a:off x="2709545" y="5491161"/>
            <a:ext cx="1664335" cy="452439"/>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2400" dirty="0" smtClean="0"/>
              <a:t>Google Code</a:t>
            </a:r>
            <a:endParaRPr lang="en-US" sz="24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endParaRPr>
          </a:p>
        </p:txBody>
      </p:sp>
      <p:sp>
        <p:nvSpPr>
          <p:cNvPr id="15" name="Subtitle 2"/>
          <p:cNvSpPr txBox="1">
            <a:spLocks/>
          </p:cNvSpPr>
          <p:nvPr/>
        </p:nvSpPr>
        <p:spPr>
          <a:xfrm>
            <a:off x="5498465" y="5457822"/>
            <a:ext cx="1664335" cy="452439"/>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US" sz="2400" dirty="0"/>
              <a:t>Tortoise SVN</a:t>
            </a:r>
          </a:p>
        </p:txBody>
      </p:sp>
      <p:pic>
        <p:nvPicPr>
          <p:cNvPr id="16" name="Picture 2" descr="F:\workspace\Capstone Project\logo fpt university.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0762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676400"/>
            <a:ext cx="2320051" cy="609600"/>
          </a:xfrm>
        </p:spPr>
        <p:txBody>
          <a:bodyPr>
            <a:normAutofit/>
          </a:bodyPr>
          <a:lstStyle/>
          <a:p>
            <a:pPr algn="l" fontAlgn="base"/>
            <a:r>
              <a:rPr lang="en-US" sz="3600" spc="-150" dirty="0" smtClean="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rPr>
              <a:t>Techniques </a:t>
            </a:r>
            <a:r>
              <a:rPr lang="en-US" sz="3600" spc="-150" dirty="0">
                <a:ln w="3175">
                  <a:noFill/>
                </a:ln>
                <a:gradFill flip="none" rotWithShape="1">
                  <a:gsLst>
                    <a:gs pos="0">
                      <a:srgbClr val="FFFFB9"/>
                    </a:gs>
                    <a:gs pos="36000">
                      <a:srgbClr val="FFFF99"/>
                    </a:gs>
                    <a:gs pos="86000">
                      <a:srgbClr val="F6AE1E"/>
                    </a:gs>
                  </a:gsLst>
                  <a:lin ang="5400000" scaled="0"/>
                  <a:tileRect/>
                </a:gradFill>
                <a:effectLst>
                  <a:glow>
                    <a:srgbClr val="000000"/>
                  </a:glow>
                  <a:outerShdw sx="0" sy="0">
                    <a:srgbClr val="000000"/>
                  </a:outerShdw>
                  <a:reflection stA="0" endPos="0" fadeDir="0" sx="0" sy="0"/>
                </a:effectLst>
                <a:latin typeface="+mj-lt"/>
                <a:cs typeface="Arial" charset="0"/>
              </a:rPr>
              <a:t>:</a:t>
            </a:r>
          </a:p>
        </p:txBody>
      </p:sp>
      <p:sp>
        <p:nvSpPr>
          <p:cNvPr id="2" name="Title 1"/>
          <p:cNvSpPr>
            <a:spLocks noGrp="1"/>
          </p:cNvSpPr>
          <p:nvPr>
            <p:ph type="ctrTitle"/>
          </p:nvPr>
        </p:nvSpPr>
        <p:spPr>
          <a:xfrm>
            <a:off x="609600" y="457200"/>
            <a:ext cx="7681913" cy="1523495"/>
          </a:xfrm>
        </p:spPr>
        <p:txBody>
          <a:bodyPr/>
          <a:lstStyle/>
          <a:p>
            <a:r>
              <a:rPr lang="en-US" dirty="0">
                <a:effectLst>
                  <a:glow>
                    <a:srgbClr val="000000"/>
                  </a:glow>
                  <a:outerShdw sx="0" sy="0">
                    <a:srgbClr val="000000"/>
                  </a:outerShdw>
                  <a:reflection stA="0" endPos="0" fadeDir="0" sx="0" sy="0"/>
                </a:effectLst>
              </a:rPr>
              <a:t>Tools And Techniques</a:t>
            </a:r>
            <a:endParaRPr lang="en-US" dirty="0"/>
          </a:p>
        </p:txBody>
      </p:sp>
      <p:pic>
        <p:nvPicPr>
          <p:cNvPr id="3074" name="Picture 2" descr="F:\workspace\Capstone Project\html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514600"/>
            <a:ext cx="99059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workspace\Capstone Project\File Adobe Dreamweaver CSS-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1052" y="2514600"/>
            <a:ext cx="99059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workspace\Capstone Project\File Adobe Dreamweaver JavaScrip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2514600"/>
            <a:ext cx="99059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workspace\Capstone Project\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2514600"/>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workspace\Capstone Project\features_js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2200" y="2514600"/>
            <a:ext cx="735353"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workspace\Capstone Project\aja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3736" y="2514600"/>
            <a:ext cx="1743929" cy="9905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workspace\Capstone Project\struts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2970" y="3856736"/>
            <a:ext cx="1622885" cy="5461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workspace\Capstone Project\hibernate-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21687" y="3889117"/>
            <a:ext cx="3068637" cy="51371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workspace\Capstone Project\log4j-mini-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3505200"/>
            <a:ext cx="1447800" cy="89763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F:\workspace\Capstone Project\paypal (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2445" y="4876800"/>
            <a:ext cx="1042113" cy="889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F:\workspace\Capstone Project\fop_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2707" y="4876801"/>
            <a:ext cx="1544820" cy="88900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F:\workspace\Capstone Project\Spring_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5480" y="4876801"/>
            <a:ext cx="1493520" cy="889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workspace\Capstone Project\logo fpt university.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20944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2286000"/>
            <a:ext cx="7772400" cy="1470025"/>
          </a:xfrm>
        </p:spPr>
        <p:txBody>
          <a:bodyPr>
            <a:normAutofit/>
          </a:bodyPr>
          <a:lstStyle/>
          <a:p>
            <a:pPr marL="342900" lvl="0" indent="-342900" algn="ctr" fontAlgn="base"/>
            <a:r>
              <a:rPr lang="en-US" dirty="0" smtClean="0"/>
              <a:t>Demo</a:t>
            </a:r>
            <a:endParaRPr lang="en-US" dirty="0"/>
          </a:p>
        </p:txBody>
      </p:sp>
      <p:sp>
        <p:nvSpPr>
          <p:cNvPr id="3" name="Subtitle 2"/>
          <p:cNvSpPr>
            <a:spLocks noGrp="1"/>
          </p:cNvSpPr>
          <p:nvPr>
            <p:ph type="subTitle" idx="1"/>
          </p:nvPr>
        </p:nvSpPr>
        <p:spPr>
          <a:xfrm>
            <a:off x="1371600" y="2133600"/>
            <a:ext cx="6400800" cy="3505200"/>
          </a:xfrm>
        </p:spPr>
        <p:txBody>
          <a:bodyPr>
            <a:normAutofit/>
          </a:bodyPr>
          <a:lstStyle/>
          <a:p>
            <a:pPr lvl="0" algn="l" fontAlgn="base"/>
            <a:endParaRPr lang="en-US" sz="2000" dirty="0">
              <a:solidFill>
                <a:schemeClr val="tx1"/>
              </a:solidFill>
            </a:endParaRPr>
          </a:p>
        </p:txBody>
      </p:sp>
      <p:pic>
        <p:nvPicPr>
          <p:cNvPr id="5"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98549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0"/>
            <a:ext cx="7772400" cy="1470025"/>
          </a:xfrm>
        </p:spPr>
        <p:txBody>
          <a:bodyPr>
            <a:normAutofit/>
          </a:bodyPr>
          <a:lstStyle/>
          <a:p>
            <a:pPr marL="342900" lvl="0" indent="-342900" fontAlgn="base"/>
            <a:r>
              <a:rPr lang="en-US" dirty="0"/>
              <a:t>Summary</a:t>
            </a:r>
          </a:p>
        </p:txBody>
      </p:sp>
      <p:sp>
        <p:nvSpPr>
          <p:cNvPr id="3" name="Subtitle 2"/>
          <p:cNvSpPr>
            <a:spLocks noGrp="1"/>
          </p:cNvSpPr>
          <p:nvPr>
            <p:ph type="subTitle" idx="1"/>
          </p:nvPr>
        </p:nvSpPr>
        <p:spPr>
          <a:xfrm>
            <a:off x="1371600" y="1600200"/>
            <a:ext cx="6400800" cy="4038600"/>
          </a:xfrm>
        </p:spPr>
        <p:txBody>
          <a:bodyPr>
            <a:normAutofit/>
          </a:bodyPr>
          <a:lstStyle/>
          <a:p>
            <a:pPr lvl="0" algn="l" fontAlgn="base"/>
            <a:r>
              <a:rPr lang="en-US" b="1" dirty="0" smtClean="0">
                <a:solidFill>
                  <a:schemeClr val="tx1"/>
                </a:solidFill>
              </a:rPr>
              <a:t>Advantages</a:t>
            </a:r>
            <a:endParaRPr lang="en-US" b="1" dirty="0" smtClean="0">
              <a:solidFill>
                <a:schemeClr val="tx1"/>
              </a:solidFill>
            </a:endParaRPr>
          </a:p>
          <a:p>
            <a:pPr marL="342900" lvl="0" indent="-342900" algn="l" fontAlgn="base">
              <a:buFont typeface="Arial" pitchFamily="34" charset="0"/>
              <a:buChar char="•"/>
            </a:pPr>
            <a:r>
              <a:rPr lang="en-US" sz="2000" dirty="0" smtClean="0">
                <a:solidFill>
                  <a:schemeClr val="tx1"/>
                </a:solidFill>
              </a:rPr>
              <a:t>Customer can book for tickets easily and choose the seats they want.</a:t>
            </a:r>
            <a:endParaRPr lang="en-US" sz="2000" dirty="0" smtClean="0">
              <a:solidFill>
                <a:schemeClr val="tx1"/>
              </a:solidFill>
            </a:endParaRPr>
          </a:p>
          <a:p>
            <a:pPr marL="342900" lvl="0" indent="-342900" algn="l" fontAlgn="base">
              <a:buFont typeface="Arial" pitchFamily="34" charset="0"/>
              <a:buChar char="•"/>
            </a:pPr>
            <a:r>
              <a:rPr lang="en-US" sz="2000" dirty="0" smtClean="0">
                <a:solidFill>
                  <a:schemeClr val="tx1"/>
                </a:solidFill>
              </a:rPr>
              <a:t>Manage, scheduling for bus.</a:t>
            </a:r>
            <a:endParaRPr lang="en-US" sz="2000" dirty="0">
              <a:solidFill>
                <a:schemeClr val="tx1"/>
              </a:solidFill>
            </a:endParaRPr>
          </a:p>
          <a:p>
            <a:pPr marL="342900" lvl="0" indent="-342900" algn="l" fontAlgn="base">
              <a:buFont typeface="Arial" pitchFamily="34" charset="0"/>
              <a:buChar char="•"/>
            </a:pPr>
            <a:r>
              <a:rPr lang="en-US" sz="2000" dirty="0" smtClean="0">
                <a:solidFill>
                  <a:schemeClr val="tx1"/>
                </a:solidFill>
              </a:rPr>
              <a:t>Payment with </a:t>
            </a:r>
            <a:r>
              <a:rPr lang="en-US" sz="2000" dirty="0" smtClean="0">
                <a:solidFill>
                  <a:schemeClr val="tx1"/>
                </a:solidFill>
              </a:rPr>
              <a:t>PayPal.</a:t>
            </a:r>
            <a:endParaRPr lang="en-US" sz="2000" dirty="0" smtClean="0">
              <a:solidFill>
                <a:schemeClr val="tx1"/>
              </a:solidFill>
            </a:endParaRPr>
          </a:p>
          <a:p>
            <a:pPr marL="342900" lvl="0" indent="-342900" algn="l" fontAlgn="base">
              <a:buFont typeface="Arial" pitchFamily="34" charset="0"/>
              <a:buChar char="•"/>
            </a:pPr>
            <a:endParaRPr lang="en-US" sz="2000" dirty="0" smtClean="0">
              <a:solidFill>
                <a:schemeClr val="tx1"/>
              </a:solidFill>
            </a:endParaRPr>
          </a:p>
          <a:p>
            <a:pPr lvl="0" algn="l" fontAlgn="base"/>
            <a:r>
              <a:rPr lang="en-US" sz="2800" b="1" dirty="0" smtClean="0">
                <a:solidFill>
                  <a:schemeClr val="tx1"/>
                </a:solidFill>
              </a:rPr>
              <a:t>Disadvantages</a:t>
            </a:r>
          </a:p>
          <a:p>
            <a:pPr marL="342900" lvl="0" indent="-342900" algn="l" fontAlgn="base">
              <a:buFont typeface="Arial" panose="020B0604020202020204" pitchFamily="34" charset="0"/>
              <a:buChar char="•"/>
            </a:pPr>
            <a:r>
              <a:rPr lang="en-US" sz="2000" dirty="0" smtClean="0">
                <a:solidFill>
                  <a:schemeClr val="tx1"/>
                </a:solidFill>
              </a:rPr>
              <a:t>Staff have to schedule for each journey.</a:t>
            </a:r>
          </a:p>
          <a:p>
            <a:pPr marL="342900" lvl="0" indent="-342900" algn="l" fontAlgn="base">
              <a:buFont typeface="Arial" panose="020B0604020202020204" pitchFamily="34" charset="0"/>
              <a:buChar char="•"/>
            </a:pPr>
            <a:r>
              <a:rPr lang="en-US" sz="2000" dirty="0" smtClean="0">
                <a:solidFill>
                  <a:schemeClr val="tx1"/>
                </a:solidFill>
              </a:rPr>
              <a:t>Support only one online payment method.</a:t>
            </a:r>
          </a:p>
          <a:p>
            <a:pPr marL="342900" lvl="0" indent="-342900" algn="l" fontAlgn="base">
              <a:buFont typeface="Arial" panose="020B0604020202020204" pitchFamily="34" charset="0"/>
              <a:buChar char="•"/>
            </a:pPr>
            <a:r>
              <a:rPr lang="en-US" sz="2000" dirty="0" smtClean="0">
                <a:solidFill>
                  <a:schemeClr val="tx1"/>
                </a:solidFill>
              </a:rPr>
              <a:t>User cannot change tickets or change seats in past reservation</a:t>
            </a:r>
            <a:endParaRPr lang="en-US" sz="2000" dirty="0">
              <a:solidFill>
                <a:schemeClr val="tx1"/>
              </a:solidFill>
            </a:endParaRPr>
          </a:p>
        </p:txBody>
      </p:sp>
      <p:pic>
        <p:nvPicPr>
          <p:cNvPr id="5"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655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0"/>
            <a:ext cx="7772400" cy="1470025"/>
          </a:xfrm>
        </p:spPr>
        <p:txBody>
          <a:bodyPr>
            <a:normAutofit/>
          </a:bodyPr>
          <a:lstStyle/>
          <a:p>
            <a:pPr marL="342900" lvl="0" indent="-342900" fontAlgn="base"/>
            <a:r>
              <a:rPr lang="en-US" dirty="0"/>
              <a:t>Summary</a:t>
            </a:r>
          </a:p>
        </p:txBody>
      </p:sp>
      <p:sp>
        <p:nvSpPr>
          <p:cNvPr id="3" name="Subtitle 2"/>
          <p:cNvSpPr>
            <a:spLocks noGrp="1"/>
          </p:cNvSpPr>
          <p:nvPr>
            <p:ph type="subTitle" idx="1"/>
          </p:nvPr>
        </p:nvSpPr>
        <p:spPr>
          <a:xfrm>
            <a:off x="1371600" y="1600200"/>
            <a:ext cx="6400800" cy="4038600"/>
          </a:xfrm>
        </p:spPr>
        <p:txBody>
          <a:bodyPr>
            <a:normAutofit/>
          </a:bodyPr>
          <a:lstStyle/>
          <a:p>
            <a:pPr lvl="0" algn="l" fontAlgn="base"/>
            <a:r>
              <a:rPr lang="en-US" b="1" dirty="0" smtClean="0">
                <a:solidFill>
                  <a:schemeClr val="tx1"/>
                </a:solidFill>
              </a:rPr>
              <a:t>Future plan</a:t>
            </a:r>
            <a:endParaRPr lang="en-US" b="1" dirty="0">
              <a:solidFill>
                <a:schemeClr val="tx1"/>
              </a:solidFill>
            </a:endParaRPr>
          </a:p>
          <a:p>
            <a:pPr marL="342900" lvl="0" indent="-342900" fontAlgn="base">
              <a:buFont typeface="Arial" pitchFamily="34" charset="0"/>
              <a:buChar char="•"/>
            </a:pPr>
            <a:r>
              <a:rPr lang="en-US" sz="2000" dirty="0" smtClean="0">
                <a:solidFill>
                  <a:schemeClr val="tx1"/>
                </a:solidFill>
              </a:rPr>
              <a:t>Auto-schedule for each route, bus in a fixed time.</a:t>
            </a:r>
          </a:p>
          <a:p>
            <a:pPr marL="342900" lvl="0" indent="-342900" fontAlgn="base">
              <a:buFont typeface="Arial" pitchFamily="34" charset="0"/>
              <a:buChar char="•"/>
            </a:pPr>
            <a:r>
              <a:rPr lang="en-US" sz="2000" dirty="0" smtClean="0">
                <a:solidFill>
                  <a:schemeClr val="tx1"/>
                </a:solidFill>
              </a:rPr>
              <a:t>Integrate </a:t>
            </a:r>
            <a:r>
              <a:rPr lang="en-US" sz="2000" dirty="0">
                <a:solidFill>
                  <a:schemeClr val="tx1"/>
                </a:solidFill>
              </a:rPr>
              <a:t>more </a:t>
            </a:r>
            <a:r>
              <a:rPr lang="en-US" sz="2000" dirty="0" smtClean="0">
                <a:solidFill>
                  <a:schemeClr val="tx1"/>
                </a:solidFill>
              </a:rPr>
              <a:t>online payment methods (</a:t>
            </a:r>
            <a:r>
              <a:rPr lang="en-US" sz="2000" dirty="0" err="1" smtClean="0">
                <a:solidFill>
                  <a:schemeClr val="tx1"/>
                </a:solidFill>
              </a:rPr>
              <a:t>Bảo</a:t>
            </a:r>
            <a:r>
              <a:rPr lang="en-US" sz="2000" dirty="0" smtClean="0">
                <a:solidFill>
                  <a:schemeClr val="tx1"/>
                </a:solidFill>
              </a:rPr>
              <a:t> Kim, </a:t>
            </a:r>
            <a:r>
              <a:rPr lang="en-US" sz="2000" dirty="0" err="1" smtClean="0">
                <a:solidFill>
                  <a:schemeClr val="tx1"/>
                </a:solidFill>
              </a:rPr>
              <a:t>Ngân</a:t>
            </a:r>
            <a:r>
              <a:rPr lang="en-US" sz="2000" dirty="0" smtClean="0">
                <a:solidFill>
                  <a:schemeClr val="tx1"/>
                </a:solidFill>
              </a:rPr>
              <a:t> </a:t>
            </a:r>
            <a:r>
              <a:rPr lang="en-US" sz="2000" dirty="0" err="1" smtClean="0">
                <a:solidFill>
                  <a:schemeClr val="tx1"/>
                </a:solidFill>
              </a:rPr>
              <a:t>Lượng</a:t>
            </a:r>
            <a:r>
              <a:rPr lang="en-US" sz="2000" dirty="0" smtClean="0">
                <a:solidFill>
                  <a:schemeClr val="tx1"/>
                </a:solidFill>
              </a:rPr>
              <a:t>)</a:t>
            </a:r>
          </a:p>
          <a:p>
            <a:pPr marL="342900" lvl="0" indent="-342900" fontAlgn="base">
              <a:buFont typeface="Arial" pitchFamily="34" charset="0"/>
              <a:buChar char="•"/>
            </a:pPr>
            <a:r>
              <a:rPr lang="en-US" sz="2000" dirty="0" smtClean="0">
                <a:solidFill>
                  <a:schemeClr val="tx1"/>
                </a:solidFill>
              </a:rPr>
              <a:t>Support user to change tickets or seats.</a:t>
            </a:r>
          </a:p>
          <a:p>
            <a:pPr marL="342900" lvl="0" indent="-342900" algn="l" fontAlgn="base">
              <a:buFont typeface="Arial" pitchFamily="34" charset="0"/>
              <a:buChar char="•"/>
            </a:pPr>
            <a:r>
              <a:rPr lang="en-US" sz="2000" dirty="0" smtClean="0">
                <a:solidFill>
                  <a:schemeClr val="tx1"/>
                </a:solidFill>
              </a:rPr>
              <a:t>Improve system performance.</a:t>
            </a:r>
            <a:endParaRPr lang="en-US" sz="2000" dirty="0">
              <a:solidFill>
                <a:schemeClr val="tx1"/>
              </a:solidFill>
            </a:endParaRPr>
          </a:p>
          <a:p>
            <a:pPr marL="342900" lvl="0" indent="-342900" algn="l" fontAlgn="base">
              <a:buFont typeface="Arial" pitchFamily="34" charset="0"/>
              <a:buChar char="•"/>
            </a:pPr>
            <a:r>
              <a:rPr lang="en-US" sz="2000" dirty="0" smtClean="0">
                <a:solidFill>
                  <a:schemeClr val="tx1"/>
                </a:solidFill>
              </a:rPr>
              <a:t>Improve </a:t>
            </a:r>
            <a:r>
              <a:rPr lang="en-US" sz="2000" dirty="0">
                <a:solidFill>
                  <a:schemeClr val="tx1"/>
                </a:solidFill>
              </a:rPr>
              <a:t>system as user friendly as possible</a:t>
            </a:r>
            <a:r>
              <a:rPr lang="en-US" sz="2000" dirty="0" smtClean="0">
                <a:solidFill>
                  <a:schemeClr val="tx1"/>
                </a:solidFill>
              </a:rPr>
              <a:t>.</a:t>
            </a:r>
            <a:endParaRPr lang="en-US" sz="2000" dirty="0" smtClean="0">
              <a:solidFill>
                <a:schemeClr val="tx1"/>
              </a:solidFill>
            </a:endParaRPr>
          </a:p>
        </p:txBody>
      </p:sp>
      <p:pic>
        <p:nvPicPr>
          <p:cNvPr id="5"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2992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990600"/>
            <a:ext cx="7772400" cy="1470025"/>
          </a:xfrm>
        </p:spPr>
        <p:txBody>
          <a:bodyPr>
            <a:normAutofit/>
          </a:bodyPr>
          <a:lstStyle/>
          <a:p>
            <a:pPr marL="342900" lvl="0" indent="-342900" algn="ctr" fontAlgn="base"/>
            <a:r>
              <a:rPr lang="en-US" dirty="0" smtClean="0"/>
              <a:t>Thanks for your listening</a:t>
            </a:r>
            <a:endParaRPr lang="en-US" dirty="0"/>
          </a:p>
        </p:txBody>
      </p:sp>
      <p:sp>
        <p:nvSpPr>
          <p:cNvPr id="3" name="Subtitle 2"/>
          <p:cNvSpPr>
            <a:spLocks noGrp="1"/>
          </p:cNvSpPr>
          <p:nvPr>
            <p:ph type="subTitle" idx="1"/>
          </p:nvPr>
        </p:nvSpPr>
        <p:spPr>
          <a:xfrm>
            <a:off x="1371600" y="2133600"/>
            <a:ext cx="6400800" cy="3505200"/>
          </a:xfrm>
        </p:spPr>
        <p:txBody>
          <a:bodyPr>
            <a:normAutofit/>
          </a:bodyPr>
          <a:lstStyle/>
          <a:p>
            <a:pPr lvl="0" algn="ctr" fontAlgn="base"/>
            <a:r>
              <a:rPr lang="en-US" sz="80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Q&amp;A</a:t>
            </a:r>
          </a:p>
        </p:txBody>
      </p:sp>
      <p:pic>
        <p:nvPicPr>
          <p:cNvPr id="5"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735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a:t>Contents</a:t>
            </a:r>
          </a:p>
        </p:txBody>
      </p:sp>
      <p:sp>
        <p:nvSpPr>
          <p:cNvPr id="3" name="Subtitle 2"/>
          <p:cNvSpPr>
            <a:spLocks noGrp="1"/>
          </p:cNvSpPr>
          <p:nvPr>
            <p:ph type="subTitle" idx="1"/>
          </p:nvPr>
        </p:nvSpPr>
        <p:spPr>
          <a:xfrm>
            <a:off x="1371600" y="1676400"/>
            <a:ext cx="6400800" cy="3962400"/>
          </a:xfrm>
        </p:spPr>
        <p:txBody>
          <a:bodyPr>
            <a:normAutofit/>
          </a:bodyPr>
          <a:lstStyle/>
          <a:p>
            <a:pPr marL="514350" indent="-514350" algn="l">
              <a:buFont typeface="+mj-lt"/>
              <a:buAutoNum type="arabicPeriod"/>
            </a:pPr>
            <a:r>
              <a:rPr lang="en-US" dirty="0" smtClean="0">
                <a:solidFill>
                  <a:schemeClr val="tx1"/>
                </a:solidFill>
              </a:rPr>
              <a:t>Problem</a:t>
            </a:r>
            <a:endParaRPr lang="en-US" dirty="0">
              <a:solidFill>
                <a:schemeClr val="tx1"/>
              </a:solidFill>
            </a:endParaRPr>
          </a:p>
          <a:p>
            <a:pPr marL="514350" indent="-514350" algn="l">
              <a:buFont typeface="+mj-lt"/>
              <a:buAutoNum type="arabicPeriod"/>
            </a:pPr>
            <a:r>
              <a:rPr lang="en-US" dirty="0" smtClean="0">
                <a:solidFill>
                  <a:schemeClr val="tx1"/>
                </a:solidFill>
              </a:rPr>
              <a:t>Solution</a:t>
            </a:r>
          </a:p>
          <a:p>
            <a:pPr marL="514350" indent="-514350" algn="l">
              <a:buFont typeface="+mj-lt"/>
              <a:buAutoNum type="arabicPeriod"/>
            </a:pPr>
            <a:r>
              <a:rPr lang="en-US" dirty="0">
                <a:solidFill>
                  <a:schemeClr val="tx1"/>
                </a:solidFill>
              </a:rPr>
              <a:t>Main Functions</a:t>
            </a:r>
          </a:p>
          <a:p>
            <a:pPr marL="514350" indent="-514350" algn="l">
              <a:buFont typeface="+mj-lt"/>
              <a:buAutoNum type="arabicPeriod"/>
            </a:pPr>
            <a:r>
              <a:rPr lang="en-US" dirty="0" smtClean="0">
                <a:solidFill>
                  <a:schemeClr val="tx1"/>
                </a:solidFill>
              </a:rPr>
              <a:t>Technologies</a:t>
            </a:r>
            <a:endParaRPr lang="en-US" dirty="0">
              <a:solidFill>
                <a:schemeClr val="tx1"/>
              </a:solidFill>
            </a:endParaRPr>
          </a:p>
          <a:p>
            <a:pPr marL="514350" indent="-514350" algn="l">
              <a:buFont typeface="+mj-lt"/>
              <a:buAutoNum type="arabicPeriod"/>
            </a:pPr>
            <a:r>
              <a:rPr lang="en-US" dirty="0" smtClean="0">
                <a:solidFill>
                  <a:schemeClr val="tx1"/>
                </a:solidFill>
              </a:rPr>
              <a:t>Summary</a:t>
            </a:r>
            <a:endParaRPr lang="en-US" dirty="0">
              <a:solidFill>
                <a:schemeClr val="tx1"/>
              </a:solidFill>
            </a:endParaRPr>
          </a:p>
          <a:p>
            <a:pPr marL="514350" indent="-514350" algn="l">
              <a:buFont typeface="+mj-lt"/>
              <a:buAutoNum type="arabicPeriod"/>
            </a:pPr>
            <a:r>
              <a:rPr lang="en-US" dirty="0" smtClean="0">
                <a:solidFill>
                  <a:schemeClr val="tx1"/>
                </a:solidFill>
              </a:rPr>
              <a:t>Demo</a:t>
            </a:r>
            <a:endParaRPr lang="en-US" dirty="0">
              <a:solidFill>
                <a:schemeClr val="tx1"/>
              </a:solidFill>
            </a:endParaRPr>
          </a:p>
          <a:p>
            <a:pPr marL="514350" indent="-514350" algn="l">
              <a:buFont typeface="+mj-lt"/>
              <a:buAutoNum type="arabicPeriod"/>
            </a:pPr>
            <a:r>
              <a:rPr lang="en-US" dirty="0" smtClean="0">
                <a:solidFill>
                  <a:schemeClr val="tx1"/>
                </a:solidFill>
              </a:rPr>
              <a:t>Q&amp;A</a:t>
            </a:r>
            <a:endParaRPr lang="en-US" dirty="0">
              <a:solidFill>
                <a:schemeClr val="tx1"/>
              </a:solidFill>
            </a:endParaRPr>
          </a:p>
        </p:txBody>
      </p:sp>
      <p:pic>
        <p:nvPicPr>
          <p:cNvPr id="4"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3410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1"/>
            <a:ext cx="7772400" cy="838200"/>
          </a:xfrm>
        </p:spPr>
        <p:txBody>
          <a:bodyPr/>
          <a:lstStyle/>
          <a:p>
            <a:r>
              <a:rPr lang="en-US" dirty="0" smtClean="0"/>
              <a:t>Problem</a:t>
            </a:r>
            <a:endParaRPr lang="en-US" dirty="0"/>
          </a:p>
        </p:txBody>
      </p:sp>
      <p:graphicFrame>
        <p:nvGraphicFramePr>
          <p:cNvPr id="2" name="Chart 1"/>
          <p:cNvGraphicFramePr/>
          <p:nvPr>
            <p:extLst>
              <p:ext uri="{D42A27DB-BD31-4B8C-83A1-F6EECF244321}">
                <p14:modId xmlns:p14="http://schemas.microsoft.com/office/powerpoint/2010/main" val="39722280"/>
              </p:ext>
            </p:extLst>
          </p:nvPr>
        </p:nvGraphicFramePr>
        <p:xfrm>
          <a:off x="4267200" y="1143000"/>
          <a:ext cx="4876800" cy="42417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065936325"/>
              </p:ext>
            </p:extLst>
          </p:nvPr>
        </p:nvGraphicFramePr>
        <p:xfrm>
          <a:off x="0" y="1143001"/>
          <a:ext cx="4267200" cy="4343399"/>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2" descr="F:\workspace\Capstone Project\logo fpt universit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5943600"/>
            <a:ext cx="4114800" cy="646331"/>
          </a:xfrm>
          <a:prstGeom prst="rect">
            <a:avLst/>
          </a:prstGeom>
          <a:noFill/>
        </p:spPr>
        <p:txBody>
          <a:bodyPr wrap="square" rtlCol="0">
            <a:spAutoFit/>
          </a:bodyPr>
          <a:lstStyle/>
          <a:p>
            <a:r>
              <a:rPr lang="en-GB" dirty="0" smtClean="0"/>
              <a:t>*statistic in 2010 from http</a:t>
            </a:r>
            <a:r>
              <a:rPr lang="en-GB" dirty="0"/>
              <a:t>://www.benxemiendong.com.vn/ </a:t>
            </a:r>
          </a:p>
        </p:txBody>
      </p:sp>
    </p:spTree>
    <p:extLst>
      <p:ext uri="{BB962C8B-B14F-4D97-AF65-F5344CB8AC3E}">
        <p14:creationId xmlns:p14="http://schemas.microsoft.com/office/powerpoint/2010/main" val="33540270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0"/>
            <a:ext cx="7772400" cy="1470025"/>
          </a:xfrm>
        </p:spPr>
        <p:txBody>
          <a:bodyPr/>
          <a:lstStyle/>
          <a:p>
            <a:r>
              <a:rPr lang="en-US" dirty="0" smtClean="0"/>
              <a:t>Problem</a:t>
            </a:r>
            <a:endParaRPr lang="en-US" dirty="0"/>
          </a:p>
        </p:txBody>
      </p:sp>
      <p:sp>
        <p:nvSpPr>
          <p:cNvPr id="3" name="Subtitle 2"/>
          <p:cNvSpPr>
            <a:spLocks noGrp="1"/>
          </p:cNvSpPr>
          <p:nvPr>
            <p:ph type="subTitle" idx="1"/>
          </p:nvPr>
        </p:nvSpPr>
        <p:spPr>
          <a:xfrm>
            <a:off x="1371600" y="1828800"/>
            <a:ext cx="6629400" cy="3810000"/>
          </a:xfrm>
        </p:spPr>
        <p:txBody>
          <a:bodyPr>
            <a:normAutofit/>
          </a:bodyPr>
          <a:lstStyle/>
          <a:p>
            <a:pPr algn="l"/>
            <a:r>
              <a:rPr lang="en-US" dirty="0" smtClean="0">
                <a:solidFill>
                  <a:schemeClr val="tx1"/>
                </a:solidFill>
              </a:rPr>
              <a:t>With </a:t>
            </a:r>
            <a:r>
              <a:rPr lang="en-US" dirty="0">
                <a:solidFill>
                  <a:schemeClr val="tx1"/>
                </a:solidFill>
              </a:rPr>
              <a:t>a large amount of passengers and journeys in a </a:t>
            </a:r>
            <a:r>
              <a:rPr lang="en-US" dirty="0" smtClean="0">
                <a:solidFill>
                  <a:schemeClr val="tx1"/>
                </a:solidFill>
              </a:rPr>
              <a:t>day, </a:t>
            </a:r>
            <a:r>
              <a:rPr lang="en-US" dirty="0">
                <a:solidFill>
                  <a:schemeClr val="tx1"/>
                </a:solidFill>
              </a:rPr>
              <a:t>apparently bus operators will be overloaded by setting schedule, managing their vehicles and selling tickets. Their customers will be frustrated by having to wait for hours to buy a ticket to get home.</a:t>
            </a:r>
          </a:p>
        </p:txBody>
      </p:sp>
      <p:pic>
        <p:nvPicPr>
          <p:cNvPr id="5" name="Picture 2" descr="F:\workspace\Capstone Project\logo fpt universit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415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774824"/>
            <a:ext cx="6400800" cy="3863975"/>
          </a:xfrm>
        </p:spPr>
        <p:txBody>
          <a:bodyPr>
            <a:normAutofit/>
          </a:bodyPr>
          <a:lstStyle/>
          <a:p>
            <a:pPr lvl="0" algn="l" fontAlgn="base"/>
            <a:r>
              <a:rPr lang="en-US" sz="2400" dirty="0" smtClean="0">
                <a:solidFill>
                  <a:schemeClr val="tx1"/>
                </a:solidFill>
              </a:rPr>
              <a:t> - A </a:t>
            </a:r>
            <a:r>
              <a:rPr lang="en-US" sz="2400" dirty="0">
                <a:solidFill>
                  <a:schemeClr val="tx1"/>
                </a:solidFill>
              </a:rPr>
              <a:t>system needs to be established which takes care of booking system, journey scheduling and managing vehicles to reduce human effort on operating and managing.</a:t>
            </a:r>
            <a:br>
              <a:rPr lang="en-US" sz="2400" dirty="0">
                <a:solidFill>
                  <a:schemeClr val="tx1"/>
                </a:solidFill>
              </a:rPr>
            </a:br>
            <a:endParaRPr lang="en-US" sz="2400" dirty="0" smtClean="0">
              <a:solidFill>
                <a:schemeClr val="tx1"/>
              </a:solidFill>
            </a:endParaRPr>
          </a:p>
          <a:p>
            <a:pPr lvl="0" algn="l" fontAlgn="base"/>
            <a:r>
              <a:rPr lang="en-US" sz="2400" dirty="0" smtClean="0">
                <a:solidFill>
                  <a:schemeClr val="tx1"/>
                </a:solidFill>
              </a:rPr>
              <a:t> - The </a:t>
            </a:r>
            <a:r>
              <a:rPr lang="en-US" sz="2400" dirty="0">
                <a:solidFill>
                  <a:schemeClr val="tx1"/>
                </a:solidFill>
              </a:rPr>
              <a:t>system will be hosted on the web, which provides easy access for customer to use the booking services. Customer can have their own account for viewing their transaction history. Scheduling and managing services are available for authorized staffs only.</a:t>
            </a:r>
          </a:p>
        </p:txBody>
      </p:sp>
      <p:sp>
        <p:nvSpPr>
          <p:cNvPr id="6" name="Title 3"/>
          <p:cNvSpPr txBox="1">
            <a:spLocks/>
          </p:cNvSpPr>
          <p:nvPr/>
        </p:nvSpPr>
        <p:spPr>
          <a:xfrm>
            <a:off x="685800" y="304800"/>
            <a:ext cx="7772400" cy="147002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dirty="0" smtClean="0"/>
              <a:t>Solution</a:t>
            </a:r>
            <a:endParaRPr lang="en-US" dirty="0"/>
          </a:p>
        </p:txBody>
      </p:sp>
      <p:pic>
        <p:nvPicPr>
          <p:cNvPr id="4"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84814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6400800" cy="3505200"/>
          </a:xfrm>
        </p:spPr>
        <p:txBody>
          <a:bodyPr>
            <a:normAutofit/>
          </a:bodyPr>
          <a:lstStyle/>
          <a:p>
            <a:pPr marL="342900" indent="-342900" algn="l" fontAlgn="base">
              <a:buFont typeface="Arial" pitchFamily="34" charset="0"/>
              <a:buChar char="•"/>
            </a:pPr>
            <a:r>
              <a:rPr lang="en-US" dirty="0">
                <a:solidFill>
                  <a:schemeClr val="tx1"/>
                </a:solidFill>
              </a:rPr>
              <a:t>Search for </a:t>
            </a:r>
            <a:r>
              <a:rPr lang="en-US" dirty="0" smtClean="0">
                <a:solidFill>
                  <a:schemeClr val="tx1"/>
                </a:solidFill>
              </a:rPr>
              <a:t>journey</a:t>
            </a:r>
          </a:p>
          <a:p>
            <a:pPr marL="342900" indent="-342900" algn="l" fontAlgn="base">
              <a:buFont typeface="Arial" pitchFamily="34" charset="0"/>
              <a:buChar char="•"/>
            </a:pPr>
            <a:r>
              <a:rPr lang="en-US" dirty="0" smtClean="0">
                <a:solidFill>
                  <a:schemeClr val="tx1"/>
                </a:solidFill>
              </a:rPr>
              <a:t>Booking</a:t>
            </a:r>
          </a:p>
          <a:p>
            <a:pPr marL="342900" indent="-342900" algn="l" fontAlgn="base">
              <a:buFont typeface="Arial" pitchFamily="34" charset="0"/>
              <a:buChar char="•"/>
            </a:pPr>
            <a:r>
              <a:rPr lang="en-US" dirty="0" smtClean="0">
                <a:solidFill>
                  <a:schemeClr val="tx1"/>
                </a:solidFill>
              </a:rPr>
              <a:t>Scheduling</a:t>
            </a:r>
          </a:p>
          <a:p>
            <a:pPr marL="342900" indent="-342900" algn="l" fontAlgn="base">
              <a:buFont typeface="Arial" pitchFamily="34" charset="0"/>
              <a:buChar char="•"/>
            </a:pPr>
            <a:r>
              <a:rPr lang="en-US" dirty="0" smtClean="0">
                <a:solidFill>
                  <a:schemeClr val="tx1"/>
                </a:solidFill>
              </a:rPr>
              <a:t>Vehicles </a:t>
            </a:r>
            <a:r>
              <a:rPr lang="en-US" dirty="0" smtClean="0">
                <a:solidFill>
                  <a:schemeClr val="tx1"/>
                </a:solidFill>
              </a:rPr>
              <a:t>management</a:t>
            </a:r>
            <a:endParaRPr lang="en-US" dirty="0" smtClean="0">
              <a:solidFill>
                <a:schemeClr val="tx1"/>
              </a:solidFill>
            </a:endParaRPr>
          </a:p>
          <a:p>
            <a:pPr marL="342900" indent="-342900" algn="l" fontAlgn="base">
              <a:buFont typeface="Arial" pitchFamily="34" charset="0"/>
              <a:buChar char="•"/>
            </a:pPr>
            <a:r>
              <a:rPr lang="en-US" dirty="0" smtClean="0">
                <a:solidFill>
                  <a:schemeClr val="tx1"/>
                </a:solidFill>
              </a:rPr>
              <a:t>Fare</a:t>
            </a:r>
          </a:p>
          <a:p>
            <a:pPr marL="342900" indent="-342900" algn="l" fontAlgn="base">
              <a:buFont typeface="Arial" pitchFamily="34" charset="0"/>
              <a:buChar char="•"/>
            </a:pPr>
            <a:r>
              <a:rPr lang="en-US" dirty="0" smtClean="0">
                <a:solidFill>
                  <a:schemeClr val="tx1"/>
                </a:solidFill>
              </a:rPr>
              <a:t>User management</a:t>
            </a:r>
            <a:endParaRPr lang="en-US" dirty="0">
              <a:solidFill>
                <a:schemeClr val="tx1"/>
              </a:solidFill>
            </a:endParaRPr>
          </a:p>
        </p:txBody>
      </p:sp>
      <p:sp>
        <p:nvSpPr>
          <p:cNvPr id="5" name="Title 3"/>
          <p:cNvSpPr txBox="1">
            <a:spLocks/>
          </p:cNvSpPr>
          <p:nvPr/>
        </p:nvSpPr>
        <p:spPr>
          <a:xfrm>
            <a:off x="838200" y="457200"/>
            <a:ext cx="7772400" cy="147002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5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r>
              <a:rPr lang="en-US" dirty="0" smtClean="0"/>
              <a:t>Main Functions</a:t>
            </a:r>
            <a:endParaRPr lang="en-US" dirty="0"/>
          </a:p>
        </p:txBody>
      </p:sp>
      <p:pic>
        <p:nvPicPr>
          <p:cNvPr id="4" name="Picture 2" descr="F:\workspace\Capstone Project\logo fpt 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25934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6400800" cy="3505200"/>
          </a:xfrm>
        </p:spPr>
        <p:txBody>
          <a:bodyPr>
            <a:normAutofit/>
          </a:bodyPr>
          <a:lstStyle/>
          <a:p>
            <a:pPr algn="l" fontAlgn="base"/>
            <a:endParaRPr lang="en-US" sz="2000" dirty="0">
              <a:solidFill>
                <a:schemeClr val="tx1"/>
              </a:solidFill>
            </a:endParaRPr>
          </a:p>
        </p:txBody>
      </p:sp>
      <p:sp>
        <p:nvSpPr>
          <p:cNvPr id="2" name="Title 1"/>
          <p:cNvSpPr>
            <a:spLocks noGrp="1"/>
          </p:cNvSpPr>
          <p:nvPr>
            <p:ph type="ctrTitle"/>
          </p:nvPr>
        </p:nvSpPr>
        <p:spPr>
          <a:xfrm>
            <a:off x="783429" y="457200"/>
            <a:ext cx="7681913" cy="1523495"/>
          </a:xfrm>
        </p:spPr>
        <p:txBody>
          <a:bodyPr/>
          <a:lstStyle/>
          <a:p>
            <a:r>
              <a:rPr lang="en-US" dirty="0" smtClean="0"/>
              <a:t>System Flow</a:t>
            </a:r>
            <a:endParaRPr lang="en-US" dirty="0"/>
          </a:p>
        </p:txBody>
      </p:sp>
      <p:pic>
        <p:nvPicPr>
          <p:cNvPr id="1026" name="Picture 2" descr="F:\workspace\Capstone Project\Scheduling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29375" cy="518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workspace\Capstone Project\logo fpt univers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3763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6400800" cy="3505200"/>
          </a:xfrm>
        </p:spPr>
        <p:txBody>
          <a:bodyPr>
            <a:normAutofit/>
          </a:bodyPr>
          <a:lstStyle/>
          <a:p>
            <a:pPr algn="l" fontAlgn="base"/>
            <a:endParaRPr lang="en-US" sz="2000" dirty="0">
              <a:solidFill>
                <a:schemeClr val="tx1"/>
              </a:solidFill>
            </a:endParaRPr>
          </a:p>
        </p:txBody>
      </p:sp>
      <p:pic>
        <p:nvPicPr>
          <p:cNvPr id="2050" name="Picture 2" descr="C:\Users\NoName\Desktop\Booking_Flow_-_min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04033"/>
            <a:ext cx="8153399" cy="26870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83429" y="457200"/>
            <a:ext cx="7681913" cy="1523495"/>
          </a:xfrm>
        </p:spPr>
        <p:txBody>
          <a:bodyPr/>
          <a:lstStyle/>
          <a:p>
            <a:r>
              <a:rPr lang="en-US" dirty="0" smtClean="0"/>
              <a:t>Booking Flow</a:t>
            </a:r>
            <a:endParaRPr lang="en-US" dirty="0"/>
          </a:p>
        </p:txBody>
      </p:sp>
      <p:pic>
        <p:nvPicPr>
          <p:cNvPr id="5" name="Picture 2" descr="F:\workspace\Capstone Project\logo fpt univers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31684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33600"/>
            <a:ext cx="6400800" cy="3505200"/>
          </a:xfrm>
        </p:spPr>
        <p:txBody>
          <a:bodyPr>
            <a:normAutofit/>
          </a:bodyPr>
          <a:lstStyle/>
          <a:p>
            <a:pPr algn="l" fontAlgn="base"/>
            <a:endParaRPr lang="en-US" sz="2000" dirty="0">
              <a:solidFill>
                <a:schemeClr val="tx1"/>
              </a:solidFill>
            </a:endParaRPr>
          </a:p>
        </p:txBody>
      </p:sp>
      <p:pic>
        <p:nvPicPr>
          <p:cNvPr id="6" name="Picture 5" descr="ScrumCycle"/>
          <p:cNvPicPr/>
          <p:nvPr/>
        </p:nvPicPr>
        <p:blipFill rotWithShape="1">
          <a:blip r:embed="rId2">
            <a:extLst>
              <a:ext uri="{28A0092B-C50C-407E-A947-70E740481C1C}">
                <a14:useLocalDpi xmlns:a14="http://schemas.microsoft.com/office/drawing/2010/main" val="0"/>
              </a:ext>
            </a:extLst>
          </a:blip>
          <a:srcRect t="-685"/>
          <a:stretch/>
        </p:blipFill>
        <p:spPr bwMode="auto">
          <a:xfrm>
            <a:off x="914400" y="1676400"/>
            <a:ext cx="7257697" cy="3966210"/>
          </a:xfrm>
          <a:prstGeom prst="rect">
            <a:avLst/>
          </a:prstGeom>
          <a:noFill/>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609600" y="457200"/>
            <a:ext cx="7681913" cy="1523495"/>
          </a:xfrm>
        </p:spPr>
        <p:txBody>
          <a:bodyPr/>
          <a:lstStyle/>
          <a:p>
            <a:r>
              <a:rPr lang="en-US" dirty="0">
                <a:effectLst>
                  <a:glow>
                    <a:srgbClr val="000000"/>
                  </a:glow>
                  <a:outerShdw sx="0" sy="0">
                    <a:srgbClr val="000000"/>
                  </a:outerShdw>
                  <a:reflection stA="0" endPos="0" fadeDir="0" sx="0" sy="0"/>
                </a:effectLst>
              </a:rPr>
              <a:t>Software Process Model</a:t>
            </a:r>
            <a:endParaRPr lang="en-US" dirty="0"/>
          </a:p>
        </p:txBody>
      </p:sp>
      <p:pic>
        <p:nvPicPr>
          <p:cNvPr id="5" name="Picture 2" descr="F:\workspace\Capstone Project\logo fpt universit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2841" y="6019800"/>
            <a:ext cx="1143000" cy="73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4320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themeOverride>
</file>

<file path=docProps/app.xml><?xml version="1.0" encoding="utf-8"?>
<Properties xmlns="http://schemas.openxmlformats.org/officeDocument/2006/extended-properties" xmlns:vt="http://schemas.openxmlformats.org/officeDocument/2006/docPropsVTypes">
  <Template>TS010286717</Template>
  <TotalTime>263</TotalTime>
  <Words>353</Words>
  <Application>Microsoft Office PowerPoint</Application>
  <PresentationFormat>On-screen Show (4:3)</PresentationFormat>
  <Paragraphs>69</Paragraphs>
  <Slides>15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Courier New</vt:lpstr>
      <vt:lpstr>Wingdings</vt:lpstr>
      <vt:lpstr>7-00134_MS_Qwest_template_Segoe</vt:lpstr>
      <vt:lpstr>White with Courier font for code slides</vt:lpstr>
      <vt:lpstr>Long Travel Bus Reservation</vt:lpstr>
      <vt:lpstr>Contents</vt:lpstr>
      <vt:lpstr>Problem</vt:lpstr>
      <vt:lpstr>Problem</vt:lpstr>
      <vt:lpstr>PowerPoint Presentation</vt:lpstr>
      <vt:lpstr>PowerPoint Presentation</vt:lpstr>
      <vt:lpstr>System Flow</vt:lpstr>
      <vt:lpstr>Booking Flow</vt:lpstr>
      <vt:lpstr>Software Process Model</vt:lpstr>
      <vt:lpstr>Tools And Techniques</vt:lpstr>
      <vt:lpstr>Tools And Techniques</vt:lpstr>
      <vt:lpstr>Demo</vt:lpstr>
      <vt:lpstr>Summary</vt:lpstr>
      <vt:lpstr>Summary</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Travel Bus Reservation</dc:title>
  <dc:creator>Son Nguyen Ngoc</dc:creator>
  <cp:lastModifiedBy>Trường NS</cp:lastModifiedBy>
  <cp:revision>39</cp:revision>
  <dcterms:created xsi:type="dcterms:W3CDTF">2006-08-16T00:00:00Z</dcterms:created>
  <dcterms:modified xsi:type="dcterms:W3CDTF">2013-04-18T06:09:32Z</dcterms:modified>
</cp:coreProperties>
</file>